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711" r:id="rId3"/>
  </p:sldMasterIdLst>
  <p:notesMasterIdLst>
    <p:notesMasterId r:id="rId14"/>
  </p:notesMasterIdLst>
  <p:sldIdLst>
    <p:sldId id="283" r:id="rId4"/>
    <p:sldId id="309" r:id="rId5"/>
    <p:sldId id="370" r:id="rId6"/>
    <p:sldId id="377" r:id="rId7"/>
    <p:sldId id="371" r:id="rId8"/>
    <p:sldId id="372" r:id="rId9"/>
    <p:sldId id="373" r:id="rId10"/>
    <p:sldId id="311" r:id="rId11"/>
    <p:sldId id="308" r:id="rId12"/>
    <p:sldId id="312" r:id="rId13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00FF"/>
    <a:srgbClr val="FBF1AB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660"/>
  </p:normalViewPr>
  <p:slideViewPr>
    <p:cSldViewPr>
      <p:cViewPr>
        <p:scale>
          <a:sx n="41" d="100"/>
          <a:sy n="41" d="100"/>
        </p:scale>
        <p:origin x="990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00966-91B3-474A-8942-DC145DDA7A68}" type="datetimeFigureOut">
              <a:rPr lang="vi-VN" smtClean="0"/>
              <a:t>17/05/2023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3379D-F14D-4C4F-A472-B2AE923451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860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8DC28-CB46-4EA9-8821-4AD4DBE009C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50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25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379D-F14D-4C4F-A472-B2AE9234513C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2857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57F14-648C-4286-84EC-5694E274F01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7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379D-F14D-4C4F-A472-B2AE9234513C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3647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57F14-648C-4286-84EC-5694E274F01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3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/>
              <a:t>17/05/2023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38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/>
              <a:t>17/05/2023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25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/>
              <a:t>17/05/2023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26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63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04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11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8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00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61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45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96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/>
              <a:t>17/05/2023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14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29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433" y="-835856"/>
            <a:ext cx="13312834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95" y="6021297"/>
            <a:ext cx="2400025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95" y="6021297"/>
            <a:ext cx="2400025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433" y="-835856"/>
            <a:ext cx="13312834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7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0413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235" y="-74389"/>
            <a:ext cx="15297236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7968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047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5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432" y="-835856"/>
            <a:ext cx="13312834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11" y="6021321"/>
            <a:ext cx="2400025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11" y="6021321"/>
            <a:ext cx="2400025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432" y="-835856"/>
            <a:ext cx="13312834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6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76873"/>
            <a:ext cx="12190413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234" y="-74389"/>
            <a:ext cx="15297236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9470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35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2023/5/17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5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/>
              <a:t>17/05/2023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14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1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433" y="-835856"/>
            <a:ext cx="13312834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95" y="6021297"/>
            <a:ext cx="2400025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6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95" y="6021297"/>
            <a:ext cx="2400025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433" y="-835856"/>
            <a:ext cx="13312834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0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0413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142" y="5001296"/>
            <a:ext cx="2856247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235" y="-74389"/>
            <a:ext cx="15297236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2055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0413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235" y="-74389"/>
            <a:ext cx="15297236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1028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10"/>
            <a:ext cx="10361851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7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9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61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14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6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19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2023/5/17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200160"/>
            <a:ext cx="5384099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200160"/>
            <a:ext cx="5384099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2023/5/17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8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7"/>
            <a:ext cx="5386216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4" indent="0">
              <a:buNone/>
              <a:defRPr sz="2667" b="1"/>
            </a:lvl2pPr>
            <a:lvl3pPr marL="1219048" indent="0">
              <a:buNone/>
              <a:defRPr sz="2400" b="1"/>
            </a:lvl3pPr>
            <a:lvl4pPr marL="1828571" indent="0">
              <a:buNone/>
              <a:defRPr sz="2133" b="1"/>
            </a:lvl4pPr>
            <a:lvl5pPr marL="2438095" indent="0">
              <a:buNone/>
              <a:defRPr sz="2133" b="1"/>
            </a:lvl5pPr>
            <a:lvl6pPr marL="3047619" indent="0">
              <a:buNone/>
              <a:defRPr sz="2133" b="1"/>
            </a:lvl6pPr>
            <a:lvl7pPr marL="3657143" indent="0">
              <a:buNone/>
              <a:defRPr sz="2133" b="1"/>
            </a:lvl7pPr>
            <a:lvl8pPr marL="4266666" indent="0">
              <a:buNone/>
              <a:defRPr sz="2133" b="1"/>
            </a:lvl8pPr>
            <a:lvl9pPr marL="4876190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8" y="1535117"/>
            <a:ext cx="53883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4" indent="0">
              <a:buNone/>
              <a:defRPr sz="2667" b="1"/>
            </a:lvl2pPr>
            <a:lvl3pPr marL="1219048" indent="0">
              <a:buNone/>
              <a:defRPr sz="2400" b="1"/>
            </a:lvl3pPr>
            <a:lvl4pPr marL="1828571" indent="0">
              <a:buNone/>
              <a:defRPr sz="2133" b="1"/>
            </a:lvl4pPr>
            <a:lvl5pPr marL="2438095" indent="0">
              <a:buNone/>
              <a:defRPr sz="2133" b="1"/>
            </a:lvl5pPr>
            <a:lvl6pPr marL="3047619" indent="0">
              <a:buNone/>
              <a:defRPr sz="2133" b="1"/>
            </a:lvl6pPr>
            <a:lvl7pPr marL="3657143" indent="0">
              <a:buNone/>
              <a:defRPr sz="2133" b="1"/>
            </a:lvl7pPr>
            <a:lvl8pPr marL="4266666" indent="0">
              <a:buNone/>
              <a:defRPr sz="2133" b="1"/>
            </a:lvl8pPr>
            <a:lvl9pPr marL="4876190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8" y="2174875"/>
            <a:ext cx="5388332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2023/5/17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3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2023/5/17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1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2023/5/17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/>
              <a:t>17/05/2023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854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4" y="273058"/>
            <a:ext cx="4010562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61"/>
            <a:ext cx="6814780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4" y="1435103"/>
            <a:ext cx="4010562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24" indent="0">
              <a:buNone/>
              <a:defRPr sz="1600"/>
            </a:lvl2pPr>
            <a:lvl3pPr marL="1219048" indent="0">
              <a:buNone/>
              <a:defRPr sz="1333"/>
            </a:lvl3pPr>
            <a:lvl4pPr marL="1828571" indent="0">
              <a:buNone/>
              <a:defRPr sz="1200"/>
            </a:lvl4pPr>
            <a:lvl5pPr marL="2438095" indent="0">
              <a:buNone/>
              <a:defRPr sz="1200"/>
            </a:lvl5pPr>
            <a:lvl6pPr marL="3047619" indent="0">
              <a:buNone/>
              <a:defRPr sz="1200"/>
            </a:lvl6pPr>
            <a:lvl7pPr marL="3657143" indent="0">
              <a:buNone/>
              <a:defRPr sz="1200"/>
            </a:lvl7pPr>
            <a:lvl8pPr marL="4266666" indent="0">
              <a:buNone/>
              <a:defRPr sz="1200"/>
            </a:lvl8pPr>
            <a:lvl9pPr marL="487619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2023/5/17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9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9"/>
            <a:ext cx="7314248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24" indent="0">
              <a:buNone/>
              <a:defRPr sz="3733"/>
            </a:lvl2pPr>
            <a:lvl3pPr marL="1219048" indent="0">
              <a:buNone/>
              <a:defRPr sz="3200"/>
            </a:lvl3pPr>
            <a:lvl4pPr marL="1828571" indent="0">
              <a:buNone/>
              <a:defRPr sz="2667"/>
            </a:lvl4pPr>
            <a:lvl5pPr marL="2438095" indent="0">
              <a:buNone/>
              <a:defRPr sz="2667"/>
            </a:lvl5pPr>
            <a:lvl6pPr marL="3047619" indent="0">
              <a:buNone/>
              <a:defRPr sz="2667"/>
            </a:lvl6pPr>
            <a:lvl7pPr marL="3657143" indent="0">
              <a:buNone/>
              <a:defRPr sz="2667"/>
            </a:lvl7pPr>
            <a:lvl8pPr marL="4266666" indent="0">
              <a:buNone/>
              <a:defRPr sz="2667"/>
            </a:lvl8pPr>
            <a:lvl9pPr marL="4876190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47"/>
            <a:ext cx="7314248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24" indent="0">
              <a:buNone/>
              <a:defRPr sz="1600"/>
            </a:lvl2pPr>
            <a:lvl3pPr marL="1219048" indent="0">
              <a:buNone/>
              <a:defRPr sz="1333"/>
            </a:lvl3pPr>
            <a:lvl4pPr marL="1828571" indent="0">
              <a:buNone/>
              <a:defRPr sz="1200"/>
            </a:lvl4pPr>
            <a:lvl5pPr marL="2438095" indent="0">
              <a:buNone/>
              <a:defRPr sz="1200"/>
            </a:lvl5pPr>
            <a:lvl6pPr marL="3047619" indent="0">
              <a:buNone/>
              <a:defRPr sz="1200"/>
            </a:lvl6pPr>
            <a:lvl7pPr marL="3657143" indent="0">
              <a:buNone/>
              <a:defRPr sz="1200"/>
            </a:lvl7pPr>
            <a:lvl8pPr marL="4266666" indent="0">
              <a:buNone/>
              <a:defRPr sz="1200"/>
            </a:lvl8pPr>
            <a:lvl9pPr marL="487619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2023/5/17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0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2023/5/17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06384"/>
            <a:ext cx="2742843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06384"/>
            <a:ext cx="8025355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2023/5/17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6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800"/>
            </a:lvl3pPr>
            <a:lvl4pPr marL="1371429" indent="0" algn="ctr">
              <a:buNone/>
              <a:defRPr sz="1600"/>
            </a:lvl4pPr>
            <a:lvl5pPr marL="1828571" indent="0" algn="ctr">
              <a:buNone/>
              <a:defRPr sz="1600"/>
            </a:lvl5pPr>
            <a:lvl6pPr marL="2285714" indent="0" algn="ctr">
              <a:buNone/>
              <a:defRPr sz="1600"/>
            </a:lvl6pPr>
            <a:lvl7pPr marL="2742857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1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3" y="1709741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3" y="4589465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6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3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1" indent="0">
              <a:buNone/>
              <a:defRPr sz="1600" b="1"/>
            </a:lvl5pPr>
            <a:lvl6pPr marL="2285714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075"/>
            <a:ext cx="51571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8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1" indent="0">
              <a:buNone/>
              <a:defRPr sz="1600" b="1"/>
            </a:lvl5pPr>
            <a:lvl6pPr marL="2285714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8" y="2505075"/>
            <a:ext cx="518251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3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0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/>
              <a:t>17/05/2023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032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0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427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1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400"/>
            </a:lvl2pPr>
            <a:lvl3pPr marL="914286" indent="0">
              <a:buNone/>
              <a:defRPr sz="1200"/>
            </a:lvl3pPr>
            <a:lvl4pPr marL="1371429" indent="0">
              <a:buNone/>
              <a:defRPr sz="1000"/>
            </a:lvl4pPr>
            <a:lvl5pPr marL="1828571" indent="0">
              <a:buNone/>
              <a:defRPr sz="1000"/>
            </a:lvl5pPr>
            <a:lvl6pPr marL="2285714" indent="0">
              <a:buNone/>
              <a:defRPr sz="1000"/>
            </a:lvl6pPr>
            <a:lvl7pPr marL="2742857" indent="0">
              <a:buNone/>
              <a:defRPr sz="1000"/>
            </a:lvl7pPr>
            <a:lvl8pPr marL="3200000" indent="0">
              <a:buNone/>
              <a:defRPr sz="1000"/>
            </a:lvl8pPr>
            <a:lvl9pPr marL="365714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4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427"/>
            <a:ext cx="617139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29" indent="0">
              <a:buNone/>
              <a:defRPr sz="2000"/>
            </a:lvl4pPr>
            <a:lvl5pPr marL="1828571" indent="0">
              <a:buNone/>
              <a:defRPr sz="2000"/>
            </a:lvl5pPr>
            <a:lvl6pPr marL="2285714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1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400"/>
            </a:lvl2pPr>
            <a:lvl3pPr marL="914286" indent="0">
              <a:buNone/>
              <a:defRPr sz="1200"/>
            </a:lvl3pPr>
            <a:lvl4pPr marL="1371429" indent="0">
              <a:buNone/>
              <a:defRPr sz="1000"/>
            </a:lvl4pPr>
            <a:lvl5pPr marL="1828571" indent="0">
              <a:buNone/>
              <a:defRPr sz="1000"/>
            </a:lvl5pPr>
            <a:lvl6pPr marL="2285714" indent="0">
              <a:buNone/>
              <a:defRPr sz="1000"/>
            </a:lvl6pPr>
            <a:lvl7pPr marL="2742857" indent="0">
              <a:buNone/>
              <a:defRPr sz="1000"/>
            </a:lvl7pPr>
            <a:lvl8pPr marL="3200000" indent="0">
              <a:buNone/>
              <a:defRPr sz="1000"/>
            </a:lvl8pPr>
            <a:lvl9pPr marL="365714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1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5" y="365127"/>
            <a:ext cx="2628558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2" y="365127"/>
            <a:ext cx="7733293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8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3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/>
              <a:t>17/05/2023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30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/>
              <a:t>17/05/2023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197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/>
              <a:t>17/05/2023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29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/>
              <a:t>17/05/2023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143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erry Bitty City | City cake, Trunk or treat, Strawberry shortcake">
            <a:extLst>
              <a:ext uri="{FF2B5EF4-FFF2-40B4-BE49-F238E27FC236}">
                <a16:creationId xmlns:a16="http://schemas.microsoft.com/office/drawing/2014/main" id="{8CB56F4C-EBCB-4417-9B22-68DBB10584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3"/>
            <a:ext cx="12192087" cy="685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 userDrawn="1"/>
        </p:nvSpPr>
        <p:spPr>
          <a:xfrm>
            <a:off x="299399" y="333102"/>
            <a:ext cx="11593288" cy="61926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1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72" r:id="rId18"/>
    <p:sldLayoutId id="2147483673" r:id="rId19"/>
    <p:sldLayoutId id="2147483676" r:id="rId20"/>
    <p:sldLayoutId id="2147483677" r:id="rId21"/>
    <p:sldLayoutId id="2147483678" r:id="rId22"/>
    <p:sldLayoutId id="2147483679" r:id="rId23"/>
    <p:sldLayoutId id="2147483738" r:id="rId24"/>
    <p:sldLayoutId id="2147483739" r:id="rId25"/>
    <p:sldLayoutId id="2147483740" r:id="rId26"/>
    <p:sldLayoutId id="2147483741" r:id="rId27"/>
    <p:sldLayoutId id="2147483742" r:id="rId2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6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60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2023/5/17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60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60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8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1219048" rtl="0" eaLnBrk="1" latinLnBrk="0" hangingPunct="1">
        <a:spcBef>
          <a:spcPct val="0"/>
        </a:spcBef>
        <a:buNone/>
        <a:defRPr sz="58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1219048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76" indent="-380952" algn="l" defTabSz="1219048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0" indent="-304762" algn="l" defTabSz="12190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4" indent="-304762" algn="l" defTabSz="1219048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7" indent="-304762" algn="l" defTabSz="1219048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1" indent="-304762" algn="l" defTabSz="12190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5" indent="-304762" algn="l" defTabSz="12190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29" indent="-304762" algn="l" defTabSz="12190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2" indent="-304762" algn="l" defTabSz="12190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4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48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1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5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19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6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2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24"/>
            <a:fld id="{03442CBB-A7AB-40B6-AD55-4FFC03C070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24"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2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2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24"/>
            <a:fld id="{7916838F-C1EC-49C7-808B-1059FBC32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8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28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1" indent="-228571" algn="l" defTabSz="9142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4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1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4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4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10" Type="http://schemas.microsoft.com/office/2007/relationships/hdphoto" Target="../media/hdphoto3.wdp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89318"/>
            <a:ext cx="12190413" cy="356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39664" y="2502029"/>
            <a:ext cx="2447606" cy="43491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80" y="4409189"/>
            <a:ext cx="4079026" cy="225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36873" y="1225805"/>
            <a:ext cx="5790446" cy="76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u="sng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endParaRPr lang="en-US" sz="4400" b="1" u="sng" dirty="0">
              <a:solidFill>
                <a:prstClr val="black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193" y="214999"/>
            <a:ext cx="1694475" cy="2161625"/>
          </a:xfrm>
          <a:prstGeom prst="rect">
            <a:avLst/>
          </a:prstGeom>
        </p:spPr>
      </p:pic>
      <p:sp>
        <p:nvSpPr>
          <p:cNvPr id="11" name="TextBox 13"/>
          <p:cNvSpPr txBox="1"/>
          <p:nvPr/>
        </p:nvSpPr>
        <p:spPr>
          <a:xfrm>
            <a:off x="899998" y="2081326"/>
            <a:ext cx="106945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GB" sz="4400" b="1" dirty="0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104: </a:t>
            </a:r>
            <a:r>
              <a:rPr lang="en-GB" sz="4400" b="1" dirty="0" err="1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GB" sz="4400" b="1" dirty="0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GB" sz="4400" b="1" dirty="0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GB" sz="4400" b="1" dirty="0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GB" sz="4400" b="1" dirty="0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4400" b="1" dirty="0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GB" sz="4400" b="1" dirty="0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đo</a:t>
            </a:r>
            <a:r>
              <a:rPr lang="en-GB" sz="4400" b="1" dirty="0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lường</a:t>
            </a:r>
            <a:r>
              <a:rPr lang="en-GB" sz="4400" b="1" dirty="0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" y="0"/>
            <a:ext cx="1683730" cy="164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6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567657" y="437404"/>
            <a:ext cx="10994517" cy="5960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43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3CC5C79-7874-4798-9E53-C81E20C1A7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975" y="2534974"/>
            <a:ext cx="9041223" cy="4079545"/>
          </a:xfrm>
          <a:prstGeom prst="rect">
            <a:avLst/>
          </a:prstGeom>
        </p:spPr>
      </p:pic>
      <p:pic>
        <p:nvPicPr>
          <p:cNvPr id="20" name="图片 3">
            <a:extLst>
              <a:ext uri="{FF2B5EF4-FFF2-40B4-BE49-F238E27FC236}">
                <a16:creationId xmlns:a16="http://schemas.microsoft.com/office/drawing/2014/main" id="{AF0EB4CE-0390-4C80-9F4B-5AFC3EAFA1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9446">
            <a:off x="8882389" y="73959"/>
            <a:ext cx="2911940" cy="2911940"/>
          </a:xfrm>
          <a:prstGeom prst="rect">
            <a:avLst/>
          </a:prstGeom>
        </p:spPr>
      </p:pic>
      <p:pic>
        <p:nvPicPr>
          <p:cNvPr id="21" name="图片 10">
            <a:extLst>
              <a:ext uri="{FF2B5EF4-FFF2-40B4-BE49-F238E27FC236}">
                <a16:creationId xmlns:a16="http://schemas.microsoft.com/office/drawing/2014/main" id="{A29BC43D-AE21-4E94-AEE6-B984F4E87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38083" y="5390725"/>
            <a:ext cx="8935455" cy="1006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6253" y="515904"/>
            <a:ext cx="10089754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49" y="3481036"/>
            <a:ext cx="1953095" cy="33683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84" y="4513007"/>
            <a:ext cx="2962963" cy="262349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601457" y="255701"/>
            <a:ext cx="6623873" cy="2789684"/>
            <a:chOff x="2647247" y="-39334"/>
            <a:chExt cx="4968552" cy="2092536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647247" y="1270097"/>
              <a:ext cx="4968552" cy="78310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5399" b="1" kern="0" dirty="0" err="1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Tiết</a:t>
              </a:r>
              <a:r>
                <a:rPr lang="en-US" altLang="zh-CN" sz="5399" b="1" kern="0" dirty="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5399" b="1" kern="0" dirty="0" smtClean="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1.</a:t>
              </a:r>
              <a:endParaRPr lang="zh-CN" altLang="en-US" sz="5399" b="1" kern="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80" y="4544528"/>
            <a:ext cx="2937666" cy="25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2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41" y="980729"/>
            <a:ext cx="10010775" cy="28670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42118" y="209831"/>
            <a:ext cx="847668" cy="770898"/>
          </a:xfrm>
          <a:prstGeom prst="ellipse">
            <a:avLst/>
          </a:prstGeom>
          <a:solidFill>
            <a:srgbClr val="F63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 Rounded MT Bold" panose="020F0704030504030204" pitchFamily="34" charset="0"/>
              </a:rPr>
              <a:t>1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58702" y="332657"/>
            <a:ext cx="8064896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2060"/>
                </a:solidFill>
              </a:rPr>
              <a:t>Nêu tên trung điểm của các đoạn thẳng BC, CD, DE: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8702" y="4221088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Trung</a:t>
            </a:r>
            <a:r>
              <a:rPr lang="en-US" sz="2800" b="1" dirty="0"/>
              <a:t> </a:t>
            </a:r>
            <a:r>
              <a:rPr lang="en-US" sz="2800" b="1" dirty="0" err="1"/>
              <a:t>điểm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đoạn</a:t>
            </a:r>
            <a:r>
              <a:rPr lang="en-US" sz="2800" b="1" dirty="0"/>
              <a:t> </a:t>
            </a:r>
            <a:r>
              <a:rPr lang="en-US" sz="2800" b="1" dirty="0" err="1"/>
              <a:t>thẳng</a:t>
            </a:r>
            <a:r>
              <a:rPr lang="en-US" sz="2800" b="1" dirty="0"/>
              <a:t> BC </a:t>
            </a:r>
            <a:r>
              <a:rPr lang="en-US" sz="2800" b="1" dirty="0" err="1"/>
              <a:t>là</a:t>
            </a:r>
            <a:r>
              <a:rPr lang="en-US" sz="2800" b="1" dirty="0"/>
              <a:t>: </a:t>
            </a:r>
            <a:r>
              <a:rPr lang="en-US" sz="2800" b="1" dirty="0" err="1"/>
              <a:t>điểm</a:t>
            </a:r>
            <a:r>
              <a:rPr lang="en-US" sz="2800" b="1" dirty="0"/>
              <a:t> Q</a:t>
            </a:r>
          </a:p>
          <a:p>
            <a:r>
              <a:rPr lang="en-US" sz="2800" b="1" dirty="0" err="1"/>
              <a:t>Trung</a:t>
            </a:r>
            <a:r>
              <a:rPr lang="en-US" sz="2800" b="1" dirty="0"/>
              <a:t> </a:t>
            </a:r>
            <a:r>
              <a:rPr lang="en-US" sz="2800" b="1" dirty="0" err="1"/>
              <a:t>điểm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đoạn</a:t>
            </a:r>
            <a:r>
              <a:rPr lang="en-US" sz="2800" b="1" dirty="0"/>
              <a:t> </a:t>
            </a:r>
            <a:r>
              <a:rPr lang="en-US" sz="2800" b="1" dirty="0" err="1"/>
              <a:t>thẳng</a:t>
            </a:r>
            <a:r>
              <a:rPr lang="en-US" sz="2800" b="1" dirty="0"/>
              <a:t> CD </a:t>
            </a:r>
            <a:r>
              <a:rPr lang="en-US" sz="2800" b="1" dirty="0" err="1"/>
              <a:t>là</a:t>
            </a:r>
            <a:r>
              <a:rPr lang="en-US" sz="2800" b="1" dirty="0"/>
              <a:t>: </a:t>
            </a:r>
            <a:r>
              <a:rPr lang="en-US" sz="2800" b="1" dirty="0" err="1"/>
              <a:t>điểm</a:t>
            </a:r>
            <a:r>
              <a:rPr lang="en-US" sz="2800" b="1" dirty="0"/>
              <a:t> N</a:t>
            </a:r>
          </a:p>
          <a:p>
            <a:r>
              <a:rPr lang="en-US" sz="2800" b="1" dirty="0" err="1"/>
              <a:t>Trung</a:t>
            </a:r>
            <a:r>
              <a:rPr lang="en-US" sz="2800" b="1" dirty="0"/>
              <a:t> </a:t>
            </a:r>
            <a:r>
              <a:rPr lang="en-US" sz="2800" b="1" dirty="0" err="1"/>
              <a:t>điểm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đoạn</a:t>
            </a:r>
            <a:r>
              <a:rPr lang="en-US" sz="2800" b="1" dirty="0"/>
              <a:t> </a:t>
            </a:r>
            <a:r>
              <a:rPr lang="en-US" sz="2800" b="1" dirty="0" err="1"/>
              <a:t>thẳng</a:t>
            </a:r>
            <a:r>
              <a:rPr lang="en-US" sz="2800" b="1" dirty="0"/>
              <a:t> DE </a:t>
            </a:r>
            <a:r>
              <a:rPr lang="en-US" sz="2800" b="1" dirty="0" err="1"/>
              <a:t>là</a:t>
            </a:r>
            <a:r>
              <a:rPr lang="en-US" sz="2800" b="1" dirty="0"/>
              <a:t>: </a:t>
            </a:r>
            <a:r>
              <a:rPr lang="en-US" sz="2800" b="1" dirty="0" err="1"/>
              <a:t>điểm</a:t>
            </a:r>
            <a:r>
              <a:rPr lang="en-US" sz="2800" b="1" dirty="0"/>
              <a:t> </a:t>
            </a:r>
            <a:r>
              <a:rPr lang="en-US" sz="2800" b="1" dirty="0" smtClean="0"/>
              <a:t>M</a:t>
            </a:r>
            <a:endParaRPr lang="en-US" sz="28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574926" y="3068960"/>
            <a:ext cx="38884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463358" y="1766169"/>
            <a:ext cx="2592288" cy="13027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71070" y="1766169"/>
            <a:ext cx="51845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03118" y="2636912"/>
            <a:ext cx="216024" cy="39094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543478" y="2006068"/>
            <a:ext cx="216024" cy="39094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229536" y="1251382"/>
            <a:ext cx="216024" cy="39094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56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82" y="1697341"/>
            <a:ext cx="11191875" cy="223464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30812" y="112099"/>
            <a:ext cx="847668" cy="770898"/>
          </a:xfrm>
          <a:prstGeom prst="ellipse">
            <a:avLst/>
          </a:prstGeom>
          <a:solidFill>
            <a:srgbClr val="F63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 Rounded MT Bold" panose="020F0704030504030204" pitchFamily="34" charset="0"/>
              </a:rPr>
              <a:t>2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2338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Roboto"/>
              </a:rPr>
              <a:t>: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86536" y="191605"/>
            <a:ext cx="3024336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333333"/>
                </a:solidFill>
                <a:latin typeface="+mj-lt"/>
              </a:rPr>
              <a:t>Cho </a:t>
            </a:r>
            <a:r>
              <a:rPr lang="en-US" sz="2800" b="1" dirty="0" err="1">
                <a:solidFill>
                  <a:srgbClr val="333333"/>
                </a:solidFill>
                <a:latin typeface="+mj-lt"/>
              </a:rPr>
              <a:t>các</a:t>
            </a:r>
            <a:r>
              <a:rPr lang="en-US" sz="2800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+mj-lt"/>
              </a:rPr>
              <a:t>hình</a:t>
            </a:r>
            <a:r>
              <a:rPr lang="en-US" sz="2800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333333"/>
                </a:solidFill>
                <a:latin typeface="+mj-lt"/>
              </a:rPr>
              <a:t>sau</a:t>
            </a:r>
            <a:r>
              <a:rPr lang="en-US" sz="2800" b="1" dirty="0" smtClean="0">
                <a:solidFill>
                  <a:srgbClr val="333333"/>
                </a:solidFill>
                <a:latin typeface="+mj-lt"/>
              </a:rPr>
              <a:t>.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9617" y="662647"/>
            <a:ext cx="10441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a) </a:t>
            </a:r>
            <a:r>
              <a:rPr lang="en-US" sz="2800" b="1" dirty="0" err="1"/>
              <a:t>Nêu</a:t>
            </a:r>
            <a:r>
              <a:rPr lang="en-US" sz="2800" b="1" dirty="0"/>
              <a:t> </a:t>
            </a:r>
            <a:r>
              <a:rPr lang="en-US" sz="2800" b="1" dirty="0" err="1"/>
              <a:t>tên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đỉnh</a:t>
            </a:r>
            <a:r>
              <a:rPr lang="en-US" sz="2800" b="1" dirty="0"/>
              <a:t>, </a:t>
            </a:r>
            <a:r>
              <a:rPr lang="en-US" sz="2800" b="1" dirty="0" err="1"/>
              <a:t>cạnh</a:t>
            </a:r>
            <a:r>
              <a:rPr lang="en-US" sz="2800" b="1" dirty="0"/>
              <a:t>, </a:t>
            </a:r>
            <a:r>
              <a:rPr lang="en-US" sz="2800" b="1" dirty="0" err="1"/>
              <a:t>góc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mỗi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trên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CD0C2C-78CD-58A0-7CBB-5812CF753CB5}"/>
              </a:ext>
            </a:extLst>
          </p:cNvPr>
          <p:cNvCxnSpPr>
            <a:cxnSpLocks/>
          </p:cNvCxnSpPr>
          <p:nvPr/>
        </p:nvCxnSpPr>
        <p:spPr>
          <a:xfrm flipV="1">
            <a:off x="1918742" y="1171863"/>
            <a:ext cx="7992888" cy="92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4566" y="3931987"/>
            <a:ext cx="3534212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tam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giác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MNP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đỉnh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: M, N,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P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cạnh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: MN, NP,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MP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góc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: 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NMP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MPN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MNP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-138499"/>
            <a:ext cx="184731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4481" y="1167069"/>
            <a:ext cx="10540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b) </a:t>
            </a:r>
            <a:r>
              <a:rPr lang="en-US" sz="2800" b="1" dirty="0" err="1">
                <a:solidFill>
                  <a:prstClr val="black"/>
                </a:solidFill>
              </a:rPr>
              <a:t>Dùng</a:t>
            </a:r>
            <a:r>
              <a:rPr lang="en-US" sz="2800" b="1" dirty="0">
                <a:solidFill>
                  <a:prstClr val="black"/>
                </a:solidFill>
              </a:rPr>
              <a:t> ê </a:t>
            </a:r>
            <a:r>
              <a:rPr lang="en-US" sz="2800" b="1" dirty="0" err="1">
                <a:solidFill>
                  <a:prstClr val="black"/>
                </a:solidFill>
              </a:rPr>
              <a:t>ke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để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kiểm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tra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trong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mỗi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hình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trên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có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mấy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góc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vuông</a:t>
            </a:r>
            <a:r>
              <a:rPr lang="en-US" sz="28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98962" y="3931987"/>
            <a:ext cx="4032448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thang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ABCD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đỉnh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: A, B, C,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cạnh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: AB, BC, CD,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DA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góc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: 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DAC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,ABC ,BCD ,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CDA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-138499"/>
            <a:ext cx="184731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11430" y="4005064"/>
            <a:ext cx="397658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2060"/>
                </a:solidFill>
              </a:rPr>
              <a:t>Hình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thang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HGIK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2060"/>
                </a:solidFill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đỉnh</a:t>
            </a:r>
            <a:r>
              <a:rPr lang="en-US" sz="2400" b="1" dirty="0">
                <a:solidFill>
                  <a:srgbClr val="002060"/>
                </a:solidFill>
              </a:rPr>
              <a:t>: H, I, K, </a:t>
            </a:r>
            <a:r>
              <a:rPr lang="en-US" sz="2400" b="1" dirty="0" smtClean="0">
                <a:solidFill>
                  <a:srgbClr val="002060"/>
                </a:solidFill>
              </a:rPr>
              <a:t>G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2060"/>
                </a:solidFill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cạnh</a:t>
            </a:r>
            <a:r>
              <a:rPr lang="en-US" sz="2400" b="1" dirty="0">
                <a:solidFill>
                  <a:srgbClr val="002060"/>
                </a:solidFill>
              </a:rPr>
              <a:t>: HI, </a:t>
            </a:r>
            <a:r>
              <a:rPr lang="en-US" sz="2400" b="1" dirty="0" err="1">
                <a:solidFill>
                  <a:srgbClr val="002060"/>
                </a:solidFill>
              </a:rPr>
              <a:t>IK</a:t>
            </a:r>
            <a:r>
              <a:rPr lang="en-US" sz="2400" b="1" dirty="0">
                <a:solidFill>
                  <a:srgbClr val="002060"/>
                </a:solidFill>
              </a:rPr>
              <a:t>, KG, </a:t>
            </a:r>
            <a:r>
              <a:rPr lang="en-US" sz="2400" b="1" dirty="0" err="1" smtClean="0">
                <a:solidFill>
                  <a:srgbClr val="002060"/>
                </a:solidFill>
              </a:rPr>
              <a:t>GH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2060"/>
                </a:solidFill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góc</a:t>
            </a:r>
            <a:r>
              <a:rPr lang="en-US" sz="2400" b="1" dirty="0">
                <a:solidFill>
                  <a:srgbClr val="002060"/>
                </a:solidFill>
              </a:rPr>
              <a:t>: </a:t>
            </a:r>
            <a:r>
              <a:rPr lang="en-US" sz="2400" b="1" dirty="0" err="1" smtClean="0">
                <a:solidFill>
                  <a:srgbClr val="002060"/>
                </a:solidFill>
              </a:rPr>
              <a:t>GHI</a:t>
            </a:r>
            <a:r>
              <a:rPr lang="en-US" sz="2400" b="1" dirty="0" smtClean="0">
                <a:solidFill>
                  <a:srgbClr val="002060"/>
                </a:solidFill>
              </a:rPr>
              <a:t> ,</a:t>
            </a:r>
            <a:r>
              <a:rPr lang="en-US" sz="2400" b="1" dirty="0" err="1" smtClean="0">
                <a:solidFill>
                  <a:srgbClr val="002060"/>
                </a:solidFill>
              </a:rPr>
              <a:t>HIK</a:t>
            </a:r>
            <a:r>
              <a:rPr lang="en-US" sz="2400" b="1" dirty="0" smtClean="0">
                <a:solidFill>
                  <a:srgbClr val="002060"/>
                </a:solidFill>
              </a:rPr>
              <a:t> ,</a:t>
            </a:r>
            <a:r>
              <a:rPr lang="en-US" sz="2400" b="1" dirty="0" err="1" smtClean="0">
                <a:solidFill>
                  <a:srgbClr val="002060"/>
                </a:solidFill>
              </a:rPr>
              <a:t>IKG</a:t>
            </a:r>
            <a:r>
              <a:rPr lang="en-US" sz="2400" b="1" dirty="0" smtClean="0">
                <a:solidFill>
                  <a:srgbClr val="002060"/>
                </a:solidFill>
              </a:rPr>
              <a:t> ,</a:t>
            </a:r>
            <a:r>
              <a:rPr lang="en-US" sz="2400" b="1" dirty="0" err="1" smtClean="0">
                <a:solidFill>
                  <a:srgbClr val="002060"/>
                </a:solidFill>
              </a:rPr>
              <a:t>KGH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3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678" y="1246864"/>
            <a:ext cx="8759839" cy="216137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2558" y="35830"/>
            <a:ext cx="847668" cy="770898"/>
          </a:xfrm>
          <a:prstGeom prst="ellipse">
            <a:avLst/>
          </a:prstGeom>
          <a:solidFill>
            <a:srgbClr val="F63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 Rounded MT Bold" panose="020F0704030504030204" pitchFamily="34" charset="0"/>
              </a:rPr>
              <a:t>2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2338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Roboto"/>
              </a:rPr>
              <a:t>: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630710" y="29206"/>
            <a:ext cx="3024336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333333"/>
                </a:solidFill>
                <a:latin typeface="+mj-lt"/>
              </a:rPr>
              <a:t>Cho </a:t>
            </a:r>
            <a:r>
              <a:rPr lang="en-US" sz="2800" b="1" dirty="0" err="1">
                <a:solidFill>
                  <a:srgbClr val="333333"/>
                </a:solidFill>
                <a:latin typeface="+mj-lt"/>
              </a:rPr>
              <a:t>các</a:t>
            </a:r>
            <a:r>
              <a:rPr lang="en-US" sz="2800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+mj-lt"/>
              </a:rPr>
              <a:t>hình</a:t>
            </a:r>
            <a:r>
              <a:rPr lang="en-US" sz="2800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333333"/>
                </a:solidFill>
                <a:latin typeface="+mj-lt"/>
              </a:rPr>
              <a:t>sau</a:t>
            </a:r>
            <a:r>
              <a:rPr lang="en-US" sz="2800" b="1" dirty="0" smtClean="0">
                <a:solidFill>
                  <a:srgbClr val="333333"/>
                </a:solidFill>
                <a:latin typeface="+mj-lt"/>
              </a:rPr>
              <a:t>.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8058" y="649753"/>
            <a:ext cx="10540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b) </a:t>
            </a:r>
            <a:r>
              <a:rPr lang="en-US" sz="2800" b="1" dirty="0" err="1">
                <a:solidFill>
                  <a:prstClr val="black"/>
                </a:solidFill>
              </a:rPr>
              <a:t>Dùng</a:t>
            </a:r>
            <a:r>
              <a:rPr lang="en-US" sz="2800" b="1" dirty="0">
                <a:solidFill>
                  <a:prstClr val="black"/>
                </a:solidFill>
              </a:rPr>
              <a:t> ê </a:t>
            </a:r>
            <a:r>
              <a:rPr lang="en-US" sz="2800" b="1" dirty="0" err="1">
                <a:solidFill>
                  <a:prstClr val="black"/>
                </a:solidFill>
              </a:rPr>
              <a:t>ke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để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kiểm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tra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trong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mỗi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hình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trên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có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mấy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góc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vuông</a:t>
            </a:r>
            <a:r>
              <a:rPr lang="en-US" sz="2800" b="1" dirty="0">
                <a:solidFill>
                  <a:prstClr val="black"/>
                </a:solidFill>
              </a:rPr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CD0C2C-78CD-58A0-7CBB-5812CF753CB5}"/>
              </a:ext>
            </a:extLst>
          </p:cNvPr>
          <p:cNvCxnSpPr>
            <a:cxnSpLocks/>
          </p:cNvCxnSpPr>
          <p:nvPr/>
        </p:nvCxnSpPr>
        <p:spPr>
          <a:xfrm flipV="1">
            <a:off x="1928269" y="1207487"/>
            <a:ext cx="7992888" cy="92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FA4A6C5-777E-BACB-782A-E05344F36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68" y="1172973"/>
            <a:ext cx="2338083" cy="18095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0267" y="3708327"/>
            <a:ext cx="3456384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Hình</a:t>
            </a:r>
            <a:r>
              <a:rPr lang="en-US" sz="2800" b="1" dirty="0"/>
              <a:t> tam </a:t>
            </a:r>
            <a:r>
              <a:rPr lang="en-US" sz="2800" b="1" dirty="0" err="1"/>
              <a:t>giác</a:t>
            </a:r>
            <a:r>
              <a:rPr lang="en-US" sz="2800" b="1" dirty="0"/>
              <a:t> </a:t>
            </a:r>
            <a:r>
              <a:rPr lang="en-US" sz="2800" b="1" dirty="0" err="1"/>
              <a:t>MNP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1 </a:t>
            </a:r>
            <a:r>
              <a:rPr lang="en-US" sz="2800" b="1" dirty="0" err="1"/>
              <a:t>góc</a:t>
            </a:r>
            <a:r>
              <a:rPr lang="en-US" sz="2800" b="1" dirty="0"/>
              <a:t> </a:t>
            </a:r>
            <a:r>
              <a:rPr lang="en-US" sz="2800" b="1" dirty="0" err="1"/>
              <a:t>vuông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3766651" y="5301208"/>
            <a:ext cx="60928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333333"/>
                </a:solidFill>
                <a:latin typeface="+mj-lt"/>
              </a:rPr>
              <a:t> </a:t>
            </a:r>
            <a:endParaRPr lang="en-US" sz="2800" b="1" i="0" dirty="0">
              <a:solidFill>
                <a:srgbClr val="333333"/>
              </a:solidFill>
              <a:effectLst/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7280" y="3746918"/>
            <a:ext cx="341808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333333"/>
                </a:solidFill>
              </a:rPr>
              <a:t>Hình</a:t>
            </a:r>
            <a:r>
              <a:rPr lang="en-US" sz="2800" b="1" dirty="0">
                <a:solidFill>
                  <a:srgbClr val="333333"/>
                </a:solidFill>
              </a:rPr>
              <a:t> </a:t>
            </a:r>
            <a:r>
              <a:rPr lang="en-US" sz="2800" b="1" dirty="0" err="1">
                <a:solidFill>
                  <a:srgbClr val="333333"/>
                </a:solidFill>
              </a:rPr>
              <a:t>thang</a:t>
            </a:r>
            <a:r>
              <a:rPr lang="en-US" sz="2800" b="1" dirty="0">
                <a:solidFill>
                  <a:srgbClr val="333333"/>
                </a:solidFill>
              </a:rPr>
              <a:t> </a:t>
            </a:r>
            <a:r>
              <a:rPr lang="en-US" sz="2800" b="1" dirty="0" err="1">
                <a:solidFill>
                  <a:srgbClr val="333333"/>
                </a:solidFill>
              </a:rPr>
              <a:t>ABCD</a:t>
            </a:r>
            <a:r>
              <a:rPr lang="en-US" sz="2800" b="1" dirty="0">
                <a:solidFill>
                  <a:srgbClr val="333333"/>
                </a:solidFill>
              </a:rPr>
              <a:t> </a:t>
            </a:r>
            <a:endParaRPr lang="en-US" sz="2800" b="1" dirty="0" smtClean="0">
              <a:solidFill>
                <a:srgbClr val="333333"/>
              </a:solidFill>
            </a:endParaRPr>
          </a:p>
          <a:p>
            <a:pPr algn="ctr"/>
            <a:r>
              <a:rPr lang="en-US" sz="2800" b="1" dirty="0" err="1" smtClean="0">
                <a:solidFill>
                  <a:srgbClr val="333333"/>
                </a:solidFill>
              </a:rPr>
              <a:t>có</a:t>
            </a:r>
            <a:r>
              <a:rPr lang="en-US" sz="2800" b="1" dirty="0" smtClean="0">
                <a:solidFill>
                  <a:srgbClr val="333333"/>
                </a:solidFill>
              </a:rPr>
              <a:t> </a:t>
            </a:r>
            <a:r>
              <a:rPr lang="en-US" sz="2800" b="1" dirty="0">
                <a:solidFill>
                  <a:srgbClr val="333333"/>
                </a:solidFill>
              </a:rPr>
              <a:t>1 </a:t>
            </a:r>
            <a:r>
              <a:rPr lang="en-US" sz="2800" b="1" dirty="0" err="1">
                <a:solidFill>
                  <a:srgbClr val="333333"/>
                </a:solidFill>
              </a:rPr>
              <a:t>góc</a:t>
            </a:r>
            <a:r>
              <a:rPr lang="en-US" sz="2800" b="1" dirty="0">
                <a:solidFill>
                  <a:srgbClr val="333333"/>
                </a:solidFill>
              </a:rPr>
              <a:t> </a:t>
            </a:r>
            <a:r>
              <a:rPr lang="en-US" sz="2800" b="1" dirty="0" err="1">
                <a:solidFill>
                  <a:srgbClr val="333333"/>
                </a:solidFill>
              </a:rPr>
              <a:t>vuông</a:t>
            </a:r>
            <a:r>
              <a:rPr lang="en-US" sz="2800" b="1" dirty="0">
                <a:solidFill>
                  <a:srgbClr val="333333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83438" y="3746918"/>
            <a:ext cx="345493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333333"/>
                </a:solidFill>
              </a:rPr>
              <a:t>Hình</a:t>
            </a:r>
            <a:r>
              <a:rPr lang="en-US" sz="2800" b="1" dirty="0">
                <a:solidFill>
                  <a:srgbClr val="333333"/>
                </a:solidFill>
              </a:rPr>
              <a:t> </a:t>
            </a:r>
            <a:r>
              <a:rPr lang="en-US" sz="2800" b="1" dirty="0" err="1">
                <a:solidFill>
                  <a:srgbClr val="333333"/>
                </a:solidFill>
              </a:rPr>
              <a:t>thang</a:t>
            </a:r>
            <a:r>
              <a:rPr lang="en-US" sz="2800" b="1" dirty="0">
                <a:solidFill>
                  <a:srgbClr val="333333"/>
                </a:solidFill>
              </a:rPr>
              <a:t> </a:t>
            </a:r>
            <a:r>
              <a:rPr lang="en-US" sz="2800" b="1" dirty="0" err="1">
                <a:solidFill>
                  <a:srgbClr val="333333"/>
                </a:solidFill>
              </a:rPr>
              <a:t>HGIK</a:t>
            </a:r>
            <a:r>
              <a:rPr lang="en-US" sz="2800" b="1" dirty="0">
                <a:solidFill>
                  <a:srgbClr val="333333"/>
                </a:solidFill>
              </a:rPr>
              <a:t> </a:t>
            </a:r>
            <a:r>
              <a:rPr lang="en-US" sz="2800" b="1" dirty="0" err="1">
                <a:solidFill>
                  <a:srgbClr val="333333"/>
                </a:solidFill>
              </a:rPr>
              <a:t>có</a:t>
            </a:r>
            <a:r>
              <a:rPr lang="en-US" sz="2800" b="1" dirty="0">
                <a:solidFill>
                  <a:srgbClr val="333333"/>
                </a:solidFill>
              </a:rPr>
              <a:t> 2 </a:t>
            </a:r>
            <a:r>
              <a:rPr lang="en-US" sz="2800" b="1" dirty="0" err="1">
                <a:solidFill>
                  <a:srgbClr val="333333"/>
                </a:solidFill>
              </a:rPr>
              <a:t>góc</a:t>
            </a:r>
            <a:r>
              <a:rPr lang="en-US" sz="2800" b="1" dirty="0">
                <a:solidFill>
                  <a:srgbClr val="333333"/>
                </a:solidFill>
              </a:rPr>
              <a:t> </a:t>
            </a:r>
            <a:r>
              <a:rPr lang="en-US" sz="2800" b="1" dirty="0" err="1">
                <a:solidFill>
                  <a:srgbClr val="333333"/>
                </a:solidFill>
              </a:rPr>
              <a:t>vuông</a:t>
            </a:r>
            <a:r>
              <a:rPr lang="en-US" sz="2800" b="1" dirty="0">
                <a:solidFill>
                  <a:srgbClr val="333333"/>
                </a:solidFill>
              </a:rPr>
              <a:t>.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FA4A6C5-777E-BACB-782A-E05344F36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077">
            <a:off x="4482723" y="870516"/>
            <a:ext cx="2338083" cy="1809518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FA4A6C5-777E-BACB-782A-E05344F36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418" y="1172973"/>
            <a:ext cx="2338083" cy="1809518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7FA4A6C5-777E-BACB-782A-E05344F36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37103" y="1111879"/>
            <a:ext cx="2338083" cy="180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3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438" y="1556792"/>
            <a:ext cx="3419475" cy="29241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86694" y="518353"/>
            <a:ext cx="6552728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 smtClean="0">
                <a:solidFill>
                  <a:srgbClr val="002060"/>
                </a:solidFill>
              </a:rPr>
              <a:t>Chọn </a:t>
            </a:r>
            <a:r>
              <a:rPr lang="vi-VN" sz="3200" b="1" dirty="0">
                <a:solidFill>
                  <a:srgbClr val="002060"/>
                </a:solidFill>
              </a:rPr>
              <a:t>chữ đặt trước câu trả lời đúng: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06574" y="221183"/>
            <a:ext cx="847668" cy="770898"/>
          </a:xfrm>
          <a:prstGeom prst="ellipse">
            <a:avLst/>
          </a:prstGeom>
          <a:solidFill>
            <a:srgbClr val="F63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 Rounded MT Bold" panose="020F0704030504030204" pitchFamily="34" charset="0"/>
              </a:rPr>
              <a:t>3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606" y="1340768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bán</a:t>
            </a:r>
            <a:r>
              <a:rPr lang="en-US" sz="3200" b="1" dirty="0"/>
              <a:t> </a:t>
            </a:r>
            <a:r>
              <a:rPr lang="en-US" sz="3200" b="1" dirty="0" err="1"/>
              <a:t>kính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tròn</a:t>
            </a:r>
            <a:r>
              <a:rPr lang="en-US" sz="3200" b="1" dirty="0"/>
              <a:t> </a:t>
            </a:r>
            <a:r>
              <a:rPr lang="en-US" sz="3200" b="1" dirty="0" err="1"/>
              <a:t>bên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:</a:t>
            </a:r>
          </a:p>
          <a:p>
            <a:pPr>
              <a:lnSpc>
                <a:spcPct val="150000"/>
              </a:lnSpc>
            </a:pPr>
            <a:r>
              <a:rPr lang="de-DE" sz="3200" b="1" dirty="0" smtClean="0"/>
              <a:t>A</a:t>
            </a:r>
            <a:r>
              <a:rPr lang="de-DE" sz="3200" b="1" dirty="0"/>
              <a:t>. OC, AB.                        </a:t>
            </a:r>
            <a:r>
              <a:rPr lang="de-DE" sz="3200" b="1" dirty="0" smtClean="0"/>
              <a:t> </a:t>
            </a:r>
            <a:r>
              <a:rPr lang="de-DE" sz="3200" b="1" dirty="0"/>
              <a:t>B. OA, OC, AB.</a:t>
            </a:r>
          </a:p>
          <a:p>
            <a:pPr>
              <a:lnSpc>
                <a:spcPct val="150000"/>
              </a:lnSpc>
            </a:pPr>
            <a:r>
              <a:rPr lang="de-DE" sz="3200" b="1" dirty="0"/>
              <a:t>C. OA, OB, OC.                 </a:t>
            </a:r>
            <a:r>
              <a:rPr lang="de-DE" sz="3200" b="1" dirty="0" smtClean="0"/>
              <a:t>D</a:t>
            </a:r>
            <a:r>
              <a:rPr lang="de-DE" sz="3200" b="1" dirty="0"/>
              <a:t>. OA, OB, AB</a:t>
            </a:r>
            <a:r>
              <a:rPr lang="de-DE" sz="3200" b="1" dirty="0" smtClean="0"/>
              <a:t>.</a:t>
            </a:r>
            <a:endParaRPr lang="de-DE" sz="3200" b="1" dirty="0"/>
          </a:p>
        </p:txBody>
      </p:sp>
      <p:sp>
        <p:nvSpPr>
          <p:cNvPr id="6" name="Oval 5"/>
          <p:cNvSpPr/>
          <p:nvPr/>
        </p:nvSpPr>
        <p:spPr>
          <a:xfrm>
            <a:off x="629468" y="2924944"/>
            <a:ext cx="559636" cy="6302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8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20" y="1620417"/>
            <a:ext cx="3857625" cy="4210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358" y="1305627"/>
            <a:ext cx="3781425" cy="43243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58702" y="332657"/>
            <a:ext cx="8064896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002060"/>
                </a:solidFill>
              </a:rPr>
              <a:t>Mỗi đồng hồ sau tương ứng với cách đọc nào?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06574" y="221183"/>
            <a:ext cx="847668" cy="770898"/>
          </a:xfrm>
          <a:prstGeom prst="ellipse">
            <a:avLst/>
          </a:prstGeom>
          <a:solidFill>
            <a:srgbClr val="F63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 Rounded MT Bold" panose="020F0704030504030204" pitchFamily="34" charset="0"/>
              </a:rPr>
              <a:t>4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55046" y="1332385"/>
            <a:ext cx="2592288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002060"/>
                </a:solidFill>
              </a:rPr>
              <a:t>a) 3 </a:t>
            </a:r>
            <a:r>
              <a:rPr lang="en-GB" sz="2800" b="1" dirty="0" err="1" smtClean="0">
                <a:solidFill>
                  <a:srgbClr val="002060"/>
                </a:solidFill>
              </a:rPr>
              <a:t>giờ</a:t>
            </a:r>
            <a:r>
              <a:rPr lang="en-GB" sz="2800" b="1" dirty="0" smtClean="0">
                <a:solidFill>
                  <a:srgbClr val="002060"/>
                </a:solidFill>
              </a:rPr>
              <a:t> 5 </a:t>
            </a:r>
            <a:r>
              <a:rPr lang="en-GB" sz="2800" b="1" dirty="0" err="1" smtClean="0">
                <a:solidFill>
                  <a:srgbClr val="002060"/>
                </a:solidFill>
              </a:rPr>
              <a:t>phút</a:t>
            </a:r>
            <a:r>
              <a:rPr lang="en-GB" sz="2800" b="1" dirty="0" smtClean="0">
                <a:solidFill>
                  <a:srgbClr val="002060"/>
                </a:solidFill>
              </a:rPr>
              <a:t>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55046" y="1980875"/>
            <a:ext cx="2592288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002060"/>
                </a:solidFill>
              </a:rPr>
              <a:t>b) 4 </a:t>
            </a:r>
            <a:r>
              <a:rPr lang="en-GB" sz="2800" b="1" dirty="0" err="1" smtClean="0">
                <a:solidFill>
                  <a:srgbClr val="002060"/>
                </a:solidFill>
              </a:rPr>
              <a:t>giờ</a:t>
            </a:r>
            <a:r>
              <a:rPr lang="en-GB" sz="2800" b="1" dirty="0" smtClean="0">
                <a:solidFill>
                  <a:srgbClr val="002060"/>
                </a:solidFill>
              </a:rPr>
              <a:t> 15 </a:t>
            </a:r>
            <a:r>
              <a:rPr lang="en-GB" sz="2800" b="1" dirty="0" err="1" smtClean="0">
                <a:solidFill>
                  <a:srgbClr val="002060"/>
                </a:solidFill>
              </a:rPr>
              <a:t>phút</a:t>
            </a:r>
            <a:r>
              <a:rPr lang="en-GB" sz="2800" b="1" dirty="0" smtClean="0">
                <a:solidFill>
                  <a:srgbClr val="002060"/>
                </a:solidFill>
              </a:rPr>
              <a:t>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55046" y="2657132"/>
            <a:ext cx="2592288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002060"/>
                </a:solidFill>
              </a:rPr>
              <a:t>c) 7 </a:t>
            </a:r>
            <a:r>
              <a:rPr lang="en-GB" sz="2800" b="1" dirty="0" err="1" smtClean="0">
                <a:solidFill>
                  <a:srgbClr val="002060"/>
                </a:solidFill>
              </a:rPr>
              <a:t>giờ</a:t>
            </a:r>
            <a:r>
              <a:rPr lang="en-GB" sz="2800" b="1" dirty="0" smtClean="0">
                <a:solidFill>
                  <a:srgbClr val="002060"/>
                </a:solidFill>
              </a:rPr>
              <a:t> 20 </a:t>
            </a:r>
            <a:r>
              <a:rPr lang="en-GB" sz="2800" b="1" dirty="0" err="1" smtClean="0">
                <a:solidFill>
                  <a:srgbClr val="002060"/>
                </a:solidFill>
              </a:rPr>
              <a:t>phút</a:t>
            </a:r>
            <a:r>
              <a:rPr lang="en-GB" sz="2800" b="1" dirty="0" smtClean="0">
                <a:solidFill>
                  <a:srgbClr val="002060"/>
                </a:solidFill>
              </a:rPr>
              <a:t>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62102" y="3361993"/>
            <a:ext cx="3309836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002060"/>
                </a:solidFill>
              </a:rPr>
              <a:t>d) 9 </a:t>
            </a:r>
            <a:r>
              <a:rPr lang="en-GB" sz="2800" b="1" dirty="0" err="1" smtClean="0">
                <a:solidFill>
                  <a:srgbClr val="002060"/>
                </a:solidFill>
              </a:rPr>
              <a:t>giờ</a:t>
            </a:r>
            <a:r>
              <a:rPr lang="en-GB" sz="2800" b="1" dirty="0" smtClean="0">
                <a:solidFill>
                  <a:srgbClr val="002060"/>
                </a:solidFill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</a:rPr>
              <a:t>kém</a:t>
            </a:r>
            <a:r>
              <a:rPr lang="en-GB" sz="2800" b="1" dirty="0" smtClean="0">
                <a:solidFill>
                  <a:srgbClr val="002060"/>
                </a:solidFill>
              </a:rPr>
              <a:t> 15 </a:t>
            </a:r>
            <a:r>
              <a:rPr lang="en-GB" sz="2800" b="1" dirty="0" err="1" smtClean="0">
                <a:solidFill>
                  <a:srgbClr val="002060"/>
                </a:solidFill>
              </a:rPr>
              <a:t>phút</a:t>
            </a:r>
            <a:r>
              <a:rPr lang="en-GB" sz="2800" b="1" dirty="0" smtClean="0">
                <a:solidFill>
                  <a:srgbClr val="002060"/>
                </a:solidFill>
              </a:rPr>
              <a:t>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19135" y="3981879"/>
            <a:ext cx="346942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002060"/>
                </a:solidFill>
              </a:rPr>
              <a:t>e) 10 </a:t>
            </a:r>
            <a:r>
              <a:rPr lang="en-GB" sz="2800" b="1" dirty="0" err="1" smtClean="0">
                <a:solidFill>
                  <a:srgbClr val="002060"/>
                </a:solidFill>
              </a:rPr>
              <a:t>giờ</a:t>
            </a:r>
            <a:r>
              <a:rPr lang="en-GB" sz="2800" b="1" dirty="0" smtClean="0">
                <a:solidFill>
                  <a:srgbClr val="002060"/>
                </a:solidFill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</a:rPr>
              <a:t>kém</a:t>
            </a:r>
            <a:r>
              <a:rPr lang="en-GB" sz="2800" b="1" dirty="0" smtClean="0">
                <a:solidFill>
                  <a:srgbClr val="002060"/>
                </a:solidFill>
              </a:rPr>
              <a:t> 10 </a:t>
            </a:r>
            <a:r>
              <a:rPr lang="en-GB" sz="2800" b="1" dirty="0" err="1" smtClean="0">
                <a:solidFill>
                  <a:srgbClr val="002060"/>
                </a:solidFill>
              </a:rPr>
              <a:t>phút</a:t>
            </a:r>
            <a:r>
              <a:rPr lang="en-GB" sz="2800" b="1" dirty="0" smtClean="0">
                <a:solidFill>
                  <a:srgbClr val="002060"/>
                </a:solidFill>
              </a:rPr>
              <a:t>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34588" y="4647414"/>
            <a:ext cx="3414464" cy="5867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g</a:t>
            </a:r>
            <a:r>
              <a:rPr lang="en-GB" sz="2800" b="1" dirty="0" smtClean="0">
                <a:solidFill>
                  <a:srgbClr val="002060"/>
                </a:solidFill>
              </a:rPr>
              <a:t>) 12 </a:t>
            </a:r>
            <a:r>
              <a:rPr lang="en-GB" sz="2800" b="1" dirty="0" err="1" smtClean="0">
                <a:solidFill>
                  <a:srgbClr val="002060"/>
                </a:solidFill>
              </a:rPr>
              <a:t>giờ</a:t>
            </a:r>
            <a:r>
              <a:rPr lang="en-GB" sz="2800" b="1" dirty="0" smtClean="0">
                <a:solidFill>
                  <a:srgbClr val="002060"/>
                </a:solidFill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</a:rPr>
              <a:t>kém</a:t>
            </a:r>
            <a:r>
              <a:rPr lang="en-GB" sz="2800" b="1" dirty="0" smtClean="0">
                <a:solidFill>
                  <a:srgbClr val="002060"/>
                </a:solidFill>
              </a:rPr>
              <a:t> 5 </a:t>
            </a:r>
            <a:r>
              <a:rPr lang="en-GB" sz="2800" b="1" dirty="0" err="1" smtClean="0">
                <a:solidFill>
                  <a:srgbClr val="002060"/>
                </a:solidFill>
              </a:rPr>
              <a:t>phút</a:t>
            </a:r>
            <a:r>
              <a:rPr lang="en-GB" sz="2800" b="1" dirty="0" smtClean="0">
                <a:solidFill>
                  <a:srgbClr val="002060"/>
                </a:solidFill>
              </a:rPr>
              <a:t>.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5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01 0.27431 L 0.40774 0.41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30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8599E-6 2.96296E-6 L 0.24235 -0.15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1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8599E-6 1.85185E-6 L 0.27178 0.40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2" y="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4.07407E-6 L -0.35487 -0.315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1" y="-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0958E-6 -3.7037E-6 L -0.34601 0.254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7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2733E-7 -3.7037E-7 L -0.1241 -0.00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5664" y="440227"/>
            <a:ext cx="10994517" cy="5960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43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CAB5C-0552-40CE-BEED-95187F571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2" t="11308" r="25903" b="14093"/>
          <a:stretch/>
        </p:blipFill>
        <p:spPr>
          <a:xfrm>
            <a:off x="5688860" y="115658"/>
            <a:ext cx="6641718" cy="62593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C7D51C5-0DDE-4A3C-9A05-F269C7E30B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7" t="18227" r="-2667" b="20449"/>
          <a:stretch/>
        </p:blipFill>
        <p:spPr>
          <a:xfrm>
            <a:off x="406348" y="1465646"/>
            <a:ext cx="6587402" cy="3909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572" y="2708920"/>
            <a:ext cx="4377307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2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bảng đen - Mẫu Powerpoint bảng đen cự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4" y="1393757"/>
            <a:ext cx="831873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75E2B0-3B47-4ACD-957D-EC1947EF9D87}"/>
              </a:ext>
            </a:extLst>
          </p:cNvPr>
          <p:cNvSpPr txBox="1"/>
          <p:nvPr/>
        </p:nvSpPr>
        <p:spPr>
          <a:xfrm>
            <a:off x="2465640" y="374066"/>
            <a:ext cx="647243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rgbClr val="FF0000"/>
                </a:solidFill>
                <a:cs typeface="Arial" panose="020B0604020202020204" pitchFamily="34" charset="0"/>
              </a:rPr>
              <a:t>HƯỚNG</a:t>
            </a:r>
            <a:r>
              <a:rPr lang="en-US" sz="3733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cs typeface="Arial" panose="020B0604020202020204" pitchFamily="34" charset="0"/>
              </a:rPr>
              <a:t>DẪN</a:t>
            </a:r>
            <a:r>
              <a:rPr lang="en-US" sz="3733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cs typeface="Arial" panose="020B0604020202020204" pitchFamily="34" charset="0"/>
              </a:rPr>
              <a:t>VỀ</a:t>
            </a:r>
            <a:r>
              <a:rPr lang="en-US" sz="3733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cs typeface="Arial" panose="020B0604020202020204" pitchFamily="34" charset="0"/>
              </a:rPr>
              <a:t>NHÀ</a:t>
            </a:r>
            <a:endParaRPr lang="en-US" sz="3733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1D964D-101E-4569-90D4-EF813A2F6A19}"/>
              </a:ext>
            </a:extLst>
          </p:cNvPr>
          <p:cNvSpPr txBox="1"/>
          <p:nvPr/>
        </p:nvSpPr>
        <p:spPr>
          <a:xfrm>
            <a:off x="1525323" y="2599404"/>
            <a:ext cx="2966483" cy="1526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333" b="1" dirty="0">
                <a:solidFill>
                  <a:schemeClr val="bg1"/>
                </a:solidFill>
              </a:rPr>
              <a:t>Hoàn thành vở bài tập</a:t>
            </a:r>
            <a:endParaRPr lang="en-US" sz="3333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64B49B-80AB-408B-8490-9C58BA0E69DE}"/>
              </a:ext>
            </a:extLst>
          </p:cNvPr>
          <p:cNvSpPr txBox="1"/>
          <p:nvPr/>
        </p:nvSpPr>
        <p:spPr>
          <a:xfrm>
            <a:off x="4491806" y="2836302"/>
            <a:ext cx="3331592" cy="86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3" b="1" dirty="0" err="1">
                <a:solidFill>
                  <a:schemeClr val="bg1"/>
                </a:solidFill>
                <a:ea typeface="Nunito"/>
                <a:cs typeface="Arial" panose="020B0604020202020204" pitchFamily="34" charset="0"/>
                <a:sym typeface="Nunito"/>
              </a:rPr>
              <a:t>Chuẩn</a:t>
            </a:r>
            <a:r>
              <a:rPr lang="en-US" sz="3333" b="1" dirty="0">
                <a:solidFill>
                  <a:schemeClr val="bg1"/>
                </a:solidFill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3333" b="1" dirty="0" err="1">
                <a:solidFill>
                  <a:schemeClr val="bg1"/>
                </a:solidFill>
                <a:ea typeface="Nunito"/>
                <a:cs typeface="Arial" panose="020B0604020202020204" pitchFamily="34" charset="0"/>
                <a:sym typeface="Nunito"/>
              </a:rPr>
              <a:t>bị</a:t>
            </a:r>
            <a:r>
              <a:rPr lang="en-US" sz="3333" b="1" dirty="0">
                <a:solidFill>
                  <a:schemeClr val="bg1"/>
                </a:solidFill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3333" b="1" dirty="0" err="1">
                <a:solidFill>
                  <a:schemeClr val="bg1"/>
                </a:solidFill>
                <a:ea typeface="Nunito"/>
                <a:cs typeface="Arial" panose="020B0604020202020204" pitchFamily="34" charset="0"/>
                <a:sym typeface="Nunito"/>
              </a:rPr>
              <a:t>bài</a:t>
            </a:r>
            <a:r>
              <a:rPr lang="en-US" sz="3333" b="1" dirty="0">
                <a:solidFill>
                  <a:schemeClr val="bg1"/>
                </a:solidFill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3333" b="1" dirty="0" err="1" smtClean="0">
                <a:solidFill>
                  <a:schemeClr val="bg1"/>
                </a:solidFill>
                <a:ea typeface="Nunito"/>
                <a:cs typeface="Arial" panose="020B0604020202020204" pitchFamily="34" charset="0"/>
                <a:sym typeface="Nunito"/>
              </a:rPr>
              <a:t>mới</a:t>
            </a:r>
            <a:endParaRPr lang="en-US" sz="3333" b="1" dirty="0">
              <a:solidFill>
                <a:schemeClr val="bg1"/>
              </a:solidFill>
              <a:ea typeface="Nunito"/>
              <a:cs typeface="Arial" panose="020B0604020202020204" pitchFamily="34" charset="0"/>
              <a:sym typeface="Nunito"/>
            </a:endParaRPr>
          </a:p>
        </p:txBody>
      </p:sp>
      <p:grpSp>
        <p:nvGrpSpPr>
          <p:cNvPr id="17" name="Group 3">
            <a:extLst>
              <a:ext uri="{FF2B5EF4-FFF2-40B4-BE49-F238E27FC236}">
                <a16:creationId xmlns:a16="http://schemas.microsoft.com/office/drawing/2014/main" id="{3F63BAC5-9EC2-4336-94A1-A4B9726E593C}"/>
              </a:ext>
            </a:extLst>
          </p:cNvPr>
          <p:cNvGrpSpPr/>
          <p:nvPr/>
        </p:nvGrpSpPr>
        <p:grpSpPr>
          <a:xfrm>
            <a:off x="2808445" y="1807947"/>
            <a:ext cx="817502" cy="833541"/>
            <a:chOff x="0" y="0"/>
            <a:chExt cx="1746277" cy="1746277"/>
          </a:xfrm>
        </p:grpSpPr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8B048150-3418-41D0-A947-A8ED6B353D65}"/>
                </a:ext>
              </a:extLst>
            </p:cNvPr>
            <p:cNvGrpSpPr/>
            <p:nvPr/>
          </p:nvGrpSpPr>
          <p:grpSpPr>
            <a:xfrm>
              <a:off x="0" y="0"/>
              <a:ext cx="1746277" cy="1746277"/>
              <a:chOff x="0" y="0"/>
              <a:chExt cx="6350000" cy="6350000"/>
            </a:xfrm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A5D3EDB0-FF53-48FB-8604-6AFC76D7CF05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7C9"/>
              </a:solidFill>
            </p:spPr>
          </p:sp>
        </p:grpSp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id="{8339F5F9-0C6E-45DF-B7F0-F03D70A80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57760" y="455213"/>
              <a:ext cx="1030757" cy="835851"/>
            </a:xfrm>
            <a:prstGeom prst="rect">
              <a:avLst/>
            </a:prstGeom>
          </p:spPr>
        </p:pic>
      </p:grpSp>
      <p:grpSp>
        <p:nvGrpSpPr>
          <p:cNvPr id="21" name="Group 11">
            <a:extLst>
              <a:ext uri="{FF2B5EF4-FFF2-40B4-BE49-F238E27FC236}">
                <a16:creationId xmlns:a16="http://schemas.microsoft.com/office/drawing/2014/main" id="{92B381D5-169F-404E-9E53-A3A7BA553633}"/>
              </a:ext>
            </a:extLst>
          </p:cNvPr>
          <p:cNvGrpSpPr/>
          <p:nvPr/>
        </p:nvGrpSpPr>
        <p:grpSpPr>
          <a:xfrm>
            <a:off x="5647611" y="1807946"/>
            <a:ext cx="821167" cy="833541"/>
            <a:chOff x="0" y="0"/>
            <a:chExt cx="1746277" cy="1746277"/>
          </a:xfrm>
        </p:grpSpPr>
        <p:grpSp>
          <p:nvGrpSpPr>
            <p:cNvPr id="22" name="Group 12">
              <a:extLst>
                <a:ext uri="{FF2B5EF4-FFF2-40B4-BE49-F238E27FC236}">
                  <a16:creationId xmlns:a16="http://schemas.microsoft.com/office/drawing/2014/main" id="{4DB3B659-8347-4EC4-BDAE-2D18BAA8CF77}"/>
                </a:ext>
              </a:extLst>
            </p:cNvPr>
            <p:cNvGrpSpPr/>
            <p:nvPr/>
          </p:nvGrpSpPr>
          <p:grpSpPr>
            <a:xfrm>
              <a:off x="0" y="0"/>
              <a:ext cx="1746277" cy="1746277"/>
              <a:chOff x="0" y="0"/>
              <a:chExt cx="6350000" cy="6350000"/>
            </a:xfrm>
          </p:grpSpPr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650F7320-ABBA-45F3-AEB4-57B55B7AC6EC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7C9"/>
              </a:solidFill>
            </p:spPr>
          </p:sp>
        </p:grpSp>
        <p:pic>
          <p:nvPicPr>
            <p:cNvPr id="23" name="Picture 14">
              <a:extLst>
                <a:ext uri="{FF2B5EF4-FFF2-40B4-BE49-F238E27FC236}">
                  <a16:creationId xmlns:a16="http://schemas.microsoft.com/office/drawing/2014/main" id="{CB34024D-7C24-4F96-8558-10CB7911C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02974" y="527930"/>
              <a:ext cx="1140328" cy="690417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65" b="97941" l="10000" r="767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5406" y="2488100"/>
            <a:ext cx="4845523" cy="395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4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</TotalTime>
  <Words>331</Words>
  <Application>Microsoft Office PowerPoint</Application>
  <PresentationFormat>Custom</PresentationFormat>
  <Paragraphs>56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微软雅黑</vt:lpstr>
      <vt:lpstr>宋体</vt:lpstr>
      <vt:lpstr>Arial</vt:lpstr>
      <vt:lpstr>Arial Rounded MT Bold</vt:lpstr>
      <vt:lpstr>Arial-Rounded</vt:lpstr>
      <vt:lpstr>Calibri</vt:lpstr>
      <vt:lpstr>Calibri Light</vt:lpstr>
      <vt:lpstr>等线</vt:lpstr>
      <vt:lpstr>inpin heiti</vt:lpstr>
      <vt:lpstr>Nunito</vt:lpstr>
      <vt:lpstr>Roboto</vt:lpstr>
      <vt:lpstr>Times New Roman</vt:lpstr>
      <vt:lpstr>华康方圆体W7</vt:lpstr>
      <vt:lpstr>Office Theme</vt:lpstr>
      <vt:lpstr>1_更多模版请关注:尚佳素材公社shop64427429.taobao.com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 VŨ HỒNG</dc:creator>
  <cp:lastModifiedBy>MTC</cp:lastModifiedBy>
  <cp:revision>631</cp:revision>
  <dcterms:created xsi:type="dcterms:W3CDTF">2021-08-13T05:34:26Z</dcterms:created>
  <dcterms:modified xsi:type="dcterms:W3CDTF">2023-05-17T06:51:35Z</dcterms:modified>
</cp:coreProperties>
</file>