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333" r:id="rId2"/>
    <p:sldId id="321" r:id="rId3"/>
    <p:sldId id="319" r:id="rId4"/>
    <p:sldId id="289" r:id="rId5"/>
    <p:sldId id="314" r:id="rId6"/>
    <p:sldId id="315" r:id="rId7"/>
    <p:sldId id="328" r:id="rId8"/>
    <p:sldId id="326" r:id="rId9"/>
    <p:sldId id="316" r:id="rId10"/>
    <p:sldId id="332" r:id="rId11"/>
    <p:sldId id="330" r:id="rId12"/>
    <p:sldId id="324" r:id="rId13"/>
    <p:sldId id="32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al-Rounded" panose="020B0500000000000000" pitchFamily="34" charset="0"/>
      <p:regular r:id="rId20"/>
    </p:embeddedFont>
    <p:embeddedFont>
      <p:font typeface="黑体" panose="02010609060101010101" pitchFamily="49" charset="-122"/>
      <p:regular r:id="rId21"/>
    </p:embeddedFont>
    <p:embeddedFont>
      <p:font typeface="Fira Sans ExtraBold" panose="020B0604020202020204" charset="0"/>
      <p:bold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宋体" panose="02010600030101010101" pitchFamily="2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9F0"/>
    <a:srgbClr val="99FEFF"/>
    <a:srgbClr val="33CC33"/>
    <a:srgbClr val="FFCCFF"/>
    <a:srgbClr val="FFFF99"/>
    <a:srgbClr val="66FF33"/>
    <a:srgbClr val="66FFCC"/>
    <a:srgbClr val="FF99CC"/>
    <a:srgbClr val="48E4E8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28C6D-2720-41A0-BFAF-23EC626350EA}" v="480" dt="2022-01-17T14:50:35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88819" autoAdjust="0"/>
  </p:normalViewPr>
  <p:slideViewPr>
    <p:cSldViewPr snapToGrid="0" showGuides="1">
      <p:cViewPr varScale="1">
        <p:scale>
          <a:sx n="89" d="100"/>
          <a:sy n="89" d="100"/>
        </p:scale>
        <p:origin x="46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56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2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2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9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1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4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3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9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9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6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0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3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4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1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5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9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8" r:id="rId3"/>
    <p:sldLayoutId id="2147483676" r:id="rId4"/>
    <p:sldLayoutId id="2147483674" r:id="rId5"/>
    <p:sldLayoutId id="2147483666" r:id="rId6"/>
    <p:sldLayoutId id="2147483663" r:id="rId7"/>
    <p:sldLayoutId id="2147483650" r:id="rId8"/>
    <p:sldLayoutId id="2147483709" r:id="rId9"/>
    <p:sldLayoutId id="2147483708" r:id="rId10"/>
    <p:sldLayoutId id="2147483707" r:id="rId11"/>
    <p:sldLayoutId id="2147483706" r:id="rId12"/>
    <p:sldLayoutId id="2147483705" r:id="rId13"/>
    <p:sldLayoutId id="2147483704" r:id="rId14"/>
    <p:sldLayoutId id="2147483703" r:id="rId15"/>
    <p:sldLayoutId id="2147483702" r:id="rId16"/>
    <p:sldLayoutId id="2147483701" r:id="rId17"/>
    <p:sldLayoutId id="2147483700" r:id="rId18"/>
    <p:sldLayoutId id="2147483699" r:id="rId19"/>
    <p:sldLayoutId id="2147483698" r:id="rId20"/>
    <p:sldLayoutId id="2147483697" r:id="rId21"/>
    <p:sldLayoutId id="2147483696" r:id="rId22"/>
    <p:sldLayoutId id="2147483695" r:id="rId23"/>
    <p:sldLayoutId id="2147483693" r:id="rId24"/>
    <p:sldLayoutId id="2147483692" r:id="rId25"/>
    <p:sldLayoutId id="2147483691" r:id="rId26"/>
    <p:sldLayoutId id="2147483690" r:id="rId27"/>
    <p:sldLayoutId id="2147483689" r:id="rId28"/>
    <p:sldLayoutId id="2147483686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80" r:id="rId35"/>
    <p:sldLayoutId id="2147483679" r:id="rId36"/>
    <p:sldLayoutId id="2147483678" r:id="rId37"/>
    <p:sldLayoutId id="2147483677" r:id="rId38"/>
    <p:sldLayoutId id="2147483675" r:id="rId39"/>
    <p:sldLayoutId id="2147483673" r:id="rId40"/>
    <p:sldLayoutId id="2147483672" r:id="rId41"/>
    <p:sldLayoutId id="2147483671" r:id="rId42"/>
    <p:sldLayoutId id="2147483670" r:id="rId43"/>
    <p:sldLayoutId id="2147483669" r:id="rId44"/>
    <p:sldLayoutId id="2147483668" r:id="rId45"/>
    <p:sldLayoutId id="2147483667" r:id="rId46"/>
    <p:sldLayoutId id="2147483665" r:id="rId47"/>
    <p:sldLayoutId id="2147483664" r:id="rId48"/>
    <p:sldLayoutId id="2147483661" r:id="rId49"/>
    <p:sldLayoutId id="2147483651" r:id="rId50"/>
    <p:sldLayoutId id="2147483652" r:id="rId51"/>
    <p:sldLayoutId id="2147483653" r:id="rId52"/>
    <p:sldLayoutId id="2147483654" r:id="rId53"/>
    <p:sldLayoutId id="2147483655" r:id="rId54"/>
    <p:sldLayoutId id="2147483656" r:id="rId55"/>
    <p:sldLayoutId id="2147483657" r:id="rId56"/>
    <p:sldLayoutId id="2147483658" r:id="rId57"/>
    <p:sldLayoutId id="2147483659" r:id="rId58"/>
    <p:sldLayoutId id="2147483687" r:id="rId59"/>
    <p:sldLayoutId id="2147483662" r:id="rId6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5.emf"/><Relationship Id="rId7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2805"/>
            <a:ext cx="9144000" cy="54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85336" y="2675746"/>
            <a:ext cx="2511921" cy="819233"/>
            <a:chOff x="3" y="2247856"/>
            <a:chExt cx="2689230" cy="1344615"/>
          </a:xfrm>
          <a:solidFill>
            <a:srgbClr val="FFFF00"/>
          </a:solidFill>
        </p:grpSpPr>
        <p:sp>
          <p:nvSpPr>
            <p:cNvPr id="3" name="Rounded Rectangle 2"/>
            <p:cNvSpPr/>
            <p:nvPr/>
          </p:nvSpPr>
          <p:spPr>
            <a:xfrm>
              <a:off x="3" y="2247856"/>
              <a:ext cx="2689230" cy="1344615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39385" y="2287238"/>
              <a:ext cx="2610466" cy="1265851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31" tIns="12731" rIns="12731" bIns="12731" numCol="1" spcCol="1270" anchor="ctr" anchorCtr="0">
              <a:noAutofit/>
            </a:bodyPr>
            <a:lstStyle/>
            <a:p>
              <a:pPr algn="ctr" defTabSz="116338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Nội</a:t>
              </a:r>
              <a:r>
                <a:rPr lang="en-US" sz="32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dung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86533" y="1579851"/>
            <a:ext cx="4484048" cy="1245389"/>
            <a:chOff x="4046247" y="406943"/>
            <a:chExt cx="2689230" cy="1660519"/>
          </a:xfrm>
          <a:solidFill>
            <a:srgbClr val="FFCCFF"/>
          </a:solidFill>
        </p:grpSpPr>
        <p:sp>
          <p:nvSpPr>
            <p:cNvPr id="6" name="Rounded Rectangle 5"/>
            <p:cNvSpPr/>
            <p:nvPr/>
          </p:nvSpPr>
          <p:spPr>
            <a:xfrm>
              <a:off x="4046247" y="406943"/>
              <a:ext cx="2689230" cy="166051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8"/>
            <p:cNvSpPr/>
            <p:nvPr/>
          </p:nvSpPr>
          <p:spPr>
            <a:xfrm>
              <a:off x="4066486" y="451750"/>
              <a:ext cx="2605439" cy="149709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56" tIns="10256" rIns="10256" bIns="10256" numCol="1" spcCol="1270" anchor="ctr" anchorCtr="0">
              <a:noAutofit/>
            </a:bodyPr>
            <a:lstStyle/>
            <a:p>
              <a:pPr algn="ctr" defTabSz="937173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b="1" dirty="0" err="1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GB" sz="3200" b="1" dirty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GB" sz="3200" b="1" dirty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GB" sz="3200" b="1" dirty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GB" sz="3200" b="1" dirty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GB" sz="3200" b="1" dirty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GB" sz="3200" b="1" dirty="0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GB" sz="3200" b="1" dirty="0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GB" sz="3200" b="1" dirty="0" err="1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GB" sz="3200" b="1" dirty="0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GB" sz="3200" b="1" dirty="0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chemeClr val="accent4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en-US" sz="32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86534" y="3753739"/>
            <a:ext cx="4484047" cy="1008461"/>
            <a:chOff x="4129022" y="4015932"/>
            <a:chExt cx="2689230" cy="1344615"/>
          </a:xfrm>
          <a:solidFill>
            <a:srgbClr val="99FF33"/>
          </a:solidFill>
        </p:grpSpPr>
        <p:sp>
          <p:nvSpPr>
            <p:cNvPr id="9" name="Rounded Rectangle 8"/>
            <p:cNvSpPr/>
            <p:nvPr/>
          </p:nvSpPr>
          <p:spPr>
            <a:xfrm>
              <a:off x="4129022" y="4015932"/>
              <a:ext cx="2689230" cy="1344615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12"/>
            <p:cNvSpPr/>
            <p:nvPr/>
          </p:nvSpPr>
          <p:spPr>
            <a:xfrm>
              <a:off x="4243266" y="4055315"/>
              <a:ext cx="2375213" cy="102284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56" tIns="10256" rIns="10256" bIns="10256" numCol="1" spcCol="1270" anchor="ctr" anchorCtr="0">
              <a:noAutofit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Dấu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chấm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altLang="zh-CN" sz="32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dấu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phẩy</a:t>
              </a:r>
              <a:endParaRPr lang="zh-CN" alt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97257" y="2174865"/>
            <a:ext cx="1123023" cy="2083105"/>
            <a:chOff x="2681366" y="2366012"/>
            <a:chExt cx="10018600" cy="3740593"/>
          </a:xfrm>
        </p:grpSpPr>
        <p:cxnSp>
          <p:nvCxnSpPr>
            <p:cNvPr id="12" name="Straight Arrow Connector 11"/>
            <p:cNvCxnSpPr>
              <a:stCxn id="3" idx="3"/>
              <a:endCxn id="7" idx="1"/>
            </p:cNvCxnSpPr>
            <p:nvPr/>
          </p:nvCxnSpPr>
          <p:spPr>
            <a:xfrm flipV="1">
              <a:off x="2681366" y="2366012"/>
              <a:ext cx="10018600" cy="1634964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" idx="3"/>
              <a:endCxn id="9" idx="1"/>
            </p:cNvCxnSpPr>
            <p:nvPr/>
          </p:nvCxnSpPr>
          <p:spPr>
            <a:xfrm>
              <a:off x="2681366" y="4000976"/>
              <a:ext cx="9717549" cy="2105629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11" y="4825951"/>
            <a:ext cx="1672447" cy="1485992"/>
          </a:xfrm>
          <a:prstGeom prst="rect">
            <a:avLst/>
          </a:prstGeom>
        </p:spPr>
      </p:pic>
      <p:pic>
        <p:nvPicPr>
          <p:cNvPr id="15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37" y="0"/>
            <a:ext cx="951316" cy="1622485"/>
          </a:xfrm>
          <a:prstGeom prst="rect">
            <a:avLst/>
          </a:prstGeom>
        </p:spPr>
      </p:pic>
      <p:pic>
        <p:nvPicPr>
          <p:cNvPr id="16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217" y="698609"/>
            <a:ext cx="951316" cy="161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2D1349F-689A-4919-BF91-9B8712A4F8CE}"/>
              </a:ext>
            </a:extLst>
          </p:cNvPr>
          <p:cNvGrpSpPr/>
          <p:nvPr/>
        </p:nvGrpSpPr>
        <p:grpSpPr>
          <a:xfrm>
            <a:off x="1" y="-54595"/>
            <a:ext cx="12191999" cy="7068058"/>
            <a:chOff x="3259204" y="722177"/>
            <a:chExt cx="5312078" cy="5925152"/>
          </a:xfrm>
        </p:grpSpPr>
        <p:pic>
          <p:nvPicPr>
            <p:cNvPr id="25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312078" cy="5653257"/>
            </a:xfrm>
            <a:prstGeom prst="rect">
              <a:avLst/>
            </a:prstGeom>
          </p:spPr>
        </p:pic>
        <p:pic>
          <p:nvPicPr>
            <p:cNvPr id="26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sp>
        <p:nvSpPr>
          <p:cNvPr id="29" name="文本框 18"/>
          <p:cNvSpPr txBox="1"/>
          <p:nvPr/>
        </p:nvSpPr>
        <p:spPr>
          <a:xfrm>
            <a:off x="2029009" y="693013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801177" y="1763081"/>
            <a:ext cx="5602540" cy="738012"/>
            <a:chOff x="1811532" y="1817676"/>
            <a:chExt cx="5602540" cy="738012"/>
          </a:xfrm>
        </p:grpSpPr>
        <p:sp>
          <p:nvSpPr>
            <p:cNvPr id="31" name="isḻîḓè">
              <a:extLst>
                <a:ext uri="{FF2B5EF4-FFF2-40B4-BE49-F238E27FC236}">
                  <a16:creationId xmlns:a16="http://schemas.microsoft.com/office/drawing/2014/main" xmlns="" id="{B65D6A18-A848-4365-8261-A87CDAF5B169}"/>
                </a:ext>
              </a:extLst>
            </p:cNvPr>
            <p:cNvSpPr/>
            <p:nvPr/>
          </p:nvSpPr>
          <p:spPr bwMode="auto">
            <a:xfrm>
              <a:off x="1811532" y="1879471"/>
              <a:ext cx="822311" cy="573560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01</a:t>
              </a:r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32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2633843" y="1817676"/>
              <a:ext cx="4780229" cy="738012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Nêu được tên các con vật  </a:t>
              </a:r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06021" y="2840695"/>
            <a:ext cx="9197981" cy="734803"/>
            <a:chOff x="1416376" y="2895290"/>
            <a:chExt cx="9197981" cy="734803"/>
          </a:xfrm>
        </p:grpSpPr>
        <p:sp>
          <p:nvSpPr>
            <p:cNvPr id="34" name="isḻîḓè">
              <a:extLst>
                <a:ext uri="{FF2B5EF4-FFF2-40B4-BE49-F238E27FC236}">
                  <a16:creationId xmlns:a16="http://schemas.microsoft.com/office/drawing/2014/main" xmlns="" id="{1380D21F-97BD-43C0-80EB-5174AA5D5A43}"/>
                </a:ext>
              </a:extLst>
            </p:cNvPr>
            <p:cNvSpPr/>
            <p:nvPr/>
          </p:nvSpPr>
          <p:spPr bwMode="auto">
            <a:xfrm>
              <a:off x="1416376" y="2924238"/>
              <a:ext cx="822311" cy="655229"/>
            </a:xfrm>
            <a:prstGeom prst="roundRect">
              <a:avLst>
                <a:gd name="adj" fmla="val 46371"/>
              </a:avLst>
            </a:prstGeom>
            <a:solidFill>
              <a:srgbClr val="FFE4DB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02</a:t>
              </a:r>
              <a:endPara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35" name="isḻîḓè">
              <a:extLst>
                <a:ext uri="{FF2B5EF4-FFF2-40B4-BE49-F238E27FC236}">
                  <a16:creationId xmlns:a16="http://schemas.microsoft.com/office/drawing/2014/main" xmlns="" id="{CC18E718-57BD-48E6-81A4-E988EC090412}"/>
                </a:ext>
              </a:extLst>
            </p:cNvPr>
            <p:cNvSpPr/>
            <p:nvPr/>
          </p:nvSpPr>
          <p:spPr bwMode="auto">
            <a:xfrm>
              <a:off x="2236422" y="2895290"/>
              <a:ext cx="8377935" cy="734803"/>
            </a:xfrm>
            <a:prstGeom prst="roundRect">
              <a:avLst>
                <a:gd name="adj" fmla="val 46371"/>
              </a:avLst>
            </a:prstGeom>
            <a:solidFill>
              <a:srgbClr val="FFE4DB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Phát triển vốn từ về các loài vật dưới đáy biển</a:t>
              </a:r>
              <a:endParaRPr lang="vi-VN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60174" y="3867255"/>
            <a:ext cx="6506716" cy="1063395"/>
            <a:chOff x="3370529" y="3921850"/>
            <a:chExt cx="6506716" cy="1063395"/>
          </a:xfrm>
        </p:grpSpPr>
        <p:sp>
          <p:nvSpPr>
            <p:cNvPr id="37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189411" y="3921850"/>
              <a:ext cx="5687834" cy="1063395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Có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kĩ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năng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sử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dụng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đúngdấu</a:t>
              </a:r>
              <a:r>
                <a:rPr lang="en-US" altLang="zh-C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chấm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,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dấu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phẩy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.</a:t>
              </a:r>
              <a:endPara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38" name="isḻîḓè">
              <a:extLst>
                <a:ext uri="{FF2B5EF4-FFF2-40B4-BE49-F238E27FC236}">
                  <a16:creationId xmlns:a16="http://schemas.microsoft.com/office/drawing/2014/main" xmlns="" id="{B65D6A18-A848-4365-8261-A87CDAF5B169}"/>
                </a:ext>
              </a:extLst>
            </p:cNvPr>
            <p:cNvSpPr/>
            <p:nvPr/>
          </p:nvSpPr>
          <p:spPr bwMode="auto">
            <a:xfrm>
              <a:off x="3370529" y="4109051"/>
              <a:ext cx="822311" cy="573560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03</a:t>
              </a:r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90586"/>
            <a:ext cx="1321783" cy="116741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E590BF65-17DE-4F4E-803F-4092E8EDD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4" y="2120960"/>
            <a:ext cx="4764859" cy="3175474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B45F07B7-A08C-4F7E-A0D7-22628BBD9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59" y="1344787"/>
            <a:ext cx="5707239" cy="380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4170" y="2545116"/>
            <a:ext cx="349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2429F0"/>
                </a:solidFill>
              </a:rPr>
              <a:t>Tìm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thêm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các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từ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khác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về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các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loài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vật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>
                <a:solidFill>
                  <a:srgbClr val="2429F0"/>
                </a:solidFill>
              </a:rPr>
              <a:t>dưới</a:t>
            </a:r>
            <a:r>
              <a:rPr lang="en-US" sz="2800" b="1" i="1" dirty="0">
                <a:solidFill>
                  <a:srgbClr val="2429F0"/>
                </a:solidFill>
              </a:rPr>
              <a:t> </a:t>
            </a:r>
            <a:r>
              <a:rPr lang="en-US" sz="2800" b="1" i="1" dirty="0" err="1" smtClean="0">
                <a:solidFill>
                  <a:srgbClr val="2429F0"/>
                </a:solidFill>
              </a:rPr>
              <a:t>biển</a:t>
            </a:r>
            <a:r>
              <a:rPr lang="en-US" sz="2800" b="1" i="1" dirty="0" smtClean="0">
                <a:solidFill>
                  <a:srgbClr val="2429F0"/>
                </a:solidFill>
              </a:rPr>
              <a:t>.</a:t>
            </a:r>
            <a:endParaRPr lang="en-US" sz="2800" b="1" dirty="0">
              <a:solidFill>
                <a:srgbClr val="2429F0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9594" y="3340084"/>
            <a:ext cx="559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sau</a:t>
            </a:r>
            <a:endParaRPr lang="en-US" sz="36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34" y="1533459"/>
            <a:ext cx="2586191" cy="2141447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2023943" y="457813"/>
            <a:ext cx="802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Dặn dò </a:t>
            </a:r>
            <a:endParaRPr lang="en-US" altLang="zh-CN" sz="72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476" y="5690586"/>
            <a:ext cx="1321783" cy="11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41" y="690721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9" y="-68642"/>
            <a:ext cx="2719467" cy="7129677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CB40D7-4253-4DC5-A39E-C3C207990C8A}"/>
              </a:ext>
            </a:extLst>
          </p:cNvPr>
          <p:cNvSpPr txBox="1"/>
          <p:nvPr/>
        </p:nvSpPr>
        <p:spPr>
          <a:xfrm flipH="1">
            <a:off x="2719467" y="1517049"/>
            <a:ext cx="5835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TẠM BIỆT</a:t>
            </a:r>
          </a:p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VÀ</a:t>
            </a:r>
          </a:p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HẸN GẶP LẠI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3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4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5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132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99" y="862285"/>
            <a:ext cx="7914801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38852" cy="7129677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3CDAD9-B1BD-4382-B54C-2A27D5987127}"/>
              </a:ext>
            </a:extLst>
          </p:cNvPr>
          <p:cNvSpPr txBox="1"/>
          <p:nvPr/>
        </p:nvSpPr>
        <p:spPr>
          <a:xfrm>
            <a:off x="4467064" y="1210443"/>
            <a:ext cx="377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2429F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800" dirty="0" smtClean="0">
                <a:solidFill>
                  <a:srgbClr val="2429F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429F0"/>
                </a:solidFill>
                <a:latin typeface="Times New Roman" panose="02020603050405020304" pitchFamily="18" charset="0"/>
              </a:rPr>
              <a:t>tập</a:t>
            </a:r>
            <a:endParaRPr lang="en-US" sz="4800" dirty="0">
              <a:solidFill>
                <a:srgbClr val="2429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DE847F-74C3-4424-BCAE-13DE658F06AD}"/>
              </a:ext>
            </a:extLst>
          </p:cNvPr>
          <p:cNvSpPr txBox="1"/>
          <p:nvPr/>
        </p:nvSpPr>
        <p:spPr>
          <a:xfrm>
            <a:off x="2373145" y="2684643"/>
            <a:ext cx="7445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28: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vốn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loài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;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8086">
            <a:off x="7894933" y="188409"/>
            <a:ext cx="1319764" cy="107139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AC5D50A-2572-4C2B-8817-DC5130893613}"/>
              </a:ext>
            </a:extLst>
          </p:cNvPr>
          <p:cNvSpPr/>
          <p:nvPr/>
        </p:nvSpPr>
        <p:spPr>
          <a:xfrm>
            <a:off x="6794772" y="5578540"/>
            <a:ext cx="3520085" cy="12794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Trang </a:t>
            </a:r>
            <a:r>
              <a:rPr lang="en-US" sz="3600" b="1" smtClean="0">
                <a:solidFill>
                  <a:srgbClr val="002060"/>
                </a:solidFill>
              </a:rPr>
              <a:t>124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D1349F-689A-4919-BF91-9B8712A4F8CE}"/>
              </a:ext>
            </a:extLst>
          </p:cNvPr>
          <p:cNvGrpSpPr/>
          <p:nvPr/>
        </p:nvGrpSpPr>
        <p:grpSpPr>
          <a:xfrm>
            <a:off x="10356" y="0"/>
            <a:ext cx="12191999" cy="7068058"/>
            <a:chOff x="3259204" y="722177"/>
            <a:chExt cx="5312078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312078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11532" y="1817676"/>
            <a:ext cx="5602540" cy="738012"/>
            <a:chOff x="1811532" y="1817676"/>
            <a:chExt cx="5602540" cy="738012"/>
          </a:xfrm>
        </p:grpSpPr>
        <p:sp>
          <p:nvSpPr>
            <p:cNvPr id="20" name="isḻîḓè">
              <a:extLst>
                <a:ext uri="{FF2B5EF4-FFF2-40B4-BE49-F238E27FC236}">
                  <a16:creationId xmlns:a16="http://schemas.microsoft.com/office/drawing/2014/main" xmlns="" id="{B65D6A18-A848-4365-8261-A87CDAF5B169}"/>
                </a:ext>
              </a:extLst>
            </p:cNvPr>
            <p:cNvSpPr/>
            <p:nvPr/>
          </p:nvSpPr>
          <p:spPr bwMode="auto">
            <a:xfrm>
              <a:off x="1811532" y="1879471"/>
              <a:ext cx="822311" cy="573560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01</a:t>
              </a:r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21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2633843" y="1817676"/>
              <a:ext cx="4780229" cy="738012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Nêu được tên các con vật  </a:t>
              </a:r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16376" y="2895290"/>
            <a:ext cx="9197981" cy="734803"/>
            <a:chOff x="1416376" y="2895290"/>
            <a:chExt cx="9197981" cy="734803"/>
          </a:xfrm>
        </p:grpSpPr>
        <p:sp>
          <p:nvSpPr>
            <p:cNvPr id="22" name="isḻîḓè">
              <a:extLst>
                <a:ext uri="{FF2B5EF4-FFF2-40B4-BE49-F238E27FC236}">
                  <a16:creationId xmlns:a16="http://schemas.microsoft.com/office/drawing/2014/main" xmlns="" id="{1380D21F-97BD-43C0-80EB-5174AA5D5A43}"/>
                </a:ext>
              </a:extLst>
            </p:cNvPr>
            <p:cNvSpPr/>
            <p:nvPr/>
          </p:nvSpPr>
          <p:spPr bwMode="auto">
            <a:xfrm>
              <a:off x="1416376" y="2924238"/>
              <a:ext cx="822311" cy="655229"/>
            </a:xfrm>
            <a:prstGeom prst="roundRect">
              <a:avLst>
                <a:gd name="adj" fmla="val 46371"/>
              </a:avLst>
            </a:prstGeom>
            <a:solidFill>
              <a:srgbClr val="FFE4DB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02</a:t>
              </a:r>
              <a:endPara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23" name="isḻîḓè">
              <a:extLst>
                <a:ext uri="{FF2B5EF4-FFF2-40B4-BE49-F238E27FC236}">
                  <a16:creationId xmlns:a16="http://schemas.microsoft.com/office/drawing/2014/main" xmlns="" id="{CC18E718-57BD-48E6-81A4-E988EC090412}"/>
                </a:ext>
              </a:extLst>
            </p:cNvPr>
            <p:cNvSpPr/>
            <p:nvPr/>
          </p:nvSpPr>
          <p:spPr bwMode="auto">
            <a:xfrm>
              <a:off x="2236422" y="2895290"/>
              <a:ext cx="8377935" cy="734803"/>
            </a:xfrm>
            <a:prstGeom prst="roundRect">
              <a:avLst>
                <a:gd name="adj" fmla="val 46371"/>
              </a:avLst>
            </a:prstGeom>
            <a:solidFill>
              <a:srgbClr val="FFE4DB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Phát triển vốn từ về các loài vật dưới đáy biển</a:t>
              </a:r>
              <a:endParaRPr lang="vi-VN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70529" y="3921850"/>
            <a:ext cx="6506716" cy="1063395"/>
            <a:chOff x="3370529" y="3921850"/>
            <a:chExt cx="6506716" cy="1063395"/>
          </a:xfrm>
        </p:grpSpPr>
        <p:sp>
          <p:nvSpPr>
            <p:cNvPr id="27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189411" y="3921850"/>
              <a:ext cx="5687834" cy="1063395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Có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kĩ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năng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sử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dụng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đúngdấu</a:t>
              </a:r>
              <a:r>
                <a:rPr lang="en-US" altLang="zh-C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chấm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,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dấu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phẩy</a:t>
              </a:r>
              <a:r>
                <a:rPr lang="en-US" altLang="zh-CN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.</a:t>
              </a:r>
              <a:endPara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28" name="isḻîḓè">
              <a:extLst>
                <a:ext uri="{FF2B5EF4-FFF2-40B4-BE49-F238E27FC236}">
                  <a16:creationId xmlns:a16="http://schemas.microsoft.com/office/drawing/2014/main" xmlns="" id="{B65D6A18-A848-4365-8261-A87CDAF5B169}"/>
                </a:ext>
              </a:extLst>
            </p:cNvPr>
            <p:cNvSpPr/>
            <p:nvPr/>
          </p:nvSpPr>
          <p:spPr bwMode="auto">
            <a:xfrm>
              <a:off x="3370529" y="4109051"/>
              <a:ext cx="822311" cy="573560"/>
            </a:xfrm>
            <a:prstGeom prst="roundRect">
              <a:avLst>
                <a:gd name="adj" fmla="val 46371"/>
              </a:avLst>
            </a:prstGeom>
            <a:solidFill>
              <a:srgbClr val="FFD268"/>
            </a:solidFill>
            <a:ln w="28575">
              <a:solidFill>
                <a:srgbClr val="242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32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仓耳玄三M W05" panose="02020400000000000000" pitchFamily="18" charset="-122"/>
                  <a:cs typeface="Times New Roman" pitchFamily="18" charset="0"/>
                </a:rPr>
                <a:t>03</a:t>
              </a:r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</a:rPr>
                <a:t> 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Nói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tên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tranh</a:t>
              </a:r>
              <a:r>
                <a:rPr lang="en-US" sz="3600" dirty="0" smtClean="0">
                  <a:latin typeface="Times New Roman" panose="02020603050405020304" pitchFamily="18" charset="0"/>
                </a:rPr>
                <a:t>:</a:t>
              </a:r>
              <a:endParaRPr lang="en-US" sz="360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63408" y="581871"/>
            <a:ext cx="5664312" cy="175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6"/>
          <p:cNvGrpSpPr/>
          <p:nvPr/>
        </p:nvGrpSpPr>
        <p:grpSpPr>
          <a:xfrm>
            <a:off x="6510758" y="1162318"/>
            <a:ext cx="5435618" cy="2571612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直接连接符 8"/>
          <p:cNvCxnSpPr/>
          <p:nvPr/>
        </p:nvCxnSpPr>
        <p:spPr>
          <a:xfrm flipV="1">
            <a:off x="6727720" y="873734"/>
            <a:ext cx="2268472" cy="2885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9"/>
          <p:cNvCxnSpPr/>
          <p:nvPr/>
        </p:nvCxnSpPr>
        <p:spPr>
          <a:xfrm flipH="1" flipV="1">
            <a:off x="9414786" y="897739"/>
            <a:ext cx="2524720" cy="2849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10"/>
          <p:cNvSpPr/>
          <p:nvPr/>
        </p:nvSpPr>
        <p:spPr>
          <a:xfrm>
            <a:off x="8974310" y="574766"/>
            <a:ext cx="440475" cy="440475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Cloud Callout 37"/>
          <p:cNvSpPr/>
          <p:nvPr/>
        </p:nvSpPr>
        <p:spPr>
          <a:xfrm>
            <a:off x="7849276" y="3811312"/>
            <a:ext cx="3910632" cy="1647283"/>
          </a:xfrm>
          <a:prstGeom prst="cloudCallout">
            <a:avLst>
              <a:gd name="adj1" fmla="val -17816"/>
              <a:gd name="adj2" fmla="val 83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A1BCFA4-B7D3-4521-9B4D-B29EB61F31AE}"/>
              </a:ext>
            </a:extLst>
          </p:cNvPr>
          <p:cNvSpPr txBox="1"/>
          <p:nvPr/>
        </p:nvSpPr>
        <p:spPr>
          <a:xfrm>
            <a:off x="7657483" y="4165100"/>
            <a:ext cx="438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</a:rPr>
              <a:t> 3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4" y="5303044"/>
            <a:ext cx="4074481" cy="14755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82884" y="1636065"/>
            <a:ext cx="49299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Nhiệm vụ </a:t>
            </a:r>
            <a:r>
              <a:rPr lang="en-US" sz="2800" b="1" smtClean="0">
                <a:solidFill>
                  <a:srgbClr val="FF0000"/>
                </a:solidFill>
              </a:rPr>
              <a:t>thảo luận </a:t>
            </a:r>
            <a:r>
              <a:rPr lang="en-US" sz="2800" b="1">
                <a:solidFill>
                  <a:srgbClr val="FF0000"/>
                </a:solidFill>
              </a:rPr>
              <a:t>nhóm:</a:t>
            </a:r>
          </a:p>
          <a:p>
            <a:pPr algn="ctr"/>
            <a:r>
              <a:rPr lang="en-US" sz="3600" b="1" smtClean="0"/>
              <a:t>Nói tên các loài vật </a:t>
            </a:r>
          </a:p>
          <a:p>
            <a:pPr algn="ctr"/>
            <a:r>
              <a:rPr lang="en-US" sz="3600" b="1" smtClean="0"/>
              <a:t> trong tranh </a:t>
            </a:r>
            <a:endParaRPr lang="en-US" sz="3600" b="1"/>
          </a:p>
          <a:p>
            <a:endParaRPr lang="en-US" sz="2800" b="1"/>
          </a:p>
        </p:txBody>
      </p:sp>
      <p:pic>
        <p:nvPicPr>
          <p:cNvPr id="42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28" y="4743324"/>
            <a:ext cx="1088128" cy="954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4548" y="4804027"/>
            <a:ext cx="1272396" cy="630925"/>
          </a:xfrm>
          <a:prstGeom prst="rect">
            <a:avLst/>
          </a:prstGeom>
        </p:spPr>
      </p:pic>
      <p:pic>
        <p:nvPicPr>
          <p:cNvPr id="1028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9" y="1265192"/>
            <a:ext cx="6447432" cy="46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7" grpId="0" animBg="1"/>
      <p:bldP spid="38" grpId="0" animBg="1"/>
      <p:bldP spid="39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3945"/>
          <a:stretch/>
        </p:blipFill>
        <p:spPr bwMode="auto">
          <a:xfrm>
            <a:off x="0" y="723825"/>
            <a:ext cx="11914239" cy="5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6691" y="3683327"/>
            <a:ext cx="2110032" cy="606192"/>
            <a:chOff x="4265792" y="3905795"/>
            <a:chExt cx="2110032" cy="606192"/>
          </a:xfrm>
        </p:grpSpPr>
        <p:sp>
          <p:nvSpPr>
            <p:cNvPr id="2" name="Rounded Rectangle 1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65792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bạch tuộc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47245" y="2774039"/>
            <a:ext cx="1700497" cy="592541"/>
            <a:chOff x="4265793" y="3905795"/>
            <a:chExt cx="2319126" cy="592541"/>
          </a:xfrm>
        </p:grpSpPr>
        <p:sp>
          <p:nvSpPr>
            <p:cNvPr id="29" name="Rounded Rectangle 28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74887" y="3913561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</a:t>
              </a:r>
              <a:r>
                <a:rPr lang="en-US" sz="3200" b="1" smtClean="0">
                  <a:solidFill>
                    <a:srgbClr val="FF0000"/>
                  </a:solidFill>
                </a:rPr>
                <a:t>á hề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6113" y="1371440"/>
            <a:ext cx="1886813" cy="606377"/>
            <a:chOff x="4265793" y="3887246"/>
            <a:chExt cx="1886813" cy="606377"/>
          </a:xfrm>
        </p:grpSpPr>
        <p:sp>
          <p:nvSpPr>
            <p:cNvPr id="32" name="Rounded Rectangle 31"/>
            <p:cNvSpPr/>
            <p:nvPr/>
          </p:nvSpPr>
          <p:spPr>
            <a:xfrm>
              <a:off x="4265793" y="3905795"/>
              <a:ext cx="1703933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61845" y="3887246"/>
              <a:ext cx="1790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</a:t>
              </a:r>
              <a:r>
                <a:rPr lang="en-US" sz="3200" b="1" smtClean="0">
                  <a:solidFill>
                    <a:srgbClr val="FF0000"/>
                  </a:solidFill>
                </a:rPr>
                <a:t>á heo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50719" y="1417047"/>
            <a:ext cx="1937128" cy="587828"/>
            <a:chOff x="4147774" y="3905795"/>
            <a:chExt cx="2270768" cy="587828"/>
          </a:xfrm>
        </p:grpSpPr>
        <p:sp>
          <p:nvSpPr>
            <p:cNvPr id="35" name="Rounded Rectangle 34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47774" y="3908848"/>
              <a:ext cx="2270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 rùa biển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2925" y="5017074"/>
            <a:ext cx="2007229" cy="606192"/>
            <a:chOff x="4265793" y="3905795"/>
            <a:chExt cx="2173504" cy="606192"/>
          </a:xfrm>
        </p:grpSpPr>
        <p:sp>
          <p:nvSpPr>
            <p:cNvPr id="38" name="Rounded Rectangle 37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9265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</a:t>
              </a:r>
              <a:r>
                <a:rPr lang="en-US" sz="3200" b="1" smtClean="0">
                  <a:solidFill>
                    <a:srgbClr val="FF0000"/>
                  </a:solidFill>
                </a:rPr>
                <a:t>ao biển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70080" y="3717660"/>
            <a:ext cx="2110033" cy="606192"/>
            <a:chOff x="4462352" y="3905795"/>
            <a:chExt cx="2110033" cy="606192"/>
          </a:xfrm>
        </p:grpSpPr>
        <p:sp>
          <p:nvSpPr>
            <p:cNvPr id="41" name="Rounded Rectangle 40"/>
            <p:cNvSpPr/>
            <p:nvPr/>
          </p:nvSpPr>
          <p:spPr>
            <a:xfrm>
              <a:off x="4462352" y="3905795"/>
              <a:ext cx="1642846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62353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</a:t>
              </a:r>
              <a:r>
                <a:rPr lang="en-US" sz="3200" b="1" smtClean="0">
                  <a:solidFill>
                    <a:srgbClr val="FF0000"/>
                  </a:solidFill>
                </a:rPr>
                <a:t>an hô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5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7897" y="-3320"/>
            <a:ext cx="11931445" cy="671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32735" y="0"/>
            <a:ext cx="12418445" cy="706005"/>
            <a:chOff x="2617562" y="238546"/>
            <a:chExt cx="12788879" cy="706005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</a:rPr>
                <a:t> 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Nói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tên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con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tranh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dưới</a:t>
              </a:r>
              <a:r>
                <a:rPr lang="en-US" sz="3600" dirty="0" smtClean="0"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</a:rPr>
                <a:t>đây</a:t>
              </a:r>
              <a:endParaRPr lang="en-US" sz="3600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Giới Thiệu 35+ Hình ảnh đẹp Về Tổ Yến - MISAKO %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61" r="9922" b="-1161"/>
          <a:stretch/>
        </p:blipFill>
        <p:spPr bwMode="auto">
          <a:xfrm>
            <a:off x="720716" y="1101234"/>
            <a:ext cx="4087257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òng gió – Wikipedia tiếng Việ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14983" r="8143" b="7955"/>
          <a:stretch/>
        </p:blipFill>
        <p:spPr bwMode="auto">
          <a:xfrm>
            <a:off x="6666272" y="1101234"/>
            <a:ext cx="4498258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283802" y="5040971"/>
            <a:ext cx="3263198" cy="902286"/>
            <a:chOff x="6245708" y="3900811"/>
            <a:chExt cx="5580670" cy="9022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03729" y="4090344"/>
              <a:ext cx="4922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còng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gió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2745" y="5040971"/>
            <a:ext cx="3011552" cy="902286"/>
            <a:chOff x="6245708" y="3900811"/>
            <a:chExt cx="5580670" cy="90228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90501" y="4090344"/>
              <a:ext cx="4157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Chim yến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259525" y="3585157"/>
            <a:ext cx="3835944" cy="689972"/>
          </a:xfrm>
          <a:prstGeom prst="roundRect">
            <a:avLst/>
          </a:prstGeom>
          <a:solidFill>
            <a:srgbClr val="99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59525" y="2486845"/>
            <a:ext cx="3835944" cy="689972"/>
          </a:xfrm>
          <a:prstGeom prst="roundRect">
            <a:avLst/>
          </a:prstGeom>
          <a:solidFill>
            <a:srgbClr val="99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9525" y="2571866"/>
            <a:ext cx="4569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</a:rPr>
              <a:t>còng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gió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6203" y="3610797"/>
            <a:ext cx="364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Chim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yến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59525" y="4683469"/>
            <a:ext cx="3835944" cy="689972"/>
          </a:xfrm>
          <a:prstGeom prst="roundRect">
            <a:avLst/>
          </a:prstGeom>
          <a:solidFill>
            <a:srgbClr val="99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6303996" y="2479660"/>
            <a:ext cx="5394667" cy="689972"/>
          </a:xfrm>
          <a:prstGeom prst="roundRect">
            <a:avLst/>
          </a:prstGeom>
          <a:solidFill>
            <a:srgbClr val="99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303995" y="3563687"/>
            <a:ext cx="5394667" cy="689972"/>
          </a:xfrm>
          <a:prstGeom prst="roundRect">
            <a:avLst/>
          </a:prstGeom>
          <a:solidFill>
            <a:srgbClr val="99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303995" y="4683469"/>
            <a:ext cx="5394667" cy="689972"/>
          </a:xfrm>
          <a:prstGeom prst="roundRect">
            <a:avLst/>
          </a:prstGeom>
          <a:solidFill>
            <a:srgbClr val="99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75386" y="65610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</a:rPr>
                <a:t> 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Kết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hợp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từ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ngữ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ở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cột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A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với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từ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ngữ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ở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cột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B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để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tạo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câu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nêu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hoạt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động</a:t>
              </a:r>
              <a:r>
                <a:rPr lang="en-US" sz="3200" dirty="0" smtClean="0">
                  <a:latin typeface="Times New Roman" panose="02020603050405020304" pitchFamily="18" charset="0"/>
                </a:rPr>
                <a:t>.</a:t>
              </a:r>
              <a:endParaRPr lang="en-US" sz="320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2985804" y="238546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203" y="4766845"/>
            <a:ext cx="313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loài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cá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80100" y="2553133"/>
            <a:ext cx="563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b</a:t>
            </a:r>
            <a:r>
              <a:rPr lang="en-US" sz="2800" b="1" dirty="0" err="1" smtClean="0">
                <a:solidFill>
                  <a:srgbClr val="002060"/>
                </a:solidFill>
              </a:rPr>
              <a:t>ơi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lội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làn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xanh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80100" y="3647063"/>
            <a:ext cx="571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đuổi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bãi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cát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380100" y="4766845"/>
            <a:ext cx="735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l</a:t>
            </a:r>
            <a:r>
              <a:rPr lang="en-US" sz="2800" b="1" dirty="0" err="1" smtClean="0">
                <a:solidFill>
                  <a:srgbClr val="002060"/>
                </a:solidFill>
              </a:rPr>
              <a:t>àm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tổ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vách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ven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biển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6" name="椭圆 47">
            <a:extLst>
              <a:ext uri="{FF2B5EF4-FFF2-40B4-BE49-F238E27FC236}">
                <a16:creationId xmlns:a16="http://schemas.microsoft.com/office/drawing/2014/main" xmlns="" id="{541D1ABD-5B50-4D78-A9D9-04C8F8F31737}"/>
              </a:ext>
            </a:extLst>
          </p:cNvPr>
          <p:cNvSpPr/>
          <p:nvPr/>
        </p:nvSpPr>
        <p:spPr>
          <a:xfrm>
            <a:off x="1873902" y="1530450"/>
            <a:ext cx="731813" cy="74387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 dirty="0">
                <a:solidFill>
                  <a:srgbClr val="242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zh-CN" altLang="en-US" sz="4000" b="1" dirty="0">
              <a:solidFill>
                <a:srgbClr val="2429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椭圆 47">
            <a:extLst>
              <a:ext uri="{FF2B5EF4-FFF2-40B4-BE49-F238E27FC236}">
                <a16:creationId xmlns:a16="http://schemas.microsoft.com/office/drawing/2014/main" xmlns="" id="{541D1ABD-5B50-4D78-A9D9-04C8F8F31737}"/>
              </a:ext>
            </a:extLst>
          </p:cNvPr>
          <p:cNvSpPr/>
          <p:nvPr/>
        </p:nvSpPr>
        <p:spPr>
          <a:xfrm>
            <a:off x="8553219" y="1510013"/>
            <a:ext cx="731813" cy="74387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 dirty="0">
                <a:solidFill>
                  <a:srgbClr val="242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zh-CN" altLang="en-US" sz="4000" b="1" dirty="0">
              <a:solidFill>
                <a:srgbClr val="2429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134212" y="621102"/>
            <a:ext cx="9148475" cy="5356"/>
          </a:xfrm>
          <a:prstGeom prst="line">
            <a:avLst/>
          </a:prstGeom>
          <a:ln w="57150">
            <a:solidFill>
              <a:srgbClr val="2429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07199" y="1144570"/>
            <a:ext cx="1737289" cy="5180"/>
          </a:xfrm>
          <a:prstGeom prst="line">
            <a:avLst/>
          </a:prstGeom>
          <a:ln w="57150">
            <a:solidFill>
              <a:srgbClr val="2429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3" idx="1"/>
          </p:cNvCxnSpPr>
          <p:nvPr/>
        </p:nvCxnSpPr>
        <p:spPr>
          <a:xfrm>
            <a:off x="4095469" y="2814744"/>
            <a:ext cx="2208526" cy="10939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34" idx="1"/>
          </p:cNvCxnSpPr>
          <p:nvPr/>
        </p:nvCxnSpPr>
        <p:spPr>
          <a:xfrm>
            <a:off x="4095469" y="3887077"/>
            <a:ext cx="2208526" cy="11413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102147" y="2879260"/>
            <a:ext cx="2208527" cy="22112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43876"/>
            <a:chOff x="2617562" y="187892"/>
            <a:chExt cx="12788879" cy="743876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</a:rPr>
                <a:t> 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Chọn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dấu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phẩy</a:t>
              </a:r>
              <a:r>
                <a:rPr lang="en-US" sz="3200" dirty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hoặc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dấu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chấm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thay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cho</a:t>
              </a:r>
              <a:r>
                <a:rPr lang="en-US" sz="3200" dirty="0" smtClean="0">
                  <a:latin typeface="Times New Roman" panose="02020603050405020304" pitchFamily="18" charset="0"/>
                </a:rPr>
                <a:t> ô 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vuông</a:t>
              </a:r>
              <a:r>
                <a:rPr lang="en-US" sz="3200" dirty="0" smtClean="0">
                  <a:latin typeface="Times New Roman" panose="02020603050405020304" pitchFamily="18" charset="0"/>
                </a:rPr>
                <a:t>.</a:t>
              </a:r>
              <a:endParaRPr lang="en-US" sz="3200" dirty="0">
                <a:latin typeface="Times New Roman" panose="02020603050405020304" pitchFamily="18" charset="0"/>
              </a:endParaRPr>
            </a:p>
          </p:txBody>
        </p:sp>
        <p:sp>
          <p:nvSpPr>
            <p:cNvPr id="10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smtClean="0"/>
              <a:t>        </a:t>
            </a:r>
            <a:r>
              <a:rPr lang="vi-VN" sz="3200" smtClean="0"/>
              <a:t>Cả </a:t>
            </a:r>
            <a:r>
              <a:rPr lang="vi-VN" sz="3200"/>
              <a:t>một thế giới sinh động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vi-VN" sz="3200"/>
              <a:t>rực rỡ đang chuyển động dưới đáy biển </a:t>
            </a:r>
            <a:r>
              <a:rPr lang="en-US" sz="3200" smtClean="0"/>
              <a:t>      </a:t>
            </a:r>
            <a:r>
              <a:rPr lang="vi-VN" sz="3200" smtClean="0"/>
              <a:t>Cá </a:t>
            </a:r>
            <a:r>
              <a:rPr lang="vi-VN" sz="3200"/>
              <a:t>hề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  </a:t>
            </a:r>
            <a:r>
              <a:rPr lang="vi-VN" sz="3200" smtClean="0"/>
              <a:t>cá </a:t>
            </a:r>
            <a:r>
              <a:rPr lang="vi-VN" sz="3200"/>
              <a:t>ngựa </a:t>
            </a:r>
            <a:r>
              <a:rPr lang="vi-VN" sz="3200" smtClean="0"/>
              <a:t> </a:t>
            </a:r>
            <a:r>
              <a:rPr lang="en-US" sz="3200" smtClean="0"/>
              <a:t>    </a:t>
            </a:r>
            <a:r>
              <a:rPr lang="vi-VN" sz="3200" smtClean="0"/>
              <a:t>mực </a:t>
            </a:r>
            <a:r>
              <a:rPr lang="vi-VN" sz="3200"/>
              <a:t>ống </a:t>
            </a:r>
            <a:r>
              <a:rPr lang="vi-VN" sz="3200" smtClean="0"/>
              <a:t> </a:t>
            </a:r>
            <a:r>
              <a:rPr lang="vi-VN" sz="3200"/>
              <a:t>sao biển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</a:t>
            </a:r>
            <a:r>
              <a:rPr lang="vi-VN" sz="3200" smtClean="0"/>
              <a:t>tôm  </a:t>
            </a:r>
            <a:r>
              <a:rPr lang="en-US" sz="3200" smtClean="0"/>
              <a:t>    </a:t>
            </a:r>
            <a:r>
              <a:rPr lang="vi-VN" sz="3200" smtClean="0"/>
              <a:t>cua </a:t>
            </a:r>
            <a:r>
              <a:rPr lang="vi-VN" sz="3200"/>
              <a:t>len lỏi giữa rừng san hô </a:t>
            </a:r>
            <a:r>
              <a:rPr lang="vi-VN" sz="3200" smtClean="0"/>
              <a:t> </a:t>
            </a:r>
            <a:r>
              <a:rPr lang="en-US" sz="3200" smtClean="0"/>
              <a:t>     </a:t>
            </a:r>
            <a:r>
              <a:rPr lang="vi-VN" sz="3200" smtClean="0"/>
              <a:t>Chú </a:t>
            </a:r>
            <a:r>
              <a:rPr lang="vi-VN" sz="3200"/>
              <a:t>rùa biển thân hình kềnh càng đang lững lờ bơi giữa đám sinh vật đủ màu </a:t>
            </a:r>
            <a:r>
              <a:rPr lang="en-US" sz="3200" smtClean="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86" y="6375802"/>
            <a:ext cx="2219546" cy="571500"/>
          </a:xfrm>
          <a:prstGeom prst="rect">
            <a:avLst/>
          </a:prstGeom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051463" y="580428"/>
            <a:ext cx="4978118" cy="16446"/>
          </a:xfrm>
          <a:prstGeom prst="line">
            <a:avLst/>
          </a:prstGeom>
          <a:ln w="57150">
            <a:solidFill>
              <a:srgbClr val="2429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18084" y="4338475"/>
            <a:ext cx="339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25327" y="2852748"/>
            <a:ext cx="428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4115" y="1438419"/>
            <a:ext cx="407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57890" y="2161007"/>
            <a:ext cx="420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4905" y="2126357"/>
            <a:ext cx="412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237614" y="2110942"/>
            <a:ext cx="471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33337" y="2863066"/>
            <a:ext cx="360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2843" y="2863066"/>
            <a:ext cx="380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59130" y="2128839"/>
            <a:ext cx="457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.</a:t>
            </a:r>
            <a:endParaRPr lang="en-US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37745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324</Words>
  <Application>Microsoft Office PowerPoint</Application>
  <PresentationFormat>Widescreen</PresentationFormat>
  <Paragraphs>67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Calibri</vt:lpstr>
      <vt:lpstr>Aachen</vt:lpstr>
      <vt:lpstr>仓耳玄三M W05</vt:lpstr>
      <vt:lpstr>Times New Roman</vt:lpstr>
      <vt:lpstr>Arial-Rounded</vt:lpstr>
      <vt:lpstr>黑体</vt:lpstr>
      <vt:lpstr>Arial</vt:lpstr>
      <vt:lpstr>Fira Sans ExtraBold</vt:lpstr>
      <vt:lpstr>Tahoma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L171021</cp:lastModifiedBy>
  <cp:revision>84</cp:revision>
  <dcterms:created xsi:type="dcterms:W3CDTF">2016-11-23T14:13:00Z</dcterms:created>
  <dcterms:modified xsi:type="dcterms:W3CDTF">2023-04-30T12:29:10Z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