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emf" ContentType="image/x-emf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2" r:id="rId3"/>
    <p:sldId id="295" r:id="rId4"/>
    <p:sldId id="269" r:id="rId5"/>
    <p:sldId id="271" r:id="rId7"/>
    <p:sldId id="273" r:id="rId8"/>
    <p:sldId id="274" r:id="rId9"/>
    <p:sldId id="275" r:id="rId10"/>
    <p:sldId id="302" r:id="rId11"/>
    <p:sldId id="301" r:id="rId12"/>
    <p:sldId id="259" r:id="rId13"/>
    <p:sldId id="300" r:id="rId14"/>
    <p:sldId id="299" r:id="rId15"/>
    <p:sldId id="298" r:id="rId16"/>
    <p:sldId id="294" r:id="rId17"/>
    <p:sldId id="293" r:id="rId18"/>
    <p:sldId id="288" r:id="rId19"/>
    <p:sldId id="287" r:id="rId20"/>
    <p:sldId id="297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DEFEF-1B61-4844-8E65-DC1EC46D4D7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5373D-7A4A-4CBD-9821-6B718250797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D2475-527B-4966-8151-8115E810C8C7}" type="slidenum">
              <a:rPr lang="en-US" smtClean="0"/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BED4E-B32F-435F-837F-2650AD75BDFC}" type="slidenum">
              <a:rPr lang="en-US" smtClean="0"/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3DACE-FB6B-436F-A47D-8882E22E748F}" type="slidenum">
              <a:rPr lang="en-US" smtClean="0"/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B7FAAB-169E-42E4-997A-0687BC3ECABD}" type="slidenum">
              <a:rPr lang="en-US" smtClean="0"/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11523-4208-4B20-8E1F-83CA744CC35D}" type="slidenum">
              <a:rPr lang="en-US" smtClean="0"/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61053-22F7-4E31-9636-747C9E954865}" type="slidenum">
              <a:rPr lang="en-US" smtClean="0"/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D50-4CE2-4E5C-B749-7A1B121E0D1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81C28-9A20-4F8B-8501-69A1006B182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EA37C-AB20-49AF-9AF3-3A2853AB762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981C28-9A20-4F8B-8501-69A1006B182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26EA37C-AB20-49AF-9AF3-3A2853AB762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24.GIF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jpeg"/><Relationship Id="rId2" Type="http://schemas.openxmlformats.org/officeDocument/2006/relationships/image" Target="../media/image7.GIF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24.GIF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GIF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GIF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image" Target="../media/image30.jpe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e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8.wmf"/><Relationship Id="rId13" Type="http://schemas.openxmlformats.org/officeDocument/2006/relationships/notesSlide" Target="../notesSlides/notesSlide6.xml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7.GIF"/><Relationship Id="rId1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GIF"/><Relationship Id="rId1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.GIF"/><Relationship Id="rId2" Type="http://schemas.openxmlformats.org/officeDocument/2006/relationships/image" Target="../media/image38.GIF"/><Relationship Id="rId1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7.GIF"/><Relationship Id="rId5" Type="http://schemas.openxmlformats.org/officeDocument/2006/relationships/image" Target="../media/image3.jpeg"/><Relationship Id="rId4" Type="http://schemas.openxmlformats.org/officeDocument/2006/relationships/image" Target="../media/image9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8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3.GIF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8.wmf"/><Relationship Id="rId10" Type="http://schemas.openxmlformats.org/officeDocument/2006/relationships/notesSlide" Target="../notesSlides/notesSlide3.xml"/><Relationship Id="rId1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GIF"/><Relationship Id="rId8" Type="http://schemas.openxmlformats.org/officeDocument/2006/relationships/image" Target="../media/image18.jpeg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e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8.wmf"/><Relationship Id="rId12" Type="http://schemas.openxmlformats.org/officeDocument/2006/relationships/notesSlide" Target="../notesSlides/notesSlide4.xml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12.xml"/><Relationship Id="rId1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Relationship Id="rId3" Type="http://schemas.openxmlformats.org/officeDocument/2006/relationships/image" Target="../media/image13.GIF"/><Relationship Id="rId2" Type="http://schemas.openxmlformats.org/officeDocument/2006/relationships/image" Target="../media/image8.wmf"/><Relationship Id="rId1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GIF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GIF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5845" name="WordArt 5"/>
          <p:cNvSpPr>
            <a:spLocks noChangeArrowheads="1" noChangeShapeType="1" noTextEdit="1"/>
          </p:cNvSpPr>
          <p:nvPr/>
        </p:nvSpPr>
        <p:spPr bwMode="auto">
          <a:xfrm>
            <a:off x="1524000" y="1620620"/>
            <a:ext cx="6686550" cy="166742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KHOA HỌC  </a:t>
            </a:r>
            <a:endParaRPr lang="en-US" sz="2700" b="1" kern="10" dirty="0">
              <a:ln w="19050">
                <a:solidFill>
                  <a:srgbClr val="FFFF00"/>
                </a:solidFill>
                <a:round/>
              </a:ln>
              <a:solidFill>
                <a:srgbClr val="8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33215" y="3092389"/>
            <a:ext cx="8915400" cy="1823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TÁC ĐỘNG CỦA CON NGƯỜI ĐẾN MÔI TRƯỜNG RỪNG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1"/>
          <p:cNvSpPr>
            <a:spLocks noGrp="1" noChangeArrowheads="1"/>
          </p:cNvSpPr>
          <p:nvPr>
            <p:ph idx="1"/>
          </p:nvPr>
        </p:nvSpPr>
        <p:spPr bwMode="auto">
          <a:xfrm>
            <a:off x="0" y="1143001"/>
            <a:ext cx="3810000" cy="1981199"/>
          </a:xfrm>
          <a:prstGeom prst="cloudCallout">
            <a:avLst>
              <a:gd name="adj1" fmla="val 49171"/>
              <a:gd name="adj2" fmla="val 55537"/>
            </a:avLst>
          </a:prstGeom>
          <a:gradFill rotWithShape="1">
            <a:gsLst>
              <a:gs pos="0">
                <a:srgbClr val="66FFFF"/>
              </a:gs>
              <a:gs pos="50000">
                <a:srgbClr val="FFFFFF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66CCFF"/>
            </a:solidFill>
            <a:round/>
          </a:ln>
        </p:spPr>
        <p:txBody>
          <a:bodyPr>
            <a:normAutofit lnSpcReduction="10000"/>
          </a:bodyPr>
          <a:lstStyle/>
          <a:p>
            <a:pPr algn="ctr"/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; 6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135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4"/>
          <p:cNvGrpSpPr/>
          <p:nvPr/>
        </p:nvGrpSpPr>
        <p:grpSpPr bwMode="auto">
          <a:xfrm>
            <a:off x="4002088" y="977900"/>
            <a:ext cx="4608512" cy="2298700"/>
            <a:chOff x="3072" y="922"/>
            <a:chExt cx="2352" cy="1554"/>
          </a:xfrm>
        </p:grpSpPr>
        <p:pic>
          <p:nvPicPr>
            <p:cNvPr id="11" name="Picture 15" descr="2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312" y="922"/>
              <a:ext cx="2112" cy="1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6"/>
            <p:cNvSpPr>
              <a:spLocks noChangeArrowheads="1"/>
            </p:cNvSpPr>
            <p:nvPr/>
          </p:nvSpPr>
          <p:spPr bwMode="auto">
            <a:xfrm>
              <a:off x="3072" y="2112"/>
              <a:ext cx="288" cy="288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7"/>
          <p:cNvGrpSpPr/>
          <p:nvPr/>
        </p:nvGrpSpPr>
        <p:grpSpPr bwMode="auto">
          <a:xfrm>
            <a:off x="222250" y="3702050"/>
            <a:ext cx="3740150" cy="2470150"/>
            <a:chOff x="600" y="2592"/>
            <a:chExt cx="2256" cy="1776"/>
          </a:xfrm>
        </p:grpSpPr>
        <p:pic>
          <p:nvPicPr>
            <p:cNvPr id="14" name="Picture 18" descr="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0" y="2592"/>
              <a:ext cx="2256" cy="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536" y="4070"/>
              <a:ext cx="288" cy="2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20"/>
          <p:cNvGrpSpPr/>
          <p:nvPr/>
        </p:nvGrpSpPr>
        <p:grpSpPr bwMode="auto">
          <a:xfrm>
            <a:off x="4108451" y="3733800"/>
            <a:ext cx="4349750" cy="2419350"/>
            <a:chOff x="2748" y="2592"/>
            <a:chExt cx="2691" cy="1794"/>
          </a:xfrm>
        </p:grpSpPr>
        <p:pic>
          <p:nvPicPr>
            <p:cNvPr id="17" name="Picture 21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1" y="2592"/>
              <a:ext cx="2208" cy="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Oval 22"/>
            <p:cNvSpPr>
              <a:spLocks noChangeArrowheads="1"/>
            </p:cNvSpPr>
            <p:nvPr/>
          </p:nvSpPr>
          <p:spPr bwMode="auto">
            <a:xfrm>
              <a:off x="2880" y="4032"/>
              <a:ext cx="288" cy="288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4224" y="4070"/>
              <a:ext cx="288" cy="3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24" descr="mui te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8" y="3312"/>
              <a:ext cx="516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81000" y="381000"/>
            <a:ext cx="865235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"/>
          <p:cNvGrpSpPr/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23" name="Picture 7" descr="lollipop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4"/>
            <p:cNvGrpSpPr/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25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6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" y="-23003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2"/>
          <p:cNvGrpSpPr/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/>
            <p:cNvGrpSpPr/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59915" y="1247946"/>
            <a:ext cx="865235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5" descr="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144000" cy="459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228600" y="5628717"/>
            <a:ext cx="8724900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Lớp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7495867" y="2611046"/>
            <a:ext cx="854075" cy="6096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</a:ln>
        </p:spPr>
        <p:txBody>
          <a:bodyPr wrap="none" anchor="ctr"/>
          <a:lstStyle/>
          <a:p>
            <a:pPr algn="ctr"/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76967" y="469623"/>
            <a:ext cx="865235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/>
            <p:cNvGrpSpPr/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Content Placeholder 4"/>
          <p:cNvGrpSpPr>
            <a:grpSpLocks noGrp="1"/>
          </p:cNvGrpSpPr>
          <p:nvPr/>
        </p:nvGrpSpPr>
        <p:grpSpPr bwMode="auto">
          <a:xfrm>
            <a:off x="360856" y="2013227"/>
            <a:ext cx="3932518" cy="2743200"/>
            <a:chOff x="600" y="2592"/>
            <a:chExt cx="1128" cy="1274"/>
          </a:xfrm>
        </p:grpSpPr>
        <p:pic>
          <p:nvPicPr>
            <p:cNvPr id="12" name="Picture 11" descr="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0" y="2592"/>
              <a:ext cx="1128" cy="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103" y="3666"/>
              <a:ext cx="219" cy="2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endParaRPr lang="en-US" altLang="en-US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 bwMode="auto">
          <a:xfrm>
            <a:off x="4281180" y="2007340"/>
            <a:ext cx="4495800" cy="2563812"/>
            <a:chOff x="2832" y="2592"/>
            <a:chExt cx="2607" cy="1794"/>
          </a:xfrm>
        </p:grpSpPr>
        <p:pic>
          <p:nvPicPr>
            <p:cNvPr id="22" name="Picture 21" descr="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31" y="2592"/>
              <a:ext cx="2208" cy="1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880" y="4032"/>
              <a:ext cx="288" cy="288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algn="ctr"/>
              <a:r>
                <a:rPr lang="en-US" altLang="en-US" sz="1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en-US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>
              <a:off x="4224" y="4070"/>
              <a:ext cx="288" cy="3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  <a:endParaRPr lang="en-US" altLang="en-US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4" descr="mui te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32" y="3213"/>
              <a:ext cx="432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312850" y="4604490"/>
            <a:ext cx="8570912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377248" y="1010393"/>
            <a:ext cx="865235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6" y="637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2"/>
          <p:cNvGrpSpPr/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/>
            <p:cNvGrpSpPr/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0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154725" y="1516015"/>
            <a:ext cx="8874594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hậu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quả nghiêm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trọng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đời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417687" y="2709612"/>
            <a:ext cx="8570912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76967" y="344084"/>
            <a:ext cx="865235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9"/>
          <p:cNvSpPr txBox="1">
            <a:spLocks noGrp="1" noChangeArrowheads="1"/>
          </p:cNvSpPr>
          <p:nvPr>
            <p:ph idx="1"/>
          </p:nvPr>
        </p:nvSpPr>
        <p:spPr bwMode="auto">
          <a:xfrm>
            <a:off x="381000" y="715381"/>
            <a:ext cx="8557534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28599" y="2325565"/>
            <a:ext cx="824108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đã học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80999" y="2977802"/>
            <a:ext cx="8681581" cy="1569660"/>
          </a:xfrm>
          <a:prstGeom prst="rect">
            <a:avLst/>
          </a:prstGeom>
          <a:noFill/>
          <a:ln w="76200" cmpd="tri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228599" y="5673931"/>
            <a:ext cx="8686801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80998" y="4778375"/>
            <a:ext cx="896642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80998" y="5172640"/>
            <a:ext cx="469922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86181" y="1658588"/>
            <a:ext cx="865235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2"/>
          <p:cNvGrpSpPr/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9" name="Picture 7" descr="lollipop[1]"/>
            <p:cNvPicPr>
              <a:picLocks noChangeAspect="1" noChangeArrowheads="1" noCrop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4"/>
            <p:cNvGrpSpPr/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30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6" descr="lollipop[1]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33398" y="4469110"/>
            <a:ext cx="8077202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ồ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9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3491459" y="143379"/>
            <a:ext cx="17907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 err="1">
                <a:ln w="19050">
                  <a:solidFill>
                    <a:srgbClr val="00FF00"/>
                  </a:solidFill>
                  <a:rou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Vận</a:t>
            </a:r>
            <a:r>
              <a:rPr lang="en-US" sz="3200" kern="10" dirty="0">
                <a:ln w="19050">
                  <a:solidFill>
                    <a:srgbClr val="00FF00"/>
                  </a:solidFill>
                  <a:rou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3200" kern="10" dirty="0" err="1">
                <a:ln w="19050">
                  <a:solidFill>
                    <a:srgbClr val="00FF00"/>
                  </a:solidFill>
                  <a:rou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dụng</a:t>
            </a:r>
            <a:endParaRPr lang="en-US" sz="3200" kern="10" dirty="0">
              <a:ln w="19050">
                <a:solidFill>
                  <a:srgbClr val="00FF00"/>
                </a:solidFill>
                <a:rou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213673" y="1063625"/>
            <a:ext cx="2133600" cy="1066800"/>
          </a:xfrm>
          <a:prstGeom prst="rect">
            <a:avLst/>
          </a:prstGeom>
          <a:solidFill>
            <a:srgbClr val="00B0F0"/>
          </a:solidFill>
          <a:ln w="28575">
            <a:noFill/>
            <a:miter lim="800000"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en-US" sz="2000" dirty="0">
                <a:solidFill>
                  <a:schemeClr val="bg1"/>
                </a:solidFill>
              </a:rPr>
              <a:t>BẢO VỆ RỪNG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0" y="3232150"/>
            <a:ext cx="1600200" cy="3046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Thực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quy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vi-VN" sz="2000" b="1" dirty="0">
                <a:solidFill>
                  <a:srgbClr val="002060"/>
                </a:solidFill>
              </a:rPr>
              <a:t>đ</a:t>
            </a:r>
            <a:r>
              <a:rPr lang="en-US" sz="2000" b="1" dirty="0" err="1">
                <a:solidFill>
                  <a:srgbClr val="002060"/>
                </a:solidFill>
              </a:rPr>
              <a:t>ịnh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của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pháp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luật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về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vệ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rừng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752600" y="3232150"/>
            <a:ext cx="1828800" cy="3046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Tuyên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truyền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nhắc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nhở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mọi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</a:t>
            </a:r>
            <a:r>
              <a:rPr lang="vi-VN" sz="2000" b="1" dirty="0">
                <a:solidFill>
                  <a:srgbClr val="002060"/>
                </a:solidFill>
              </a:rPr>
              <a:t>ư</a:t>
            </a:r>
            <a:r>
              <a:rPr lang="en-US" sz="2000" b="1" dirty="0" err="1">
                <a:solidFill>
                  <a:srgbClr val="002060"/>
                </a:solidFill>
              </a:rPr>
              <a:t>ời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cùng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thực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hiện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bảo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vệ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rừng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819525" y="3200400"/>
            <a:ext cx="1739900" cy="298229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Khai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hợp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lý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nguồn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tài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nguyên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rừng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776913" y="3200400"/>
            <a:ext cx="1600200" cy="347473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Vận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động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gia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đình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va</a:t>
            </a:r>
            <a:r>
              <a:rPr lang="en-US" sz="2000" b="1" dirty="0">
                <a:solidFill>
                  <a:srgbClr val="002060"/>
                </a:solidFill>
              </a:rPr>
              <a:t>̀ </a:t>
            </a:r>
            <a:r>
              <a:rPr lang="en-US" sz="2000" b="1" dirty="0" err="1">
                <a:solidFill>
                  <a:srgbClr val="002060"/>
                </a:solidFill>
              </a:rPr>
              <a:t>người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thân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tích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cực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trồng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va</a:t>
            </a:r>
            <a:r>
              <a:rPr lang="en-US" sz="2000" b="1" dirty="0">
                <a:solidFill>
                  <a:srgbClr val="002060"/>
                </a:solidFill>
              </a:rPr>
              <a:t>̀ </a:t>
            </a:r>
            <a:r>
              <a:rPr lang="en-US" sz="2000" b="1" dirty="0" err="1">
                <a:solidFill>
                  <a:srgbClr val="002060"/>
                </a:solidFill>
              </a:rPr>
              <a:t>bảo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vê</a:t>
            </a:r>
            <a:r>
              <a:rPr lang="en-US" sz="2000" b="1" dirty="0">
                <a:solidFill>
                  <a:srgbClr val="002060"/>
                </a:solidFill>
              </a:rPr>
              <a:t>̣ </a:t>
            </a:r>
            <a:r>
              <a:rPr lang="en-US" sz="2000" b="1" dirty="0" err="1">
                <a:solidFill>
                  <a:srgbClr val="002060"/>
                </a:solidFill>
              </a:rPr>
              <a:t>rừng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543800" y="3203575"/>
            <a:ext cx="1600200" cy="30469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2000" b="1" dirty="0" err="1">
                <a:solidFill>
                  <a:srgbClr val="002060"/>
                </a:solidFill>
              </a:rPr>
              <a:t>Phu</a:t>
            </a:r>
            <a:r>
              <a:rPr lang="en-US" sz="2000" b="1" dirty="0">
                <a:solidFill>
                  <a:srgbClr val="002060"/>
                </a:solidFill>
              </a:rPr>
              <a:t>̉ </a:t>
            </a:r>
            <a:r>
              <a:rPr lang="en-US" sz="2000" b="1" dirty="0" err="1">
                <a:solidFill>
                  <a:srgbClr val="002060"/>
                </a:solidFill>
              </a:rPr>
              <a:t>xanh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đất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trống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đồi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trọc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đê</a:t>
            </a:r>
            <a:r>
              <a:rPr lang="en-US" sz="2000" b="1" dirty="0">
                <a:solidFill>
                  <a:srgbClr val="002060"/>
                </a:solidFill>
              </a:rPr>
              <a:t>̉ </a:t>
            </a:r>
            <a:r>
              <a:rPr lang="en-US" sz="2000" b="1" dirty="0" err="1">
                <a:solidFill>
                  <a:srgbClr val="002060"/>
                </a:solidFill>
              </a:rPr>
              <a:t>thiên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nhiên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thêm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tươi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đẹp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4343400" y="2133600"/>
            <a:ext cx="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4343400" y="2133600"/>
            <a:ext cx="213360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H="1">
            <a:off x="2667000" y="2133600"/>
            <a:ext cx="167640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4343400" y="2133600"/>
            <a:ext cx="403860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762000" y="2133600"/>
            <a:ext cx="3581400" cy="1066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5" name="Group 2"/>
          <p:cNvGrpSpPr/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26" name="Picture 7" descr="lollipop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" name="Group 4"/>
            <p:cNvGrpSpPr/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28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6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 build="allAtOnce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" y="304800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Mời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ảnh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trồng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bảo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16"/>
          <p:cNvGrpSpPr/>
          <p:nvPr/>
        </p:nvGrpSpPr>
        <p:grpSpPr bwMode="auto">
          <a:xfrm>
            <a:off x="0" y="1371600"/>
            <a:ext cx="9143840" cy="5105400"/>
            <a:chOff x="48" y="816"/>
            <a:chExt cx="5712" cy="2352"/>
          </a:xfrm>
        </p:grpSpPr>
        <p:pic>
          <p:nvPicPr>
            <p:cNvPr id="11" name="Picture 19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8" y="816"/>
              <a:ext cx="2856" cy="1116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5" name="Picture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" y="1974"/>
              <a:ext cx="2856" cy="119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6" name="Picture 2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99" y="816"/>
              <a:ext cx="2761" cy="110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7" name="Picture 2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99" y="1974"/>
              <a:ext cx="2761" cy="119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</p:grpSp>
      <p:grpSp>
        <p:nvGrpSpPr>
          <p:cNvPr id="9" name="Group 2"/>
          <p:cNvGrpSpPr/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0" name="Picture 7" descr="lollipop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4"/>
            <p:cNvGrpSpPr/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3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" r:id="rId1" imgW="20831175" imgH="19078575" progId="">
                  <p:embed/>
                </p:oleObj>
              </mc:Choice>
              <mc:Fallback>
                <p:oleObj name="" r:id="rId1" imgW="20831175" imgH="19078575" progId="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4670425"/>
          <a:ext cx="17383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Clip" r:id="rId3" imgW="4025265" imgH="5078095" progId="">
                  <p:embed/>
                </p:oleObj>
              </mc:Choice>
              <mc:Fallback>
                <p:oleObj name="Clip" r:id="rId3" imgW="4025265" imgH="5078095" progId="">
                  <p:embed/>
                  <p:pic>
                    <p:nvPicPr>
                      <p:cNvPr id="0" name="Picture 5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85"/>
                      <a:stretch>
                        <a:fillRect/>
                      </a:stretch>
                    </p:blipFill>
                    <p:spPr bwMode="auto">
                      <a:xfrm>
                        <a:off x="0" y="4670425"/>
                        <a:ext cx="17383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660400" y="584200"/>
            <a:ext cx="1752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solidFill>
                    <a:srgbClr val="FFFF00"/>
                  </a:solidFill>
                  <a:rou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Khoa học:</a:t>
            </a:r>
            <a:endParaRPr lang="en-US" sz="3600" kern="10">
              <a:ln w="6350">
                <a:solidFill>
                  <a:srgbClr val="FFFF00"/>
                </a:solidFill>
                <a:rou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2552700" y="482600"/>
            <a:ext cx="533400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00FF00"/>
                  </a:solidFill>
                  <a:rou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Tác động của con người đến môi trường rừng</a:t>
            </a:r>
            <a:endParaRPr lang="en-US" sz="3600" kern="10">
              <a:ln w="19050">
                <a:solidFill>
                  <a:srgbClr val="00FF00"/>
                </a:solidFill>
                <a:rou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286000" y="3962400"/>
            <a:ext cx="41910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2895600" y="2971800"/>
            <a:ext cx="58674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736725" y="28559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21" name="Text Box 10"/>
          <p:cNvSpPr txBox="1">
            <a:spLocks noChangeArrowheads="1"/>
          </p:cNvSpPr>
          <p:nvPr/>
        </p:nvSpPr>
        <p:spPr bwMode="auto">
          <a:xfrm>
            <a:off x="2590800" y="3878263"/>
            <a:ext cx="19050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22" name="Text Box 11"/>
          <p:cNvSpPr txBox="1">
            <a:spLocks noChangeArrowheads="1"/>
          </p:cNvSpPr>
          <p:nvPr/>
        </p:nvSpPr>
        <p:spPr bwMode="auto">
          <a:xfrm>
            <a:off x="3413125" y="3770313"/>
            <a:ext cx="1841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" name="Group 16"/>
          <p:cNvGrpSpPr/>
          <p:nvPr/>
        </p:nvGrpSpPr>
        <p:grpSpPr bwMode="auto">
          <a:xfrm>
            <a:off x="0" y="1295400"/>
            <a:ext cx="9163050" cy="5410200"/>
            <a:chOff x="36" y="2004"/>
            <a:chExt cx="5724" cy="2316"/>
          </a:xfrm>
        </p:grpSpPr>
        <p:pic>
          <p:nvPicPr>
            <p:cNvPr id="13324" name="Picture 1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" y="2004"/>
              <a:ext cx="2796" cy="1152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3325" name="Picture 1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40" y="2004"/>
              <a:ext cx="2716" cy="116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3327" name="Picture 2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8" y="3216"/>
              <a:ext cx="1776" cy="110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3328" name="Picture 2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40" y="3216"/>
              <a:ext cx="1920" cy="110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pic>
          <p:nvPicPr>
            <p:cNvPr id="13329" name="Picture 2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920" y="3216"/>
              <a:ext cx="1824" cy="1104"/>
            </a:xfrm>
            <a:prstGeom prst="rect">
              <a:avLst/>
            </a:prstGeom>
            <a:noFill/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</p:grpSp>
      <p:grpSp>
        <p:nvGrpSpPr>
          <p:cNvPr id="17" name="Group 2"/>
          <p:cNvGrpSpPr/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8" name="Picture 7" descr="lollipop[1]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 4"/>
            <p:cNvGrpSpPr/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20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6" descr="lollipop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mages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998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43000" y="3810000"/>
            <a:ext cx="6858000" cy="2477601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50000">
                <a:schemeClr val="bg1"/>
              </a:gs>
              <a:gs pos="100000">
                <a:srgbClr val="FFFFCC"/>
              </a:gs>
            </a:gsLst>
            <a:lin ang="0" scaled="1"/>
          </a:gradFill>
          <a:ln w="111125" cmpd="tri">
            <a:solidFill>
              <a:srgbClr val="FF6600"/>
            </a:solidFill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endParaRPr lang="en-US" altLang="en-US" sz="3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3200" dirty="0" err="1">
                <a:solidFill>
                  <a:srgbClr val="0000FF"/>
                </a:solidFill>
              </a:rPr>
              <a:t>Các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hãy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có</a:t>
            </a:r>
            <a:r>
              <a:rPr lang="en-US" altLang="en-US" sz="3200" dirty="0">
                <a:solidFill>
                  <a:srgbClr val="0000FF"/>
                </a:solidFill>
              </a:rPr>
              <a:t> ý </a:t>
            </a:r>
            <a:r>
              <a:rPr lang="en-US" altLang="en-US" sz="3200" dirty="0" err="1">
                <a:solidFill>
                  <a:srgbClr val="0000FF"/>
                </a:solidFill>
              </a:rPr>
              <a:t>thức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bảo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vệ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môi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trường</a:t>
            </a:r>
            <a:r>
              <a:rPr lang="en-US" altLang="en-US" sz="3200" dirty="0">
                <a:solidFill>
                  <a:srgbClr val="0000FF"/>
                </a:solidFill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</a:rPr>
              <a:t>rừng</a:t>
            </a:r>
            <a:r>
              <a:rPr lang="en-US" altLang="en-US" sz="3200" dirty="0">
                <a:solidFill>
                  <a:srgbClr val="0000FF"/>
                </a:solidFill>
              </a:rPr>
              <a:t>.</a:t>
            </a:r>
            <a:endParaRPr lang="en-US" altLang="en-US" sz="30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  <a:defRPr/>
            </a:pPr>
            <a:endParaRPr lang="en-US" altLang="en-US" sz="3000" dirty="0">
              <a:solidFill>
                <a:srgbClr val="0000FF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10800000">
            <a:off x="228600" y="1828800"/>
            <a:ext cx="8610600" cy="1981200"/>
          </a:xfrm>
          <a:custGeom>
            <a:avLst/>
            <a:gdLst>
              <a:gd name="T0" fmla="*/ 7534275 w 21600"/>
              <a:gd name="T1" fmla="*/ 990600 h 21600"/>
              <a:gd name="T2" fmla="*/ 4305300 w 21600"/>
              <a:gd name="T3" fmla="*/ 1981200 h 21600"/>
              <a:gd name="T4" fmla="*/ 1076325 w 21600"/>
              <a:gd name="T5" fmla="*/ 990600 h 21600"/>
              <a:gd name="T6" fmla="*/ 43053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933"/>
              </a:gs>
              <a:gs pos="100000">
                <a:schemeClr val="bg1"/>
              </a:gs>
            </a:gsLst>
            <a:lin ang="18900000" scaled="1"/>
          </a:gradFill>
          <a:ln w="76200">
            <a:pattFill prst="lgConfetti">
              <a:fgClr>
                <a:srgbClr val="CC0000"/>
              </a:fgClr>
              <a:bgClr>
                <a:srgbClr val="00CC00"/>
              </a:bgClr>
            </a:patt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2371726" y="1219200"/>
            <a:ext cx="4486275" cy="24526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9600" kern="10">
                <a:ln w="31750">
                  <a:solidFill>
                    <a:srgbClr val="FF0000"/>
                  </a:solidFill>
                  <a:round/>
                </a:ln>
                <a:solidFill>
                  <a:srgbClr val="00FF00"/>
                </a:solidFill>
                <a:effectLst>
                  <a:prstShdw prst="shdw13" dist="53882" dir="13500000">
                    <a:srgbClr val="C0C0C0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nhà</a:t>
            </a:r>
            <a:endParaRPr lang="en-US" sz="9600" kern="10">
              <a:ln w="31750">
                <a:solidFill>
                  <a:srgbClr val="FF0000"/>
                </a:solidFill>
                <a:round/>
              </a:ln>
              <a:solidFill>
                <a:srgbClr val="00FF00"/>
              </a:solidFill>
              <a:effectLst>
                <a:prstShdw prst="shdw13" dist="53882" dir="13500000">
                  <a:srgbClr val="C0C0C0">
                    <a:alpha val="50000"/>
                  </a:srgbClr>
                </a:prst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2"/>
          <p:cNvGrpSpPr/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3" name="Picture 7" descr="lollipop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Group 4"/>
            <p:cNvGrpSpPr/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5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6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images.jp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4476">
            <a:off x="8035549" y="236942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64">
            <a:off x="2409449" y="589367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749">
            <a:off x="123449" y="436967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488249" y="5230172"/>
            <a:ext cx="8077200" cy="12969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FF00"/>
                  </a:solidFill>
                  <a:round/>
                </a:ln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  <a:endParaRPr lang="en-US" sz="3600" b="1" kern="10">
              <a:ln w="9525">
                <a:solidFill>
                  <a:srgbClr val="FFFF00"/>
                </a:solidFill>
                <a:round/>
              </a:ln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488249" y="1955158"/>
            <a:ext cx="8001000" cy="243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>
                <a:ln w="9525">
                  <a:solidFill>
                    <a:srgbClr val="CC3300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CC3300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600" b="1" kern="10" dirty="0">
              <a:ln w="9525">
                <a:solidFill>
                  <a:srgbClr val="CC3300"/>
                </a:solidFill>
                <a:rou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889">
            <a:off x="4779261" y="1150297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394">
            <a:off x="6912861" y="693097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2"/>
          <p:cNvGrpSpPr/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/>
            <p:cNvGrpSpPr/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1" name="Picture 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64">
            <a:off x="2497600" y="516799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749">
            <a:off x="211600" y="364399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1889">
            <a:off x="4867412" y="1077729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394">
            <a:off x="7001012" y="620529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4" descr="Picture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62000" y="644976"/>
            <a:ext cx="7848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9"/>
          <p:cNvSpPr txBox="1">
            <a:spLocks noGrp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460206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TÁC ĐỘNG CỦA CON NGƯỜI ĐẾN  MÔI  TRƯỜNG RỪNG</a:t>
            </a:r>
            <a:endParaRPr lang="en-US" sz="4000" b="1" dirty="0"/>
          </a:p>
        </p:txBody>
      </p:sp>
      <p:sp>
        <p:nvSpPr>
          <p:cNvPr id="5" name="Content Placeholder 4"/>
          <p:cNvSpPr/>
          <p:nvPr>
            <p:ph sz="half" idx="2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52" name="Picture 8" descr="Untitled-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31231" y="2636828"/>
            <a:ext cx="7743825" cy="1752600"/>
          </a:xfrm>
          <a:prstGeom prst="rect">
            <a:avLst/>
          </a:prstGeom>
          <a:solidFill>
            <a:srgbClr val="FF33CC"/>
          </a:solidFill>
          <a:ln w="3810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4429766" y="3983028"/>
            <a:ext cx="1143000" cy="4064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</a:rPr>
              <a:t>Hình</a:t>
            </a:r>
            <a:r>
              <a:rPr lang="en-US" sz="2000" b="1" dirty="0">
                <a:solidFill>
                  <a:srgbClr val="0000FF"/>
                </a:solidFill>
              </a:rPr>
              <a:t> 1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108554" name="Picture 10" descr="Untitled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373" y="4613588"/>
            <a:ext cx="2133600" cy="2031306"/>
          </a:xfrm>
          <a:prstGeom prst="rect">
            <a:avLst/>
          </a:prstGeom>
          <a:noFill/>
          <a:ln w="38100">
            <a:solidFill>
              <a:srgbClr val="1515FF"/>
            </a:solidFill>
            <a:miter lim="800000"/>
            <a:headEnd/>
            <a:tailEnd/>
          </a:ln>
        </p:spPr>
      </p:pic>
      <p:pic>
        <p:nvPicPr>
          <p:cNvPr id="108555" name="Picture 11" descr="Untitled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6652" y="4650268"/>
            <a:ext cx="2305050" cy="2133601"/>
          </a:xfrm>
          <a:prstGeom prst="rect">
            <a:avLst/>
          </a:prstGeom>
          <a:noFill/>
          <a:ln w="57150" cap="rnd">
            <a:solidFill>
              <a:srgbClr val="FF0000"/>
            </a:solidFill>
            <a:prstDash val="sysDot"/>
            <a:miter lim="800000"/>
            <a:headEnd/>
            <a:tailEnd/>
          </a:ln>
        </p:spPr>
      </p:pic>
      <p:pic>
        <p:nvPicPr>
          <p:cNvPr id="108556" name="Picture 12" descr="Untitled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165" y="4614419"/>
            <a:ext cx="2438400" cy="2104373"/>
          </a:xfrm>
          <a:prstGeom prst="rect">
            <a:avLst/>
          </a:prstGeom>
          <a:noFill/>
          <a:ln w="38100">
            <a:solidFill>
              <a:srgbClr val="1515FF"/>
            </a:solidFill>
            <a:miter lim="800000"/>
            <a:headEnd/>
            <a:tailEnd/>
          </a:ln>
        </p:spPr>
      </p:pic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2093491" y="6281690"/>
            <a:ext cx="10668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Hình  2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4800600" y="6391275"/>
            <a:ext cx="1219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  </a:t>
            </a:r>
            <a:r>
              <a:rPr lang="en-US" sz="2000" b="1">
                <a:solidFill>
                  <a:srgbClr val="0000FF"/>
                </a:solidFill>
              </a:rPr>
              <a:t>Hình 3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7542365" y="6410431"/>
            <a:ext cx="990600" cy="4000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</a:rPr>
              <a:t>Hình</a:t>
            </a:r>
            <a:r>
              <a:rPr lang="en-US" sz="2000" b="1" dirty="0">
                <a:solidFill>
                  <a:srgbClr val="0000FF"/>
                </a:solidFill>
              </a:rPr>
              <a:t> 4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8563" name="Text Box 19"/>
          <p:cNvSpPr txBox="1">
            <a:spLocks noChangeArrowheads="1"/>
          </p:cNvSpPr>
          <p:nvPr/>
        </p:nvSpPr>
        <p:spPr bwMode="auto">
          <a:xfrm>
            <a:off x="136392" y="518948"/>
            <a:ext cx="8534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685800" y="1021141"/>
            <a:ext cx="7772400" cy="1569660"/>
          </a:xfrm>
          <a:prstGeom prst="rect">
            <a:avLst/>
          </a:prstGeom>
          <a:noFill/>
          <a:ln w="222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họa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2"/>
          <p:cNvGrpSpPr/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5" name="Picture 7" descr="lollipop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4"/>
            <p:cNvGrpSpPr/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7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6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3" grpId="0" animBg="1"/>
      <p:bldP spid="108557" grpId="0" animBg="1"/>
      <p:bldP spid="108558" grpId="0" animBg="1"/>
      <p:bldP spid="10855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" r:id="rId1" imgW="20831175" imgH="19078575" progId="">
                  <p:embed/>
                </p:oleObj>
              </mc:Choice>
              <mc:Fallback>
                <p:oleObj name="" r:id="rId1" imgW="20831175" imgH="19078575" progId="">
                  <p:embed/>
                  <p:pic>
                    <p:nvPicPr>
                      <p:cNvPr id="0" name="Picture 6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4670425"/>
          <a:ext cx="17383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Clip" r:id="rId3" imgW="4025265" imgH="5078095" progId="">
                  <p:embed/>
                </p:oleObj>
              </mc:Choice>
              <mc:Fallback>
                <p:oleObj name="Clip" r:id="rId3" imgW="4025265" imgH="5078095" progId="">
                  <p:embed/>
                  <p:pic>
                    <p:nvPicPr>
                      <p:cNvPr id="0" name="Picture 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85"/>
                      <a:stretch>
                        <a:fillRect/>
                      </a:stretch>
                    </p:blipFill>
                    <p:spPr bwMode="auto">
                      <a:xfrm>
                        <a:off x="0" y="4670425"/>
                        <a:ext cx="17383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606" name="Picture 14" descr="Untitled-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11" y="1315448"/>
            <a:ext cx="8877300" cy="4438650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110607" name="Text Box 15"/>
          <p:cNvSpPr txBox="1">
            <a:spLocks noChangeArrowheads="1"/>
          </p:cNvSpPr>
          <p:nvPr/>
        </p:nvSpPr>
        <p:spPr bwMode="auto">
          <a:xfrm>
            <a:off x="3867150" y="5334000"/>
            <a:ext cx="127635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Hình 1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342900" y="5930900"/>
            <a:ext cx="8382000" cy="708025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Hình 1)</a:t>
            </a:r>
            <a:r>
              <a:rPr lang="en-US" sz="2000"/>
              <a:t> </a:t>
            </a:r>
            <a:r>
              <a:rPr lang="en-US" sz="2000">
                <a:solidFill>
                  <a:srgbClr val="1515FF"/>
                </a:solidFill>
              </a:rPr>
              <a:t>Con ng</a:t>
            </a:r>
            <a:r>
              <a:rPr lang="vi-VN" sz="2000">
                <a:solidFill>
                  <a:srgbClr val="1515FF"/>
                </a:solidFill>
              </a:rPr>
              <a:t>ư</a:t>
            </a:r>
            <a:r>
              <a:rPr lang="en-US" sz="2000">
                <a:solidFill>
                  <a:srgbClr val="1515FF"/>
                </a:solidFill>
              </a:rPr>
              <a:t>ời khai thác gỗ và phá rừng </a:t>
            </a:r>
            <a:r>
              <a:rPr lang="vi-VN" sz="2000">
                <a:solidFill>
                  <a:srgbClr val="1515FF"/>
                </a:solidFill>
              </a:rPr>
              <a:t>đ</a:t>
            </a:r>
            <a:r>
              <a:rPr lang="en-US" sz="2000">
                <a:solidFill>
                  <a:srgbClr val="1515FF"/>
                </a:solidFill>
              </a:rPr>
              <a:t>ể lấy </a:t>
            </a:r>
            <a:r>
              <a:rPr lang="vi-VN" sz="2000">
                <a:solidFill>
                  <a:srgbClr val="1515FF"/>
                </a:solidFill>
              </a:rPr>
              <a:t>đ</a:t>
            </a:r>
            <a:r>
              <a:rPr lang="en-US" sz="2000">
                <a:solidFill>
                  <a:srgbClr val="1515FF"/>
                </a:solidFill>
              </a:rPr>
              <a:t>ất canh tác, trồng các cây l</a:t>
            </a:r>
            <a:r>
              <a:rPr lang="vi-VN" sz="2000">
                <a:solidFill>
                  <a:srgbClr val="1515FF"/>
                </a:solidFill>
              </a:rPr>
              <a:t>ươ</a:t>
            </a:r>
            <a:r>
              <a:rPr lang="en-US" sz="2000">
                <a:solidFill>
                  <a:srgbClr val="1515FF"/>
                </a:solidFill>
              </a:rPr>
              <a:t>ng thực, các cây </a:t>
            </a:r>
            <a:r>
              <a:rPr lang="vi-VN" sz="2000">
                <a:solidFill>
                  <a:srgbClr val="1515FF"/>
                </a:solidFill>
              </a:rPr>
              <a:t>ă</a:t>
            </a:r>
            <a:r>
              <a:rPr lang="en-US" sz="2000">
                <a:solidFill>
                  <a:srgbClr val="1515FF"/>
                </a:solidFill>
              </a:rPr>
              <a:t>n quả và cây công nghiệp.</a:t>
            </a:r>
            <a:endParaRPr lang="en-US" sz="2000">
              <a:solidFill>
                <a:srgbClr val="1515FF"/>
              </a:solidFill>
            </a:endParaRPr>
          </a:p>
        </p:txBody>
      </p:sp>
      <p:sp>
        <p:nvSpPr>
          <p:cNvPr id="4106" name="Text Box 18"/>
          <p:cNvSpPr txBox="1">
            <a:spLocks noChangeArrowheads="1"/>
          </p:cNvSpPr>
          <p:nvPr/>
        </p:nvSpPr>
        <p:spPr bwMode="auto">
          <a:xfrm>
            <a:off x="0" y="838200"/>
            <a:ext cx="85344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2"/>
          <p:cNvGrpSpPr/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7" name="Picture 7" descr="lollipop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4"/>
            <p:cNvGrpSpPr/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9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6" descr="lollipop[1]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7" grpId="0" animBg="1"/>
      <p:bldP spid="1106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" r:id="rId1" imgW="20831175" imgH="19078575" progId="">
                  <p:embed/>
                </p:oleObj>
              </mc:Choice>
              <mc:Fallback>
                <p:oleObj name="" r:id="rId1" imgW="20831175" imgH="19078575" progId="">
                  <p:embed/>
                  <p:pic>
                    <p:nvPicPr>
                      <p:cNvPr id="0" name="Picture 6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4670425"/>
          <a:ext cx="17383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Clip" r:id="rId3" imgW="4025265" imgH="5078095" progId="">
                  <p:embed/>
                </p:oleObj>
              </mc:Choice>
              <mc:Fallback>
                <p:oleObj name="Clip" r:id="rId3" imgW="4025265" imgH="5078095" progId="">
                  <p:embed/>
                  <p:pic>
                    <p:nvPicPr>
                      <p:cNvPr id="0" name="Picture 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85"/>
                      <a:stretch>
                        <a:fillRect/>
                      </a:stretch>
                    </p:blipFill>
                    <p:spPr bwMode="auto">
                      <a:xfrm>
                        <a:off x="0" y="4670425"/>
                        <a:ext cx="17383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8" descr="Untitled-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1157675"/>
            <a:ext cx="4419600" cy="413385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6745" name="Picture 9" descr="Untitled-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7182" y="1157675"/>
            <a:ext cx="4343400" cy="4114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128663" y="5631499"/>
            <a:ext cx="4343400" cy="1016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33CC"/>
                </a:solidFill>
              </a:rPr>
              <a:t>Hình2 )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1515FF"/>
                </a:solidFill>
              </a:rPr>
              <a:t>Con ng</a:t>
            </a:r>
            <a:r>
              <a:rPr lang="vi-VN" sz="2000" dirty="0">
                <a:solidFill>
                  <a:srgbClr val="1515FF"/>
                </a:solidFill>
              </a:rPr>
              <a:t>ư</a:t>
            </a:r>
            <a:r>
              <a:rPr lang="en-US" sz="2000" dirty="0" err="1">
                <a:solidFill>
                  <a:srgbClr val="1515FF"/>
                </a:solidFill>
              </a:rPr>
              <a:t>ời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phá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rừng</a:t>
            </a:r>
            <a:r>
              <a:rPr lang="en-US" sz="2000" dirty="0">
                <a:solidFill>
                  <a:srgbClr val="1515FF"/>
                </a:solidFill>
              </a:rPr>
              <a:t>, </a:t>
            </a:r>
            <a:r>
              <a:rPr lang="en-US" sz="2000" dirty="0" err="1">
                <a:solidFill>
                  <a:srgbClr val="1515FF"/>
                </a:solidFill>
              </a:rPr>
              <a:t>khai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thác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gỗ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>
                <a:solidFill>
                  <a:srgbClr val="1515FF"/>
                </a:solidFill>
              </a:rPr>
              <a:t>ể </a:t>
            </a:r>
            <a:r>
              <a:rPr lang="en-US" sz="2000" dirty="0" err="1">
                <a:solidFill>
                  <a:srgbClr val="1515FF"/>
                </a:solidFill>
              </a:rPr>
              <a:t>lấy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củi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làm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chất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 err="1">
                <a:solidFill>
                  <a:srgbClr val="1515FF"/>
                </a:solidFill>
              </a:rPr>
              <a:t>ốt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hoặc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 err="1">
                <a:solidFill>
                  <a:srgbClr val="1515FF"/>
                </a:solidFill>
              </a:rPr>
              <a:t>ốt</a:t>
            </a:r>
            <a:r>
              <a:rPr lang="en-US" sz="2000" dirty="0">
                <a:solidFill>
                  <a:srgbClr val="1515FF"/>
                </a:solidFill>
              </a:rPr>
              <a:t> than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 err="1">
                <a:solidFill>
                  <a:srgbClr val="1515FF"/>
                </a:solidFill>
              </a:rPr>
              <a:t>em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bán</a:t>
            </a:r>
            <a:r>
              <a:rPr lang="en-US" sz="2000" dirty="0">
                <a:solidFill>
                  <a:srgbClr val="1515FF"/>
                </a:solidFill>
              </a:rPr>
              <a:t>.</a:t>
            </a:r>
            <a:endParaRPr lang="en-US" sz="2000" dirty="0">
              <a:solidFill>
                <a:srgbClr val="1515FF"/>
              </a:solidFill>
            </a:endParaRP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4705218" y="5674743"/>
            <a:ext cx="4343400" cy="1016000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33CC"/>
                </a:solidFill>
              </a:rPr>
              <a:t>Hình3)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1515FF"/>
                </a:solidFill>
              </a:rPr>
              <a:t>Con ng</a:t>
            </a:r>
            <a:r>
              <a:rPr lang="vi-VN" sz="2000" dirty="0">
                <a:solidFill>
                  <a:srgbClr val="1515FF"/>
                </a:solidFill>
              </a:rPr>
              <a:t>ư</a:t>
            </a:r>
            <a:r>
              <a:rPr lang="en-US" sz="2000" dirty="0" err="1">
                <a:solidFill>
                  <a:srgbClr val="1515FF"/>
                </a:solidFill>
              </a:rPr>
              <a:t>ời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phá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rừng</a:t>
            </a:r>
            <a:r>
              <a:rPr lang="en-US" sz="2000" dirty="0">
                <a:solidFill>
                  <a:srgbClr val="1515FF"/>
                </a:solidFill>
              </a:rPr>
              <a:t>, </a:t>
            </a:r>
            <a:r>
              <a:rPr lang="en-US" sz="2000" dirty="0" err="1">
                <a:solidFill>
                  <a:srgbClr val="1515FF"/>
                </a:solidFill>
              </a:rPr>
              <a:t>khai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thác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gỗ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>
                <a:solidFill>
                  <a:srgbClr val="1515FF"/>
                </a:solidFill>
              </a:rPr>
              <a:t>ể </a:t>
            </a:r>
            <a:r>
              <a:rPr lang="en-US" sz="2000" dirty="0" err="1">
                <a:solidFill>
                  <a:srgbClr val="1515FF"/>
                </a:solidFill>
              </a:rPr>
              <a:t>lấy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gỗ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làm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nhà</a:t>
            </a:r>
            <a:r>
              <a:rPr lang="en-US" sz="2000" dirty="0">
                <a:solidFill>
                  <a:srgbClr val="1515FF"/>
                </a:solidFill>
              </a:rPr>
              <a:t>,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 err="1">
                <a:solidFill>
                  <a:srgbClr val="1515FF"/>
                </a:solidFill>
              </a:rPr>
              <a:t>óng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các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vi-VN" sz="2000" dirty="0">
                <a:solidFill>
                  <a:srgbClr val="1515FF"/>
                </a:solidFill>
              </a:rPr>
              <a:t>đ</a:t>
            </a:r>
            <a:r>
              <a:rPr lang="en-US" sz="2000" dirty="0">
                <a:solidFill>
                  <a:srgbClr val="1515FF"/>
                </a:solidFill>
              </a:rPr>
              <a:t>ồ </a:t>
            </a:r>
            <a:r>
              <a:rPr lang="en-US" sz="2000" dirty="0" err="1">
                <a:solidFill>
                  <a:srgbClr val="1515FF"/>
                </a:solidFill>
              </a:rPr>
              <a:t>dùng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trong</a:t>
            </a:r>
            <a:r>
              <a:rPr lang="en-US" sz="2000" dirty="0">
                <a:solidFill>
                  <a:srgbClr val="1515FF"/>
                </a:solidFill>
              </a:rPr>
              <a:t> </a:t>
            </a:r>
            <a:r>
              <a:rPr lang="en-US" sz="2000" dirty="0" err="1">
                <a:solidFill>
                  <a:srgbClr val="1515FF"/>
                </a:solidFill>
              </a:rPr>
              <a:t>nhà</a:t>
            </a:r>
            <a:r>
              <a:rPr lang="en-US" sz="2000" dirty="0">
                <a:solidFill>
                  <a:srgbClr val="1515FF"/>
                </a:solidFill>
              </a:rPr>
              <a:t>.</a:t>
            </a:r>
            <a:endParaRPr lang="en-US" sz="2000" dirty="0">
              <a:solidFill>
                <a:srgbClr val="1515FF"/>
              </a:solidFill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1295400" y="5105400"/>
            <a:ext cx="14478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Hình  2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6096000" y="5105400"/>
            <a:ext cx="14478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/>
              <a:t> </a:t>
            </a:r>
            <a:r>
              <a:rPr lang="en-US" sz="2400" b="1">
                <a:solidFill>
                  <a:srgbClr val="0000FF"/>
                </a:solidFill>
              </a:rPr>
              <a:t>Hình 3</a:t>
            </a:r>
            <a:endParaRPr lang="en-US" sz="2400" b="1">
              <a:solidFill>
                <a:srgbClr val="0000FF"/>
              </a:solidFill>
            </a:endParaRPr>
          </a:p>
        </p:txBody>
      </p:sp>
      <p:grpSp>
        <p:nvGrpSpPr>
          <p:cNvPr id="6156" name="Group 15"/>
          <p:cNvGrpSpPr/>
          <p:nvPr/>
        </p:nvGrpSpPr>
        <p:grpSpPr bwMode="auto">
          <a:xfrm>
            <a:off x="-228600" y="-228600"/>
            <a:ext cx="9525000" cy="7315200"/>
            <a:chOff x="0" y="192"/>
            <a:chExt cx="5760" cy="3936"/>
          </a:xfrm>
        </p:grpSpPr>
        <p:grpSp>
          <p:nvGrpSpPr>
            <p:cNvPr id="6158" name="Group 16"/>
            <p:cNvGrpSpPr/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6161" name="Picture 17" descr="n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62" name="Picture 18" descr="n3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6159" name="Picture 19" descr="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20" descr="n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7" name="Text Box 22"/>
          <p:cNvSpPr txBox="1">
            <a:spLocks noChangeArrowheads="1"/>
          </p:cNvSpPr>
          <p:nvPr/>
        </p:nvSpPr>
        <p:spPr bwMode="auto">
          <a:xfrm>
            <a:off x="0" y="508774"/>
            <a:ext cx="85344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6" grpId="0" animBg="1"/>
      <p:bldP spid="116747" grpId="0" animBg="1"/>
      <p:bldP spid="116748" grpId="0" animBg="1"/>
      <p:bldP spid="1167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" r:id="rId1" imgW="20831175" imgH="19078575" progId="">
                  <p:embed/>
                </p:oleObj>
              </mc:Choice>
              <mc:Fallback>
                <p:oleObj name="" r:id="rId1" imgW="20831175" imgH="19078575" progId="">
                  <p:embed/>
                  <p:pic>
                    <p:nvPicPr>
                      <p:cNvPr id="0" name="Picture 6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0" y="4670425"/>
          <a:ext cx="17383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Clip" r:id="rId3" imgW="4025265" imgH="5078095" progId="">
                  <p:embed/>
                </p:oleObj>
              </mc:Choice>
              <mc:Fallback>
                <p:oleObj name="Clip" r:id="rId3" imgW="4025265" imgH="5078095" progId="">
                  <p:embed/>
                  <p:pic>
                    <p:nvPicPr>
                      <p:cNvPr id="0" name="Picture 6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85"/>
                      <a:stretch>
                        <a:fillRect/>
                      </a:stretch>
                    </p:blipFill>
                    <p:spPr bwMode="auto">
                      <a:xfrm>
                        <a:off x="0" y="4670425"/>
                        <a:ext cx="17383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663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996633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16650" y="590011"/>
            <a:ext cx="85344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I.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nguyên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dẫn</a:t>
            </a:r>
            <a:r>
              <a:rPr lang="en-US" sz="2400" b="1" dirty="0"/>
              <a:t> </a:t>
            </a:r>
            <a:r>
              <a:rPr lang="vi-VN" sz="2400" b="1" dirty="0"/>
              <a:t>đ</a:t>
            </a:r>
            <a:r>
              <a:rPr lang="en-US" sz="2400" b="1" dirty="0" err="1"/>
              <a:t>ến</a:t>
            </a:r>
            <a:r>
              <a:rPr lang="en-US" sz="2400" b="1" dirty="0"/>
              <a:t> </a:t>
            </a:r>
            <a:r>
              <a:rPr lang="en-US" sz="2400" b="1" dirty="0" err="1"/>
              <a:t>việc</a:t>
            </a:r>
            <a:r>
              <a:rPr lang="en-US" sz="2400" b="1" dirty="0"/>
              <a:t> </a:t>
            </a:r>
            <a:r>
              <a:rPr lang="en-US" sz="2400" b="1" dirty="0" err="1"/>
              <a:t>rừng</a:t>
            </a:r>
            <a:r>
              <a:rPr lang="en-US" sz="2400" b="1" dirty="0"/>
              <a:t> </a:t>
            </a:r>
            <a:r>
              <a:rPr lang="en-US" sz="2400" b="1" dirty="0" err="1"/>
              <a:t>bị</a:t>
            </a:r>
            <a:r>
              <a:rPr lang="en-US" sz="2400" b="1" dirty="0"/>
              <a:t> </a:t>
            </a:r>
            <a:r>
              <a:rPr lang="en-US" sz="2400" b="1" dirty="0" err="1"/>
              <a:t>tàn</a:t>
            </a:r>
            <a:r>
              <a:rPr lang="en-US" sz="2400" b="1" dirty="0"/>
              <a:t> </a:t>
            </a:r>
            <a:r>
              <a:rPr lang="en-US" sz="2400" b="1" dirty="0" err="1"/>
              <a:t>phá</a:t>
            </a:r>
            <a:r>
              <a:rPr lang="en-US" sz="2400" b="1" dirty="0"/>
              <a:t>:</a:t>
            </a:r>
            <a:endParaRPr lang="en-US" sz="2400" b="1" dirty="0"/>
          </a:p>
        </p:txBody>
      </p:sp>
      <p:grpSp>
        <p:nvGrpSpPr>
          <p:cNvPr id="3" name="Group 39"/>
          <p:cNvGrpSpPr/>
          <p:nvPr/>
        </p:nvGrpSpPr>
        <p:grpSpPr bwMode="auto">
          <a:xfrm>
            <a:off x="109888" y="1193974"/>
            <a:ext cx="8805047" cy="2235200"/>
            <a:chOff x="31" y="200"/>
            <a:chExt cx="1949" cy="1408"/>
          </a:xfrm>
        </p:grpSpPr>
        <p:pic>
          <p:nvPicPr>
            <p:cNvPr id="7181" name="Picture 22" descr="ANd9GcTEbuL99PTU348qIsoQvifs4lzPvvPpBXVv_5yAjvAvgQd80Km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" y="200"/>
              <a:ext cx="1031" cy="1405"/>
            </a:xfrm>
            <a:prstGeom prst="rect">
              <a:avLst/>
            </a:prstGeom>
            <a:noFill/>
            <a:ln w="9525">
              <a:solidFill>
                <a:srgbClr val="FF33CC"/>
              </a:solidFill>
              <a:miter lim="800000"/>
              <a:headEnd/>
              <a:tailEnd/>
            </a:ln>
          </p:spPr>
        </p:pic>
        <p:pic>
          <p:nvPicPr>
            <p:cNvPr id="7182" name="Picture 23" descr="031210_PSA_BVRXvelang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04" y="200"/>
              <a:ext cx="876" cy="1408"/>
            </a:xfrm>
            <a:prstGeom prst="rect">
              <a:avLst/>
            </a:prstGeom>
            <a:noFill/>
            <a:ln w="9525">
              <a:solidFill>
                <a:srgbClr val="FF33CC"/>
              </a:solidFill>
              <a:miter lim="800000"/>
              <a:headEnd/>
              <a:tailEnd/>
            </a:ln>
          </p:spPr>
        </p:pic>
      </p:grpSp>
      <p:grpSp>
        <p:nvGrpSpPr>
          <p:cNvPr id="4" name="Group 31"/>
          <p:cNvGrpSpPr/>
          <p:nvPr/>
        </p:nvGrpSpPr>
        <p:grpSpPr bwMode="auto">
          <a:xfrm>
            <a:off x="219284" y="3530427"/>
            <a:ext cx="8705431" cy="2702849"/>
            <a:chOff x="0" y="1200"/>
            <a:chExt cx="5760" cy="3120"/>
          </a:xfrm>
        </p:grpSpPr>
        <p:pic>
          <p:nvPicPr>
            <p:cNvPr id="7179" name="Picture 32" descr="031210_PSA_BVRXvelang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1200"/>
              <a:ext cx="3168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33" descr="031210_PSA_BVRXvelang1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68" y="1200"/>
              <a:ext cx="2592" cy="3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2550" name="Text Box 38"/>
          <p:cNvSpPr txBox="1">
            <a:spLocks noChangeArrowheads="1"/>
          </p:cNvSpPr>
          <p:nvPr/>
        </p:nvSpPr>
        <p:spPr bwMode="auto">
          <a:xfrm>
            <a:off x="2024062" y="6236526"/>
            <a:ext cx="483393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dân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thác</a:t>
            </a:r>
            <a:r>
              <a:rPr lang="en-US" sz="2800" dirty="0"/>
              <a:t> </a:t>
            </a:r>
            <a:r>
              <a:rPr lang="en-US" sz="2800" dirty="0" err="1"/>
              <a:t>gỗ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do</a:t>
            </a:r>
            <a:endParaRPr lang="en-US" sz="2800" dirty="0"/>
          </a:p>
        </p:txBody>
      </p:sp>
      <p:grpSp>
        <p:nvGrpSpPr>
          <p:cNvPr id="14" name="Group 2"/>
          <p:cNvGrpSpPr/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5" name="Picture 7" descr="lollipop[1]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" name="Group 4"/>
            <p:cNvGrpSpPr/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7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6" descr="lollipop[1]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1000" autoRev="1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50" grpId="0"/>
      <p:bldP spid="1925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143750" y="5026025"/>
          <a:ext cx="2000250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" r:id="rId1" imgW="20831175" imgH="19078575" progId="">
                  <p:embed/>
                </p:oleObj>
              </mc:Choice>
              <mc:Fallback>
                <p:oleObj name="" r:id="rId1" imgW="20831175" imgH="19078575" progId="">
                  <p:embed/>
                  <p:pic>
                    <p:nvPicPr>
                      <p:cNvPr id="0" name="Picture 5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026025"/>
                        <a:ext cx="2000250" cy="183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198" name="Group 8"/>
          <p:cNvGrpSpPr/>
          <p:nvPr/>
        </p:nvGrpSpPr>
        <p:grpSpPr bwMode="auto">
          <a:xfrm>
            <a:off x="-152400" y="-304800"/>
            <a:ext cx="9448800" cy="7391400"/>
            <a:chOff x="0" y="192"/>
            <a:chExt cx="5760" cy="3936"/>
          </a:xfrm>
        </p:grpSpPr>
        <p:grpSp>
          <p:nvGrpSpPr>
            <p:cNvPr id="8204" name="Group 9"/>
            <p:cNvGrpSpPr/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8207" name="Picture 10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8" name="Picture 11" descr="n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205" name="Picture 1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13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199" name="Picture 14" descr="Untitled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948" y="1289880"/>
            <a:ext cx="8839200" cy="48006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8800" name="Picture 16" descr="ag00355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4786" y="2395951"/>
            <a:ext cx="36576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3810000" y="5715000"/>
            <a:ext cx="12954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Hình 4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118802" name="Text Box 18"/>
          <p:cNvSpPr txBox="1">
            <a:spLocks noChangeArrowheads="1"/>
          </p:cNvSpPr>
          <p:nvPr/>
        </p:nvSpPr>
        <p:spPr bwMode="auto">
          <a:xfrm>
            <a:off x="335457" y="6374571"/>
            <a:ext cx="7239000" cy="461963"/>
          </a:xfrm>
          <a:prstGeom prst="rect">
            <a:avLst/>
          </a:prstGeom>
          <a:solidFill>
            <a:srgbClr val="CCFFCC"/>
          </a:solidFill>
          <a:ln w="9525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  </a:t>
            </a:r>
            <a:r>
              <a:rPr lang="en-US" sz="2400" dirty="0" err="1">
                <a:solidFill>
                  <a:srgbClr val="FF33CC"/>
                </a:solidFill>
              </a:rPr>
              <a:t>Hình</a:t>
            </a:r>
            <a:r>
              <a:rPr lang="en-US" sz="2400" dirty="0">
                <a:solidFill>
                  <a:srgbClr val="FF33CC"/>
                </a:solidFill>
              </a:rPr>
              <a:t> 4)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0000FF"/>
                </a:solidFill>
              </a:rPr>
              <a:t>Con ng</a:t>
            </a:r>
            <a:r>
              <a:rPr lang="vi-VN" sz="2400" dirty="0">
                <a:solidFill>
                  <a:srgbClr val="0000FF"/>
                </a:solidFill>
              </a:rPr>
              <a:t>ư</a:t>
            </a:r>
            <a:r>
              <a:rPr lang="en-US" sz="2400" dirty="0" err="1">
                <a:solidFill>
                  <a:srgbClr val="0000FF"/>
                </a:solidFill>
              </a:rPr>
              <a:t>ời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phá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rừng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vi-VN" sz="2400" dirty="0">
                <a:solidFill>
                  <a:srgbClr val="0000FF"/>
                </a:solidFill>
              </a:rPr>
              <a:t>đ</a:t>
            </a:r>
            <a:r>
              <a:rPr lang="en-US" sz="2400" dirty="0">
                <a:solidFill>
                  <a:srgbClr val="0000FF"/>
                </a:solidFill>
              </a:rPr>
              <a:t>ể </a:t>
            </a:r>
            <a:r>
              <a:rPr lang="en-US" sz="2400" dirty="0" err="1">
                <a:solidFill>
                  <a:srgbClr val="0000FF"/>
                </a:solidFill>
              </a:rPr>
              <a:t>làm</a:t>
            </a:r>
            <a:r>
              <a:rPr lang="en-US" sz="2400" dirty="0">
                <a:solidFill>
                  <a:srgbClr val="0000FF"/>
                </a:solidFill>
              </a:rPr>
              <a:t> n</a:t>
            </a:r>
            <a:r>
              <a:rPr lang="vi-VN" sz="2400" dirty="0">
                <a:solidFill>
                  <a:srgbClr val="0000FF"/>
                </a:solidFill>
              </a:rPr>
              <a:t>ươ</a:t>
            </a:r>
            <a:r>
              <a:rPr lang="en-US" sz="2400" dirty="0">
                <a:solidFill>
                  <a:srgbClr val="0000FF"/>
                </a:solidFill>
              </a:rPr>
              <a:t>ng </a:t>
            </a:r>
            <a:r>
              <a:rPr lang="en-US" sz="2400" dirty="0" err="1">
                <a:solidFill>
                  <a:srgbClr val="0000FF"/>
                </a:solidFill>
              </a:rPr>
              <a:t>rẫy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  <a:r>
              <a:rPr lang="en-US" sz="2400" b="1" dirty="0">
                <a:solidFill>
                  <a:srgbClr val="0000FF"/>
                </a:solidFill>
              </a:rPr>
              <a:t>                                                    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8203" name="Text Box 20"/>
          <p:cNvSpPr txBox="1">
            <a:spLocks noChangeArrowheads="1"/>
          </p:cNvSpPr>
          <p:nvPr/>
        </p:nvSpPr>
        <p:spPr bwMode="auto">
          <a:xfrm>
            <a:off x="44450" y="665356"/>
            <a:ext cx="853440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" y="637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2"/>
          <p:cNvGrpSpPr/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/>
            <p:cNvGrpSpPr/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" name="Title 1"/>
          <p:cNvSpPr>
            <a:spLocks noGrp="1"/>
          </p:cNvSpPr>
          <p:nvPr>
            <p:ph type="title" sz="quarter"/>
          </p:nvPr>
        </p:nvSpPr>
        <p:spPr>
          <a:xfrm>
            <a:off x="457200" y="1726270"/>
            <a:ext cx="8229600" cy="16764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Ngoài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b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Có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khiến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tàn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457200" y="3276600"/>
            <a:ext cx="7658100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thác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bừa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bãi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Do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tai: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04800" y="433026"/>
            <a:ext cx="85344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icture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" y="-5118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2"/>
          <p:cNvGrpSpPr/>
          <p:nvPr/>
        </p:nvGrpSpPr>
        <p:grpSpPr bwMode="auto">
          <a:xfrm>
            <a:off x="1588" y="-66675"/>
            <a:ext cx="9294812" cy="6924675"/>
            <a:chOff x="1487540" y="0"/>
            <a:chExt cx="9250140" cy="6871909"/>
          </a:xfrm>
        </p:grpSpPr>
        <p:pic>
          <p:nvPicPr>
            <p:cNvPr id="16" name="Picture 7" descr="lollipop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-1903360" y="3390900"/>
              <a:ext cx="6858000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" name="Group 4"/>
            <p:cNvGrpSpPr/>
            <p:nvPr/>
          </p:nvGrpSpPr>
          <p:grpSpPr bwMode="auto">
            <a:xfrm>
              <a:off x="1502530" y="13909"/>
              <a:ext cx="9235150" cy="6858000"/>
              <a:chOff x="-54690" y="0"/>
              <a:chExt cx="9235150" cy="6858000"/>
            </a:xfrm>
          </p:grpSpPr>
          <p:pic>
            <p:nvPicPr>
              <p:cNvPr id="18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5658670" y="3372670"/>
                <a:ext cx="6858000" cy="112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-54690" y="0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7" descr="lollipop[1]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38100" y="6756418"/>
                <a:ext cx="9142360" cy="10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6650" y="1749797"/>
            <a:ext cx="9144000" cy="2862322"/>
          </a:xfrm>
          <a:prstGeom prst="rect">
            <a:avLst/>
          </a:prstGeom>
          <a:noFill/>
          <a:ln w="76200" cmpd="tri">
            <a:noFill/>
            <a:miter lim="800000"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Kết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200098" y="270790"/>
            <a:ext cx="85344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109888" y="5063137"/>
            <a:ext cx="865235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3560</Words>
  <Application>WPS Presentation</Application>
  <PresentationFormat>On-screen Show (4:3)</PresentationFormat>
  <Paragraphs>147</Paragraphs>
  <Slides>19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Arial</vt:lpstr>
      <vt:lpstr>Times New Roman</vt:lpstr>
      <vt:lpstr>Calibri</vt:lpstr>
      <vt:lpstr>Microsoft YaHei</vt:lpstr>
      <vt:lpstr>Arial Unicode MS</vt:lpstr>
      <vt:lpstr>Clarity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Ngoài những nguyên nhân trên Có những nguyên nhân nào khiến rừng bị tàn phá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Mời các em xem một số hình ảnh về trồng và bảo vệ rừng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 LỚP 5</dc:title>
  <dc:creator>Administrator</dc:creator>
  <cp:lastModifiedBy>ASUS</cp:lastModifiedBy>
  <cp:revision>70</cp:revision>
  <dcterms:created xsi:type="dcterms:W3CDTF">2021-11-26T09:35:00Z</dcterms:created>
  <dcterms:modified xsi:type="dcterms:W3CDTF">2023-05-20T03:50:04Z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A4A92A020CC2404AA69FDE738E9EF3F2</vt:lpwstr>
  </property>
  <property fmtid="{D5CDD505-2E9C-101B-9397-08002B2CF9AE}" pid="3" name="KSOProductBuildVer">
    <vt:lpwstr>1033-11.2.0.11537</vt:lpwstr>
  </property>
</Properties>
</file>