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3"/>
  </p:notesMasterIdLst>
  <p:sldIdLst>
    <p:sldId id="558" r:id="rId3"/>
    <p:sldId id="409" r:id="rId4"/>
    <p:sldId id="553" r:id="rId5"/>
    <p:sldId id="554" r:id="rId6"/>
    <p:sldId id="555" r:id="rId7"/>
    <p:sldId id="556" r:id="rId8"/>
    <p:sldId id="269" r:id="rId9"/>
    <p:sldId id="557" r:id="rId10"/>
    <p:sldId id="429" r:id="rId11"/>
    <p:sldId id="257" r:id="rId12"/>
    <p:sldId id="368" r:id="rId13"/>
    <p:sldId id="416" r:id="rId14"/>
    <p:sldId id="369" r:id="rId15"/>
    <p:sldId id="258" r:id="rId16"/>
    <p:sldId id="371" r:id="rId17"/>
    <p:sldId id="430" r:id="rId18"/>
    <p:sldId id="407" r:id="rId19"/>
    <p:sldId id="431" r:id="rId20"/>
    <p:sldId id="432" r:id="rId21"/>
    <p:sldId id="433" r:id="rId22"/>
    <p:sldId id="427" r:id="rId23"/>
    <p:sldId id="428" r:id="rId24"/>
    <p:sldId id="400" r:id="rId25"/>
    <p:sldId id="382" r:id="rId26"/>
    <p:sldId id="381" r:id="rId27"/>
    <p:sldId id="434" r:id="rId28"/>
    <p:sldId id="387" r:id="rId29"/>
    <p:sldId id="413" r:id="rId30"/>
    <p:sldId id="377" r:id="rId31"/>
    <p:sldId id="389" r:id="rId32"/>
  </p:sldIdLst>
  <p:sldSz cx="12161838" cy="6858000"/>
  <p:notesSz cx="6858000" cy="9144000"/>
  <p:embeddedFontLst>
    <p:embeddedFont>
      <p:font typeface="Bodoni MT Black" pitchFamily="18" charset="0"/>
      <p:bold r:id="rId34"/>
      <p:boldItalic r:id="rId35"/>
    </p:embeddedFont>
    <p:embeddedFont>
      <p:font typeface="Scope One" charset="0"/>
      <p:regular r:id="rId36"/>
    </p:embeddedFont>
    <p:embeddedFont>
      <p:font typeface="宋体" pitchFamily="2" charset="-122"/>
      <p:regular r:id="rId37"/>
    </p:embeddedFont>
    <p:embeddedFont>
      <p:font typeface="Patrick Hand" charset="0"/>
      <p:regular r:id="rId38"/>
    </p:embeddedFont>
    <p:embeddedFont>
      <p:font typeface="Cooper Black" pitchFamily="18" charset="0"/>
      <p:regular r:id="rId39"/>
    </p:embeddedFont>
    <p:embeddedFont>
      <p:font typeface="Arial-Rounded" charset="0"/>
      <p:regular r:id="rId40"/>
    </p:embeddedFont>
    <p:embeddedFont>
      <p:font typeface="Calibri"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6A"/>
    <a:srgbClr val="3BB9F1"/>
    <a:srgbClr val="9DDBF8"/>
    <a:srgbClr val="F1B86B"/>
    <a:srgbClr val="F7D5A8"/>
    <a:srgbClr val="C0D971"/>
    <a:srgbClr val="DBE9AE"/>
    <a:srgbClr val="FFFFFF"/>
    <a:srgbClr val="FF7575"/>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8" autoAdjust="0"/>
    <p:restoredTop sz="87845" autoAdjust="0"/>
  </p:normalViewPr>
  <p:slideViewPr>
    <p:cSldViewPr snapToGrid="0">
      <p:cViewPr varScale="1">
        <p:scale>
          <a:sx n="64" d="100"/>
          <a:sy n="64" d="100"/>
        </p:scale>
        <p:origin x="-174" y="-108"/>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678643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4AC7-1B9D-4430-A7C9-6DF0F9BA4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11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a:t>
            </a:r>
          </a:p>
        </p:txBody>
      </p:sp>
    </p:spTree>
    <p:extLst>
      <p:ext uri="{BB962C8B-B14F-4D97-AF65-F5344CB8AC3E}">
        <p14:creationId xmlns:p14="http://schemas.microsoft.com/office/powerpoint/2010/main" val="181314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giáo dục thêm cho HS ý nghĩa của lá cờ</a:t>
            </a:r>
          </a:p>
        </p:txBody>
      </p:sp>
    </p:spTree>
    <p:extLst>
      <p:ext uri="{BB962C8B-B14F-4D97-AF65-F5344CB8AC3E}">
        <p14:creationId xmlns:p14="http://schemas.microsoft.com/office/powerpoint/2010/main" val="391703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giáo dục thêm cho HS ý nghĩa của lá cờ</a:t>
            </a:r>
          </a:p>
        </p:txBody>
      </p:sp>
    </p:spTree>
    <p:extLst>
      <p:ext uri="{BB962C8B-B14F-4D97-AF65-F5344CB8AC3E}">
        <p14:creationId xmlns:p14="http://schemas.microsoft.com/office/powerpoint/2010/main" val="256397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tìm đọc về các vị anh hùng này để nói thêm cho HS hiểu sơ qua</a:t>
            </a:r>
          </a:p>
        </p:txBody>
      </p:sp>
    </p:spTree>
    <p:extLst>
      <p:ext uri="{BB962C8B-B14F-4D97-AF65-F5344CB8AC3E}">
        <p14:creationId xmlns:p14="http://schemas.microsoft.com/office/powerpoint/2010/main" val="395708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45832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giải thích thêm về tên riêng</a:t>
            </a:r>
            <a:endParaRPr lang="en-US"/>
          </a:p>
        </p:txBody>
      </p:sp>
    </p:spTree>
    <p:extLst>
      <p:ext uri="{BB962C8B-B14F-4D97-AF65-F5344CB8AC3E}">
        <p14:creationId xmlns:p14="http://schemas.microsoft.com/office/powerpoint/2010/main" val="353370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75078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6809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7731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363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4AC7-1B9D-4430-A7C9-6DF0F9BA4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85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197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4AC7-1B9D-4430-A7C9-6DF0F9BA4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442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4AC7-1B9D-4430-A7C9-6DF0F9BA4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795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4AC7-1B9D-4430-A7C9-6DF0F9BA4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83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a:p>
            <a:r>
              <a:rPr lang="en-US"/>
              <a:t>Chia bài làm 4 phần</a:t>
            </a:r>
          </a:p>
        </p:txBody>
      </p:sp>
    </p:spTree>
    <p:extLst>
      <p:ext uri="{BB962C8B-B14F-4D97-AF65-F5344CB8AC3E}">
        <p14:creationId xmlns:p14="http://schemas.microsoft.com/office/powerpoint/2010/main" val="102711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a:t>
            </a:r>
          </a:p>
        </p:txBody>
      </p:sp>
    </p:spTree>
    <p:extLst>
      <p:ext uri="{BB962C8B-B14F-4D97-AF65-F5344CB8AC3E}">
        <p14:creationId xmlns:p14="http://schemas.microsoft.com/office/powerpoint/2010/main" val="51826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5"/>
            <a:ext cx="10337562"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0702" y="2906716"/>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745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0790" y="1600204"/>
            <a:ext cx="71936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07130" y="1600204"/>
            <a:ext cx="719575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316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5" y="274638"/>
            <a:ext cx="10945654"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7291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8833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4707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50"/>
            <a:ext cx="4001161"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54941" y="273054"/>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8094"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60254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0592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84477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6444" y="274643"/>
            <a:ext cx="3646441"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0789" y="274643"/>
            <a:ext cx="1074295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972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30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41" y="2130430"/>
            <a:ext cx="10337562"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36857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18/05/2023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274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2" r:id="rId6"/>
    <p:sldLayoutId id="214748367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4000" r="2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5"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8095" y="1600204"/>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8095" y="6356355"/>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B5F20131-9E6B-4F05-BCF6-B47CA2407A1E}" type="datetimeFigureOut">
              <a:rPr lang="vi-VN" kern="1200" smtClean="0">
                <a:solidFill>
                  <a:prstClr val="black">
                    <a:tint val="75000"/>
                  </a:prstClr>
                </a:solidFill>
                <a:ea typeface="+mn-ea"/>
                <a:cs typeface="+mn-cs"/>
              </a:rPr>
              <a:pPr>
                <a:buClrTx/>
                <a:buFontTx/>
                <a:buNone/>
              </a:pPr>
              <a:t>18/05/2023</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155297" y="6356355"/>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715987" y="6356355"/>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C1E16C95-541A-40AE-8223-578563D04800}" type="slidenum">
              <a:rPr lang="vi-VN" kern="1200" smtClean="0">
                <a:solidFill>
                  <a:prstClr val="black">
                    <a:tint val="75000"/>
                  </a:prstClr>
                </a:solidFill>
                <a:ea typeface="+mn-ea"/>
                <a:cs typeface="+mn-cs"/>
              </a:rPr>
              <a:pPr>
                <a:buClrTx/>
                <a:buFontTx/>
                <a:buNone/>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30552084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7.wav"/><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0.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audio" Target="../media/audio8.wav"/><Relationship Id="rId4" Type="http://schemas.openxmlformats.org/officeDocument/2006/relationships/audio" Target="../media/audio7.wav"/></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audio" Target="../media/audio8.wav"/><Relationship Id="rId4" Type="http://schemas.openxmlformats.org/officeDocument/2006/relationships/audio" Target="../media/audio7.wav"/></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3.xml"/><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6.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audio" Target="../media/audio4.wav"/><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audio" Target="../media/audio4.wav"/><Relationship Id="rId1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audio" Target="../media/audio4.wav"/><Relationship Id="rId1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1" y="19461"/>
            <a:ext cx="2030138" cy="1984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94"/>
          <p:cNvSpPr txBox="1">
            <a:spLocks noChangeArrowheads="1"/>
          </p:cNvSpPr>
          <p:nvPr/>
        </p:nvSpPr>
        <p:spPr bwMode="auto">
          <a:xfrm>
            <a:off x="2283881" y="1949969"/>
            <a:ext cx="8411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Tx/>
              <a:buFontTx/>
              <a:buNone/>
            </a:pPr>
            <a:r>
              <a:rPr lang="en-US" sz="3200" b="1" kern="1200" dirty="0">
                <a:solidFill>
                  <a:srgbClr val="0000FF"/>
                </a:solidFill>
                <a:ea typeface="+mn-ea"/>
                <a:cs typeface="+mn-cs"/>
              </a:rPr>
              <a:t>MÔN: </a:t>
            </a:r>
            <a:r>
              <a:rPr lang="en-US" sz="3200" b="1" kern="1200" dirty="0" smtClean="0">
                <a:solidFill>
                  <a:srgbClr val="0000FF"/>
                </a:solidFill>
                <a:ea typeface="+mn-ea"/>
                <a:cs typeface="+mn-cs"/>
              </a:rPr>
              <a:t>ĐỌC LỚP </a:t>
            </a:r>
            <a:r>
              <a:rPr lang="en-US" sz="3200" b="1" kern="1200" dirty="0" smtClean="0">
                <a:solidFill>
                  <a:srgbClr val="0000FF"/>
                </a:solidFill>
                <a:ea typeface="+mn-ea"/>
                <a:cs typeface="+mn-cs"/>
              </a:rPr>
              <a:t>2</a:t>
            </a:r>
            <a:r>
              <a:rPr lang="en-US" sz="1800" kern="1200" dirty="0" smtClean="0">
                <a:solidFill>
                  <a:srgbClr val="0000FF"/>
                </a:solidFill>
                <a:ea typeface="+mn-ea"/>
                <a:cs typeface="+mn-cs"/>
              </a:rPr>
              <a:t>                                      </a:t>
            </a:r>
            <a:endParaRPr lang="en-US" sz="3600" b="1" kern="1200" dirty="0">
              <a:solidFill>
                <a:srgbClr val="0000FF"/>
              </a:solidFill>
              <a:latin typeface="Bodoni MT Black" pitchFamily="18" charset="0"/>
              <a:ea typeface="+mn-ea"/>
              <a:cs typeface="+mn-cs"/>
            </a:endParaRPr>
          </a:p>
        </p:txBody>
      </p:sp>
      <p:sp>
        <p:nvSpPr>
          <p:cNvPr id="6" name="Text Box 191"/>
          <p:cNvSpPr txBox="1">
            <a:spLocks noChangeArrowheads="1"/>
          </p:cNvSpPr>
          <p:nvPr/>
        </p:nvSpPr>
        <p:spPr bwMode="auto">
          <a:xfrm>
            <a:off x="2039928" y="281700"/>
            <a:ext cx="9670431" cy="769441"/>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Tx/>
              <a:buFontTx/>
              <a:buNone/>
            </a:pPr>
            <a:r>
              <a:rPr lang="en-US" sz="2200" b="1" kern="1200" dirty="0">
                <a:solidFill>
                  <a:srgbClr val="0000FF"/>
                </a:solidFill>
                <a:latin typeface="Times New Roman" pitchFamily="18" charset="0"/>
                <a:ea typeface="+mn-ea"/>
                <a:cs typeface="+mn-cs"/>
              </a:rPr>
              <a:t>PHÒNG GIÁO DỤC VÀ ĐÀO TẠO QUẬN LONG BIÊN</a:t>
            </a:r>
          </a:p>
          <a:p>
            <a:pPr algn="ctr" eaLnBrk="1" hangingPunct="1">
              <a:buClrTx/>
              <a:buFontTx/>
              <a:buNone/>
            </a:pPr>
            <a:r>
              <a:rPr lang="en-US" sz="2200" b="1" kern="1200" dirty="0" smtClean="0">
                <a:solidFill>
                  <a:srgbClr val="0000FF"/>
                </a:solidFill>
                <a:latin typeface="Times New Roman" pitchFamily="18" charset="0"/>
                <a:ea typeface="+mn-ea"/>
                <a:cs typeface="+mn-cs"/>
              </a:rPr>
              <a:t>TRƯỜNG TIỂU </a:t>
            </a:r>
            <a:r>
              <a:rPr lang="en-US" sz="2200" b="1" kern="1200" dirty="0">
                <a:solidFill>
                  <a:srgbClr val="0000FF"/>
                </a:solidFill>
                <a:latin typeface="Times New Roman" pitchFamily="18" charset="0"/>
                <a:ea typeface="+mn-ea"/>
                <a:cs typeface="+mn-cs"/>
              </a:rPr>
              <a:t>HỌC </a:t>
            </a:r>
            <a:r>
              <a:rPr lang="en-US" sz="2200" b="1" kern="1200" dirty="0" smtClean="0">
                <a:solidFill>
                  <a:srgbClr val="0000FF"/>
                </a:solidFill>
                <a:latin typeface="Times New Roman" pitchFamily="18" charset="0"/>
                <a:ea typeface="+mn-ea"/>
                <a:cs typeface="+mn-cs"/>
              </a:rPr>
              <a:t>ĐOÀN KẾT</a:t>
            </a:r>
            <a:endParaRPr lang="en-US" sz="2200" b="1" kern="1200" dirty="0">
              <a:solidFill>
                <a:srgbClr val="0000FF"/>
              </a:solidFill>
              <a:latin typeface="Times New Roman" pitchFamily="18" charset="0"/>
              <a:ea typeface="+mn-ea"/>
              <a:cs typeface="+mn-cs"/>
            </a:endParaRPr>
          </a:p>
        </p:txBody>
      </p:sp>
      <p:sp>
        <p:nvSpPr>
          <p:cNvPr id="7" name="Text Box 195"/>
          <p:cNvSpPr txBox="1">
            <a:spLocks noChangeArrowheads="1"/>
          </p:cNvSpPr>
          <p:nvPr/>
        </p:nvSpPr>
        <p:spPr bwMode="auto">
          <a:xfrm>
            <a:off x="1645814" y="2683986"/>
            <a:ext cx="98701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Tx/>
              <a:buFontTx/>
              <a:buNone/>
            </a:pPr>
            <a:r>
              <a:rPr lang="en-US" sz="3600" b="1" kern="1200" dirty="0" err="1" smtClean="0">
                <a:solidFill>
                  <a:srgbClr val="0000FF"/>
                </a:solidFill>
                <a:latin typeface="Times New Roman" pitchFamily="18" charset="0"/>
                <a:ea typeface="+mn-ea"/>
                <a:cs typeface="+mn-cs"/>
              </a:rPr>
              <a:t>Giáo</a:t>
            </a:r>
            <a:r>
              <a:rPr lang="en-US" sz="3600" b="1" kern="1200" dirty="0" smtClean="0">
                <a:solidFill>
                  <a:srgbClr val="0000FF"/>
                </a:solidFill>
                <a:latin typeface="Times New Roman" pitchFamily="18" charset="0"/>
                <a:ea typeface="+mn-ea"/>
                <a:cs typeface="+mn-cs"/>
              </a:rPr>
              <a:t> </a:t>
            </a:r>
            <a:r>
              <a:rPr lang="en-US" sz="3600" b="1" kern="1200" dirty="0" err="1" smtClean="0">
                <a:solidFill>
                  <a:srgbClr val="0000FF"/>
                </a:solidFill>
                <a:latin typeface="Times New Roman" pitchFamily="18" charset="0"/>
                <a:ea typeface="+mn-ea"/>
                <a:cs typeface="+mn-cs"/>
              </a:rPr>
              <a:t>viên</a:t>
            </a:r>
            <a:r>
              <a:rPr lang="en-US" sz="3600" b="1" kern="1200" dirty="0" smtClean="0">
                <a:solidFill>
                  <a:srgbClr val="0000FF"/>
                </a:solidFill>
                <a:latin typeface="Times New Roman" pitchFamily="18" charset="0"/>
                <a:ea typeface="+mn-ea"/>
                <a:cs typeface="+mn-cs"/>
              </a:rPr>
              <a:t>: </a:t>
            </a:r>
            <a:r>
              <a:rPr lang="en-US" sz="3600" b="1" kern="1200" dirty="0" err="1" smtClean="0">
                <a:solidFill>
                  <a:srgbClr val="0000FF"/>
                </a:solidFill>
                <a:latin typeface="Times New Roman" pitchFamily="18" charset="0"/>
                <a:ea typeface="+mn-ea"/>
                <a:cs typeface="+mn-cs"/>
              </a:rPr>
              <a:t>Nguyễn</a:t>
            </a:r>
            <a:r>
              <a:rPr lang="en-US" sz="3600" b="1" kern="1200" dirty="0" smtClean="0">
                <a:solidFill>
                  <a:srgbClr val="0000FF"/>
                </a:solidFill>
                <a:latin typeface="Times New Roman" pitchFamily="18" charset="0"/>
                <a:ea typeface="+mn-ea"/>
                <a:cs typeface="+mn-cs"/>
              </a:rPr>
              <a:t> </a:t>
            </a:r>
            <a:r>
              <a:rPr lang="en-US" sz="3600" b="1" kern="1200" dirty="0" err="1" smtClean="0">
                <a:solidFill>
                  <a:srgbClr val="0000FF"/>
                </a:solidFill>
                <a:latin typeface="Times New Roman" pitchFamily="18" charset="0"/>
                <a:ea typeface="+mn-ea"/>
                <a:cs typeface="+mn-cs"/>
              </a:rPr>
              <a:t>Thị</a:t>
            </a:r>
            <a:r>
              <a:rPr lang="en-US" sz="3600" b="1" kern="1200" dirty="0" smtClean="0">
                <a:solidFill>
                  <a:srgbClr val="0000FF"/>
                </a:solidFill>
                <a:latin typeface="Times New Roman" pitchFamily="18" charset="0"/>
                <a:ea typeface="+mn-ea"/>
                <a:cs typeface="+mn-cs"/>
              </a:rPr>
              <a:t> </a:t>
            </a:r>
            <a:r>
              <a:rPr lang="en-US" sz="3600" b="1" kern="1200" dirty="0" err="1" smtClean="0">
                <a:solidFill>
                  <a:srgbClr val="0000FF"/>
                </a:solidFill>
                <a:latin typeface="Times New Roman" pitchFamily="18" charset="0"/>
                <a:ea typeface="+mn-ea"/>
                <a:cs typeface="+mn-cs"/>
              </a:rPr>
              <a:t>Ánh</a:t>
            </a:r>
            <a:r>
              <a:rPr lang="en-US" sz="3600" b="1" kern="1200" dirty="0" smtClean="0">
                <a:solidFill>
                  <a:srgbClr val="0000FF"/>
                </a:solidFill>
                <a:latin typeface="Times New Roman" pitchFamily="18" charset="0"/>
                <a:ea typeface="+mn-ea"/>
                <a:cs typeface="+mn-cs"/>
              </a:rPr>
              <a:t> </a:t>
            </a:r>
            <a:r>
              <a:rPr lang="en-US" sz="3600" b="1" kern="1200" dirty="0" err="1" smtClean="0">
                <a:solidFill>
                  <a:srgbClr val="0000FF"/>
                </a:solidFill>
                <a:latin typeface="Times New Roman" pitchFamily="18" charset="0"/>
                <a:ea typeface="+mn-ea"/>
                <a:cs typeface="+mn-cs"/>
              </a:rPr>
              <a:t>Hồng</a:t>
            </a:r>
            <a:endParaRPr lang="en-US" sz="3600" b="1" kern="1200" dirty="0">
              <a:solidFill>
                <a:srgbClr val="0000FF"/>
              </a:solidFill>
              <a:latin typeface="Times New Roman" pitchFamily="18" charset="0"/>
              <a:ea typeface="+mn-ea"/>
              <a:cs typeface="+mn-cs"/>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4577330"/>
            <a:ext cx="12786365" cy="2010708"/>
          </a:xfrm>
          <a:prstGeom prst="rect">
            <a:avLst/>
          </a:prstGeom>
        </p:spPr>
      </p:pic>
      <p:grpSp>
        <p:nvGrpSpPr>
          <p:cNvPr id="9" name="组合 107"/>
          <p:cNvGrpSpPr/>
          <p:nvPr/>
        </p:nvGrpSpPr>
        <p:grpSpPr>
          <a:xfrm>
            <a:off x="638127" y="3481245"/>
            <a:ext cx="1401802" cy="2687453"/>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9646321" y="3330317"/>
            <a:ext cx="2171171" cy="3377231"/>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7" y="4840823"/>
            <a:ext cx="2744629" cy="1620820"/>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384342" y="4800725"/>
            <a:ext cx="2777501" cy="1620820"/>
          </a:xfrm>
          <a:prstGeom prst="rect">
            <a:avLst/>
          </a:prstGeom>
        </p:spPr>
      </p:pic>
      <p:sp>
        <p:nvSpPr>
          <p:cNvPr id="17" name="任意多边形 91"/>
          <p:cNvSpPr/>
          <p:nvPr/>
        </p:nvSpPr>
        <p:spPr>
          <a:xfrm>
            <a:off x="-6560" y="6171792"/>
            <a:ext cx="12161838"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buClrTx/>
              <a:buFontTx/>
              <a:buNone/>
            </a:pPr>
            <a:endParaRPr lang="zh-CN" altLang="en-US" sz="1800" kern="1200">
              <a:solidFill>
                <a:prstClr val="white"/>
              </a:solidFill>
              <a:cs typeface="+mn-ea"/>
              <a:sym typeface="+mn-lt"/>
            </a:endParaRPr>
          </a:p>
        </p:txBody>
      </p:sp>
      <p:sp>
        <p:nvSpPr>
          <p:cNvPr id="18" name="任意多边形 110"/>
          <p:cNvSpPr/>
          <p:nvPr/>
        </p:nvSpPr>
        <p:spPr>
          <a:xfrm>
            <a:off x="-6558" y="6307442"/>
            <a:ext cx="12181245"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buClrTx/>
              <a:buFontTx/>
              <a:buNone/>
            </a:pPr>
            <a:endParaRPr lang="zh-CN" altLang="en-US" sz="1800" kern="1200">
              <a:solidFill>
                <a:prstClr val="white"/>
              </a:solidFill>
              <a:cs typeface="+mn-ea"/>
              <a:sym typeface="+mn-lt"/>
            </a:endParaRPr>
          </a:p>
        </p:txBody>
      </p:sp>
      <p:sp>
        <p:nvSpPr>
          <p:cNvPr id="19" name="任意多边形 111"/>
          <p:cNvSpPr/>
          <p:nvPr/>
        </p:nvSpPr>
        <p:spPr>
          <a:xfrm>
            <a:off x="-6560" y="6514900"/>
            <a:ext cx="12161838"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buClrTx/>
              <a:buFontTx/>
              <a:buNone/>
            </a:pPr>
            <a:endParaRPr lang="zh-CN" altLang="en-US" sz="1800" kern="1200">
              <a:solidFill>
                <a:prstClr val="white"/>
              </a:solidFill>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27063" y="847551"/>
            <a:ext cx="1388873" cy="1207346"/>
          </a:xfrm>
          <a:prstGeom prst="rect">
            <a:avLst/>
          </a:prstGeom>
        </p:spPr>
      </p:pic>
    </p:spTree>
    <p:extLst>
      <p:ext uri="{BB962C8B-B14F-4D97-AF65-F5344CB8AC3E}">
        <p14:creationId xmlns:p14="http://schemas.microsoft.com/office/powerpoint/2010/main" val="1269234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936"/>
        <p:cNvGrpSpPr/>
        <p:nvPr/>
      </p:nvGrpSpPr>
      <p:grpSpPr>
        <a:xfrm>
          <a:off x="0" y="0"/>
          <a:ext cx="0" cy="0"/>
          <a:chOff x="0" y="0"/>
          <a:chExt cx="0" cy="0"/>
        </a:xfrm>
      </p:grpSpPr>
      <p:grpSp>
        <p:nvGrpSpPr>
          <p:cNvPr id="2" name="Group 1">
            <a:extLst>
              <a:ext uri="{FF2B5EF4-FFF2-40B4-BE49-F238E27FC236}">
                <a16:creationId xmlns:a16="http://schemas.microsoft.com/office/drawing/2014/main" xmlns="" id="{6862A032-1218-41E0-99CE-CAD8F8F398F3}"/>
              </a:ext>
            </a:extLst>
          </p:cNvPr>
          <p:cNvGrpSpPr/>
          <p:nvPr/>
        </p:nvGrpSpPr>
        <p:grpSpPr>
          <a:xfrm>
            <a:off x="300642" y="102250"/>
            <a:ext cx="11560554" cy="6136162"/>
            <a:chOff x="300642" y="193729"/>
            <a:chExt cx="11560554" cy="6136162"/>
          </a:xfrm>
        </p:grpSpPr>
        <p:sp>
          <p:nvSpPr>
            <p:cNvPr id="289" name="TextBox 288">
              <a:extLst>
                <a:ext uri="{FF2B5EF4-FFF2-40B4-BE49-F238E27FC236}">
                  <a16:creationId xmlns:a16="http://schemas.microsoft.com/office/drawing/2014/main" xmlns="" id="{C03AF8B8-FCB8-4F11-8A0D-E38E00798793}"/>
                </a:ext>
              </a:extLst>
            </p:cNvPr>
            <p:cNvSpPr txBox="1"/>
            <p:nvPr/>
          </p:nvSpPr>
          <p:spPr>
            <a:xfrm>
              <a:off x="300642" y="1066912"/>
              <a:ext cx="11560554" cy="5262979"/>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Việt Nam là đất nước tươi đẹp của chúng mình. Thủ đô nước mình là Hà Nội. Lá cờ Tổ quốc mình hình chữ nhật, nền đỏ, ở giữa có ngôi sao vàng năm cánh.</a:t>
              </a:r>
            </a:p>
            <a:p>
              <a:pPr algn="just"/>
              <a:r>
                <a:rPr lang="en-US" sz="2800">
                  <a:latin typeface="Arial" panose="020B0604020202020204" pitchFamily="34" charset="0"/>
                  <a:ea typeface="Arial-Rounded" panose="020B0500000000000000" pitchFamily="34" charset="0"/>
                  <a:cs typeface="Arial" panose="020B0604020202020204" pitchFamily="34" charset="0"/>
                </a:rPr>
                <a:t>	Việt Nam có những vị anh hùng có công với đất nước như Hai Bà Trưng, Bà Triệu, Trần Hưng Đạo, Quang Trung, Hồ Chí Minh,… Những con người ấy đã làm rạng danh lịch sử nước nhà.</a:t>
              </a:r>
            </a:p>
            <a:p>
              <a:pPr algn="just"/>
              <a:r>
                <a:rPr lang="en-US" sz="2800">
                  <a:latin typeface="Arial" panose="020B0604020202020204" pitchFamily="34" charset="0"/>
                  <a:ea typeface="Arial-Rounded" panose="020B0500000000000000" pitchFamily="34" charset="0"/>
                  <a:cs typeface="Arial" panose="020B0604020202020204" pitchFamily="34" charset="0"/>
                </a:rPr>
                <a:t>	Đất nước mình có ba miền Bắc, Trung, Nam với khí hậu khác nhau. Miền Bắc và miền Trung một năm có bốn mùa: xuân, hạ, thu, đông. Miền Nam có hai mùa: mùa mưa và mùa khô.</a:t>
              </a:r>
            </a:p>
            <a:p>
              <a:pPr algn="just"/>
              <a:r>
                <a:rPr lang="en-US" sz="2800">
                  <a:latin typeface="Arial" panose="020B0604020202020204" pitchFamily="34" charset="0"/>
                  <a:ea typeface="Arial-Rounded" panose="020B0500000000000000" pitchFamily="34" charset="0"/>
                  <a:cs typeface="Arial" panose="020B0604020202020204" pitchFamily="34" charset="0"/>
                </a:rPr>
                <a:t>	Trang phục truyền thống của người Việt Nam là áo dài. Áo dài thường được mặc trong dịp Tết hay lễ hội.</a:t>
              </a:r>
            </a:p>
            <a:p>
              <a:pPr algn="r"/>
              <a:r>
                <a:rPr lang="en-US" sz="2800">
                  <a:latin typeface="Arial" panose="020B0604020202020204" pitchFamily="34" charset="0"/>
                  <a:ea typeface="Arial-Rounded" panose="020B0500000000000000" pitchFamily="34" charset="0"/>
                  <a:cs typeface="Arial" panose="020B0604020202020204" pitchFamily="34" charset="0"/>
                </a:rPr>
                <a:t>(Trung Sơn)</a:t>
              </a:r>
            </a:p>
          </p:txBody>
        </p:sp>
        <p:sp>
          <p:nvSpPr>
            <p:cNvPr id="292" name="TextBox 291">
              <a:extLst>
                <a:ext uri="{FF2B5EF4-FFF2-40B4-BE49-F238E27FC236}">
                  <a16:creationId xmlns:a16="http://schemas.microsoft.com/office/drawing/2014/main" xmlns="" id="{DF27BD9A-DB1A-46E3-B962-B4296A14C6B0}"/>
                </a:ext>
              </a:extLst>
            </p:cNvPr>
            <p:cNvSpPr txBox="1"/>
            <p:nvPr/>
          </p:nvSpPr>
          <p:spPr>
            <a:xfrm>
              <a:off x="2466493" y="193729"/>
              <a:ext cx="7228852" cy="646197"/>
            </a:xfrm>
            <a:prstGeom prst="rect">
              <a:avLst/>
            </a:prstGeom>
            <a:noFill/>
          </p:spPr>
          <p:txBody>
            <a:bodyPr wrap="square" lIns="91305" tIns="45654" rIns="91305" bIns="45654" rtlCol="0">
              <a:spAutoFit/>
            </a:bodyPr>
            <a:lstStyle/>
            <a:p>
              <a:pPr algn="ctr"/>
              <a:r>
                <a:rPr lang="en-US" sz="3600" b="1">
                  <a:solidFill>
                    <a:schemeClr val="bg2">
                      <a:lumMod val="75000"/>
                    </a:schemeClr>
                  </a:solidFill>
                  <a:latin typeface="+mj-lt"/>
                  <a:ea typeface="Arial-Rounded" panose="020B0500000000000000" pitchFamily="34" charset="0"/>
                  <a:cs typeface="Arial-Rounded" panose="020B0500000000000000" pitchFamily="34" charset="0"/>
                </a:rPr>
                <a:t>ĐẤT NƯỚC CHÚNG MÌNH</a:t>
              </a:r>
              <a:endParaRPr lang="en-US" sz="36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cxnSp>
        <p:nvCxnSpPr>
          <p:cNvPr id="300" name="Straight Connector 299">
            <a:extLst>
              <a:ext uri="{FF2B5EF4-FFF2-40B4-BE49-F238E27FC236}">
                <a16:creationId xmlns:a16="http://schemas.microsoft.com/office/drawing/2014/main" xmlns="" id="{5D31EE84-4CA9-4793-8658-4CC0CB4B25C7}"/>
              </a:ext>
            </a:extLst>
          </p:cNvPr>
          <p:cNvCxnSpPr>
            <a:cxnSpLocks/>
          </p:cNvCxnSpPr>
          <p:nvPr/>
        </p:nvCxnSpPr>
        <p:spPr>
          <a:xfrm>
            <a:off x="4195654" y="1836473"/>
            <a:ext cx="11696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2292065-EDBE-414D-A0DB-4E9B4C8D52E2}"/>
              </a:ext>
            </a:extLst>
          </p:cNvPr>
          <p:cNvCxnSpPr>
            <a:cxnSpLocks/>
          </p:cNvCxnSpPr>
          <p:nvPr/>
        </p:nvCxnSpPr>
        <p:spPr>
          <a:xfrm>
            <a:off x="1288530" y="5271720"/>
            <a:ext cx="1883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F6A4294-A5C6-46E0-B6A9-92BA690CA5D9}"/>
              </a:ext>
            </a:extLst>
          </p:cNvPr>
          <p:cNvCxnSpPr>
            <a:cxnSpLocks/>
          </p:cNvCxnSpPr>
          <p:nvPr/>
        </p:nvCxnSpPr>
        <p:spPr>
          <a:xfrm>
            <a:off x="3293183" y="5271720"/>
            <a:ext cx="20721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3FB8D9E-6A64-4CBD-9EB5-AE1EBA7092DC}"/>
              </a:ext>
            </a:extLst>
          </p:cNvPr>
          <p:cNvGrpSpPr/>
          <p:nvPr/>
        </p:nvGrpSpPr>
        <p:grpSpPr>
          <a:xfrm>
            <a:off x="300642" y="402778"/>
            <a:ext cx="11560554" cy="6136162"/>
            <a:chOff x="300642" y="193729"/>
            <a:chExt cx="11560554" cy="6136162"/>
          </a:xfrm>
        </p:grpSpPr>
        <p:sp>
          <p:nvSpPr>
            <p:cNvPr id="10" name="TextBox 9">
              <a:extLst>
                <a:ext uri="{FF2B5EF4-FFF2-40B4-BE49-F238E27FC236}">
                  <a16:creationId xmlns:a16="http://schemas.microsoft.com/office/drawing/2014/main" xmlns="" id="{8F5A7D1B-0E35-4D39-86F4-49E3DCA4FFA2}"/>
                </a:ext>
              </a:extLst>
            </p:cNvPr>
            <p:cNvSpPr txBox="1"/>
            <p:nvPr/>
          </p:nvSpPr>
          <p:spPr>
            <a:xfrm>
              <a:off x="300642" y="1066912"/>
              <a:ext cx="11560554" cy="5262979"/>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Việt Nam là đất nước tươi đẹp của chúng mình. Thủ đô nước mình là Hà Nội. Lá cờ Tổ quốc mình hình chữ nhật, nền đỏ, ở giữa có ngôi sao vàng năm cánh.</a:t>
              </a:r>
            </a:p>
            <a:p>
              <a:pPr algn="just"/>
              <a:r>
                <a:rPr lang="en-US" sz="2800">
                  <a:latin typeface="Arial" panose="020B0604020202020204" pitchFamily="34" charset="0"/>
                  <a:ea typeface="Arial-Rounded" panose="020B0500000000000000" pitchFamily="34" charset="0"/>
                  <a:cs typeface="Arial" panose="020B0604020202020204" pitchFamily="34" charset="0"/>
                </a:rPr>
                <a:t>	Việt Nam có những vị anh hùng có công với đất nước như Hai Bà Trưng, Bà Triệu, Trần Hưng Đạo, Quang Trung, Hồ Chí Minh,… Những con người ấy đã làm rạng danh lịch sử nước nhà.</a:t>
              </a:r>
            </a:p>
            <a:p>
              <a:pPr algn="just"/>
              <a:r>
                <a:rPr lang="en-US" sz="2800">
                  <a:latin typeface="Arial" panose="020B0604020202020204" pitchFamily="34" charset="0"/>
                  <a:ea typeface="Arial-Rounded" panose="020B0500000000000000" pitchFamily="34" charset="0"/>
                  <a:cs typeface="Arial" panose="020B0604020202020204" pitchFamily="34" charset="0"/>
                </a:rPr>
                <a:t>	Đất nước mình có ba miền Bắc, Trung, Nam với khí hậu khác nhau. Miền Bắc và miền Trung một năm có bốn mùa: xuân, hạ, thu, đông. Miền Nam có hai mùa: mùa mưa và mùa khô.</a:t>
              </a:r>
            </a:p>
            <a:p>
              <a:pPr algn="just"/>
              <a:r>
                <a:rPr lang="en-US" sz="2800">
                  <a:latin typeface="Arial" panose="020B0604020202020204" pitchFamily="34" charset="0"/>
                  <a:ea typeface="Arial-Rounded" panose="020B0500000000000000" pitchFamily="34" charset="0"/>
                  <a:cs typeface="Arial" panose="020B0604020202020204" pitchFamily="34" charset="0"/>
                </a:rPr>
                <a:t>	Trang phục truyền thống của người Việt Nam là áo dài. Áo dài thường được mặc trong dịp Tết hay lễ hội.</a:t>
              </a:r>
            </a:p>
            <a:p>
              <a:pPr algn="r"/>
              <a:r>
                <a:rPr lang="en-US" sz="2800">
                  <a:latin typeface="Arial" panose="020B0604020202020204" pitchFamily="34" charset="0"/>
                  <a:ea typeface="Arial-Rounded" panose="020B0500000000000000" pitchFamily="34" charset="0"/>
                  <a:cs typeface="Arial" panose="020B0604020202020204" pitchFamily="34" charset="0"/>
                </a:rPr>
                <a:t>(Trung Sơn)</a:t>
              </a:r>
            </a:p>
          </p:txBody>
        </p:sp>
        <p:sp>
          <p:nvSpPr>
            <p:cNvPr id="11" name="TextBox 10">
              <a:extLst>
                <a:ext uri="{FF2B5EF4-FFF2-40B4-BE49-F238E27FC236}">
                  <a16:creationId xmlns:a16="http://schemas.microsoft.com/office/drawing/2014/main" xmlns="" id="{443EC873-EFC0-498E-A09C-E685F7770A86}"/>
                </a:ext>
              </a:extLst>
            </p:cNvPr>
            <p:cNvSpPr txBox="1"/>
            <p:nvPr/>
          </p:nvSpPr>
          <p:spPr>
            <a:xfrm>
              <a:off x="2466493" y="193729"/>
              <a:ext cx="7228852" cy="646197"/>
            </a:xfrm>
            <a:prstGeom prst="rect">
              <a:avLst/>
            </a:prstGeom>
            <a:noFill/>
          </p:spPr>
          <p:txBody>
            <a:bodyPr wrap="square" lIns="91305" tIns="45654" rIns="91305" bIns="45654" rtlCol="0">
              <a:spAutoFit/>
            </a:bodyPr>
            <a:lstStyle/>
            <a:p>
              <a:pPr algn="ctr"/>
              <a:r>
                <a:rPr lang="en-US" sz="3600" b="1">
                  <a:solidFill>
                    <a:schemeClr val="bg2">
                      <a:lumMod val="75000"/>
                    </a:schemeClr>
                  </a:solidFill>
                  <a:latin typeface="+mj-lt"/>
                  <a:ea typeface="Arial-Rounded" panose="020B0500000000000000" pitchFamily="34" charset="0"/>
                  <a:cs typeface="Arial-Rounded" panose="020B0500000000000000" pitchFamily="34" charset="0"/>
                </a:rPr>
                <a:t>ĐẤT NƯỚC CHÚNG MÌNH</a:t>
              </a:r>
              <a:endParaRPr lang="en-US" sz="36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xmlns="" id="{EC0EA424-88CC-403F-85AD-85D0F7DD1956}"/>
              </a:ext>
            </a:extLst>
          </p:cNvPr>
          <p:cNvGrpSpPr/>
          <p:nvPr/>
        </p:nvGrpSpPr>
        <p:grpSpPr>
          <a:xfrm>
            <a:off x="300642" y="402778"/>
            <a:ext cx="11560554" cy="6136162"/>
            <a:chOff x="300642" y="193729"/>
            <a:chExt cx="11560554" cy="6136162"/>
          </a:xfrm>
        </p:grpSpPr>
        <p:sp>
          <p:nvSpPr>
            <p:cNvPr id="14" name="TextBox 13">
              <a:extLst>
                <a:ext uri="{FF2B5EF4-FFF2-40B4-BE49-F238E27FC236}">
                  <a16:creationId xmlns:a16="http://schemas.microsoft.com/office/drawing/2014/main" xmlns="" id="{FAB329E5-A3B4-4BFC-8770-975DA67F760C}"/>
                </a:ext>
              </a:extLst>
            </p:cNvPr>
            <p:cNvSpPr txBox="1"/>
            <p:nvPr/>
          </p:nvSpPr>
          <p:spPr>
            <a:xfrm>
              <a:off x="300642" y="1066912"/>
              <a:ext cx="11560554" cy="5262979"/>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a:t>
              </a:r>
              <a:r>
                <a:rPr lang="en-US" sz="2800">
                  <a:solidFill>
                    <a:srgbClr val="0070C0"/>
                  </a:solidFill>
                  <a:latin typeface="Arial" panose="020B0604020202020204" pitchFamily="34" charset="0"/>
                  <a:cs typeface="Arial" panose="020B0604020202020204" pitchFamily="34" charset="0"/>
                </a:rPr>
                <a:t>Việt Nam là đất nước tươi đẹp của chúng mình. Thủ đô nước mình là Hà Nội. Lá cờ Tổ quốc mình hình chữ nhật, nền đỏ, ở giữa có ngôi sao vàng năm cánh.</a:t>
              </a:r>
            </a:p>
            <a:p>
              <a:pPr algn="just"/>
              <a:r>
                <a:rPr lang="en-US" sz="2800">
                  <a:latin typeface="Arial" panose="020B0604020202020204" pitchFamily="34" charset="0"/>
                  <a:ea typeface="Arial-Rounded" panose="020B0500000000000000" pitchFamily="34" charset="0"/>
                  <a:cs typeface="Arial" panose="020B0604020202020204" pitchFamily="34" charset="0"/>
                </a:rPr>
                <a:t>	</a:t>
              </a:r>
              <a:r>
                <a:rPr lang="en-US" sz="2800">
                  <a:solidFill>
                    <a:srgbClr val="7030A0"/>
                  </a:solidFill>
                  <a:latin typeface="Arial" panose="020B0604020202020204" pitchFamily="34" charset="0"/>
                  <a:ea typeface="Arial-Rounded" panose="020B0500000000000000" pitchFamily="34" charset="0"/>
                  <a:cs typeface="Arial" panose="020B0604020202020204" pitchFamily="34" charset="0"/>
                </a:rPr>
                <a:t>Việt Nam có những vị anh hùng có công với đất nước như Hai Bà Trưng, Bà Triệu, Trần Hưng Đạo, Quang Trung, Hồ Chí Minh,… Những con người ấy đã làm rạng danh lịch sử nước nhà.</a:t>
              </a:r>
            </a:p>
            <a:p>
              <a:pPr algn="just"/>
              <a:r>
                <a:rPr lang="en-US" sz="2800">
                  <a:latin typeface="Arial" panose="020B0604020202020204" pitchFamily="34" charset="0"/>
                  <a:ea typeface="Arial-Rounded" panose="020B0500000000000000" pitchFamily="34" charset="0"/>
                  <a:cs typeface="Arial" panose="020B0604020202020204" pitchFamily="34" charset="0"/>
                </a:rPr>
                <a:t>	</a:t>
              </a:r>
              <a:r>
                <a:rPr lang="en-US" sz="2800">
                  <a:solidFill>
                    <a:srgbClr val="C00000"/>
                  </a:solidFill>
                  <a:latin typeface="Arial" panose="020B0604020202020204" pitchFamily="34" charset="0"/>
                  <a:ea typeface="Arial-Rounded" panose="020B0500000000000000" pitchFamily="34" charset="0"/>
                  <a:cs typeface="Arial" panose="020B0604020202020204" pitchFamily="34" charset="0"/>
                </a:rPr>
                <a:t>Đất nước mình có ba miền Bắc, Trung, Nam với khí hậu khác nhau. Miền Bắc và miền Trung một năm có bốn mùa: xuân, hạ, thu, đông. Miền Nam có hai mùa: mùa mưa và mùa khô.</a:t>
              </a:r>
            </a:p>
            <a:p>
              <a:pPr algn="just"/>
              <a:r>
                <a:rPr lang="en-US" sz="2800">
                  <a:latin typeface="Arial" panose="020B0604020202020204" pitchFamily="34" charset="0"/>
                  <a:ea typeface="Arial-Rounded" panose="020B0500000000000000" pitchFamily="34" charset="0"/>
                  <a:cs typeface="Arial" panose="020B0604020202020204" pitchFamily="34" charset="0"/>
                </a:rPr>
                <a:t>	</a:t>
              </a:r>
              <a:r>
                <a:rPr lang="en-US" sz="2800">
                  <a:solidFill>
                    <a:srgbClr val="00B050"/>
                  </a:solidFill>
                  <a:latin typeface="Arial" panose="020B0604020202020204" pitchFamily="34" charset="0"/>
                  <a:ea typeface="Arial-Rounded" panose="020B0500000000000000" pitchFamily="34" charset="0"/>
                  <a:cs typeface="Arial" panose="020B0604020202020204" pitchFamily="34" charset="0"/>
                </a:rPr>
                <a:t>Trang phục truyền thống của người Việt Nam là áo dài. Áo dài thường được mặc trong dịp Tết hay lễ hội.</a:t>
              </a:r>
            </a:p>
            <a:p>
              <a:pPr algn="r"/>
              <a:r>
                <a:rPr lang="en-US" sz="2800">
                  <a:latin typeface="Arial" panose="020B0604020202020204" pitchFamily="34" charset="0"/>
                  <a:ea typeface="Arial-Rounded" panose="020B0500000000000000" pitchFamily="34" charset="0"/>
                  <a:cs typeface="Arial" panose="020B0604020202020204" pitchFamily="34" charset="0"/>
                </a:rPr>
                <a:t>(Trung Sơn)</a:t>
              </a:r>
            </a:p>
          </p:txBody>
        </p:sp>
        <p:sp>
          <p:nvSpPr>
            <p:cNvPr id="15" name="TextBox 14">
              <a:extLst>
                <a:ext uri="{FF2B5EF4-FFF2-40B4-BE49-F238E27FC236}">
                  <a16:creationId xmlns:a16="http://schemas.microsoft.com/office/drawing/2014/main" xmlns="" id="{92841520-8BD9-4C0F-88A9-24A4522B8C64}"/>
                </a:ext>
              </a:extLst>
            </p:cNvPr>
            <p:cNvSpPr txBox="1"/>
            <p:nvPr/>
          </p:nvSpPr>
          <p:spPr>
            <a:xfrm>
              <a:off x="2466493" y="193729"/>
              <a:ext cx="7228852" cy="646197"/>
            </a:xfrm>
            <a:prstGeom prst="rect">
              <a:avLst/>
            </a:prstGeom>
            <a:noFill/>
          </p:spPr>
          <p:txBody>
            <a:bodyPr wrap="square" lIns="91305" tIns="45654" rIns="91305" bIns="45654" rtlCol="0">
              <a:spAutoFit/>
            </a:bodyPr>
            <a:lstStyle/>
            <a:p>
              <a:pPr algn="ctr"/>
              <a:r>
                <a:rPr lang="en-US" sz="3600" b="1">
                  <a:solidFill>
                    <a:schemeClr val="bg2">
                      <a:lumMod val="75000"/>
                    </a:schemeClr>
                  </a:solidFill>
                  <a:latin typeface="+mj-lt"/>
                  <a:ea typeface="Arial-Rounded" panose="020B0500000000000000" pitchFamily="34" charset="0"/>
                  <a:cs typeface="Arial-Rounded" panose="020B0500000000000000" pitchFamily="34" charset="0"/>
                </a:rPr>
                <a:t>ĐẤT NƯỚC CHÚNG MÌNH</a:t>
              </a:r>
              <a:endParaRPr lang="en-US" sz="36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1411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0D3E7A-647B-429F-B21B-3F3401B3CA5A}"/>
              </a:ext>
            </a:extLst>
          </p:cNvPr>
          <p:cNvSpPr txBox="1"/>
          <p:nvPr/>
        </p:nvSpPr>
        <p:spPr>
          <a:xfrm>
            <a:off x="1002863" y="1922449"/>
            <a:ext cx="10605816" cy="1938992"/>
          </a:xfrm>
          <a:prstGeom prst="rect">
            <a:avLst/>
          </a:prstGeom>
          <a:noFill/>
        </p:spPr>
        <p:txBody>
          <a:bodyPr wrap="square">
            <a:spAutoFit/>
          </a:bodyPr>
          <a:lstStyle/>
          <a:p>
            <a:pPr algn="just"/>
            <a:r>
              <a:rPr lang="en-US" sz="4000">
                <a:latin typeface="Arial" panose="020B0604020202020204" pitchFamily="34" charset="0"/>
                <a:ea typeface="Arial-Rounded" panose="020B0500000000000000" pitchFamily="34" charset="0"/>
                <a:cs typeface="Arial" panose="020B0604020202020204" pitchFamily="34" charset="0"/>
              </a:rPr>
              <a:t>Việt Nam có những vị anh hùng có công với đất nước như Hai Bà Trưng, Bà Triệu, Trần Hưng Đạo, Quang Trung, Hồ Chí Minh,…</a:t>
            </a:r>
          </a:p>
        </p:txBody>
      </p:sp>
      <p:cxnSp>
        <p:nvCxnSpPr>
          <p:cNvPr id="5" name="Straight Connector 4">
            <a:extLst>
              <a:ext uri="{FF2B5EF4-FFF2-40B4-BE49-F238E27FC236}">
                <a16:creationId xmlns:a16="http://schemas.microsoft.com/office/drawing/2014/main" xmlns="" id="{3943FCA6-D8D7-49DE-ADD4-ABCD2567916E}"/>
              </a:ext>
            </a:extLst>
          </p:cNvPr>
          <p:cNvCxnSpPr>
            <a:cxnSpLocks/>
          </p:cNvCxnSpPr>
          <p:nvPr/>
        </p:nvCxnSpPr>
        <p:spPr>
          <a:xfrm flipV="1">
            <a:off x="3316490" y="1993629"/>
            <a:ext cx="127256"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0551A0EC-47E6-4E83-A816-EE0090E19B1C}"/>
              </a:ext>
            </a:extLst>
          </p:cNvPr>
          <p:cNvGrpSpPr/>
          <p:nvPr/>
        </p:nvGrpSpPr>
        <p:grpSpPr>
          <a:xfrm rot="21128394">
            <a:off x="10418908" y="3240037"/>
            <a:ext cx="404033" cy="548779"/>
            <a:chOff x="8074786" y="2617012"/>
            <a:chExt cx="317117" cy="402892"/>
          </a:xfrm>
        </p:grpSpPr>
        <p:cxnSp>
          <p:nvCxnSpPr>
            <p:cNvPr id="7" name="Straight Connector 6">
              <a:extLst>
                <a:ext uri="{FF2B5EF4-FFF2-40B4-BE49-F238E27FC236}">
                  <a16:creationId xmlns:a16="http://schemas.microsoft.com/office/drawing/2014/main" xmlns="" id="{4F6597D1-31CF-4072-8C25-1DAF2F88B1F9}"/>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355576B-9A77-42B6-9DE5-49D7912F6BD7}"/>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xmlns="" id="{9046A8EF-79AA-436B-92EA-CAE9C0613597}"/>
              </a:ext>
            </a:extLst>
          </p:cNvPr>
          <p:cNvCxnSpPr>
            <a:cxnSpLocks/>
          </p:cNvCxnSpPr>
          <p:nvPr/>
        </p:nvCxnSpPr>
        <p:spPr>
          <a:xfrm flipV="1">
            <a:off x="8593446" y="1997335"/>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7E03787-C6FE-4FAE-9ABC-297A87B46218}"/>
              </a:ext>
            </a:extLst>
          </p:cNvPr>
          <p:cNvCxnSpPr>
            <a:cxnSpLocks/>
          </p:cNvCxnSpPr>
          <p:nvPr/>
        </p:nvCxnSpPr>
        <p:spPr>
          <a:xfrm flipV="1">
            <a:off x="3325370" y="2592506"/>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2813FFF-5216-4F50-A894-06A00E7D4105}"/>
              </a:ext>
            </a:extLst>
          </p:cNvPr>
          <p:cNvCxnSpPr>
            <a:cxnSpLocks/>
          </p:cNvCxnSpPr>
          <p:nvPr/>
        </p:nvCxnSpPr>
        <p:spPr>
          <a:xfrm flipV="1">
            <a:off x="7905043" y="2591349"/>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2F6DC76-5A09-465C-B613-119E9121EBF2}"/>
              </a:ext>
            </a:extLst>
          </p:cNvPr>
          <p:cNvCxnSpPr>
            <a:cxnSpLocks/>
          </p:cNvCxnSpPr>
          <p:nvPr/>
        </p:nvCxnSpPr>
        <p:spPr>
          <a:xfrm flipV="1">
            <a:off x="10320958" y="2591349"/>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475FC54-860F-41E0-8804-BCD3782D6C0C}"/>
              </a:ext>
            </a:extLst>
          </p:cNvPr>
          <p:cNvCxnSpPr>
            <a:cxnSpLocks/>
          </p:cNvCxnSpPr>
          <p:nvPr/>
        </p:nvCxnSpPr>
        <p:spPr>
          <a:xfrm flipV="1">
            <a:off x="3616449" y="3252978"/>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8404ED1-D66E-46EC-A285-DB518128BCA9}"/>
              </a:ext>
            </a:extLst>
          </p:cNvPr>
          <p:cNvCxnSpPr>
            <a:cxnSpLocks/>
          </p:cNvCxnSpPr>
          <p:nvPr/>
        </p:nvCxnSpPr>
        <p:spPr>
          <a:xfrm flipV="1">
            <a:off x="6854690" y="3158437"/>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2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FDFFC2A-BB37-4A47-A430-56EEB47D1A7C}"/>
              </a:ext>
            </a:extLst>
          </p:cNvPr>
          <p:cNvGrpSpPr/>
          <p:nvPr/>
        </p:nvGrpSpPr>
        <p:grpSpPr>
          <a:xfrm>
            <a:off x="300642" y="199864"/>
            <a:ext cx="11560554" cy="6136162"/>
            <a:chOff x="300642" y="193729"/>
            <a:chExt cx="11560554" cy="6136162"/>
          </a:xfrm>
        </p:grpSpPr>
        <p:sp>
          <p:nvSpPr>
            <p:cNvPr id="8" name="TextBox 7">
              <a:extLst>
                <a:ext uri="{FF2B5EF4-FFF2-40B4-BE49-F238E27FC236}">
                  <a16:creationId xmlns:a16="http://schemas.microsoft.com/office/drawing/2014/main" xmlns="" id="{743BBF73-E167-43BE-AB35-7D8A47D2C218}"/>
                </a:ext>
              </a:extLst>
            </p:cNvPr>
            <p:cNvSpPr txBox="1"/>
            <p:nvPr/>
          </p:nvSpPr>
          <p:spPr>
            <a:xfrm>
              <a:off x="300642" y="1066912"/>
              <a:ext cx="11560554" cy="5262979"/>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Việt Nam là đất nước tươi đẹp của chúng mình. Thủ đô nước mình là Hà Nội. Lá cờ Tổ quốc mình hình chữ nhật, nền đỏ, ở giữa có ngôi sao vàng năm cánh.</a:t>
              </a:r>
            </a:p>
            <a:p>
              <a:pPr algn="just"/>
              <a:r>
                <a:rPr lang="en-US" sz="2800">
                  <a:latin typeface="Arial" panose="020B0604020202020204" pitchFamily="34" charset="0"/>
                  <a:ea typeface="Arial-Rounded" panose="020B0500000000000000" pitchFamily="34" charset="0"/>
                  <a:cs typeface="Arial" panose="020B0604020202020204" pitchFamily="34" charset="0"/>
                </a:rPr>
                <a:t>	Việt Nam có những vị anh hùng có công với đất nước như Hai Bà Trưng, Bà Triệu, Trần Hưng Đạo, Quang Trung, Hồ Chí Minh,… Những con người ấy đã làm rạng danh lịch sử nước nhà.</a:t>
              </a:r>
            </a:p>
            <a:p>
              <a:pPr algn="just"/>
              <a:r>
                <a:rPr lang="en-US" sz="2800">
                  <a:latin typeface="Arial" panose="020B0604020202020204" pitchFamily="34" charset="0"/>
                  <a:ea typeface="Arial-Rounded" panose="020B0500000000000000" pitchFamily="34" charset="0"/>
                  <a:cs typeface="Arial" panose="020B0604020202020204" pitchFamily="34" charset="0"/>
                </a:rPr>
                <a:t>	Đất nước mình có ba miền Bắc, Trung, Nam với khí hậu khác nhau. Miền Bắc và miền Trung một năm có bốn mùa: xuân, hạ, thu, đông. Miền Nam có hai mùa: mùa mưa và mùa khô.</a:t>
              </a:r>
            </a:p>
            <a:p>
              <a:pPr algn="just"/>
              <a:r>
                <a:rPr lang="en-US" sz="2800">
                  <a:latin typeface="Arial" panose="020B0604020202020204" pitchFamily="34" charset="0"/>
                  <a:ea typeface="Arial-Rounded" panose="020B0500000000000000" pitchFamily="34" charset="0"/>
                  <a:cs typeface="Arial" panose="020B0604020202020204" pitchFamily="34" charset="0"/>
                </a:rPr>
                <a:t>	Trang phục truyền thống của người Việt Nam là áo dài. Áo dài thường được mặc trong dịp Tết hay lễ hội.</a:t>
              </a:r>
            </a:p>
            <a:p>
              <a:pPr algn="r"/>
              <a:r>
                <a:rPr lang="en-US" sz="2800">
                  <a:latin typeface="Arial" panose="020B0604020202020204" pitchFamily="34" charset="0"/>
                  <a:ea typeface="Arial-Rounded" panose="020B0500000000000000" pitchFamily="34" charset="0"/>
                  <a:cs typeface="Arial" panose="020B0604020202020204" pitchFamily="34" charset="0"/>
                </a:rPr>
                <a:t>(Trung Sơn)</a:t>
              </a:r>
            </a:p>
          </p:txBody>
        </p:sp>
        <p:sp>
          <p:nvSpPr>
            <p:cNvPr id="9" name="TextBox 8">
              <a:extLst>
                <a:ext uri="{FF2B5EF4-FFF2-40B4-BE49-F238E27FC236}">
                  <a16:creationId xmlns:a16="http://schemas.microsoft.com/office/drawing/2014/main" xmlns="" id="{4EFF64C1-8C75-4C1A-81E7-BB29D26EE8F3}"/>
                </a:ext>
              </a:extLst>
            </p:cNvPr>
            <p:cNvSpPr txBox="1"/>
            <p:nvPr/>
          </p:nvSpPr>
          <p:spPr>
            <a:xfrm>
              <a:off x="2466493" y="193729"/>
              <a:ext cx="7228852" cy="646197"/>
            </a:xfrm>
            <a:prstGeom prst="rect">
              <a:avLst/>
            </a:prstGeom>
            <a:noFill/>
          </p:spPr>
          <p:txBody>
            <a:bodyPr wrap="square" lIns="91305" tIns="45654" rIns="91305" bIns="45654" rtlCol="0">
              <a:spAutoFit/>
            </a:bodyPr>
            <a:lstStyle/>
            <a:p>
              <a:pPr algn="ctr"/>
              <a:r>
                <a:rPr lang="en-US" sz="3600" b="1">
                  <a:solidFill>
                    <a:schemeClr val="bg2">
                      <a:lumMod val="75000"/>
                    </a:schemeClr>
                  </a:solidFill>
                  <a:latin typeface="+mj-lt"/>
                  <a:ea typeface="Arial-Rounded" panose="020B0500000000000000" pitchFamily="34" charset="0"/>
                  <a:cs typeface="Arial-Rounded" panose="020B0500000000000000" pitchFamily="34" charset="0"/>
                </a:rPr>
                <a:t>ĐẤT NƯỚC CHÚNG MÌNH</a:t>
              </a:r>
              <a:endParaRPr lang="en-US" sz="36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93254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243109" y="451013"/>
            <a:ext cx="11530067" cy="729710"/>
            <a:chOff x="294783" y="915918"/>
            <a:chExt cx="11558663" cy="73152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52801" y="1044632"/>
              <a:ext cx="10800645" cy="586226"/>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Sắp xếp các thẻ dưới đây theo trình tự các đoạn trong bài.</a:t>
              </a:r>
            </a:p>
          </p:txBody>
        </p:sp>
      </p:grpSp>
      <p:sp>
        <p:nvSpPr>
          <p:cNvPr id="2" name="Flowchart: Terminator 1">
            <a:extLst>
              <a:ext uri="{FF2B5EF4-FFF2-40B4-BE49-F238E27FC236}">
                <a16:creationId xmlns:a16="http://schemas.microsoft.com/office/drawing/2014/main" xmlns="" id="{7113F5AE-730E-47FA-B253-25737B584EFD}"/>
              </a:ext>
            </a:extLst>
          </p:cNvPr>
          <p:cNvSpPr/>
          <p:nvPr/>
        </p:nvSpPr>
        <p:spPr>
          <a:xfrm>
            <a:off x="999252" y="1648419"/>
            <a:ext cx="5036696" cy="830034"/>
          </a:xfrm>
          <a:prstGeom prst="flowChartTerminator">
            <a:avLst/>
          </a:prstGeom>
          <a:solidFill>
            <a:srgbClr val="FF99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Các miền khí hậu</a:t>
            </a:r>
          </a:p>
        </p:txBody>
      </p:sp>
      <p:sp>
        <p:nvSpPr>
          <p:cNvPr id="14" name="Flowchart: Terminator 13">
            <a:extLst>
              <a:ext uri="{FF2B5EF4-FFF2-40B4-BE49-F238E27FC236}">
                <a16:creationId xmlns:a16="http://schemas.microsoft.com/office/drawing/2014/main" xmlns="" id="{73A89E46-8AD4-4388-B30A-328D23709776}"/>
              </a:ext>
            </a:extLst>
          </p:cNvPr>
          <p:cNvSpPr/>
          <p:nvPr/>
        </p:nvSpPr>
        <p:spPr>
          <a:xfrm>
            <a:off x="1044223" y="3058181"/>
            <a:ext cx="5036696" cy="830034"/>
          </a:xfrm>
          <a:prstGeom prst="flowChartTerminator">
            <a:avLst/>
          </a:prstGeom>
          <a:solidFill>
            <a:srgbClr val="F7D5A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Những người anh hùng</a:t>
            </a:r>
          </a:p>
        </p:txBody>
      </p:sp>
      <p:sp>
        <p:nvSpPr>
          <p:cNvPr id="15" name="Flowchart: Terminator 14">
            <a:extLst>
              <a:ext uri="{FF2B5EF4-FFF2-40B4-BE49-F238E27FC236}">
                <a16:creationId xmlns:a16="http://schemas.microsoft.com/office/drawing/2014/main" xmlns="" id="{33F132B2-51E3-45B8-A95C-23ECF4214F10}"/>
              </a:ext>
            </a:extLst>
          </p:cNvPr>
          <p:cNvSpPr/>
          <p:nvPr/>
        </p:nvSpPr>
        <p:spPr>
          <a:xfrm>
            <a:off x="6736480" y="1643701"/>
            <a:ext cx="5036696" cy="830034"/>
          </a:xfrm>
          <a:prstGeom prst="flowChartTerminator">
            <a:avLst/>
          </a:prstGeom>
          <a:solidFill>
            <a:srgbClr val="DBE9A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Tên nước, thủ đô, lá cờ</a:t>
            </a:r>
          </a:p>
        </p:txBody>
      </p:sp>
      <p:sp>
        <p:nvSpPr>
          <p:cNvPr id="16" name="Flowchart: Terminator 15">
            <a:extLst>
              <a:ext uri="{FF2B5EF4-FFF2-40B4-BE49-F238E27FC236}">
                <a16:creationId xmlns:a16="http://schemas.microsoft.com/office/drawing/2014/main" xmlns="" id="{DE50D4D9-1F56-401E-BDD7-DEFDDEE312D0}"/>
              </a:ext>
            </a:extLst>
          </p:cNvPr>
          <p:cNvSpPr/>
          <p:nvPr/>
        </p:nvSpPr>
        <p:spPr>
          <a:xfrm>
            <a:off x="6736480" y="3058181"/>
            <a:ext cx="5036696" cy="830034"/>
          </a:xfrm>
          <a:prstGeom prst="flowChartTerminator">
            <a:avLst/>
          </a:prstGeom>
          <a:solidFill>
            <a:srgbClr val="9DDBF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Trang phục truyền thống</a:t>
            </a:r>
          </a:p>
        </p:txBody>
      </p:sp>
      <p:sp>
        <p:nvSpPr>
          <p:cNvPr id="5" name="Oval 4">
            <a:extLst>
              <a:ext uri="{FF2B5EF4-FFF2-40B4-BE49-F238E27FC236}">
                <a16:creationId xmlns:a16="http://schemas.microsoft.com/office/drawing/2014/main" xmlns="" id="{2DC848A8-9B6A-416E-B2E9-4CCE5D27B03E}"/>
              </a:ext>
            </a:extLst>
          </p:cNvPr>
          <p:cNvSpPr/>
          <p:nvPr/>
        </p:nvSpPr>
        <p:spPr>
          <a:xfrm>
            <a:off x="749161" y="1601518"/>
            <a:ext cx="914400" cy="914400"/>
          </a:xfrm>
          <a:prstGeom prst="ellipse">
            <a:avLst/>
          </a:prstGeom>
          <a:solidFill>
            <a:srgbClr val="FF757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n w="19050">
                  <a:solidFill>
                    <a:srgbClr val="FFFFFF"/>
                  </a:solidFill>
                </a:ln>
                <a:solidFill>
                  <a:srgbClr val="FFFFFF"/>
                </a:solidFill>
              </a:rPr>
              <a:t>1</a:t>
            </a:r>
          </a:p>
        </p:txBody>
      </p:sp>
      <p:sp>
        <p:nvSpPr>
          <p:cNvPr id="18" name="Oval 17">
            <a:extLst>
              <a:ext uri="{FF2B5EF4-FFF2-40B4-BE49-F238E27FC236}">
                <a16:creationId xmlns:a16="http://schemas.microsoft.com/office/drawing/2014/main" xmlns="" id="{24ACF0A5-6289-4132-ACD9-25D222895990}"/>
              </a:ext>
            </a:extLst>
          </p:cNvPr>
          <p:cNvSpPr/>
          <p:nvPr/>
        </p:nvSpPr>
        <p:spPr>
          <a:xfrm>
            <a:off x="6320070" y="1602889"/>
            <a:ext cx="914400" cy="914400"/>
          </a:xfrm>
          <a:prstGeom prst="ellipse">
            <a:avLst/>
          </a:prstGeom>
          <a:solidFill>
            <a:srgbClr val="C0D97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n w="19050">
                  <a:solidFill>
                    <a:srgbClr val="FFFFFF"/>
                  </a:solidFill>
                </a:ln>
                <a:solidFill>
                  <a:srgbClr val="FFFFFF"/>
                </a:solidFill>
              </a:rPr>
              <a:t>2</a:t>
            </a:r>
          </a:p>
        </p:txBody>
      </p:sp>
      <p:sp>
        <p:nvSpPr>
          <p:cNvPr id="19" name="Oval 18">
            <a:extLst>
              <a:ext uri="{FF2B5EF4-FFF2-40B4-BE49-F238E27FC236}">
                <a16:creationId xmlns:a16="http://schemas.microsoft.com/office/drawing/2014/main" xmlns="" id="{32A71637-2B08-4406-AC70-D0275D97E87D}"/>
              </a:ext>
            </a:extLst>
          </p:cNvPr>
          <p:cNvSpPr/>
          <p:nvPr/>
        </p:nvSpPr>
        <p:spPr>
          <a:xfrm>
            <a:off x="749161" y="3020511"/>
            <a:ext cx="914400" cy="914400"/>
          </a:xfrm>
          <a:prstGeom prst="ellipse">
            <a:avLst/>
          </a:prstGeom>
          <a:solidFill>
            <a:srgbClr val="F1B86B"/>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n w="19050">
                  <a:solidFill>
                    <a:srgbClr val="FFFFFF"/>
                  </a:solidFill>
                </a:ln>
                <a:solidFill>
                  <a:srgbClr val="FFFFFF"/>
                </a:solidFill>
              </a:rPr>
              <a:t>3</a:t>
            </a:r>
          </a:p>
        </p:txBody>
      </p:sp>
      <p:sp>
        <p:nvSpPr>
          <p:cNvPr id="20" name="Oval 19">
            <a:extLst>
              <a:ext uri="{FF2B5EF4-FFF2-40B4-BE49-F238E27FC236}">
                <a16:creationId xmlns:a16="http://schemas.microsoft.com/office/drawing/2014/main" xmlns="" id="{19C9A9D7-57F5-4122-8FF7-4D8A3EE768DD}"/>
              </a:ext>
            </a:extLst>
          </p:cNvPr>
          <p:cNvSpPr/>
          <p:nvPr/>
        </p:nvSpPr>
        <p:spPr>
          <a:xfrm>
            <a:off x="6320070" y="3015998"/>
            <a:ext cx="914400" cy="914400"/>
          </a:xfrm>
          <a:prstGeom prst="ellipse">
            <a:avLst/>
          </a:prstGeom>
          <a:solidFill>
            <a:srgbClr val="3BB9F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n w="19050">
                  <a:solidFill>
                    <a:srgbClr val="FFFFFF"/>
                  </a:solidFill>
                </a:ln>
                <a:solidFill>
                  <a:srgbClr val="FFFFFF"/>
                </a:solidFill>
              </a:rPr>
              <a:t>4</a:t>
            </a:r>
          </a:p>
        </p:txBody>
      </p: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FDFFC2A-BB37-4A47-A430-56EEB47D1A7C}"/>
              </a:ext>
            </a:extLst>
          </p:cNvPr>
          <p:cNvGrpSpPr/>
          <p:nvPr/>
        </p:nvGrpSpPr>
        <p:grpSpPr>
          <a:xfrm>
            <a:off x="315633" y="230472"/>
            <a:ext cx="7722375" cy="6556793"/>
            <a:chOff x="465534" y="656341"/>
            <a:chExt cx="7722375" cy="6556793"/>
          </a:xfrm>
        </p:grpSpPr>
        <p:sp>
          <p:nvSpPr>
            <p:cNvPr id="8" name="TextBox 7">
              <a:extLst>
                <a:ext uri="{FF2B5EF4-FFF2-40B4-BE49-F238E27FC236}">
                  <a16:creationId xmlns:a16="http://schemas.microsoft.com/office/drawing/2014/main" xmlns="" id="{743BBF73-E167-43BE-AB35-7D8A47D2C218}"/>
                </a:ext>
              </a:extLst>
            </p:cNvPr>
            <p:cNvSpPr txBox="1"/>
            <p:nvPr/>
          </p:nvSpPr>
          <p:spPr>
            <a:xfrm>
              <a:off x="465534" y="1211491"/>
              <a:ext cx="7722375" cy="6001643"/>
            </a:xfrm>
            <a:prstGeom prst="rect">
              <a:avLst/>
            </a:prstGeom>
            <a:noFill/>
          </p:spPr>
          <p:txBody>
            <a:bodyPr wrap="square">
              <a:spAutoFit/>
            </a:bodyPr>
            <a:lstStyle/>
            <a:p>
              <a:pPr algn="just"/>
              <a:r>
                <a:rPr lang="en-US" sz="2400">
                  <a:latin typeface="Arial" panose="020B0604020202020204" pitchFamily="34" charset="0"/>
                  <a:cs typeface="Arial" panose="020B0604020202020204" pitchFamily="34" charset="0"/>
                </a:rPr>
                <a:t>	</a:t>
              </a:r>
              <a:r>
                <a:rPr lang="en-US" sz="2400">
                  <a:solidFill>
                    <a:srgbClr val="0070C0"/>
                  </a:solidFill>
                  <a:latin typeface="Arial" panose="020B0604020202020204" pitchFamily="34" charset="0"/>
                  <a:cs typeface="Arial" panose="020B0604020202020204" pitchFamily="34" charset="0"/>
                </a:rPr>
                <a:t>Việt Nam là đất nước tươi đẹp của chúng mình. Thủ đô nước mình là Hà Nội. Lá cờ Tổ quốc mình hình chữ nhật, nền đỏ, ở giữa có ngôi sao vàng năm cánh.</a:t>
              </a:r>
            </a:p>
            <a:p>
              <a:pPr algn="just"/>
              <a:r>
                <a:rPr lang="en-US" sz="2400">
                  <a:latin typeface="Arial" panose="020B0604020202020204" pitchFamily="34" charset="0"/>
                  <a:ea typeface="Arial-Rounded" panose="020B0500000000000000" pitchFamily="34" charset="0"/>
                  <a:cs typeface="Arial" panose="020B0604020202020204" pitchFamily="34" charset="0"/>
                </a:rPr>
                <a:t>	</a:t>
              </a:r>
              <a:r>
                <a:rPr lang="en-US" sz="2400">
                  <a:solidFill>
                    <a:srgbClr val="7030A0"/>
                  </a:solidFill>
                  <a:latin typeface="Arial" panose="020B0604020202020204" pitchFamily="34" charset="0"/>
                  <a:ea typeface="Arial-Rounded" panose="020B0500000000000000" pitchFamily="34" charset="0"/>
                  <a:cs typeface="Arial" panose="020B0604020202020204" pitchFamily="34" charset="0"/>
                </a:rPr>
                <a:t>Việt Nam có những vị anh hùng có công với đất nước như Hai Bà Trưng, Bà Triệu, Trần Hưng Đạo, Quang Trung, Hồ Chí Minh,… Những con người ấy đã làm rạng danh lịch sử nước nhà.</a:t>
              </a:r>
            </a:p>
            <a:p>
              <a:pPr algn="just"/>
              <a:r>
                <a:rPr lang="en-US" sz="2400">
                  <a:latin typeface="Arial" panose="020B0604020202020204" pitchFamily="34" charset="0"/>
                  <a:ea typeface="Arial-Rounded" panose="020B0500000000000000" pitchFamily="34" charset="0"/>
                  <a:cs typeface="Arial" panose="020B0604020202020204" pitchFamily="34" charset="0"/>
                </a:rPr>
                <a:t>	</a:t>
              </a:r>
              <a:r>
                <a:rPr lang="en-US" sz="2400">
                  <a:solidFill>
                    <a:srgbClr val="C00000"/>
                  </a:solidFill>
                  <a:latin typeface="Arial" panose="020B0604020202020204" pitchFamily="34" charset="0"/>
                  <a:ea typeface="Arial-Rounded" panose="020B0500000000000000" pitchFamily="34" charset="0"/>
                  <a:cs typeface="Arial" panose="020B0604020202020204" pitchFamily="34" charset="0"/>
                </a:rPr>
                <a:t>Đất nước mình có ba miền Bắc, Trung, Nam với khí hậu khác nhau. Miền Bắc và miền Trung một năm có bốn mùa: xuân, hạ, thu, đông. Miền Nam có hai mùa: mùa mưa và mùa khô.</a:t>
              </a:r>
            </a:p>
            <a:p>
              <a:pPr algn="just"/>
              <a:r>
                <a:rPr lang="en-US" sz="2400">
                  <a:latin typeface="Arial" panose="020B0604020202020204" pitchFamily="34" charset="0"/>
                  <a:ea typeface="Arial-Rounded" panose="020B0500000000000000" pitchFamily="34" charset="0"/>
                  <a:cs typeface="Arial" panose="020B0604020202020204" pitchFamily="34" charset="0"/>
                </a:rPr>
                <a:t>	</a:t>
              </a:r>
              <a:r>
                <a:rPr lang="en-US" sz="2400">
                  <a:solidFill>
                    <a:srgbClr val="00B050"/>
                  </a:solidFill>
                  <a:latin typeface="Arial" panose="020B0604020202020204" pitchFamily="34" charset="0"/>
                  <a:ea typeface="Arial-Rounded" panose="020B0500000000000000" pitchFamily="34" charset="0"/>
                  <a:cs typeface="Arial" panose="020B0604020202020204" pitchFamily="34" charset="0"/>
                </a:rPr>
                <a:t>Trang phục truyền thống của người Việt Nam là áo dài. Áo dài thường được mặc trong dịp Tết hay lễ hội.</a:t>
              </a:r>
            </a:p>
            <a:p>
              <a:pPr algn="just"/>
              <a:endParaRPr lang="en-US" sz="2400">
                <a:latin typeface="Arial" panose="020B0604020202020204" pitchFamily="34" charset="0"/>
                <a:ea typeface="Arial-Rounded" panose="020B0500000000000000" pitchFamily="34" charset="0"/>
                <a:cs typeface="Arial" panose="020B0604020202020204" pitchFamily="34" charset="0"/>
              </a:endParaRPr>
            </a:p>
            <a:p>
              <a:pPr algn="r"/>
              <a:r>
                <a:rPr lang="en-US" sz="2400">
                  <a:latin typeface="Arial" panose="020B0604020202020204" pitchFamily="34" charset="0"/>
                  <a:ea typeface="Arial-Rounded" panose="020B0500000000000000" pitchFamily="34" charset="0"/>
                  <a:cs typeface="Arial" panose="020B0604020202020204" pitchFamily="34" charset="0"/>
                </a:rPr>
                <a:t>(Trung Sơn)</a:t>
              </a:r>
            </a:p>
          </p:txBody>
        </p:sp>
        <p:sp>
          <p:nvSpPr>
            <p:cNvPr id="9" name="TextBox 8">
              <a:extLst>
                <a:ext uri="{FF2B5EF4-FFF2-40B4-BE49-F238E27FC236}">
                  <a16:creationId xmlns:a16="http://schemas.microsoft.com/office/drawing/2014/main" xmlns="" id="{4EFF64C1-8C75-4C1A-81E7-BB29D26EE8F3}"/>
                </a:ext>
              </a:extLst>
            </p:cNvPr>
            <p:cNvSpPr txBox="1"/>
            <p:nvPr/>
          </p:nvSpPr>
          <p:spPr>
            <a:xfrm>
              <a:off x="712295" y="656341"/>
              <a:ext cx="7228852" cy="523087"/>
            </a:xfrm>
            <a:prstGeom prst="rect">
              <a:avLst/>
            </a:prstGeom>
            <a:noFill/>
          </p:spPr>
          <p:txBody>
            <a:bodyPr wrap="square" lIns="91305" tIns="45654" rIns="91305" bIns="45654" rtlCol="0">
              <a:spAutoFit/>
            </a:bodyPr>
            <a:lstStyle/>
            <a:p>
              <a:pPr algn="ctr"/>
              <a:r>
                <a:rPr lang="en-US" sz="2800" b="1">
                  <a:solidFill>
                    <a:schemeClr val="bg2">
                      <a:lumMod val="75000"/>
                    </a:schemeClr>
                  </a:solidFill>
                  <a:latin typeface="+mj-lt"/>
                  <a:ea typeface="Arial-Rounded" panose="020B0500000000000000" pitchFamily="34" charset="0"/>
                  <a:cs typeface="Arial-Rounded" panose="020B0500000000000000" pitchFamily="34" charset="0"/>
                </a:rPr>
                <a:t>ĐẤT NƯỚC CHÚNG MÌNH</a:t>
              </a:r>
              <a:endParaRPr lang="en-US" sz="28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xmlns="" id="{3719B8A9-3CD3-4E5C-AB3D-10177074CA2D}"/>
              </a:ext>
            </a:extLst>
          </p:cNvPr>
          <p:cNvPicPr>
            <a:picLocks noChangeAspect="1"/>
          </p:cNvPicPr>
          <p:nvPr/>
        </p:nvPicPr>
        <p:blipFill>
          <a:blip r:embed="rId5"/>
          <a:stretch>
            <a:fillRect/>
          </a:stretch>
        </p:blipFill>
        <p:spPr>
          <a:xfrm>
            <a:off x="8087642" y="3600440"/>
            <a:ext cx="3626854" cy="641258"/>
          </a:xfrm>
          <a:prstGeom prst="rect">
            <a:avLst/>
          </a:prstGeom>
        </p:spPr>
      </p:pic>
      <p:pic>
        <p:nvPicPr>
          <p:cNvPr id="13" name="Picture 12">
            <a:extLst>
              <a:ext uri="{FF2B5EF4-FFF2-40B4-BE49-F238E27FC236}">
                <a16:creationId xmlns:a16="http://schemas.microsoft.com/office/drawing/2014/main" xmlns="" id="{AA9CDC91-E2F2-433C-83A9-4E86141377FC}"/>
              </a:ext>
            </a:extLst>
          </p:cNvPr>
          <p:cNvPicPr>
            <a:picLocks noChangeAspect="1"/>
          </p:cNvPicPr>
          <p:nvPr/>
        </p:nvPicPr>
        <p:blipFill>
          <a:blip r:embed="rId6"/>
          <a:stretch>
            <a:fillRect/>
          </a:stretch>
        </p:blipFill>
        <p:spPr>
          <a:xfrm>
            <a:off x="8054331" y="2172625"/>
            <a:ext cx="3660165" cy="641258"/>
          </a:xfrm>
          <a:prstGeom prst="rect">
            <a:avLst/>
          </a:prstGeom>
        </p:spPr>
      </p:pic>
      <p:pic>
        <p:nvPicPr>
          <p:cNvPr id="14" name="Picture 13">
            <a:extLst>
              <a:ext uri="{FF2B5EF4-FFF2-40B4-BE49-F238E27FC236}">
                <a16:creationId xmlns:a16="http://schemas.microsoft.com/office/drawing/2014/main" xmlns="" id="{5F29553C-CCAD-4C6F-8D7D-C0C80FA5929B}"/>
              </a:ext>
            </a:extLst>
          </p:cNvPr>
          <p:cNvPicPr>
            <a:picLocks noChangeAspect="1"/>
          </p:cNvPicPr>
          <p:nvPr/>
        </p:nvPicPr>
        <p:blipFill>
          <a:blip r:embed="rId7"/>
          <a:stretch>
            <a:fillRect/>
          </a:stretch>
        </p:blipFill>
        <p:spPr>
          <a:xfrm>
            <a:off x="8014773" y="1054873"/>
            <a:ext cx="3739282" cy="641258"/>
          </a:xfrm>
          <a:prstGeom prst="rect">
            <a:avLst/>
          </a:prstGeom>
        </p:spPr>
      </p:pic>
      <p:pic>
        <p:nvPicPr>
          <p:cNvPr id="15" name="Picture 14">
            <a:extLst>
              <a:ext uri="{FF2B5EF4-FFF2-40B4-BE49-F238E27FC236}">
                <a16:creationId xmlns:a16="http://schemas.microsoft.com/office/drawing/2014/main" xmlns="" id="{508312A9-FD49-4B29-BB99-1A0ED73B47EA}"/>
              </a:ext>
            </a:extLst>
          </p:cNvPr>
          <p:cNvPicPr>
            <a:picLocks noChangeAspect="1"/>
          </p:cNvPicPr>
          <p:nvPr/>
        </p:nvPicPr>
        <p:blipFill>
          <a:blip r:embed="rId8"/>
          <a:stretch>
            <a:fillRect/>
          </a:stretch>
        </p:blipFill>
        <p:spPr>
          <a:xfrm>
            <a:off x="8016133" y="4970228"/>
            <a:ext cx="3739282" cy="641258"/>
          </a:xfrm>
          <a:prstGeom prst="rect">
            <a:avLst/>
          </a:prstGeom>
        </p:spPr>
      </p:pic>
    </p:spTree>
    <p:extLst>
      <p:ext uri="{BB962C8B-B14F-4D97-AF65-F5344CB8AC3E}">
        <p14:creationId xmlns:p14="http://schemas.microsoft.com/office/powerpoint/2010/main" val="136974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02669" y="229596"/>
            <a:ext cx="11556500" cy="749481"/>
            <a:chOff x="294783" y="915918"/>
            <a:chExt cx="11585161" cy="75134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79299" y="101932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Lá cờ tổ quốc ta được tả như thế nào?</a:t>
              </a:r>
            </a:p>
          </p:txBody>
        </p:sp>
      </p:grpSp>
      <p:sp>
        <p:nvSpPr>
          <p:cNvPr id="12" name="TextBox 11">
            <a:extLst>
              <a:ext uri="{FF2B5EF4-FFF2-40B4-BE49-F238E27FC236}">
                <a16:creationId xmlns:a16="http://schemas.microsoft.com/office/drawing/2014/main" xmlns="" id="{42E2137F-706E-4024-B3B7-E2F1F0BFD653}"/>
              </a:ext>
            </a:extLst>
          </p:cNvPr>
          <p:cNvSpPr txBox="1"/>
          <p:nvPr/>
        </p:nvSpPr>
        <p:spPr>
          <a:xfrm>
            <a:off x="1125540" y="1465950"/>
            <a:ext cx="9946839" cy="2554545"/>
          </a:xfrm>
          <a:prstGeom prst="rect">
            <a:avLst/>
          </a:prstGeom>
          <a:solidFill>
            <a:srgbClr val="FFFFFF"/>
          </a:solidFill>
        </p:spPr>
        <p:txBody>
          <a:bodyPr wrap="square">
            <a:spAutoFit/>
          </a:bodyPr>
          <a:lstStyle/>
          <a:p>
            <a:pPr algn="just"/>
            <a:r>
              <a:rPr lang="en-US" sz="4000">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Việt Nam là đất nước tươi đẹp của chúng mình. Thủ đô nước mình là Hà Nội. Lá cờ Tổ quốc mình hình chữ nhật, nền đỏ, ở giữa có ngôi sao vàng năm cánh.</a:t>
            </a:r>
          </a:p>
        </p:txBody>
      </p:sp>
      <p:sp>
        <p:nvSpPr>
          <p:cNvPr id="13" name="TextBox 12">
            <a:extLst>
              <a:ext uri="{FF2B5EF4-FFF2-40B4-BE49-F238E27FC236}">
                <a16:creationId xmlns:a16="http://schemas.microsoft.com/office/drawing/2014/main" xmlns="" id="{2BCFD7AD-01B1-4ED5-AB15-3AE25FF39F3E}"/>
              </a:ext>
            </a:extLst>
          </p:cNvPr>
          <p:cNvSpPr txBox="1"/>
          <p:nvPr/>
        </p:nvSpPr>
        <p:spPr>
          <a:xfrm>
            <a:off x="1174235" y="4654556"/>
            <a:ext cx="9813367" cy="1569660"/>
          </a:xfrm>
          <a:prstGeom prst="rect">
            <a:avLst/>
          </a:prstGeom>
          <a:solidFill>
            <a:schemeClr val="accent1"/>
          </a:solidFill>
        </p:spPr>
        <p:txBody>
          <a:bodyPr wrap="square">
            <a:spAutoFit/>
          </a:bodyPr>
          <a:lstStyle/>
          <a:p>
            <a:pPr algn="just"/>
            <a:r>
              <a:rPr lang="en-US" sz="3200">
                <a:ea typeface="Arial-Rounded" pitchFamily="34" charset="0"/>
                <a:cs typeface="Arial-Rounded" pitchFamily="34" charset="0"/>
              </a:rPr>
              <a:t>Lá cờ tổ quốc Việt Nam được tả:</a:t>
            </a:r>
            <a:r>
              <a:rPr lang="en-US" sz="3200">
                <a:solidFill>
                  <a:srgbClr val="0070C0"/>
                </a:solidFill>
                <a:latin typeface="Arial" panose="020B0604020202020204" pitchFamily="34" charset="0"/>
                <a:cs typeface="Arial" panose="020B0604020202020204" pitchFamily="34" charset="0"/>
              </a:rPr>
              <a:t> </a:t>
            </a:r>
            <a:r>
              <a:rPr lang="en-US" sz="3200" i="1">
                <a:solidFill>
                  <a:schemeClr val="tx1"/>
                </a:solidFill>
                <a:latin typeface="Arial" panose="020B0604020202020204" pitchFamily="34" charset="0"/>
                <a:cs typeface="Arial" panose="020B0604020202020204" pitchFamily="34" charset="0"/>
              </a:rPr>
              <a:t>Lá cờ Tổ quốc mình hình chữ nhật, nền đỏ, ở giữa có ngôi sao vàng năm cánh.</a:t>
            </a:r>
            <a:r>
              <a:rPr lang="en-US" sz="3200">
                <a:ea typeface="Arial-Rounded" pitchFamily="34" charset="0"/>
                <a:cs typeface="Arial-Rounded" pitchFamily="34" charset="0"/>
              </a:rPr>
              <a:t> </a:t>
            </a:r>
            <a:endParaRPr lang="en-US" sz="3200" i="1">
              <a:latin typeface="Arial" panose="020B0604020202020204" pitchFamily="34" charset="0"/>
              <a:ea typeface="Arial-Rounded" panose="020B0500000000000000"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3E902DEC-C849-48D0-BD8B-CD79E7081F31}"/>
              </a:ext>
            </a:extLst>
          </p:cNvPr>
          <p:cNvCxnSpPr>
            <a:cxnSpLocks/>
          </p:cNvCxnSpPr>
          <p:nvPr/>
        </p:nvCxnSpPr>
        <p:spPr>
          <a:xfrm>
            <a:off x="1207941" y="3934424"/>
            <a:ext cx="87305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5FFB25B-E1FF-4CDB-8CAD-56A299737F93}"/>
              </a:ext>
            </a:extLst>
          </p:cNvPr>
          <p:cNvCxnSpPr>
            <a:cxnSpLocks/>
          </p:cNvCxnSpPr>
          <p:nvPr/>
        </p:nvCxnSpPr>
        <p:spPr>
          <a:xfrm>
            <a:off x="1222931" y="3300362"/>
            <a:ext cx="97646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72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02669" y="229596"/>
            <a:ext cx="11556500" cy="749481"/>
            <a:chOff x="294783" y="915918"/>
            <a:chExt cx="11585161" cy="75134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79299" y="101932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Lá cờ tổ quốc ta được tả như thế nào?</a:t>
              </a:r>
            </a:p>
          </p:txBody>
        </p:sp>
      </p:grpSp>
      <p:sp>
        <p:nvSpPr>
          <p:cNvPr id="13" name="TextBox 12">
            <a:extLst>
              <a:ext uri="{FF2B5EF4-FFF2-40B4-BE49-F238E27FC236}">
                <a16:creationId xmlns:a16="http://schemas.microsoft.com/office/drawing/2014/main" xmlns="" id="{2BCFD7AD-01B1-4ED5-AB15-3AE25FF39F3E}"/>
              </a:ext>
            </a:extLst>
          </p:cNvPr>
          <p:cNvSpPr txBox="1"/>
          <p:nvPr/>
        </p:nvSpPr>
        <p:spPr>
          <a:xfrm>
            <a:off x="1085244" y="1161848"/>
            <a:ext cx="10773925" cy="1077218"/>
          </a:xfrm>
          <a:prstGeom prst="rect">
            <a:avLst/>
          </a:prstGeom>
          <a:solidFill>
            <a:schemeClr val="accent1"/>
          </a:solidFill>
        </p:spPr>
        <p:txBody>
          <a:bodyPr wrap="square">
            <a:spAutoFit/>
          </a:bodyPr>
          <a:lstStyle/>
          <a:p>
            <a:pPr algn="just"/>
            <a:r>
              <a:rPr lang="en-US" sz="3200">
                <a:ea typeface="Arial-Rounded" pitchFamily="34" charset="0"/>
                <a:cs typeface="Arial-Rounded" pitchFamily="34" charset="0"/>
              </a:rPr>
              <a:t>Lá cờ tổ quốc Việt Nam được tả:</a:t>
            </a:r>
            <a:r>
              <a:rPr lang="en-US" sz="3200">
                <a:solidFill>
                  <a:srgbClr val="0070C0"/>
                </a:solidFill>
                <a:latin typeface="Arial" panose="020B0604020202020204" pitchFamily="34" charset="0"/>
                <a:cs typeface="Arial" panose="020B0604020202020204" pitchFamily="34" charset="0"/>
              </a:rPr>
              <a:t> </a:t>
            </a:r>
            <a:r>
              <a:rPr lang="en-US" sz="3200" i="1">
                <a:solidFill>
                  <a:schemeClr val="tx1"/>
                </a:solidFill>
                <a:latin typeface="Arial" panose="020B0604020202020204" pitchFamily="34" charset="0"/>
                <a:cs typeface="Arial" panose="020B0604020202020204" pitchFamily="34" charset="0"/>
              </a:rPr>
              <a:t>Lá cờ Tổ quốc mình hình chữ nhật, nền đỏ, ở giữa có ngôi sao vàng năm cánh.</a:t>
            </a:r>
            <a:r>
              <a:rPr lang="en-US" sz="3200">
                <a:ea typeface="Arial-Rounded" pitchFamily="34" charset="0"/>
                <a:cs typeface="Arial-Rounded" pitchFamily="34" charset="0"/>
              </a:rPr>
              <a:t> </a:t>
            </a:r>
            <a:endParaRPr lang="en-US" sz="3200" i="1">
              <a:latin typeface="Arial" panose="020B0604020202020204" pitchFamily="34" charset="0"/>
              <a:ea typeface="Arial-Rounded" panose="020B0500000000000000" pitchFamily="34" charset="0"/>
              <a:cs typeface="Arial" panose="020B0604020202020204" pitchFamily="34" charset="0"/>
            </a:endParaRPr>
          </a:p>
        </p:txBody>
      </p:sp>
      <p:pic>
        <p:nvPicPr>
          <p:cNvPr id="1026" name="Picture 2" descr="Hình nền Quốc kỳ Việt Nam, hình nền Cờ Việt Nam - QuanTriMang.com">
            <a:extLst>
              <a:ext uri="{FF2B5EF4-FFF2-40B4-BE49-F238E27FC236}">
                <a16:creationId xmlns:a16="http://schemas.microsoft.com/office/drawing/2014/main" xmlns="" id="{85FE1E94-6737-4539-BD41-7FE24DB33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840" y="2857157"/>
            <a:ext cx="4266249" cy="2838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 lá cờ của Việt Nam | Hanoi - the flag of Vietnam | Flickr">
            <a:extLst>
              <a:ext uri="{FF2B5EF4-FFF2-40B4-BE49-F238E27FC236}">
                <a16:creationId xmlns:a16="http://schemas.microsoft.com/office/drawing/2014/main" xmlns="" id="{D834B7ED-CD54-4D6F-92AF-1D229C217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044" y="2610704"/>
            <a:ext cx="3012346" cy="401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517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02669" y="229596"/>
            <a:ext cx="11556500" cy="749481"/>
            <a:chOff x="294783" y="915918"/>
            <a:chExt cx="11585161" cy="75134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79299" y="101932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Lá cờ tổ quốc ta được tả như thế nào?</a:t>
              </a:r>
            </a:p>
          </p:txBody>
        </p:sp>
      </p:grpSp>
      <p:pic>
        <p:nvPicPr>
          <p:cNvPr id="2050" name="Picture 2" descr="Lá cờ hồn của non sông - BaoHaiDuong">
            <a:extLst>
              <a:ext uri="{FF2B5EF4-FFF2-40B4-BE49-F238E27FC236}">
                <a16:creationId xmlns:a16="http://schemas.microsoft.com/office/drawing/2014/main" xmlns="" id="{6082C4EC-8A59-4A9C-9A67-BF5ADAF00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23" y="1223538"/>
            <a:ext cx="3052560" cy="24202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ờ đỏ sao vàng – báu vật từ Nam Kỳ khởi nghĩa cách đây 80 năm | VOV.VN">
            <a:extLst>
              <a:ext uri="{FF2B5EF4-FFF2-40B4-BE49-F238E27FC236}">
                <a16:creationId xmlns:a16="http://schemas.microsoft.com/office/drawing/2014/main" xmlns="" id="{2C9C0EBB-D861-4572-A767-13C824EDA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768" y="1223538"/>
            <a:ext cx="3621401" cy="2420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 lịch Hà Giang có gì đẹp? Cùng nhau khám phá vùng đất tam giác mạch">
            <a:extLst>
              <a:ext uri="{FF2B5EF4-FFF2-40B4-BE49-F238E27FC236}">
                <a16:creationId xmlns:a16="http://schemas.microsoft.com/office/drawing/2014/main" xmlns="" id="{9E8C3C0D-C1BC-42D9-BDA2-53F7CD35D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4353" y="3908014"/>
            <a:ext cx="4836600" cy="2720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ắt son lời thề giữ biển: Biển động, lòng người dậy sóng">
            <a:extLst>
              <a:ext uri="{FF2B5EF4-FFF2-40B4-BE49-F238E27FC236}">
                <a16:creationId xmlns:a16="http://schemas.microsoft.com/office/drawing/2014/main" xmlns="" id="{FE788A77-A84D-48B6-BB42-6E648A67FB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3454" y="1223538"/>
            <a:ext cx="3771547" cy="24202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Ý nghĩa cờ tổ quốc Việt Nam? Cờ tổ quốc Việt Nam giá bao nhiêu?">
            <a:extLst>
              <a:ext uri="{FF2B5EF4-FFF2-40B4-BE49-F238E27FC236}">
                <a16:creationId xmlns:a16="http://schemas.microsoft.com/office/drawing/2014/main" xmlns="" id="{D57DF5DB-E704-4487-AD13-9F771EB9C9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4898" y="3920238"/>
            <a:ext cx="4068060" cy="270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16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17C4A62-7CC6-451D-BD97-74EA16EC41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395985" y="-51781"/>
            <a:ext cx="7369866" cy="6961560"/>
          </a:xfrm>
          <a:prstGeom prst="rect">
            <a:avLst/>
          </a:prstGeom>
        </p:spPr>
      </p:pic>
    </p:spTree>
    <p:extLst>
      <p:ext uri="{BB962C8B-B14F-4D97-AF65-F5344CB8AC3E}">
        <p14:creationId xmlns:p14="http://schemas.microsoft.com/office/powerpoint/2010/main" val="3606216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02669" y="229596"/>
            <a:ext cx="11556500" cy="749481"/>
            <a:chOff x="294783" y="915918"/>
            <a:chExt cx="11585161" cy="75134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79299" y="101932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Lá cờ tổ quốc ta được tả như thế nào?</a:t>
              </a:r>
            </a:p>
          </p:txBody>
        </p:sp>
      </p:grpSp>
      <p:pic>
        <p:nvPicPr>
          <p:cNvPr id="3074" name="Picture 2">
            <a:extLst>
              <a:ext uri="{FF2B5EF4-FFF2-40B4-BE49-F238E27FC236}">
                <a16:creationId xmlns:a16="http://schemas.microsoft.com/office/drawing/2014/main" xmlns="" id="{AACD84F3-D1D6-490F-A9B6-51975A68C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516" y="1052395"/>
            <a:ext cx="7740806" cy="580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43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02669" y="229596"/>
            <a:ext cx="12126227" cy="734705"/>
            <a:chOff x="294783" y="915918"/>
            <a:chExt cx="12156301" cy="736527"/>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21244" y="1066220"/>
              <a:ext cx="11429840" cy="586225"/>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Bài đọc nói đến những vị anh hùng nào của dân tộc ta?</a:t>
              </a:r>
            </a:p>
          </p:txBody>
        </p:sp>
      </p:grpSp>
      <p:sp>
        <p:nvSpPr>
          <p:cNvPr id="12" name="TextBox 11">
            <a:extLst>
              <a:ext uri="{FF2B5EF4-FFF2-40B4-BE49-F238E27FC236}">
                <a16:creationId xmlns:a16="http://schemas.microsoft.com/office/drawing/2014/main" xmlns="" id="{42E2137F-706E-4024-B3B7-E2F1F0BFD653}"/>
              </a:ext>
            </a:extLst>
          </p:cNvPr>
          <p:cNvSpPr txBox="1"/>
          <p:nvPr/>
        </p:nvSpPr>
        <p:spPr>
          <a:xfrm>
            <a:off x="1125540" y="1465950"/>
            <a:ext cx="9946839" cy="2062103"/>
          </a:xfrm>
          <a:prstGeom prst="rect">
            <a:avLst/>
          </a:prstGeom>
          <a:solidFill>
            <a:srgbClr val="FFFFFF"/>
          </a:solidFill>
        </p:spPr>
        <p:txBody>
          <a:bodyPr wrap="square">
            <a:spAutoFit/>
          </a:bodyPr>
          <a:lstStyle/>
          <a:p>
            <a:pPr algn="just"/>
            <a:r>
              <a:rPr lang="en-US" sz="3200">
                <a:latin typeface="Arial" panose="020B0604020202020204" pitchFamily="34" charset="0"/>
                <a:ea typeface="Arial-Rounded" panose="020B0500000000000000" pitchFamily="34" charset="0"/>
                <a:cs typeface="Arial" panose="020B0604020202020204" pitchFamily="34" charset="0"/>
              </a:rPr>
              <a:t>	</a:t>
            </a:r>
            <a:r>
              <a:rPr lang="en-US" sz="3200">
                <a:solidFill>
                  <a:srgbClr val="7030A0"/>
                </a:solidFill>
                <a:latin typeface="Arial" panose="020B0604020202020204" pitchFamily="34" charset="0"/>
                <a:ea typeface="Arial-Rounded" panose="020B0500000000000000" pitchFamily="34" charset="0"/>
                <a:cs typeface="Arial" panose="020B0604020202020204" pitchFamily="34" charset="0"/>
              </a:rPr>
              <a:t>Việt Nam có những vị anh hùng có công với đất nước như Hai Bà Trưng, Bà Triệu, Trần Hưng Đạo, Quang Trung, Hồ Chí Minh,… Những con người ấy đã làm rạng danh lịch sử nước nhà.</a:t>
            </a:r>
          </a:p>
        </p:txBody>
      </p:sp>
      <p:sp>
        <p:nvSpPr>
          <p:cNvPr id="13" name="TextBox 12">
            <a:extLst>
              <a:ext uri="{FF2B5EF4-FFF2-40B4-BE49-F238E27FC236}">
                <a16:creationId xmlns:a16="http://schemas.microsoft.com/office/drawing/2014/main" xmlns="" id="{2BCFD7AD-01B1-4ED5-AB15-3AE25FF39F3E}"/>
              </a:ext>
            </a:extLst>
          </p:cNvPr>
          <p:cNvSpPr txBox="1"/>
          <p:nvPr/>
        </p:nvSpPr>
        <p:spPr>
          <a:xfrm>
            <a:off x="1108745" y="4150646"/>
            <a:ext cx="9963634" cy="1569660"/>
          </a:xfrm>
          <a:prstGeom prst="rect">
            <a:avLst/>
          </a:prstGeom>
          <a:solidFill>
            <a:schemeClr val="accent1"/>
          </a:solidFill>
        </p:spPr>
        <p:txBody>
          <a:bodyPr wrap="square">
            <a:spAutoFit/>
          </a:bodyPr>
          <a:lstStyle/>
          <a:p>
            <a:pPr algn="just"/>
            <a:r>
              <a:rPr lang="en-US" sz="3200">
                <a:ea typeface="Arial-Rounded" pitchFamily="34" charset="0"/>
                <a:cs typeface="Arial-Rounded" pitchFamily="34" charset="0"/>
              </a:rPr>
              <a:t>Bài đọc nói đến những vị anh hùng nào của dân tộc là: </a:t>
            </a:r>
            <a:r>
              <a:rPr lang="en-US" sz="3200" i="1">
                <a:solidFill>
                  <a:schemeClr val="tx1"/>
                </a:solidFill>
                <a:latin typeface="Arial" panose="020B0604020202020204" pitchFamily="34" charset="0"/>
                <a:ea typeface="Arial-Rounded" panose="020B0500000000000000" pitchFamily="34" charset="0"/>
                <a:cs typeface="Arial" panose="020B0604020202020204" pitchFamily="34" charset="0"/>
              </a:rPr>
              <a:t>Hai Bà Trưng, Bà Triệu, Trần Hưng Đạo, Quang Trung, Hồ Chí Minh.</a:t>
            </a:r>
          </a:p>
        </p:txBody>
      </p:sp>
      <p:cxnSp>
        <p:nvCxnSpPr>
          <p:cNvPr id="15" name="Straight Connector 14">
            <a:extLst>
              <a:ext uri="{FF2B5EF4-FFF2-40B4-BE49-F238E27FC236}">
                <a16:creationId xmlns:a16="http://schemas.microsoft.com/office/drawing/2014/main" xmlns="" id="{3E902DEC-C849-48D0-BD8B-CD79E7081F31}"/>
              </a:ext>
            </a:extLst>
          </p:cNvPr>
          <p:cNvCxnSpPr>
            <a:cxnSpLocks/>
          </p:cNvCxnSpPr>
          <p:nvPr/>
        </p:nvCxnSpPr>
        <p:spPr>
          <a:xfrm>
            <a:off x="1253245" y="2989732"/>
            <a:ext cx="50576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5FFB25B-E1FF-4CDB-8CAD-56A299737F93}"/>
              </a:ext>
            </a:extLst>
          </p:cNvPr>
          <p:cNvCxnSpPr>
            <a:cxnSpLocks/>
          </p:cNvCxnSpPr>
          <p:nvPr/>
        </p:nvCxnSpPr>
        <p:spPr>
          <a:xfrm>
            <a:off x="3257777" y="2488082"/>
            <a:ext cx="76643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38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02669" y="229596"/>
            <a:ext cx="11146382" cy="749481"/>
            <a:chOff x="294783" y="915918"/>
            <a:chExt cx="11174026" cy="75134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79300" y="1019324"/>
              <a:ext cx="10389509"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Kể tên các mùa trong năm của ba miền đất nước.</a:t>
              </a:r>
            </a:p>
          </p:txBody>
        </p:sp>
      </p:grpSp>
      <p:sp>
        <p:nvSpPr>
          <p:cNvPr id="12" name="TextBox 11">
            <a:extLst>
              <a:ext uri="{FF2B5EF4-FFF2-40B4-BE49-F238E27FC236}">
                <a16:creationId xmlns:a16="http://schemas.microsoft.com/office/drawing/2014/main" xmlns="" id="{42E2137F-706E-4024-B3B7-E2F1F0BFD653}"/>
              </a:ext>
            </a:extLst>
          </p:cNvPr>
          <p:cNvSpPr txBox="1"/>
          <p:nvPr/>
        </p:nvSpPr>
        <p:spPr>
          <a:xfrm>
            <a:off x="1125540" y="1465950"/>
            <a:ext cx="9946839" cy="2062103"/>
          </a:xfrm>
          <a:prstGeom prst="rect">
            <a:avLst/>
          </a:prstGeom>
          <a:solidFill>
            <a:srgbClr val="FFFFFF"/>
          </a:solidFill>
        </p:spPr>
        <p:txBody>
          <a:bodyPr wrap="square">
            <a:spAutoFit/>
          </a:bodyPr>
          <a:lstStyle/>
          <a:p>
            <a:pPr algn="just"/>
            <a:r>
              <a:rPr lang="en-US" sz="3200">
                <a:solidFill>
                  <a:schemeClr val="tx1"/>
                </a:solidFill>
                <a:latin typeface="Arial" panose="020B0604020202020204" pitchFamily="34" charset="0"/>
                <a:ea typeface="Arial-Rounded" panose="020B0500000000000000" pitchFamily="34" charset="0"/>
                <a:cs typeface="Arial" panose="020B0604020202020204" pitchFamily="34"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xmlns="" id="{2BCFD7AD-01B1-4ED5-AB15-3AE25FF39F3E}"/>
              </a:ext>
            </a:extLst>
          </p:cNvPr>
          <p:cNvSpPr txBox="1"/>
          <p:nvPr/>
        </p:nvSpPr>
        <p:spPr>
          <a:xfrm>
            <a:off x="1174235" y="4014926"/>
            <a:ext cx="9813367" cy="1569660"/>
          </a:xfrm>
          <a:prstGeom prst="rect">
            <a:avLst/>
          </a:prstGeom>
          <a:solidFill>
            <a:schemeClr val="accent1"/>
          </a:solidFill>
        </p:spPr>
        <p:txBody>
          <a:bodyPr wrap="square">
            <a:spAutoFit/>
          </a:bodyPr>
          <a:lstStyle/>
          <a:p>
            <a:pPr algn="just"/>
            <a:r>
              <a:rPr lang="en-US" sz="3200">
                <a:solidFill>
                  <a:schemeClr val="tx1"/>
                </a:solidFill>
                <a:latin typeface="Arial" panose="020B0604020202020204" pitchFamily="34" charset="0"/>
                <a:ea typeface="Arial-Rounded" panose="020B0500000000000000" pitchFamily="34" charset="0"/>
                <a:cs typeface="Arial" panose="020B0604020202020204" pitchFamily="34" charset="0"/>
              </a:rPr>
              <a:t>- Miền Bắc và miền Trung một năm có bốn mùa: </a:t>
            </a:r>
            <a:r>
              <a:rPr lang="en-US" sz="3200">
                <a:solidFill>
                  <a:srgbClr val="FF0000"/>
                </a:solidFill>
                <a:latin typeface="Arial" panose="020B0604020202020204" pitchFamily="34" charset="0"/>
                <a:ea typeface="Arial-Rounded" panose="020B0500000000000000" pitchFamily="34" charset="0"/>
                <a:cs typeface="Arial" panose="020B0604020202020204" pitchFamily="34" charset="0"/>
              </a:rPr>
              <a:t>xuân, hạ, thu, đông</a:t>
            </a:r>
            <a:r>
              <a:rPr lang="en-US" sz="3200">
                <a:solidFill>
                  <a:schemeClr val="tx1"/>
                </a:solidFill>
                <a:latin typeface="Arial" panose="020B0604020202020204" pitchFamily="34" charset="0"/>
                <a:ea typeface="Arial-Rounded" panose="020B0500000000000000" pitchFamily="34" charset="0"/>
                <a:cs typeface="Arial" panose="020B0604020202020204" pitchFamily="34" charset="0"/>
              </a:rPr>
              <a:t>.</a:t>
            </a:r>
          </a:p>
          <a:p>
            <a:pPr algn="just"/>
            <a:r>
              <a:rPr lang="en-US" sz="3200">
                <a:solidFill>
                  <a:schemeClr val="tx1"/>
                </a:solidFill>
                <a:latin typeface="Arial" panose="020B0604020202020204" pitchFamily="34" charset="0"/>
                <a:ea typeface="Arial-Rounded" panose="020B0500000000000000" pitchFamily="34" charset="0"/>
                <a:cs typeface="Arial" panose="020B0604020202020204" pitchFamily="34" charset="0"/>
              </a:rPr>
              <a:t>- Miền Nam có hai mùa: </a:t>
            </a:r>
            <a:r>
              <a:rPr lang="en-US" sz="3200">
                <a:solidFill>
                  <a:srgbClr val="FF0000"/>
                </a:solidFill>
                <a:latin typeface="Arial" panose="020B0604020202020204" pitchFamily="34" charset="0"/>
                <a:ea typeface="Arial-Rounded" panose="020B0500000000000000" pitchFamily="34" charset="0"/>
                <a:cs typeface="Arial" panose="020B0604020202020204" pitchFamily="34" charset="0"/>
              </a:rPr>
              <a:t>mùa mưa</a:t>
            </a:r>
            <a:r>
              <a:rPr lang="en-US" sz="3200">
                <a:solidFill>
                  <a:schemeClr val="tx1"/>
                </a:solidFill>
                <a:latin typeface="Arial" panose="020B0604020202020204" pitchFamily="34" charset="0"/>
                <a:ea typeface="Arial-Rounded" panose="020B0500000000000000" pitchFamily="34" charset="0"/>
                <a:cs typeface="Arial" panose="020B0604020202020204" pitchFamily="34" charset="0"/>
              </a:rPr>
              <a:t> và </a:t>
            </a:r>
            <a:r>
              <a:rPr lang="en-US" sz="3200">
                <a:solidFill>
                  <a:srgbClr val="FF0000"/>
                </a:solidFill>
                <a:latin typeface="Arial" panose="020B0604020202020204" pitchFamily="34" charset="0"/>
                <a:ea typeface="Arial-Rounded" panose="020B0500000000000000" pitchFamily="34" charset="0"/>
                <a:cs typeface="Arial" panose="020B0604020202020204" pitchFamily="34" charset="0"/>
              </a:rPr>
              <a:t>mùa khô</a:t>
            </a:r>
            <a:r>
              <a:rPr lang="en-US" sz="320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en-US" sz="3200" i="1">
              <a:latin typeface="Arial" panose="020B0604020202020204" pitchFamily="34" charset="0"/>
              <a:ea typeface="Arial-Rounded" panose="020B0500000000000000"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3E902DEC-C849-48D0-BD8B-CD79E7081F31}"/>
              </a:ext>
            </a:extLst>
          </p:cNvPr>
          <p:cNvCxnSpPr>
            <a:cxnSpLocks/>
          </p:cNvCxnSpPr>
          <p:nvPr/>
        </p:nvCxnSpPr>
        <p:spPr>
          <a:xfrm>
            <a:off x="1193285" y="2963186"/>
            <a:ext cx="97943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5FFB25B-E1FF-4CDB-8CAD-56A299737F93}"/>
              </a:ext>
            </a:extLst>
          </p:cNvPr>
          <p:cNvCxnSpPr>
            <a:cxnSpLocks/>
          </p:cNvCxnSpPr>
          <p:nvPr/>
        </p:nvCxnSpPr>
        <p:spPr>
          <a:xfrm>
            <a:off x="4197240" y="2472467"/>
            <a:ext cx="6724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2E3D99C-2889-4D7F-A6F4-8674D3DCFE2D}"/>
              </a:ext>
            </a:extLst>
          </p:cNvPr>
          <p:cNvCxnSpPr>
            <a:cxnSpLocks/>
          </p:cNvCxnSpPr>
          <p:nvPr/>
        </p:nvCxnSpPr>
        <p:spPr>
          <a:xfrm>
            <a:off x="1193285" y="3458980"/>
            <a:ext cx="9728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31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3E600133-7643-482B-ACD0-14326BA99AE7}"/>
              </a:ext>
            </a:extLst>
          </p:cNvPr>
          <p:cNvSpPr/>
          <p:nvPr/>
        </p:nvSpPr>
        <p:spPr>
          <a:xfrm>
            <a:off x="9776422" y="79738"/>
            <a:ext cx="2341337" cy="540746"/>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Đọc lại  toàn bài</a:t>
            </a:r>
          </a:p>
        </p:txBody>
      </p:sp>
      <p:grpSp>
        <p:nvGrpSpPr>
          <p:cNvPr id="8" name="Group 7">
            <a:extLst>
              <a:ext uri="{FF2B5EF4-FFF2-40B4-BE49-F238E27FC236}">
                <a16:creationId xmlns:a16="http://schemas.microsoft.com/office/drawing/2014/main" xmlns="" id="{ADBAC956-4181-4D97-954C-0805776E9756}"/>
              </a:ext>
            </a:extLst>
          </p:cNvPr>
          <p:cNvGrpSpPr/>
          <p:nvPr/>
        </p:nvGrpSpPr>
        <p:grpSpPr>
          <a:xfrm>
            <a:off x="300642" y="199864"/>
            <a:ext cx="11560554" cy="6136162"/>
            <a:chOff x="300642" y="193729"/>
            <a:chExt cx="11560554" cy="6136162"/>
          </a:xfrm>
        </p:grpSpPr>
        <p:sp>
          <p:nvSpPr>
            <p:cNvPr id="9" name="TextBox 8">
              <a:extLst>
                <a:ext uri="{FF2B5EF4-FFF2-40B4-BE49-F238E27FC236}">
                  <a16:creationId xmlns:a16="http://schemas.microsoft.com/office/drawing/2014/main" xmlns="" id="{F60C74D0-E139-41C0-8EC4-8C77A0BE8AEA}"/>
                </a:ext>
              </a:extLst>
            </p:cNvPr>
            <p:cNvSpPr txBox="1"/>
            <p:nvPr/>
          </p:nvSpPr>
          <p:spPr>
            <a:xfrm>
              <a:off x="300642" y="1066912"/>
              <a:ext cx="11560554" cy="5262979"/>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Việt Nam là đất nước tươi đẹp của chúng mình. Thủ đô nước mình là Hà Nội. Lá cờ Tổ quốc mình hình chữ nhật, nền đỏ, ở giữa có ngôi sao vàng năm cánh.</a:t>
              </a:r>
            </a:p>
            <a:p>
              <a:pPr algn="just"/>
              <a:r>
                <a:rPr lang="en-US" sz="2800">
                  <a:latin typeface="Arial" panose="020B0604020202020204" pitchFamily="34" charset="0"/>
                  <a:ea typeface="Arial-Rounded" panose="020B0500000000000000" pitchFamily="34" charset="0"/>
                  <a:cs typeface="Arial" panose="020B0604020202020204" pitchFamily="34" charset="0"/>
                </a:rPr>
                <a:t>	Việt Nam có những vị anh hùng có công với đất nước như Hai Bà Trưng, Bà Triệu, Trần Hưng Đạo, Quang Trung, Hồ Chí Minh,… Những con người ấy đã làm rạng danh lịch sử nước nhà.</a:t>
              </a:r>
            </a:p>
            <a:p>
              <a:pPr algn="just"/>
              <a:r>
                <a:rPr lang="en-US" sz="2800">
                  <a:latin typeface="Arial" panose="020B0604020202020204" pitchFamily="34" charset="0"/>
                  <a:ea typeface="Arial-Rounded" panose="020B0500000000000000" pitchFamily="34" charset="0"/>
                  <a:cs typeface="Arial" panose="020B0604020202020204" pitchFamily="34" charset="0"/>
                </a:rPr>
                <a:t>	Đất nước mình có ba miền Bắc, Trung, Nam với khí hậu khác nhau. Miền Bắc và miền Trung một năm có bốn mùa: xuân, hạ, thu, đông. Miền Nam có hai mùa: mùa mưa và mùa khô.</a:t>
              </a:r>
            </a:p>
            <a:p>
              <a:pPr algn="just"/>
              <a:r>
                <a:rPr lang="en-US" sz="2800">
                  <a:latin typeface="Arial" panose="020B0604020202020204" pitchFamily="34" charset="0"/>
                  <a:ea typeface="Arial-Rounded" panose="020B0500000000000000" pitchFamily="34" charset="0"/>
                  <a:cs typeface="Arial" panose="020B0604020202020204" pitchFamily="34" charset="0"/>
                </a:rPr>
                <a:t>	Trang phục truyền thống của người Việt Nam là áo dài. Áo dài thường được mặc trong dịp Tết hay lễ hội.</a:t>
              </a:r>
            </a:p>
            <a:p>
              <a:pPr algn="r"/>
              <a:r>
                <a:rPr lang="en-US" sz="2800">
                  <a:latin typeface="Arial" panose="020B0604020202020204" pitchFamily="34" charset="0"/>
                  <a:ea typeface="Arial-Rounded" panose="020B0500000000000000" pitchFamily="34" charset="0"/>
                  <a:cs typeface="Arial" panose="020B0604020202020204" pitchFamily="34" charset="0"/>
                </a:rPr>
                <a:t>(Trung Sơn)</a:t>
              </a:r>
            </a:p>
          </p:txBody>
        </p:sp>
        <p:sp>
          <p:nvSpPr>
            <p:cNvPr id="10" name="TextBox 9">
              <a:extLst>
                <a:ext uri="{FF2B5EF4-FFF2-40B4-BE49-F238E27FC236}">
                  <a16:creationId xmlns:a16="http://schemas.microsoft.com/office/drawing/2014/main" xmlns="" id="{14C112EA-3F58-42C3-AA41-C8FF7CBC48E0}"/>
                </a:ext>
              </a:extLst>
            </p:cNvPr>
            <p:cNvSpPr txBox="1"/>
            <p:nvPr/>
          </p:nvSpPr>
          <p:spPr>
            <a:xfrm>
              <a:off x="2466493" y="193729"/>
              <a:ext cx="7228852" cy="646197"/>
            </a:xfrm>
            <a:prstGeom prst="rect">
              <a:avLst/>
            </a:prstGeom>
            <a:noFill/>
          </p:spPr>
          <p:txBody>
            <a:bodyPr wrap="square" lIns="91305" tIns="45654" rIns="91305" bIns="45654" rtlCol="0">
              <a:spAutoFit/>
            </a:bodyPr>
            <a:lstStyle/>
            <a:p>
              <a:pPr algn="ctr"/>
              <a:r>
                <a:rPr lang="en-US" sz="3600" b="1">
                  <a:solidFill>
                    <a:schemeClr val="bg2">
                      <a:lumMod val="75000"/>
                    </a:schemeClr>
                  </a:solidFill>
                  <a:latin typeface="+mj-lt"/>
                  <a:ea typeface="Arial-Rounded" panose="020B0500000000000000" pitchFamily="34" charset="0"/>
                  <a:cs typeface="Arial-Rounded" panose="020B0500000000000000" pitchFamily="34" charset="0"/>
                </a:rPr>
                <a:t>ĐẤT NƯỚC CHÚNG MÌNH</a:t>
              </a:r>
              <a:endParaRPr lang="en-US" sz="36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31862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A405393-1CC8-4F97-896A-54C7A849B4E3}"/>
              </a:ext>
            </a:extLst>
          </p:cNvPr>
          <p:cNvGrpSpPr/>
          <p:nvPr/>
        </p:nvGrpSpPr>
        <p:grpSpPr>
          <a:xfrm>
            <a:off x="1285095" y="142676"/>
            <a:ext cx="10409924" cy="774725"/>
            <a:chOff x="292250" y="915918"/>
            <a:chExt cx="10435740" cy="776647"/>
          </a:xfrm>
        </p:grpSpPr>
        <p:grpSp>
          <p:nvGrpSpPr>
            <p:cNvPr id="4" name="Group 3">
              <a:extLst>
                <a:ext uri="{FF2B5EF4-FFF2-40B4-BE49-F238E27FC236}">
                  <a16:creationId xmlns:a16="http://schemas.microsoft.com/office/drawing/2014/main" xmlns=""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xmlns=""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xmlns=""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xmlns="" id="{52982427-0955-4ACA-9120-B42B1FAD046E}"/>
                </a:ext>
              </a:extLst>
            </p:cNvPr>
            <p:cNvSpPr txBox="1"/>
            <p:nvPr/>
          </p:nvSpPr>
          <p:spPr>
            <a:xfrm>
              <a:off x="1021239" y="1044631"/>
              <a:ext cx="9706751"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Tìm các tên riêng có trong bài đọc.</a:t>
              </a:r>
            </a:p>
          </p:txBody>
        </p:sp>
      </p:grpSp>
      <p:grpSp>
        <p:nvGrpSpPr>
          <p:cNvPr id="8" name="Group 7">
            <a:extLst>
              <a:ext uri="{FF2B5EF4-FFF2-40B4-BE49-F238E27FC236}">
                <a16:creationId xmlns:a16="http://schemas.microsoft.com/office/drawing/2014/main" xmlns="" id="{1CF7EF9E-F43C-4EC3-8076-DABFD28B04B6}"/>
              </a:ext>
            </a:extLst>
          </p:cNvPr>
          <p:cNvGrpSpPr/>
          <p:nvPr/>
        </p:nvGrpSpPr>
        <p:grpSpPr>
          <a:xfrm>
            <a:off x="263690" y="74566"/>
            <a:ext cx="1021405" cy="924806"/>
            <a:chOff x="382486" y="1419041"/>
            <a:chExt cx="1023938" cy="927100"/>
          </a:xfrm>
        </p:grpSpPr>
        <p:sp>
          <p:nvSpPr>
            <p:cNvPr id="9" name="Oval 8">
              <a:extLst>
                <a:ext uri="{FF2B5EF4-FFF2-40B4-BE49-F238E27FC236}">
                  <a16:creationId xmlns:a16="http://schemas.microsoft.com/office/drawing/2014/main" xmlns=""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xmlns=""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1">
            <a:extLst>
              <a:ext uri="{FF2B5EF4-FFF2-40B4-BE49-F238E27FC236}">
                <a16:creationId xmlns:a16="http://schemas.microsoft.com/office/drawing/2014/main" xmlns="" id="{7FEE60FB-68DD-48D8-83EE-BD383F1C57D3}"/>
              </a:ext>
            </a:extLst>
          </p:cNvPr>
          <p:cNvSpPr/>
          <p:nvPr/>
        </p:nvSpPr>
        <p:spPr>
          <a:xfrm>
            <a:off x="1451832" y="1373601"/>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Việt Nam</a:t>
            </a:r>
          </a:p>
        </p:txBody>
      </p:sp>
      <p:sp>
        <p:nvSpPr>
          <p:cNvPr id="25" name="1">
            <a:extLst>
              <a:ext uri="{FF2B5EF4-FFF2-40B4-BE49-F238E27FC236}">
                <a16:creationId xmlns:a16="http://schemas.microsoft.com/office/drawing/2014/main" xmlns="" id="{A54A6818-85BD-4A46-8A6A-0D8681D87C84}"/>
              </a:ext>
            </a:extLst>
          </p:cNvPr>
          <p:cNvSpPr/>
          <p:nvPr/>
        </p:nvSpPr>
        <p:spPr>
          <a:xfrm>
            <a:off x="4830984" y="1373601"/>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Hà Nội</a:t>
            </a:r>
          </a:p>
        </p:txBody>
      </p:sp>
      <p:sp>
        <p:nvSpPr>
          <p:cNvPr id="31" name="1">
            <a:extLst>
              <a:ext uri="{FF2B5EF4-FFF2-40B4-BE49-F238E27FC236}">
                <a16:creationId xmlns:a16="http://schemas.microsoft.com/office/drawing/2014/main" xmlns="" id="{D17D95DF-BBAA-4704-9CFE-B1A2368E03A9}"/>
              </a:ext>
            </a:extLst>
          </p:cNvPr>
          <p:cNvSpPr/>
          <p:nvPr/>
        </p:nvSpPr>
        <p:spPr>
          <a:xfrm>
            <a:off x="8210136" y="1373601"/>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Hai Bà Trưng</a:t>
            </a:r>
          </a:p>
        </p:txBody>
      </p:sp>
      <p:sp>
        <p:nvSpPr>
          <p:cNvPr id="34" name="1">
            <a:extLst>
              <a:ext uri="{FF2B5EF4-FFF2-40B4-BE49-F238E27FC236}">
                <a16:creationId xmlns:a16="http://schemas.microsoft.com/office/drawing/2014/main" xmlns="" id="{CB606C86-33B5-4F84-BCCD-05282B570003}"/>
              </a:ext>
            </a:extLst>
          </p:cNvPr>
          <p:cNvSpPr/>
          <p:nvPr/>
        </p:nvSpPr>
        <p:spPr>
          <a:xfrm>
            <a:off x="1451832" y="2430890"/>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Bà Triệu</a:t>
            </a:r>
          </a:p>
        </p:txBody>
      </p:sp>
      <p:sp>
        <p:nvSpPr>
          <p:cNvPr id="35" name="1">
            <a:extLst>
              <a:ext uri="{FF2B5EF4-FFF2-40B4-BE49-F238E27FC236}">
                <a16:creationId xmlns:a16="http://schemas.microsoft.com/office/drawing/2014/main" xmlns="" id="{C8BC7B35-5EE8-4744-A37A-22F341CB0167}"/>
              </a:ext>
            </a:extLst>
          </p:cNvPr>
          <p:cNvSpPr/>
          <p:nvPr/>
        </p:nvSpPr>
        <p:spPr>
          <a:xfrm>
            <a:off x="4830984" y="2430890"/>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Trần Hưng Đạo</a:t>
            </a:r>
          </a:p>
        </p:txBody>
      </p:sp>
      <p:sp>
        <p:nvSpPr>
          <p:cNvPr id="36" name="1">
            <a:extLst>
              <a:ext uri="{FF2B5EF4-FFF2-40B4-BE49-F238E27FC236}">
                <a16:creationId xmlns:a16="http://schemas.microsoft.com/office/drawing/2014/main" xmlns="" id="{0CECA562-59B3-4A5E-981F-41A536BD0333}"/>
              </a:ext>
            </a:extLst>
          </p:cNvPr>
          <p:cNvSpPr/>
          <p:nvPr/>
        </p:nvSpPr>
        <p:spPr>
          <a:xfrm>
            <a:off x="8210136" y="2430890"/>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Quang Trung</a:t>
            </a:r>
          </a:p>
        </p:txBody>
      </p:sp>
      <p:sp>
        <p:nvSpPr>
          <p:cNvPr id="37" name="1">
            <a:extLst>
              <a:ext uri="{FF2B5EF4-FFF2-40B4-BE49-F238E27FC236}">
                <a16:creationId xmlns:a16="http://schemas.microsoft.com/office/drawing/2014/main" xmlns="" id="{18FDC8A3-E7DC-42AE-967B-94FE920ECB73}"/>
              </a:ext>
            </a:extLst>
          </p:cNvPr>
          <p:cNvSpPr/>
          <p:nvPr/>
        </p:nvSpPr>
        <p:spPr>
          <a:xfrm>
            <a:off x="1451832" y="3483405"/>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Hồ Chí Minh</a:t>
            </a:r>
          </a:p>
        </p:txBody>
      </p:sp>
      <p:sp>
        <p:nvSpPr>
          <p:cNvPr id="38" name="1">
            <a:extLst>
              <a:ext uri="{FF2B5EF4-FFF2-40B4-BE49-F238E27FC236}">
                <a16:creationId xmlns:a16="http://schemas.microsoft.com/office/drawing/2014/main" xmlns="" id="{066C2E38-1288-43CD-B042-337BCF58EFF5}"/>
              </a:ext>
            </a:extLst>
          </p:cNvPr>
          <p:cNvSpPr/>
          <p:nvPr/>
        </p:nvSpPr>
        <p:spPr>
          <a:xfrm>
            <a:off x="4830984" y="3483405"/>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Bắc</a:t>
            </a:r>
          </a:p>
        </p:txBody>
      </p:sp>
      <p:sp>
        <p:nvSpPr>
          <p:cNvPr id="39" name="1">
            <a:extLst>
              <a:ext uri="{FF2B5EF4-FFF2-40B4-BE49-F238E27FC236}">
                <a16:creationId xmlns:a16="http://schemas.microsoft.com/office/drawing/2014/main" xmlns="" id="{DFF821B9-58E3-4344-ABC0-25C3DAFE3981}"/>
              </a:ext>
            </a:extLst>
          </p:cNvPr>
          <p:cNvSpPr/>
          <p:nvPr/>
        </p:nvSpPr>
        <p:spPr>
          <a:xfrm>
            <a:off x="8210136" y="3483403"/>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Trung</a:t>
            </a:r>
          </a:p>
        </p:txBody>
      </p:sp>
      <p:sp>
        <p:nvSpPr>
          <p:cNvPr id="40" name="1">
            <a:extLst>
              <a:ext uri="{FF2B5EF4-FFF2-40B4-BE49-F238E27FC236}">
                <a16:creationId xmlns:a16="http://schemas.microsoft.com/office/drawing/2014/main" xmlns="" id="{9AD86BBC-FA34-4EC8-B8D8-B76F4511CDFA}"/>
              </a:ext>
            </a:extLst>
          </p:cNvPr>
          <p:cNvSpPr/>
          <p:nvPr/>
        </p:nvSpPr>
        <p:spPr>
          <a:xfrm>
            <a:off x="1451832" y="4535920"/>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Nam</a:t>
            </a:r>
          </a:p>
        </p:txBody>
      </p:sp>
      <p:sp>
        <p:nvSpPr>
          <p:cNvPr id="41" name="1">
            <a:extLst>
              <a:ext uri="{FF2B5EF4-FFF2-40B4-BE49-F238E27FC236}">
                <a16:creationId xmlns:a16="http://schemas.microsoft.com/office/drawing/2014/main" xmlns="" id="{B108FCC1-EFAA-44D8-B97A-DB9867BBE53D}"/>
              </a:ext>
            </a:extLst>
          </p:cNvPr>
          <p:cNvSpPr/>
          <p:nvPr/>
        </p:nvSpPr>
        <p:spPr>
          <a:xfrm>
            <a:off x="4830984" y="4535920"/>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miền Bắc</a:t>
            </a:r>
          </a:p>
        </p:txBody>
      </p:sp>
      <p:sp>
        <p:nvSpPr>
          <p:cNvPr id="42" name="1">
            <a:extLst>
              <a:ext uri="{FF2B5EF4-FFF2-40B4-BE49-F238E27FC236}">
                <a16:creationId xmlns:a16="http://schemas.microsoft.com/office/drawing/2014/main" xmlns="" id="{83EED379-9170-42F6-9863-1D97036FFBBB}"/>
              </a:ext>
            </a:extLst>
          </p:cNvPr>
          <p:cNvSpPr/>
          <p:nvPr/>
        </p:nvSpPr>
        <p:spPr>
          <a:xfrm>
            <a:off x="8210136" y="4535920"/>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miềnTrung</a:t>
            </a:r>
          </a:p>
        </p:txBody>
      </p:sp>
      <p:sp>
        <p:nvSpPr>
          <p:cNvPr id="43" name="1">
            <a:extLst>
              <a:ext uri="{FF2B5EF4-FFF2-40B4-BE49-F238E27FC236}">
                <a16:creationId xmlns:a16="http://schemas.microsoft.com/office/drawing/2014/main" xmlns="" id="{8D4BB462-4B1C-49F7-A383-2547B4AD8C88}"/>
              </a:ext>
            </a:extLst>
          </p:cNvPr>
          <p:cNvSpPr/>
          <p:nvPr/>
        </p:nvSpPr>
        <p:spPr>
          <a:xfrm>
            <a:off x="1451832" y="5588435"/>
            <a:ext cx="3108536" cy="764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miền Nam</a:t>
            </a:r>
          </a:p>
        </p:txBody>
      </p: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A405393-1CC8-4F97-896A-54C7A849B4E3}"/>
              </a:ext>
            </a:extLst>
          </p:cNvPr>
          <p:cNvGrpSpPr/>
          <p:nvPr/>
        </p:nvGrpSpPr>
        <p:grpSpPr>
          <a:xfrm>
            <a:off x="533468" y="191920"/>
            <a:ext cx="10621935" cy="1328724"/>
            <a:chOff x="294781" y="915918"/>
            <a:chExt cx="10648277" cy="1332020"/>
          </a:xfrm>
        </p:grpSpPr>
        <p:grpSp>
          <p:nvGrpSpPr>
            <p:cNvPr id="4" name="Group 3">
              <a:extLst>
                <a:ext uri="{FF2B5EF4-FFF2-40B4-BE49-F238E27FC236}">
                  <a16:creationId xmlns:a16="http://schemas.microsoft.com/office/drawing/2014/main" xmlns="" id="{95847717-79EC-4852-B18E-38B63DCB1879}"/>
                </a:ext>
              </a:extLst>
            </p:cNvPr>
            <p:cNvGrpSpPr/>
            <p:nvPr/>
          </p:nvGrpSpPr>
          <p:grpSpPr>
            <a:xfrm>
              <a:off x="294781" y="915918"/>
              <a:ext cx="743539" cy="731520"/>
              <a:chOff x="3065608" y="1727884"/>
              <a:chExt cx="1216667" cy="1188720"/>
            </a:xfrm>
          </p:grpSpPr>
          <p:sp>
            <p:nvSpPr>
              <p:cNvPr id="6" name="Google Shape;418;p36">
                <a:extLst>
                  <a:ext uri="{FF2B5EF4-FFF2-40B4-BE49-F238E27FC236}">
                    <a16:creationId xmlns:a16="http://schemas.microsoft.com/office/drawing/2014/main" xmlns=""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xmlns="" id="{72B0F313-DCD2-49F7-B1BF-07A25AC9A182}"/>
                  </a:ext>
                </a:extLst>
              </p:cNvPr>
              <p:cNvSpPr txBox="1">
                <a:spLocks/>
              </p:cNvSpPr>
              <p:nvPr/>
            </p:nvSpPr>
            <p:spPr>
              <a:xfrm>
                <a:off x="3085274" y="1889756"/>
                <a:ext cx="1197001"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xmlns="" id="{52982427-0955-4ACA-9120-B42B1FAD046E}"/>
                </a:ext>
              </a:extLst>
            </p:cNvPr>
            <p:cNvSpPr txBox="1"/>
            <p:nvPr/>
          </p:nvSpPr>
          <p:spPr>
            <a:xfrm>
              <a:off x="1021239" y="1044631"/>
              <a:ext cx="9921819" cy="1203307"/>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Dùng từ </a:t>
              </a:r>
              <a:r>
                <a:rPr lang="en-US" sz="3600" i="1">
                  <a:latin typeface="+mj-lt"/>
                  <a:ea typeface="Arial-Rounded" pitchFamily="34" charset="0"/>
                  <a:cs typeface="Arial-Rounded" pitchFamily="34" charset="0"/>
                </a:rPr>
                <a:t>là </a:t>
              </a:r>
              <a:r>
                <a:rPr lang="en-US" sz="3600">
                  <a:latin typeface="+mj-lt"/>
                  <a:ea typeface="Arial-Rounded" pitchFamily="34" charset="0"/>
                  <a:cs typeface="Arial-Rounded" pitchFamily="34" charset="0"/>
                </a:rPr>
                <a:t>kết hợp từ ngữ ở cột A với từ ngữ ở cột B</a:t>
              </a:r>
              <a:r>
                <a:rPr lang="en-US" sz="3600" i="1">
                  <a:latin typeface="+mj-lt"/>
                  <a:ea typeface="Arial-Rounded" pitchFamily="34" charset="0"/>
                  <a:cs typeface="Arial-Rounded" pitchFamily="34" charset="0"/>
                </a:rPr>
                <a:t> để tạo câu giới thiệu.</a:t>
              </a:r>
              <a:endParaRPr lang="en-US" sz="3600">
                <a:latin typeface="+mj-lt"/>
                <a:ea typeface="Arial-Rounded" pitchFamily="34" charset="0"/>
                <a:cs typeface="Arial-Rounded" pitchFamily="34" charset="0"/>
              </a:endParaRPr>
            </a:p>
          </p:txBody>
        </p:sp>
      </p:grpSp>
      <p:sp>
        <p:nvSpPr>
          <p:cNvPr id="14" name="4">
            <a:extLst>
              <a:ext uri="{FF2B5EF4-FFF2-40B4-BE49-F238E27FC236}">
                <a16:creationId xmlns:a16="http://schemas.microsoft.com/office/drawing/2014/main" xmlns="" id="{5B2A02E6-CC8F-4AD9-8152-7867E5031F32}"/>
              </a:ext>
            </a:extLst>
          </p:cNvPr>
          <p:cNvSpPr/>
          <p:nvPr/>
        </p:nvSpPr>
        <p:spPr>
          <a:xfrm>
            <a:off x="533468" y="2471978"/>
            <a:ext cx="3786283" cy="764303"/>
          </a:xfrm>
          <a:prstGeom prst="roundRect">
            <a:avLst/>
          </a:prstGeom>
          <a:solidFill>
            <a:srgbClr val="FFD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Việt Nam</a:t>
            </a:r>
          </a:p>
        </p:txBody>
      </p:sp>
      <p:sp>
        <p:nvSpPr>
          <p:cNvPr id="15" name="1">
            <a:extLst>
              <a:ext uri="{FF2B5EF4-FFF2-40B4-BE49-F238E27FC236}">
                <a16:creationId xmlns:a16="http://schemas.microsoft.com/office/drawing/2014/main" xmlns="" id="{ABB12F19-DCCB-46F2-A569-4985999CBD7C}"/>
              </a:ext>
            </a:extLst>
          </p:cNvPr>
          <p:cNvSpPr/>
          <p:nvPr/>
        </p:nvSpPr>
        <p:spPr>
          <a:xfrm>
            <a:off x="7269487" y="2471978"/>
            <a:ext cx="4686245" cy="76430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Hà Nội</a:t>
            </a:r>
          </a:p>
        </p:txBody>
      </p:sp>
      <p:sp>
        <p:nvSpPr>
          <p:cNvPr id="16" name="2">
            <a:extLst>
              <a:ext uri="{FF2B5EF4-FFF2-40B4-BE49-F238E27FC236}">
                <a16:creationId xmlns:a16="http://schemas.microsoft.com/office/drawing/2014/main" xmlns="" id="{80D9B034-B59A-4255-9E6B-E3A73811B001}"/>
              </a:ext>
            </a:extLst>
          </p:cNvPr>
          <p:cNvSpPr/>
          <p:nvPr/>
        </p:nvSpPr>
        <p:spPr>
          <a:xfrm>
            <a:off x="7269487" y="3810226"/>
            <a:ext cx="4686245" cy="76430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áo dài</a:t>
            </a:r>
          </a:p>
        </p:txBody>
      </p:sp>
      <p:sp>
        <p:nvSpPr>
          <p:cNvPr id="17" name="3">
            <a:extLst>
              <a:ext uri="{FF2B5EF4-FFF2-40B4-BE49-F238E27FC236}">
                <a16:creationId xmlns:a16="http://schemas.microsoft.com/office/drawing/2014/main" xmlns="" id="{6438F057-0125-49C8-BD99-770CADC10E1D}"/>
              </a:ext>
            </a:extLst>
          </p:cNvPr>
          <p:cNvSpPr/>
          <p:nvPr/>
        </p:nvSpPr>
        <p:spPr>
          <a:xfrm>
            <a:off x="7269487" y="5146135"/>
            <a:ext cx="4686245" cy="10972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đất nước tươi đẹp của chúng mình.</a:t>
            </a:r>
          </a:p>
        </p:txBody>
      </p:sp>
      <p:sp>
        <p:nvSpPr>
          <p:cNvPr id="20" name="4">
            <a:extLst>
              <a:ext uri="{FF2B5EF4-FFF2-40B4-BE49-F238E27FC236}">
                <a16:creationId xmlns:a16="http://schemas.microsoft.com/office/drawing/2014/main" xmlns="" id="{A4CF26FC-FD55-42BB-AFC5-1955AC2CAEDA}"/>
              </a:ext>
            </a:extLst>
          </p:cNvPr>
          <p:cNvSpPr/>
          <p:nvPr/>
        </p:nvSpPr>
        <p:spPr>
          <a:xfrm>
            <a:off x="533468" y="3810226"/>
            <a:ext cx="3786283" cy="764303"/>
          </a:xfrm>
          <a:prstGeom prst="roundRect">
            <a:avLst/>
          </a:prstGeom>
          <a:solidFill>
            <a:srgbClr val="FFD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Thủ đô nước mình</a:t>
            </a:r>
          </a:p>
        </p:txBody>
      </p:sp>
      <p:sp>
        <p:nvSpPr>
          <p:cNvPr id="21" name="4">
            <a:extLst>
              <a:ext uri="{FF2B5EF4-FFF2-40B4-BE49-F238E27FC236}">
                <a16:creationId xmlns:a16="http://schemas.microsoft.com/office/drawing/2014/main" xmlns="" id="{BC0D8B48-88AB-4A94-88EE-0C842F72EA34}"/>
              </a:ext>
            </a:extLst>
          </p:cNvPr>
          <p:cNvSpPr/>
          <p:nvPr/>
        </p:nvSpPr>
        <p:spPr>
          <a:xfrm>
            <a:off x="533468" y="5146135"/>
            <a:ext cx="3786283" cy="1097280"/>
          </a:xfrm>
          <a:prstGeom prst="roundRect">
            <a:avLst/>
          </a:prstGeom>
          <a:solidFill>
            <a:srgbClr val="FFD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Trang phục truyền thống của người Việt</a:t>
            </a:r>
          </a:p>
        </p:txBody>
      </p:sp>
      <p:sp>
        <p:nvSpPr>
          <p:cNvPr id="23" name="Google Shape;418;p36">
            <a:extLst>
              <a:ext uri="{FF2B5EF4-FFF2-40B4-BE49-F238E27FC236}">
                <a16:creationId xmlns:a16="http://schemas.microsoft.com/office/drawing/2014/main" xmlns="" id="{6ECADA0D-DFDC-4B11-BF65-BC8B4B647B8A}"/>
              </a:ext>
            </a:extLst>
          </p:cNvPr>
          <p:cNvSpPr/>
          <p:nvPr/>
        </p:nvSpPr>
        <p:spPr>
          <a:xfrm>
            <a:off x="2064278" y="1680096"/>
            <a:ext cx="724662" cy="729710"/>
          </a:xfrm>
          <a:prstGeom prst="ellipse">
            <a:avLst/>
          </a:prstGeom>
          <a:solidFill>
            <a:schemeClr val="bg1">
              <a:lumMod val="90000"/>
            </a:schemeClr>
          </a:solidFill>
          <a:ln>
            <a:noFill/>
          </a:ln>
        </p:spPr>
        <p:txBody>
          <a:bodyPr spcFirstLastPara="1" wrap="square" lIns="121404" tIns="121404" rIns="121404" bIns="121404" anchor="ctr" anchorCtr="0">
            <a:noAutofit/>
          </a:bodyPr>
          <a:lstStyle/>
          <a:p>
            <a:pPr algn="ctr"/>
            <a:r>
              <a:rPr lang="en-US" sz="3600" b="1">
                <a:solidFill>
                  <a:srgbClr val="002060"/>
                </a:solidFill>
                <a:latin typeface="+mj-lt"/>
                <a:ea typeface="Arial-Rounded" pitchFamily="34" charset="0"/>
                <a:cs typeface="Arial-Rounded" pitchFamily="34" charset="0"/>
              </a:rPr>
              <a:t>A</a:t>
            </a:r>
            <a:endParaRPr sz="3600" b="1">
              <a:solidFill>
                <a:srgbClr val="002060"/>
              </a:solidFill>
              <a:latin typeface="+mj-lt"/>
              <a:ea typeface="Arial-Rounded" pitchFamily="34" charset="0"/>
              <a:cs typeface="Arial-Rounded" pitchFamily="34" charset="0"/>
            </a:endParaRPr>
          </a:p>
        </p:txBody>
      </p:sp>
      <p:sp>
        <p:nvSpPr>
          <p:cNvPr id="24" name="Google Shape;418;p36">
            <a:extLst>
              <a:ext uri="{FF2B5EF4-FFF2-40B4-BE49-F238E27FC236}">
                <a16:creationId xmlns:a16="http://schemas.microsoft.com/office/drawing/2014/main" xmlns="" id="{84D4AA4E-82D1-4231-B24F-766E138D363F}"/>
              </a:ext>
            </a:extLst>
          </p:cNvPr>
          <p:cNvSpPr/>
          <p:nvPr/>
        </p:nvSpPr>
        <p:spPr>
          <a:xfrm>
            <a:off x="9250278" y="1680096"/>
            <a:ext cx="724662" cy="729710"/>
          </a:xfrm>
          <a:prstGeom prst="ellipse">
            <a:avLst/>
          </a:prstGeom>
          <a:solidFill>
            <a:schemeClr val="bg1">
              <a:lumMod val="90000"/>
            </a:schemeClr>
          </a:solidFill>
          <a:ln>
            <a:noFill/>
          </a:ln>
        </p:spPr>
        <p:txBody>
          <a:bodyPr spcFirstLastPara="1" wrap="square" lIns="121404" tIns="121404" rIns="121404" bIns="121404" anchor="ctr" anchorCtr="0">
            <a:noAutofit/>
          </a:bodyPr>
          <a:lstStyle/>
          <a:p>
            <a:pPr algn="ctr"/>
            <a:r>
              <a:rPr lang="en-US" sz="3600" b="1">
                <a:solidFill>
                  <a:srgbClr val="002060"/>
                </a:solidFill>
                <a:latin typeface="+mj-lt"/>
                <a:ea typeface="Arial-Rounded" pitchFamily="34" charset="0"/>
                <a:cs typeface="Arial-Rounded" pitchFamily="34" charset="0"/>
              </a:rPr>
              <a:t>B</a:t>
            </a:r>
            <a:endParaRPr sz="3600" b="1">
              <a:solidFill>
                <a:srgbClr val="002060"/>
              </a:solidFill>
              <a:latin typeface="+mj-lt"/>
              <a:ea typeface="Arial-Rounded" pitchFamily="34" charset="0"/>
              <a:cs typeface="Arial-Rounded" pitchFamily="34" charset="0"/>
            </a:endParaRPr>
          </a:p>
        </p:txBody>
      </p:sp>
      <p:sp>
        <p:nvSpPr>
          <p:cNvPr id="25" name="Google Shape;418;p36">
            <a:extLst>
              <a:ext uri="{FF2B5EF4-FFF2-40B4-BE49-F238E27FC236}">
                <a16:creationId xmlns:a16="http://schemas.microsoft.com/office/drawing/2014/main" xmlns="" id="{B0CAF50C-0E1B-411F-925C-CA326F60D4CC}"/>
              </a:ext>
            </a:extLst>
          </p:cNvPr>
          <p:cNvSpPr/>
          <p:nvPr/>
        </p:nvSpPr>
        <p:spPr>
          <a:xfrm>
            <a:off x="4892352" y="3810226"/>
            <a:ext cx="1992995" cy="729710"/>
          </a:xfrm>
          <a:prstGeom prst="ellipse">
            <a:avLst/>
          </a:prstGeom>
          <a:solidFill>
            <a:schemeClr val="bg2">
              <a:lumMod val="40000"/>
              <a:lumOff val="60000"/>
            </a:schemeClr>
          </a:solidFill>
          <a:ln>
            <a:noFill/>
          </a:ln>
        </p:spPr>
        <p:txBody>
          <a:bodyPr spcFirstLastPara="1" wrap="square" lIns="121404" tIns="121404" rIns="121404" bIns="121404" anchor="ctr" anchorCtr="0">
            <a:noAutofit/>
          </a:bodyPr>
          <a:lstStyle/>
          <a:p>
            <a:pPr algn="ctr"/>
            <a:r>
              <a:rPr lang="en-US" sz="3600" b="1">
                <a:solidFill>
                  <a:srgbClr val="FF0000"/>
                </a:solidFill>
                <a:latin typeface="+mj-lt"/>
                <a:ea typeface="Arial-Rounded" pitchFamily="34" charset="0"/>
                <a:cs typeface="Arial-Rounded" pitchFamily="34" charset="0"/>
              </a:rPr>
              <a:t>là</a:t>
            </a:r>
            <a:endParaRPr sz="3600" b="1">
              <a:solidFill>
                <a:srgbClr val="FF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803258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A405393-1CC8-4F97-896A-54C7A849B4E3}"/>
              </a:ext>
            </a:extLst>
          </p:cNvPr>
          <p:cNvGrpSpPr/>
          <p:nvPr/>
        </p:nvGrpSpPr>
        <p:grpSpPr>
          <a:xfrm>
            <a:off x="533468" y="191920"/>
            <a:ext cx="10621935" cy="1328724"/>
            <a:chOff x="294781" y="915918"/>
            <a:chExt cx="10648277" cy="1332020"/>
          </a:xfrm>
        </p:grpSpPr>
        <p:grpSp>
          <p:nvGrpSpPr>
            <p:cNvPr id="4" name="Group 3">
              <a:extLst>
                <a:ext uri="{FF2B5EF4-FFF2-40B4-BE49-F238E27FC236}">
                  <a16:creationId xmlns:a16="http://schemas.microsoft.com/office/drawing/2014/main" xmlns="" id="{95847717-79EC-4852-B18E-38B63DCB1879}"/>
                </a:ext>
              </a:extLst>
            </p:cNvPr>
            <p:cNvGrpSpPr/>
            <p:nvPr/>
          </p:nvGrpSpPr>
          <p:grpSpPr>
            <a:xfrm>
              <a:off x="294781" y="915918"/>
              <a:ext cx="743539" cy="731520"/>
              <a:chOff x="3065608" y="1727884"/>
              <a:chExt cx="1216667" cy="1188720"/>
            </a:xfrm>
          </p:grpSpPr>
          <p:sp>
            <p:nvSpPr>
              <p:cNvPr id="6" name="Google Shape;418;p36">
                <a:extLst>
                  <a:ext uri="{FF2B5EF4-FFF2-40B4-BE49-F238E27FC236}">
                    <a16:creationId xmlns:a16="http://schemas.microsoft.com/office/drawing/2014/main" xmlns=""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xmlns="" id="{72B0F313-DCD2-49F7-B1BF-07A25AC9A182}"/>
                  </a:ext>
                </a:extLst>
              </p:cNvPr>
              <p:cNvSpPr txBox="1">
                <a:spLocks/>
              </p:cNvSpPr>
              <p:nvPr/>
            </p:nvSpPr>
            <p:spPr>
              <a:xfrm>
                <a:off x="3085274" y="1889756"/>
                <a:ext cx="1197001"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xmlns="" id="{52982427-0955-4ACA-9120-B42B1FAD046E}"/>
                </a:ext>
              </a:extLst>
            </p:cNvPr>
            <p:cNvSpPr txBox="1"/>
            <p:nvPr/>
          </p:nvSpPr>
          <p:spPr>
            <a:xfrm>
              <a:off x="1021239" y="1044631"/>
              <a:ext cx="9921819" cy="1203307"/>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Dùng từ </a:t>
              </a:r>
              <a:r>
                <a:rPr lang="en-US" sz="3600" i="1">
                  <a:latin typeface="+mj-lt"/>
                  <a:ea typeface="Arial-Rounded" pitchFamily="34" charset="0"/>
                  <a:cs typeface="Arial-Rounded" pitchFamily="34" charset="0"/>
                </a:rPr>
                <a:t>là </a:t>
              </a:r>
              <a:r>
                <a:rPr lang="en-US" sz="3600">
                  <a:latin typeface="+mj-lt"/>
                  <a:ea typeface="Arial-Rounded" pitchFamily="34" charset="0"/>
                  <a:cs typeface="Arial-Rounded" pitchFamily="34" charset="0"/>
                </a:rPr>
                <a:t>kết hợp từ ngữ ở cột A với từ ngữ ở cột B</a:t>
              </a:r>
              <a:r>
                <a:rPr lang="en-US" sz="3600" i="1">
                  <a:latin typeface="+mj-lt"/>
                  <a:ea typeface="Arial-Rounded" pitchFamily="34" charset="0"/>
                  <a:cs typeface="Arial-Rounded" pitchFamily="34" charset="0"/>
                </a:rPr>
                <a:t> để tạo câu giới thiệu.</a:t>
              </a:r>
              <a:endParaRPr lang="en-US" sz="3600">
                <a:latin typeface="+mj-lt"/>
                <a:ea typeface="Arial-Rounded" pitchFamily="34" charset="0"/>
                <a:cs typeface="Arial-Rounded" pitchFamily="34" charset="0"/>
              </a:endParaRPr>
            </a:p>
          </p:txBody>
        </p:sp>
      </p:grpSp>
      <p:sp>
        <p:nvSpPr>
          <p:cNvPr id="14" name="4">
            <a:extLst>
              <a:ext uri="{FF2B5EF4-FFF2-40B4-BE49-F238E27FC236}">
                <a16:creationId xmlns:a16="http://schemas.microsoft.com/office/drawing/2014/main" xmlns="" id="{5B2A02E6-CC8F-4AD9-8152-7867E5031F32}"/>
              </a:ext>
            </a:extLst>
          </p:cNvPr>
          <p:cNvSpPr/>
          <p:nvPr/>
        </p:nvSpPr>
        <p:spPr>
          <a:xfrm>
            <a:off x="533468" y="2471978"/>
            <a:ext cx="3786283" cy="764303"/>
          </a:xfrm>
          <a:prstGeom prst="roundRect">
            <a:avLst/>
          </a:prstGeom>
          <a:solidFill>
            <a:srgbClr val="FFD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Việt Nam</a:t>
            </a:r>
          </a:p>
        </p:txBody>
      </p:sp>
      <p:sp>
        <p:nvSpPr>
          <p:cNvPr id="15" name="1">
            <a:extLst>
              <a:ext uri="{FF2B5EF4-FFF2-40B4-BE49-F238E27FC236}">
                <a16:creationId xmlns:a16="http://schemas.microsoft.com/office/drawing/2014/main" xmlns="" id="{ABB12F19-DCCB-46F2-A569-4985999CBD7C}"/>
              </a:ext>
            </a:extLst>
          </p:cNvPr>
          <p:cNvSpPr/>
          <p:nvPr/>
        </p:nvSpPr>
        <p:spPr>
          <a:xfrm>
            <a:off x="6907152" y="3870165"/>
            <a:ext cx="4686245" cy="76430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Hà Nội</a:t>
            </a:r>
          </a:p>
        </p:txBody>
      </p:sp>
      <p:sp>
        <p:nvSpPr>
          <p:cNvPr id="16" name="2">
            <a:extLst>
              <a:ext uri="{FF2B5EF4-FFF2-40B4-BE49-F238E27FC236}">
                <a16:creationId xmlns:a16="http://schemas.microsoft.com/office/drawing/2014/main" xmlns="" id="{80D9B034-B59A-4255-9E6B-E3A73811B001}"/>
              </a:ext>
            </a:extLst>
          </p:cNvPr>
          <p:cNvSpPr/>
          <p:nvPr/>
        </p:nvSpPr>
        <p:spPr>
          <a:xfrm>
            <a:off x="6942125" y="5421652"/>
            <a:ext cx="4686245" cy="76430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áo dài</a:t>
            </a:r>
          </a:p>
        </p:txBody>
      </p:sp>
      <p:sp>
        <p:nvSpPr>
          <p:cNvPr id="17" name="3">
            <a:extLst>
              <a:ext uri="{FF2B5EF4-FFF2-40B4-BE49-F238E27FC236}">
                <a16:creationId xmlns:a16="http://schemas.microsoft.com/office/drawing/2014/main" xmlns="" id="{6438F057-0125-49C8-BD99-770CADC10E1D}"/>
              </a:ext>
            </a:extLst>
          </p:cNvPr>
          <p:cNvSpPr/>
          <p:nvPr/>
        </p:nvSpPr>
        <p:spPr>
          <a:xfrm>
            <a:off x="6907155" y="2357003"/>
            <a:ext cx="4686245" cy="10972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đất nước tươi đẹp của chúng mình.</a:t>
            </a:r>
          </a:p>
        </p:txBody>
      </p:sp>
      <p:sp>
        <p:nvSpPr>
          <p:cNvPr id="20" name="4">
            <a:extLst>
              <a:ext uri="{FF2B5EF4-FFF2-40B4-BE49-F238E27FC236}">
                <a16:creationId xmlns:a16="http://schemas.microsoft.com/office/drawing/2014/main" xmlns="" id="{A4CF26FC-FD55-42BB-AFC5-1955AC2CAEDA}"/>
              </a:ext>
            </a:extLst>
          </p:cNvPr>
          <p:cNvSpPr/>
          <p:nvPr/>
        </p:nvSpPr>
        <p:spPr>
          <a:xfrm>
            <a:off x="533468" y="3810226"/>
            <a:ext cx="3786283" cy="764303"/>
          </a:xfrm>
          <a:prstGeom prst="roundRect">
            <a:avLst/>
          </a:prstGeom>
          <a:solidFill>
            <a:srgbClr val="FFD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Thủ đô nước mình</a:t>
            </a:r>
          </a:p>
        </p:txBody>
      </p:sp>
      <p:sp>
        <p:nvSpPr>
          <p:cNvPr id="21" name="4">
            <a:extLst>
              <a:ext uri="{FF2B5EF4-FFF2-40B4-BE49-F238E27FC236}">
                <a16:creationId xmlns:a16="http://schemas.microsoft.com/office/drawing/2014/main" xmlns="" id="{BC0D8B48-88AB-4A94-88EE-0C842F72EA34}"/>
              </a:ext>
            </a:extLst>
          </p:cNvPr>
          <p:cNvSpPr/>
          <p:nvPr/>
        </p:nvSpPr>
        <p:spPr>
          <a:xfrm>
            <a:off x="533468" y="5146135"/>
            <a:ext cx="3786283" cy="1097280"/>
          </a:xfrm>
          <a:prstGeom prst="roundRect">
            <a:avLst/>
          </a:prstGeom>
          <a:solidFill>
            <a:srgbClr val="FFD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Trang phục truyền thống của người Việt</a:t>
            </a:r>
          </a:p>
        </p:txBody>
      </p:sp>
      <p:sp>
        <p:nvSpPr>
          <p:cNvPr id="25" name="Google Shape;418;p36">
            <a:extLst>
              <a:ext uri="{FF2B5EF4-FFF2-40B4-BE49-F238E27FC236}">
                <a16:creationId xmlns:a16="http://schemas.microsoft.com/office/drawing/2014/main" xmlns="" id="{B0CAF50C-0E1B-411F-925C-CA326F60D4CC}"/>
              </a:ext>
            </a:extLst>
          </p:cNvPr>
          <p:cNvSpPr/>
          <p:nvPr/>
        </p:nvSpPr>
        <p:spPr>
          <a:xfrm>
            <a:off x="4616955" y="2506571"/>
            <a:ext cx="1992995" cy="729710"/>
          </a:xfrm>
          <a:prstGeom prst="ellipse">
            <a:avLst/>
          </a:prstGeom>
          <a:solidFill>
            <a:schemeClr val="bg2">
              <a:lumMod val="40000"/>
              <a:lumOff val="60000"/>
            </a:schemeClr>
          </a:solidFill>
          <a:ln>
            <a:noFill/>
          </a:ln>
        </p:spPr>
        <p:txBody>
          <a:bodyPr spcFirstLastPara="1" wrap="square" lIns="121404" tIns="121404" rIns="121404" bIns="121404" anchor="ctr" anchorCtr="0">
            <a:noAutofit/>
          </a:bodyPr>
          <a:lstStyle/>
          <a:p>
            <a:pPr algn="ctr"/>
            <a:r>
              <a:rPr lang="en-US" sz="3600" b="1">
                <a:solidFill>
                  <a:srgbClr val="FF0000"/>
                </a:solidFill>
                <a:latin typeface="+mj-lt"/>
                <a:ea typeface="Arial-Rounded" pitchFamily="34" charset="0"/>
                <a:cs typeface="Arial-Rounded" pitchFamily="34" charset="0"/>
              </a:rPr>
              <a:t>là</a:t>
            </a:r>
            <a:endParaRPr sz="3600" b="1">
              <a:solidFill>
                <a:srgbClr val="FF0000"/>
              </a:solidFill>
              <a:latin typeface="+mj-lt"/>
              <a:ea typeface="Arial-Rounded" pitchFamily="34" charset="0"/>
              <a:cs typeface="Arial-Rounded" pitchFamily="34" charset="0"/>
            </a:endParaRPr>
          </a:p>
        </p:txBody>
      </p:sp>
      <p:sp>
        <p:nvSpPr>
          <p:cNvPr id="18" name="Google Shape;418;p36">
            <a:extLst>
              <a:ext uri="{FF2B5EF4-FFF2-40B4-BE49-F238E27FC236}">
                <a16:creationId xmlns:a16="http://schemas.microsoft.com/office/drawing/2014/main" xmlns="" id="{702C00B7-F541-42A0-9C1E-BA8E992AC04E}"/>
              </a:ext>
            </a:extLst>
          </p:cNvPr>
          <p:cNvSpPr/>
          <p:nvPr/>
        </p:nvSpPr>
        <p:spPr>
          <a:xfrm>
            <a:off x="4616954" y="3785422"/>
            <a:ext cx="1992995" cy="729710"/>
          </a:xfrm>
          <a:prstGeom prst="ellipse">
            <a:avLst/>
          </a:prstGeom>
          <a:solidFill>
            <a:schemeClr val="bg2">
              <a:lumMod val="40000"/>
              <a:lumOff val="60000"/>
            </a:schemeClr>
          </a:solidFill>
          <a:ln>
            <a:noFill/>
          </a:ln>
        </p:spPr>
        <p:txBody>
          <a:bodyPr spcFirstLastPara="1" wrap="square" lIns="121404" tIns="121404" rIns="121404" bIns="121404" anchor="ctr" anchorCtr="0">
            <a:noAutofit/>
          </a:bodyPr>
          <a:lstStyle/>
          <a:p>
            <a:pPr algn="ctr"/>
            <a:r>
              <a:rPr lang="en-US" sz="3600" b="1">
                <a:solidFill>
                  <a:srgbClr val="FF0000"/>
                </a:solidFill>
                <a:latin typeface="+mj-lt"/>
                <a:ea typeface="Arial-Rounded" pitchFamily="34" charset="0"/>
                <a:cs typeface="Arial-Rounded" pitchFamily="34" charset="0"/>
              </a:rPr>
              <a:t>là</a:t>
            </a:r>
            <a:endParaRPr sz="3600" b="1">
              <a:solidFill>
                <a:srgbClr val="FF0000"/>
              </a:solidFill>
              <a:latin typeface="+mj-lt"/>
              <a:ea typeface="Arial-Rounded" pitchFamily="34" charset="0"/>
              <a:cs typeface="Arial-Rounded" pitchFamily="34" charset="0"/>
            </a:endParaRPr>
          </a:p>
        </p:txBody>
      </p:sp>
      <p:sp>
        <p:nvSpPr>
          <p:cNvPr id="19" name="Google Shape;418;p36">
            <a:extLst>
              <a:ext uri="{FF2B5EF4-FFF2-40B4-BE49-F238E27FC236}">
                <a16:creationId xmlns:a16="http://schemas.microsoft.com/office/drawing/2014/main" xmlns="" id="{D19F4C4A-B673-48E3-95AB-55624AB1925B}"/>
              </a:ext>
            </a:extLst>
          </p:cNvPr>
          <p:cNvSpPr/>
          <p:nvPr/>
        </p:nvSpPr>
        <p:spPr>
          <a:xfrm>
            <a:off x="4635278" y="5329920"/>
            <a:ext cx="1992995" cy="729710"/>
          </a:xfrm>
          <a:prstGeom prst="ellipse">
            <a:avLst/>
          </a:prstGeom>
          <a:solidFill>
            <a:schemeClr val="bg2">
              <a:lumMod val="40000"/>
              <a:lumOff val="60000"/>
            </a:schemeClr>
          </a:solidFill>
          <a:ln>
            <a:noFill/>
          </a:ln>
        </p:spPr>
        <p:txBody>
          <a:bodyPr spcFirstLastPara="1" wrap="square" lIns="121404" tIns="121404" rIns="121404" bIns="121404" anchor="ctr" anchorCtr="0">
            <a:noAutofit/>
          </a:bodyPr>
          <a:lstStyle/>
          <a:p>
            <a:pPr algn="ctr"/>
            <a:r>
              <a:rPr lang="en-US" sz="3600" b="1">
                <a:solidFill>
                  <a:srgbClr val="FF0000"/>
                </a:solidFill>
                <a:latin typeface="+mj-lt"/>
                <a:ea typeface="Arial-Rounded" pitchFamily="34" charset="0"/>
                <a:cs typeface="Arial-Rounded" pitchFamily="34" charset="0"/>
              </a:rPr>
              <a:t>là</a:t>
            </a:r>
            <a:endParaRPr sz="3600" b="1">
              <a:solidFill>
                <a:srgbClr val="FF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381579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ACDB646-B13E-4EF7-A9AA-BD0B9ECAE0C4}"/>
              </a:ext>
            </a:extLst>
          </p:cNvPr>
          <p:cNvPicPr>
            <a:picLocks noChangeAspect="1"/>
          </p:cNvPicPr>
          <p:nvPr/>
        </p:nvPicPr>
        <p:blipFill>
          <a:blip r:embed="rId4"/>
          <a:stretch>
            <a:fillRect/>
          </a:stretch>
        </p:blipFill>
        <p:spPr>
          <a:xfrm>
            <a:off x="0" y="10152"/>
            <a:ext cx="12161838" cy="6837695"/>
          </a:xfrm>
          <a:prstGeom prst="rect">
            <a:avLst/>
          </a:prstGeom>
        </p:spPr>
      </p:pic>
      <p:pic>
        <p:nvPicPr>
          <p:cNvPr id="3" name="Picture 2">
            <a:extLst>
              <a:ext uri="{FF2B5EF4-FFF2-40B4-BE49-F238E27FC236}">
                <a16:creationId xmlns:a16="http://schemas.microsoft.com/office/drawing/2014/main" xmlns="" id="{0856D5A2-D3EC-4AAA-83CB-BE462D89FB05}"/>
              </a:ext>
            </a:extLst>
          </p:cNvPr>
          <p:cNvPicPr>
            <a:picLocks noChangeAspect="1"/>
          </p:cNvPicPr>
          <p:nvPr/>
        </p:nvPicPr>
        <p:blipFill>
          <a:blip r:embed="rId5"/>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xmlns=""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179005F-ECD7-4BCE-A5E9-83D4A040538C}"/>
              </a:ext>
            </a:extLst>
          </p:cNvPr>
          <p:cNvSpPr/>
          <p:nvPr/>
        </p:nvSpPr>
        <p:spPr>
          <a:xfrm>
            <a:off x="1102011" y="403214"/>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Trang phục truyền thống của nước ta là…</a:t>
            </a:r>
          </a:p>
        </p:txBody>
      </p:sp>
      <p:sp>
        <p:nvSpPr>
          <p:cNvPr id="7" name="Rectangle 6">
            <a:extLst>
              <a:ext uri="{FF2B5EF4-FFF2-40B4-BE49-F238E27FC236}">
                <a16:creationId xmlns:a16="http://schemas.microsoft.com/office/drawing/2014/main" xmlns="" id="{48181600-782E-4757-A86F-886CD173137C}"/>
              </a:ext>
            </a:extLst>
          </p:cNvPr>
          <p:cNvSpPr/>
          <p:nvPr/>
        </p:nvSpPr>
        <p:spPr>
          <a:xfrm>
            <a:off x="1832051" y="2710172"/>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A. Áo dài</a:t>
            </a:r>
            <a:endParaRPr lang="vi-VN" sz="48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xmlns="" id="{0FD1DE6E-5454-464F-BFA9-0692407622DF}"/>
              </a:ext>
            </a:extLst>
          </p:cNvPr>
          <p:cNvSpPr/>
          <p:nvPr/>
        </p:nvSpPr>
        <p:spPr>
          <a:xfrm>
            <a:off x="1852697" y="4041202"/>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B. Váy</a:t>
            </a:r>
            <a:endParaRPr lang="en-US" sz="4800" dirty="0">
              <a:solidFill>
                <a:schemeClr val="tx1"/>
              </a:solidFill>
              <a:latin typeface="+mj-lt"/>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xmlns="" id="{60236428-B79A-4070-A736-F5C855EF4C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1935" y="2884295"/>
            <a:ext cx="576229" cy="599237"/>
          </a:xfrm>
          <a:prstGeom prst="rect">
            <a:avLst/>
          </a:prstGeom>
        </p:spPr>
      </p:pic>
      <p:pic>
        <p:nvPicPr>
          <p:cNvPr id="15" name="Picture 2">
            <a:extLst>
              <a:ext uri="{FF2B5EF4-FFF2-40B4-BE49-F238E27FC236}">
                <a16:creationId xmlns:a16="http://schemas.microsoft.com/office/drawing/2014/main" xmlns="" id="{D5B5CC28-E47F-47D9-B698-29CA012C3B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89054" y="4266448"/>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xmlns="" id="{DE52D911-94C3-470E-916E-BB7F7DBD79A1}"/>
              </a:ext>
            </a:extLst>
          </p:cNvPr>
          <p:cNvSpPr/>
          <p:nvPr/>
        </p:nvSpPr>
        <p:spPr>
          <a:xfrm>
            <a:off x="1832051" y="5444303"/>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Áo bà ba</a:t>
            </a:r>
            <a:endParaRPr lang="en-US" sz="4800" dirty="0">
              <a:solidFill>
                <a:schemeClr val="tx1"/>
              </a:solidFill>
              <a:latin typeface="+mj-lt"/>
              <a:ea typeface="Arial-Rounded" pitchFamily="34" charset="0"/>
              <a:cs typeface="Arial-Rounded" pitchFamily="34" charset="0"/>
            </a:endParaRPr>
          </a:p>
        </p:txBody>
      </p:sp>
      <p:pic>
        <p:nvPicPr>
          <p:cNvPr id="17" name="Picture 2">
            <a:extLst>
              <a:ext uri="{FF2B5EF4-FFF2-40B4-BE49-F238E27FC236}">
                <a16:creationId xmlns:a16="http://schemas.microsoft.com/office/drawing/2014/main" xmlns="" id="{90885DC1-3B9E-4465-82C2-B3D0D6E52F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8408" y="566954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2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7"/>
                                        </p:tgtEl>
                                        <p:attrNameLst>
                                          <p:attrName>fillcolor</p:attrName>
                                        </p:attrNameLst>
                                      </p:cBhvr>
                                      <p:to>
                                        <a:schemeClr val="bg2"/>
                                      </p:to>
                                    </p:animClr>
                                    <p:set>
                                      <p:cBhvr>
                                        <p:cTn id="28" dur="250" fill="hold"/>
                                        <p:tgtEl>
                                          <p:spTgt spid="7"/>
                                        </p:tgtEl>
                                        <p:attrNameLst>
                                          <p:attrName>fill.type</p:attrName>
                                        </p:attrNameLst>
                                      </p:cBhvr>
                                      <p:to>
                                        <p:strVal val="solid"/>
                                      </p:to>
                                    </p:set>
                                    <p:set>
                                      <p:cBhvr>
                                        <p:cTn id="29" dur="250" fill="hold"/>
                                        <p:tgtEl>
                                          <p:spTgt spid="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7"/>
                                        </p:tgtEl>
                                        <p:attrNameLst>
                                          <p:attrName>fillcolor</p:attrName>
                                        </p:attrNameLst>
                                      </p:cBhvr>
                                      <p:to>
                                        <a:srgbClr val="FFFF00"/>
                                      </p:to>
                                    </p:animClr>
                                    <p:set>
                                      <p:cBhvr>
                                        <p:cTn id="32" dur="250" fill="hold"/>
                                        <p:tgtEl>
                                          <p:spTgt spid="7"/>
                                        </p:tgtEl>
                                        <p:attrNameLst>
                                          <p:attrName>fill.type</p:attrName>
                                        </p:attrNameLst>
                                      </p:cBhvr>
                                      <p:to>
                                        <p:strVal val="solid"/>
                                      </p:to>
                                    </p:set>
                                    <p:set>
                                      <p:cBhvr>
                                        <p:cTn id="33" dur="250" fill="hold"/>
                                        <p:tgtEl>
                                          <p:spTgt spid="7"/>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6"/>
                                        </p:tgtEl>
                                        <p:attrNameLst>
                                          <p:attrName>fillcolor</p:attrName>
                                        </p:attrNameLst>
                                      </p:cBhvr>
                                      <p:to>
                                        <a:schemeClr val="accent1"/>
                                      </p:to>
                                    </p:animClr>
                                    <p:set>
                                      <p:cBhvr>
                                        <p:cTn id="56" dur="250" fill="hold"/>
                                        <p:tgtEl>
                                          <p:spTgt spid="16"/>
                                        </p:tgtEl>
                                        <p:attrNameLst>
                                          <p:attrName>fill.type</p:attrName>
                                        </p:attrNameLst>
                                      </p:cBhvr>
                                      <p:to>
                                        <p:strVal val="solid"/>
                                      </p:to>
                                    </p:set>
                                    <p:set>
                                      <p:cBhvr>
                                        <p:cTn id="57" dur="250" fill="hold"/>
                                        <p:tgtEl>
                                          <p:spTgt spid="1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6"/>
                                        </p:tgtEl>
                                        <p:attrNameLst>
                                          <p:attrName>fillcolor</p:attrName>
                                        </p:attrNameLst>
                                      </p:cBhvr>
                                      <p:to>
                                        <a:schemeClr val="accent1"/>
                                      </p:to>
                                    </p:animClr>
                                    <p:set>
                                      <p:cBhvr>
                                        <p:cTn id="60" dur="250" fill="hold"/>
                                        <p:tgtEl>
                                          <p:spTgt spid="16"/>
                                        </p:tgtEl>
                                        <p:attrNameLst>
                                          <p:attrName>fill.type</p:attrName>
                                        </p:attrNameLst>
                                      </p:cBhvr>
                                      <p:to>
                                        <p:strVal val="solid"/>
                                      </p:to>
                                    </p:set>
                                    <p:set>
                                      <p:cBhvr>
                                        <p:cTn id="61" dur="250" fill="hold"/>
                                        <p:tgtEl>
                                          <p:spTgt spid="1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childTnLst>
        </p:cTn>
      </p:par>
    </p:tnLst>
    <p:bldLst>
      <p:bldP spid="11" grpId="0" animBg="1"/>
      <p:bldP spid="7" grpId="0" animBg="1"/>
      <p:bldP spid="9"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8E50E7D-15E9-467F-AD30-222D7113F8F5}"/>
              </a:ext>
            </a:extLst>
          </p:cNvPr>
          <p:cNvSpPr/>
          <p:nvPr/>
        </p:nvSpPr>
        <p:spPr>
          <a:xfrm>
            <a:off x="1832051" y="4012518"/>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B. Hà Nội</a:t>
            </a:r>
            <a:endParaRPr lang="vi-VN" sz="4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xmlns="" id="{A01CB2C4-F399-46F9-92FA-37404079C498}"/>
              </a:ext>
            </a:extLst>
          </p:cNvPr>
          <p:cNvSpPr/>
          <p:nvPr/>
        </p:nvSpPr>
        <p:spPr>
          <a:xfrm>
            <a:off x="1806284" y="2583855"/>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Đà Nẵng</a:t>
            </a:r>
            <a:endParaRPr lang="en-US" sz="4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xmlns="" id="{2179005F-ECD7-4BCE-A5E9-83D4A040538C}"/>
              </a:ext>
            </a:extLst>
          </p:cNvPr>
          <p:cNvSpPr/>
          <p:nvPr/>
        </p:nvSpPr>
        <p:spPr>
          <a:xfrm>
            <a:off x="1102011" y="601910"/>
            <a:ext cx="9957816"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ea typeface="Arial-Rounded" pitchFamily="34" charset="0"/>
                <a:cs typeface="Arial-Rounded" pitchFamily="34" charset="0"/>
              </a:rPr>
              <a:t>Thủ đô của nước Việt Nam là…</a:t>
            </a:r>
          </a:p>
        </p:txBody>
      </p:sp>
      <p:pic>
        <p:nvPicPr>
          <p:cNvPr id="12" name="Picture 11">
            <a:extLst>
              <a:ext uri="{FF2B5EF4-FFF2-40B4-BE49-F238E27FC236}">
                <a16:creationId xmlns:a16="http://schemas.microsoft.com/office/drawing/2014/main" xmlns="" id="{77E74449-D99F-4007-9F0B-7C9909FF93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1935" y="4186641"/>
            <a:ext cx="576229" cy="599237"/>
          </a:xfrm>
          <a:prstGeom prst="rect">
            <a:avLst/>
          </a:prstGeom>
        </p:spPr>
      </p:pic>
      <p:pic>
        <p:nvPicPr>
          <p:cNvPr id="13" name="Picture 2">
            <a:extLst>
              <a:ext uri="{FF2B5EF4-FFF2-40B4-BE49-F238E27FC236}">
                <a16:creationId xmlns:a16="http://schemas.microsoft.com/office/drawing/2014/main" xmlns="" id="{7C0D45B7-2246-4760-A8DD-4C34F9B936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2641" y="280910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939BFEB9-4613-46C9-B380-BA986AF7D0F0}"/>
              </a:ext>
            </a:extLst>
          </p:cNvPr>
          <p:cNvSpPr/>
          <p:nvPr/>
        </p:nvSpPr>
        <p:spPr>
          <a:xfrm>
            <a:off x="1832051" y="5444303"/>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Thành phố Hồ Chí Minh</a:t>
            </a:r>
            <a:endParaRPr lang="en-US" sz="4800" dirty="0">
              <a:solidFill>
                <a:schemeClr val="tx1"/>
              </a:solidFill>
              <a:latin typeface="+mj-lt"/>
              <a:ea typeface="Arial-Rounded" pitchFamily="34" charset="0"/>
              <a:cs typeface="Arial-Rounded" pitchFamily="34" charset="0"/>
            </a:endParaRPr>
          </a:p>
        </p:txBody>
      </p:sp>
      <p:pic>
        <p:nvPicPr>
          <p:cNvPr id="9" name="Picture 2">
            <a:extLst>
              <a:ext uri="{FF2B5EF4-FFF2-40B4-BE49-F238E27FC236}">
                <a16:creationId xmlns:a16="http://schemas.microsoft.com/office/drawing/2014/main" xmlns="" id="{E1D4245D-0604-4506-B1C4-68D6B0F66F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8408" y="566954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10"/>
                                        </p:tgtEl>
                                        <p:attrNameLst>
                                          <p:attrName>fillcolor</p:attrName>
                                        </p:attrNameLst>
                                      </p:cBhvr>
                                      <p:to>
                                        <a:schemeClr val="accent1"/>
                                      </p:to>
                                    </p:animClr>
                                    <p:set>
                                      <p:cBhvr>
                                        <p:cTn id="42" dur="250" fill="hold"/>
                                        <p:tgtEl>
                                          <p:spTgt spid="10"/>
                                        </p:tgtEl>
                                        <p:attrNameLst>
                                          <p:attrName>fill.type</p:attrName>
                                        </p:attrNameLst>
                                      </p:cBhvr>
                                      <p:to>
                                        <p:strVal val="solid"/>
                                      </p:to>
                                    </p:set>
                                    <p:set>
                                      <p:cBhvr>
                                        <p:cTn id="43" dur="250" fill="hold"/>
                                        <p:tgtEl>
                                          <p:spTgt spid="10"/>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10"/>
                                        </p:tgtEl>
                                        <p:attrNameLst>
                                          <p:attrName>fillcolor</p:attrName>
                                        </p:attrNameLst>
                                      </p:cBhvr>
                                      <p:to>
                                        <a:schemeClr val="accent1"/>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8" grpId="0" animBg="1"/>
      <p:bldP spid="10" grpId="0" animBg="1"/>
      <p:bldP spid="11"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C1B7337B-A59A-4651-B819-AE5E2C535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83"/>
            <a:ext cx="12161837" cy="6841034"/>
          </a:xfrm>
          <a:prstGeom prst="rect">
            <a:avLst/>
          </a:prstGeom>
        </p:spPr>
      </p:pic>
      <p:pic>
        <p:nvPicPr>
          <p:cNvPr id="55" name="Picture 54" descr="pokeball.png">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57307" y="10970802"/>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81" y="-57813"/>
            <a:ext cx="2044536" cy="1795203"/>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664" y="4814624"/>
            <a:ext cx="2044536" cy="1795203"/>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1877" y="-33060"/>
            <a:ext cx="2044536" cy="1795203"/>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2305" y="3919110"/>
            <a:ext cx="2044536" cy="1795203"/>
          </a:xfrm>
          <a:prstGeom prst="rect">
            <a:avLst/>
          </a:prstGeom>
        </p:spPr>
      </p:pic>
      <p:pic>
        <p:nvPicPr>
          <p:cNvPr id="37" name="1MsPham"/>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375784" y="3594626"/>
            <a:ext cx="1125687" cy="268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861" y="144640"/>
            <a:ext cx="1390296" cy="1390296"/>
          </a:xfrm>
          <a:prstGeom prst="rect">
            <a:avLst/>
          </a:prstGeom>
        </p:spPr>
      </p:pic>
      <p:pic>
        <p:nvPicPr>
          <p:cNvPr id="11272" name="Picture 8" descr="Pokemon: Pikachu | Pikachu, Pokemon photo, Pokemon characte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8199" y="349652"/>
            <a:ext cx="2500632" cy="3081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okeball.png">
            <a:hlinkClick r:id="rId11"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8722" y="10956549"/>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pokeball.png">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64469" y="10970802"/>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pokeball.png">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3666" y="10956549"/>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pokeball.png">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80522" y="10956549"/>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kémon – Wikipedia tiếng Việ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3307" y="1568810"/>
            <a:ext cx="8610028" cy="3171361"/>
          </a:xfrm>
          <a:custGeom>
            <a:avLst/>
            <a:gdLst>
              <a:gd name="connsiteX0" fmla="*/ 0 w 9603545"/>
              <a:gd name="connsiteY0" fmla="*/ 0 h 3537306"/>
              <a:gd name="connsiteX1" fmla="*/ 9603545 w 9603545"/>
              <a:gd name="connsiteY1" fmla="*/ 0 h 3537306"/>
              <a:gd name="connsiteX2" fmla="*/ 9603545 w 9603545"/>
              <a:gd name="connsiteY2" fmla="*/ 3537306 h 3537306"/>
              <a:gd name="connsiteX3" fmla="*/ 0 w 9603545"/>
              <a:gd name="connsiteY3" fmla="*/ 3537306 h 3537306"/>
              <a:gd name="connsiteX4" fmla="*/ 0 w 9603545"/>
              <a:gd name="connsiteY4" fmla="*/ 0 h 3537306"/>
              <a:gd name="connsiteX5" fmla="*/ 9214482 w 9603545"/>
              <a:gd name="connsiteY5" fmla="*/ 3039111 h 3537306"/>
              <a:gd name="connsiteX6" fmla="*/ 8989399 w 9603545"/>
              <a:gd name="connsiteY6" fmla="*/ 3229025 h 3537306"/>
              <a:gd name="connsiteX7" fmla="*/ 9214482 w 9603545"/>
              <a:gd name="connsiteY7" fmla="*/ 3418939 h 3537306"/>
              <a:gd name="connsiteX8" fmla="*/ 9439565 w 9603545"/>
              <a:gd name="connsiteY8" fmla="*/ 3229025 h 3537306"/>
              <a:gd name="connsiteX9" fmla="*/ 9214482 w 9603545"/>
              <a:gd name="connsiteY9" fmla="*/ 3039111 h 353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3545" h="3537306">
                <a:moveTo>
                  <a:pt x="0" y="0"/>
                </a:moveTo>
                <a:lnTo>
                  <a:pt x="9603545" y="0"/>
                </a:lnTo>
                <a:lnTo>
                  <a:pt x="9603545" y="3537306"/>
                </a:lnTo>
                <a:lnTo>
                  <a:pt x="0" y="3537306"/>
                </a:lnTo>
                <a:lnTo>
                  <a:pt x="0" y="0"/>
                </a:lnTo>
                <a:close/>
                <a:moveTo>
                  <a:pt x="9214482" y="3039111"/>
                </a:moveTo>
                <a:cubicBezTo>
                  <a:pt x="9090172" y="3039111"/>
                  <a:pt x="8989399" y="3124138"/>
                  <a:pt x="8989399" y="3229025"/>
                </a:cubicBezTo>
                <a:cubicBezTo>
                  <a:pt x="8989399" y="3333912"/>
                  <a:pt x="9090172" y="3418939"/>
                  <a:pt x="9214482" y="3418939"/>
                </a:cubicBezTo>
                <a:cubicBezTo>
                  <a:pt x="9338792" y="3418939"/>
                  <a:pt x="9439565" y="3333912"/>
                  <a:pt x="9439565" y="3229025"/>
                </a:cubicBezTo>
                <a:cubicBezTo>
                  <a:pt x="9439565" y="3124138"/>
                  <a:pt x="9338792" y="3039111"/>
                  <a:pt x="9214482" y="303911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a:stretch>
            <a:fillRect/>
          </a:stretch>
        </p:blipFill>
        <p:spPr>
          <a:xfrm>
            <a:off x="6217302" y="4144033"/>
            <a:ext cx="1654543" cy="1523520"/>
          </a:xfrm>
          <a:prstGeom prst="rect">
            <a:avLst/>
          </a:prstGeom>
        </p:spPr>
      </p:pic>
      <p:pic>
        <p:nvPicPr>
          <p:cNvPr id="32" name="Picture 31" descr="F:\CO SO KNS TRI VIET\POKEMON\png\cao 800 -1000\385Jirachi_AG_anime_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0195119" y="279670"/>
            <a:ext cx="1802963" cy="14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15"/>
          <a:srcRect l="12459" t="10424" r="15552" b="7896"/>
          <a:stretch/>
        </p:blipFill>
        <p:spPr>
          <a:xfrm rot="418112">
            <a:off x="554432" y="4950243"/>
            <a:ext cx="1505752" cy="1708449"/>
          </a:xfrm>
          <a:prstGeom prst="rect">
            <a:avLst/>
          </a:prstGeom>
        </p:spPr>
      </p:pic>
      <p:sp>
        <p:nvSpPr>
          <p:cNvPr id="8" name="AutoShape 6" descr="https://cdn140.picsart.com/279053229038211.png?type=webp&amp;to=min&amp;r=640"/>
          <p:cNvSpPr>
            <a:spLocks noChangeAspect="1" noChangeArrowheads="1"/>
          </p:cNvSpPr>
          <p:nvPr/>
        </p:nvSpPr>
        <p:spPr bwMode="auto">
          <a:xfrm>
            <a:off x="155190" y="-135622"/>
            <a:ext cx="304046" cy="304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pPr defTabSz="912114">
              <a:buClrTx/>
              <a:defRPr/>
            </a:pPr>
            <a:endParaRPr lang="en-US" sz="1795" kern="1200">
              <a:solidFill>
                <a:prstClr val="black"/>
              </a:solidFill>
              <a:latin typeface="Calibri" panose="020F0502020204030204"/>
              <a:ea typeface="+mn-ea"/>
              <a:cs typeface="+mn-cs"/>
            </a:endParaRPr>
          </a:p>
        </p:txBody>
      </p:sp>
      <p:pic>
        <p:nvPicPr>
          <p:cNvPr id="18" name="2Mspham"/>
          <p:cNvPicPr>
            <a:picLocks noChangeAspect="1"/>
          </p:cNvPicPr>
          <p:nvPr/>
        </p:nvPicPr>
        <p:blipFill>
          <a:blip r:embed="rId16"/>
          <a:stretch>
            <a:fillRect/>
          </a:stretch>
        </p:blipFill>
        <p:spPr>
          <a:xfrm>
            <a:off x="10020177" y="3194545"/>
            <a:ext cx="1994714" cy="3198841"/>
          </a:xfrm>
          <a:prstGeom prst="rect">
            <a:avLst/>
          </a:prstGeom>
        </p:spPr>
      </p:pic>
      <p:pic>
        <p:nvPicPr>
          <p:cNvPr id="1034" name="3MsPham" descr="Ash Ketchum - EcuRed"/>
          <p:cNvPicPr>
            <a:picLocks noChangeAspect="1" noChangeArrowheads="1"/>
          </p:cNvPicPr>
          <p:nvPr/>
        </p:nvPicPr>
        <p:blipFill rotWithShape="1">
          <a:blip r:embed="rId17">
            <a:extLst>
              <a:ext uri="{28A0092B-C50C-407E-A947-70E740481C1C}">
                <a14:useLocalDpi xmlns:a14="http://schemas.microsoft.com/office/drawing/2010/main" val="0"/>
              </a:ext>
            </a:extLst>
          </a:blip>
          <a:srcRect l="11255" r="7719"/>
          <a:stretch/>
        </p:blipFill>
        <p:spPr bwMode="auto">
          <a:xfrm>
            <a:off x="9737408" y="3643910"/>
            <a:ext cx="2001636" cy="26318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pokeball.png">
            <a:hlinkClick r:id="" action="ppaction://noaction"/>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124593" y="4300808"/>
            <a:ext cx="332088" cy="3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 action="ppaction://hlinkshowjump?jump=nextslide"/>
          </p:cNvPr>
          <p:cNvPicPr>
            <a:picLocks noChangeAspect="1"/>
          </p:cNvPicPr>
          <p:nvPr/>
        </p:nvPicPr>
        <p:blipFill>
          <a:blip r:embed="rId19"/>
          <a:stretch>
            <a:fillRect/>
          </a:stretch>
        </p:blipFill>
        <p:spPr>
          <a:xfrm>
            <a:off x="8006257" y="5603931"/>
            <a:ext cx="1562506" cy="671878"/>
          </a:xfrm>
          <a:prstGeom prst="rect">
            <a:avLst/>
          </a:prstGeom>
        </p:spPr>
      </p:pic>
    </p:spTree>
    <p:extLst>
      <p:ext uri="{BB962C8B-B14F-4D97-AF65-F5344CB8AC3E}">
        <p14:creationId xmlns:p14="http://schemas.microsoft.com/office/powerpoint/2010/main" val="1556032166"/>
      </p:ext>
    </p:extLst>
  </p:cSld>
  <p:clrMapOvr>
    <a:masterClrMapping/>
  </p:clrMapOvr>
  <p:transition advClick="0">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4.58333E-6 -3.7037E-7 L -0.45638 1.08704 " pathEditMode="relative" rAng="0" ptsTypes="AA">
                                      <p:cBhvr>
                                        <p:cTn id="12" dur="1000" fill="hold"/>
                                        <p:tgtEl>
                                          <p:spTgt spid="51"/>
                                        </p:tgtEl>
                                        <p:attrNameLst>
                                          <p:attrName>ppt_x</p:attrName>
                                          <p:attrName>ppt_y</p:attrName>
                                        </p:attrNameLst>
                                      </p:cBhvr>
                                      <p:rCtr x="-22826" y="54352"/>
                                    </p:animMotion>
                                  </p:childTnLst>
                                </p:cTn>
                              </p:par>
                              <p:par>
                                <p:cTn id="13" presetID="6" presetClass="emph" presetSubtype="0" fill="hold" nodeType="withEffect">
                                  <p:stCondLst>
                                    <p:cond delay="0"/>
                                  </p:stCondLst>
                                  <p:childTnLst>
                                    <p:animScale>
                                      <p:cBhvr>
                                        <p:cTn id="14" dur="1000" fill="hold"/>
                                        <p:tgtEl>
                                          <p:spTgt spid="51"/>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51"/>
                                        </p:tgtEl>
                                        <p:attrNameLst>
                                          <p:attrName>r</p:attrName>
                                        </p:attrNameLst>
                                      </p:cBhvr>
                                    </p:animRot>
                                  </p:childTnLst>
                                </p:cTn>
                              </p:par>
                              <p:par>
                                <p:cTn id="17" presetID="64" presetClass="path" presetSubtype="0" accel="50000" decel="50000" fill="hold" nodeType="withEffect">
                                  <p:stCondLst>
                                    <p:cond delay="0"/>
                                  </p:stCondLst>
                                  <p:childTnLst>
                                    <p:animMotion origin="layout" path="M 4.16667E-7 2.59259E-6 L -0.075 -0.32477 " pathEditMode="relative" rAng="0" ptsTypes="AA">
                                      <p:cBhvr>
                                        <p:cTn id="18" dur="1000" fill="hold"/>
                                        <p:tgtEl>
                                          <p:spTgt spid="2"/>
                                        </p:tgtEl>
                                        <p:attrNameLst>
                                          <p:attrName>ppt_x</p:attrName>
                                          <p:attrName>ppt_y</p:attrName>
                                        </p:attrNameLst>
                                      </p:cBhvr>
                                      <p:rCtr x="-3750" y="-16250"/>
                                    </p:animMotion>
                                  </p:childTnLst>
                                </p:cTn>
                              </p:par>
                              <p:par>
                                <p:cTn id="19" presetID="64" presetClass="path" presetSubtype="0" accel="50000" decel="50000" fill="hold" nodeType="withEffect">
                                  <p:stCondLst>
                                    <p:cond delay="0"/>
                                  </p:stCondLst>
                                  <p:childTnLst>
                                    <p:animMotion origin="layout" path="M 3.75E-6 -7.40741E-7 L 0.56666 -1.59028 " pathEditMode="relative" rAng="0" ptsTypes="AA">
                                      <p:cBhvr>
                                        <p:cTn id="20" dur="1000" fill="hold"/>
                                        <p:tgtEl>
                                          <p:spTgt spid="54"/>
                                        </p:tgtEl>
                                        <p:attrNameLst>
                                          <p:attrName>ppt_x</p:attrName>
                                          <p:attrName>ppt_y</p:attrName>
                                        </p:attrNameLst>
                                      </p:cBhvr>
                                      <p:rCtr x="28333" y="-79514"/>
                                    </p:animMotion>
                                  </p:childTnLst>
                                </p:cTn>
                              </p:par>
                              <p:par>
                                <p:cTn id="21" presetID="64" presetClass="path" presetSubtype="0" accel="50000" decel="50000" fill="hold" nodeType="withEffect">
                                  <p:stCondLst>
                                    <p:cond delay="0"/>
                                  </p:stCondLst>
                                  <p:childTnLst>
                                    <p:animMotion origin="layout" path="M 1.04167E-6 -7.40741E-7 L 0.10976 -1.02454 " pathEditMode="relative" rAng="0" ptsTypes="AA">
                                      <p:cBhvr>
                                        <p:cTn id="22" dur="1000" fill="hold"/>
                                        <p:tgtEl>
                                          <p:spTgt spid="55"/>
                                        </p:tgtEl>
                                        <p:attrNameLst>
                                          <p:attrName>ppt_x</p:attrName>
                                          <p:attrName>ppt_y</p:attrName>
                                        </p:attrNameLst>
                                      </p:cBhvr>
                                      <p:rCtr x="5482" y="-51227"/>
                                    </p:animMotion>
                                  </p:childTnLst>
                                </p:cTn>
                              </p:par>
                              <p:par>
                                <p:cTn id="23" presetID="64" presetClass="path" presetSubtype="0" accel="50000" decel="50000" fill="hold" nodeType="withEffect">
                                  <p:stCondLst>
                                    <p:cond delay="0"/>
                                  </p:stCondLst>
                                  <p:childTnLst>
                                    <p:animMotion origin="layout" path="M 2.08333E-6 2.59259E-6 L -0.52761 -1.5882 " pathEditMode="relative" rAng="0" ptsTypes="AA">
                                      <p:cBhvr>
                                        <p:cTn id="24" dur="1000" fill="hold"/>
                                        <p:tgtEl>
                                          <p:spTgt spid="64"/>
                                        </p:tgtEl>
                                        <p:attrNameLst>
                                          <p:attrName>ppt_x</p:attrName>
                                          <p:attrName>ppt_y</p:attrName>
                                        </p:attrNameLst>
                                      </p:cBhvr>
                                      <p:rCtr x="-26380" y="-79421"/>
                                    </p:animMotion>
                                  </p:childTnLst>
                                </p:cTn>
                              </p:par>
                              <p:par>
                                <p:cTn id="25" presetID="64" presetClass="path" presetSubtype="0" accel="50000" decel="50000" fill="hold" nodeType="withEffect">
                                  <p:stCondLst>
                                    <p:cond delay="0"/>
                                  </p:stCondLst>
                                  <p:childTnLst>
                                    <p:animMotion origin="layout" path="M 4.375E-6 2.59259E-6 L -0.66628 -0.93357 " pathEditMode="relative" rAng="0" ptsTypes="AA">
                                      <p:cBhvr>
                                        <p:cTn id="26" dur="1000" fill="hold"/>
                                        <p:tgtEl>
                                          <p:spTgt spid="65"/>
                                        </p:tgtEl>
                                        <p:attrNameLst>
                                          <p:attrName>ppt_x</p:attrName>
                                          <p:attrName>ppt_y</p:attrName>
                                        </p:attrNameLst>
                                      </p:cBhvr>
                                      <p:rCtr x="-33320" y="-46690"/>
                                    </p:animMotion>
                                  </p:childTnLst>
                                </p:cTn>
                              </p:par>
                              <p:par>
                                <p:cTn id="27" presetID="6" presetClass="emph" presetSubtype="0" fill="hold" nodeType="withEffect">
                                  <p:stCondLst>
                                    <p:cond delay="0"/>
                                  </p:stCondLst>
                                  <p:childTnLst>
                                    <p:animScale>
                                      <p:cBhvr>
                                        <p:cTn id="28" dur="1000" fill="hold"/>
                                        <p:tgtEl>
                                          <p:spTgt spid="2"/>
                                        </p:tgtEl>
                                      </p:cBhvr>
                                      <p:by x="50000" y="50000"/>
                                    </p:animScale>
                                  </p:childTnLst>
                                </p:cTn>
                              </p:par>
                              <p:par>
                                <p:cTn id="29" presetID="6" presetClass="emph" presetSubtype="0" fill="hold" nodeType="withEffect">
                                  <p:stCondLst>
                                    <p:cond delay="0"/>
                                  </p:stCondLst>
                                  <p:childTnLst>
                                    <p:animScale>
                                      <p:cBhvr>
                                        <p:cTn id="30" dur="1000" fill="hold"/>
                                        <p:tgtEl>
                                          <p:spTgt spid="54"/>
                                        </p:tgtEl>
                                      </p:cBhvr>
                                      <p:by x="50000" y="50000"/>
                                    </p:animScale>
                                  </p:childTnLst>
                                </p:cTn>
                              </p:par>
                              <p:par>
                                <p:cTn id="31" presetID="6" presetClass="emph" presetSubtype="0" fill="hold" nodeType="withEffect">
                                  <p:stCondLst>
                                    <p:cond delay="0"/>
                                  </p:stCondLst>
                                  <p:childTnLst>
                                    <p:animScale>
                                      <p:cBhvr>
                                        <p:cTn id="32" dur="1000" fill="hold"/>
                                        <p:tgtEl>
                                          <p:spTgt spid="55"/>
                                        </p:tgtEl>
                                      </p:cBhvr>
                                      <p:by x="50000" y="50000"/>
                                    </p:animScale>
                                  </p:childTnLst>
                                </p:cTn>
                              </p:par>
                              <p:par>
                                <p:cTn id="33" presetID="6" presetClass="emph" presetSubtype="0" fill="hold" nodeType="withEffect">
                                  <p:stCondLst>
                                    <p:cond delay="0"/>
                                  </p:stCondLst>
                                  <p:childTnLst>
                                    <p:animScale>
                                      <p:cBhvr>
                                        <p:cTn id="34" dur="1000" fill="hold"/>
                                        <p:tgtEl>
                                          <p:spTgt spid="64"/>
                                        </p:tgtEl>
                                      </p:cBhvr>
                                      <p:by x="50000" y="50000"/>
                                    </p:animScale>
                                  </p:childTnLst>
                                </p:cTn>
                              </p:par>
                              <p:par>
                                <p:cTn id="35" presetID="6" presetClass="emph" presetSubtype="0" fill="hold" nodeType="withEffect">
                                  <p:stCondLst>
                                    <p:cond delay="0"/>
                                  </p:stCondLst>
                                  <p:childTnLst>
                                    <p:animScale>
                                      <p:cBhvr>
                                        <p:cTn id="36" dur="1000" fill="hold"/>
                                        <p:tgtEl>
                                          <p:spTgt spid="65"/>
                                        </p:tgtEl>
                                      </p:cBhvr>
                                      <p:by x="50000" y="50000"/>
                                    </p:animScale>
                                  </p:childTnLst>
                                </p:cTn>
                              </p:par>
                              <p:par>
                                <p:cTn id="37" presetID="8" presetClass="emph" presetSubtype="0" repeatCount="3000" fill="hold" nodeType="withEffect">
                                  <p:stCondLst>
                                    <p:cond delay="0"/>
                                  </p:stCondLst>
                                  <p:childTnLst>
                                    <p:animRot by="21600000">
                                      <p:cBhvr>
                                        <p:cTn id="38" dur="750" fill="hold"/>
                                        <p:tgtEl>
                                          <p:spTgt spid="2"/>
                                        </p:tgtEl>
                                        <p:attrNameLst>
                                          <p:attrName>r</p:attrName>
                                        </p:attrNameLst>
                                      </p:cBhvr>
                                    </p:animRot>
                                  </p:childTnLst>
                                </p:cTn>
                              </p:par>
                              <p:par>
                                <p:cTn id="39" presetID="8" presetClass="emph" presetSubtype="0" repeatCount="3000" fill="hold" nodeType="withEffect">
                                  <p:stCondLst>
                                    <p:cond delay="0"/>
                                  </p:stCondLst>
                                  <p:childTnLst>
                                    <p:animRot by="21600000">
                                      <p:cBhvr>
                                        <p:cTn id="40" dur="750" fill="hold"/>
                                        <p:tgtEl>
                                          <p:spTgt spid="54"/>
                                        </p:tgtEl>
                                        <p:attrNameLst>
                                          <p:attrName>r</p:attrName>
                                        </p:attrNameLst>
                                      </p:cBhvr>
                                    </p:animRot>
                                  </p:childTnLst>
                                </p:cTn>
                              </p:par>
                              <p:par>
                                <p:cTn id="41" presetID="8" presetClass="emph" presetSubtype="0" repeatCount="3000" fill="hold" nodeType="withEffect">
                                  <p:stCondLst>
                                    <p:cond delay="0"/>
                                  </p:stCondLst>
                                  <p:childTnLst>
                                    <p:animRot by="21600000">
                                      <p:cBhvr>
                                        <p:cTn id="42" dur="750" fill="hold"/>
                                        <p:tgtEl>
                                          <p:spTgt spid="55"/>
                                        </p:tgtEl>
                                        <p:attrNameLst>
                                          <p:attrName>r</p:attrName>
                                        </p:attrNameLst>
                                      </p:cBhvr>
                                    </p:animRot>
                                  </p:childTnLst>
                                </p:cTn>
                              </p:par>
                              <p:par>
                                <p:cTn id="43" presetID="8" presetClass="emph" presetSubtype="0" repeatCount="3000" fill="hold" nodeType="withEffect">
                                  <p:stCondLst>
                                    <p:cond delay="0"/>
                                  </p:stCondLst>
                                  <p:childTnLst>
                                    <p:animRot by="21600000">
                                      <p:cBhvr>
                                        <p:cTn id="44" dur="750" fill="hold"/>
                                        <p:tgtEl>
                                          <p:spTgt spid="64"/>
                                        </p:tgtEl>
                                        <p:attrNameLst>
                                          <p:attrName>r</p:attrName>
                                        </p:attrNameLst>
                                      </p:cBhvr>
                                    </p:animRot>
                                  </p:childTnLst>
                                </p:cTn>
                              </p:par>
                              <p:par>
                                <p:cTn id="45" presetID="8" presetClass="emph" presetSubtype="0" repeatCount="3000" fill="hold" nodeType="withEffect">
                                  <p:stCondLst>
                                    <p:cond delay="0"/>
                                  </p:stCondLst>
                                  <p:childTnLst>
                                    <p:animRot by="21600000">
                                      <p:cBhvr>
                                        <p:cTn id="46" dur="750" fill="hold"/>
                                        <p:tgtEl>
                                          <p:spTgt spid="65"/>
                                        </p:tgtEl>
                                        <p:attrNameLst>
                                          <p:attrName>r</p:attrName>
                                        </p:attrNameLst>
                                      </p:cBhvr>
                                    </p:animRot>
                                  </p:childTnLst>
                                </p:cTn>
                              </p:par>
                            </p:childTnLst>
                          </p:cTn>
                        </p:par>
                        <p:par>
                          <p:cTn id="47" fill="hold">
                            <p:stCondLst>
                              <p:cond delay="2250"/>
                            </p:stCondLst>
                            <p:childTnLst>
                              <p:par>
                                <p:cTn id="48" presetID="1" presetClass="exit" presetSubtype="0" fill="hold" nodeType="afterEffect">
                                  <p:stCondLst>
                                    <p:cond delay="0"/>
                                  </p:stCondLst>
                                  <p:childTnLst>
                                    <p:set>
                                      <p:cBhvr>
                                        <p:cTn id="49" dur="1" fill="hold">
                                          <p:stCondLst>
                                            <p:cond delay="0"/>
                                          </p:stCondLst>
                                        </p:cTn>
                                        <p:tgtEl>
                                          <p:spTgt spid="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6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65"/>
                                        </p:tgtEl>
                                        <p:attrNameLst>
                                          <p:attrName>style.visibility</p:attrName>
                                        </p:attrNameLst>
                                      </p:cBhvr>
                                      <p:to>
                                        <p:strVal val="hidden"/>
                                      </p:to>
                                    </p:set>
                                  </p:childTnLst>
                                </p:cTn>
                              </p:par>
                            </p:childTnLst>
                          </p:cTn>
                        </p:par>
                        <p:par>
                          <p:cTn id="56" fill="hold">
                            <p:stCondLst>
                              <p:cond delay="2250"/>
                            </p:stCondLst>
                            <p:childTnLst>
                              <p:par>
                                <p:cTn id="57" presetID="1" presetClass="entr" presetSubtype="0"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6" presetClass="emph" presetSubtype="0" fill="hold" nodeType="withEffect">
                                  <p:stCondLst>
                                    <p:cond delay="0"/>
                                  </p:stCondLst>
                                  <p:childTnLst>
                                    <p:animScale>
                                      <p:cBhvr>
                                        <p:cTn id="66" dur="1500" fill="hold"/>
                                        <p:tgtEl>
                                          <p:spTgt spid="52"/>
                                        </p:tgtEl>
                                      </p:cBhvr>
                                      <p:by x="150000" y="150000"/>
                                    </p:animScale>
                                  </p:childTnLst>
                                </p:cTn>
                              </p:par>
                              <p:par>
                                <p:cTn id="67" presetID="6" presetClass="emph" presetSubtype="0" fill="hold" nodeType="withEffect">
                                  <p:stCondLst>
                                    <p:cond delay="0"/>
                                  </p:stCondLst>
                                  <p:childTnLst>
                                    <p:animScale>
                                      <p:cBhvr>
                                        <p:cTn id="68" dur="1500" fill="hold"/>
                                        <p:tgtEl>
                                          <p:spTgt spid="53"/>
                                        </p:tgtEl>
                                      </p:cBhvr>
                                      <p:by x="150000" y="150000"/>
                                    </p:animScale>
                                  </p:childTnLst>
                                </p:cTn>
                              </p:par>
                              <p:par>
                                <p:cTn id="69" presetID="6" presetClass="emph" presetSubtype="0" fill="hold" nodeType="withEffect">
                                  <p:stCondLst>
                                    <p:cond delay="0"/>
                                  </p:stCondLst>
                                  <p:childTnLst>
                                    <p:animScale>
                                      <p:cBhvr>
                                        <p:cTn id="70" dur="1500" fill="hold"/>
                                        <p:tgtEl>
                                          <p:spTgt spid="57"/>
                                        </p:tgtEl>
                                      </p:cBhvr>
                                      <p:by x="150000" y="150000"/>
                                    </p:animScale>
                                  </p:childTnLst>
                                </p:cTn>
                              </p:par>
                              <p:par>
                                <p:cTn id="71" presetID="6" presetClass="emph" presetSubtype="0" fill="hold" nodeType="withEffect">
                                  <p:stCondLst>
                                    <p:cond delay="0"/>
                                  </p:stCondLst>
                                  <p:childTnLst>
                                    <p:animScale>
                                      <p:cBhvr>
                                        <p:cTn id="72" dur="1500" fill="hold"/>
                                        <p:tgtEl>
                                          <p:spTgt spid="56"/>
                                        </p:tgtEl>
                                      </p:cBhvr>
                                      <p:by x="150000" y="150000"/>
                                    </p:animScale>
                                  </p:childTnLst>
                                </p:cTn>
                              </p:par>
                              <p:par>
                                <p:cTn id="73" presetID="31" presetClass="entr" presetSubtype="0" fill="hold" nodeType="withEffect">
                                  <p:stCondLst>
                                    <p:cond delay="500"/>
                                  </p:stCondLst>
                                  <p:childTnLst>
                                    <p:set>
                                      <p:cBhvr>
                                        <p:cTn id="74" dur="1" fill="hold">
                                          <p:stCondLst>
                                            <p:cond delay="0"/>
                                          </p:stCondLst>
                                        </p:cTn>
                                        <p:tgtEl>
                                          <p:spTgt spid="39"/>
                                        </p:tgtEl>
                                        <p:attrNameLst>
                                          <p:attrName>style.visibility</p:attrName>
                                        </p:attrNameLst>
                                      </p:cBhvr>
                                      <p:to>
                                        <p:strVal val="visible"/>
                                      </p:to>
                                    </p:set>
                                    <p:anim calcmode="lin" valueType="num">
                                      <p:cBhvr>
                                        <p:cTn id="75" dur="750" fill="hold"/>
                                        <p:tgtEl>
                                          <p:spTgt spid="39"/>
                                        </p:tgtEl>
                                        <p:attrNameLst>
                                          <p:attrName>ppt_w</p:attrName>
                                        </p:attrNameLst>
                                      </p:cBhvr>
                                      <p:tavLst>
                                        <p:tav tm="0">
                                          <p:val>
                                            <p:fltVal val="0"/>
                                          </p:val>
                                        </p:tav>
                                        <p:tav tm="100000">
                                          <p:val>
                                            <p:strVal val="#ppt_w"/>
                                          </p:val>
                                        </p:tav>
                                      </p:tavLst>
                                    </p:anim>
                                    <p:anim calcmode="lin" valueType="num">
                                      <p:cBhvr>
                                        <p:cTn id="76" dur="750" fill="hold"/>
                                        <p:tgtEl>
                                          <p:spTgt spid="39"/>
                                        </p:tgtEl>
                                        <p:attrNameLst>
                                          <p:attrName>ppt_h</p:attrName>
                                        </p:attrNameLst>
                                      </p:cBhvr>
                                      <p:tavLst>
                                        <p:tav tm="0">
                                          <p:val>
                                            <p:fltVal val="0"/>
                                          </p:val>
                                        </p:tav>
                                        <p:tav tm="100000">
                                          <p:val>
                                            <p:strVal val="#ppt_h"/>
                                          </p:val>
                                        </p:tav>
                                      </p:tavLst>
                                    </p:anim>
                                    <p:anim calcmode="lin" valueType="num">
                                      <p:cBhvr>
                                        <p:cTn id="77" dur="750" fill="hold"/>
                                        <p:tgtEl>
                                          <p:spTgt spid="39"/>
                                        </p:tgtEl>
                                        <p:attrNameLst>
                                          <p:attrName>style.rotation</p:attrName>
                                        </p:attrNameLst>
                                      </p:cBhvr>
                                      <p:tavLst>
                                        <p:tav tm="0">
                                          <p:val>
                                            <p:fltVal val="90"/>
                                          </p:val>
                                        </p:tav>
                                        <p:tav tm="100000">
                                          <p:val>
                                            <p:fltVal val="0"/>
                                          </p:val>
                                        </p:tav>
                                      </p:tavLst>
                                    </p:anim>
                                    <p:animEffect transition="in" filter="fade">
                                      <p:cBhvr>
                                        <p:cTn id="78" dur="750"/>
                                        <p:tgtEl>
                                          <p:spTgt spid="39"/>
                                        </p:tgtEl>
                                      </p:cBhvr>
                                    </p:animEffect>
                                  </p:childTnLst>
                                </p:cTn>
                              </p:par>
                              <p:par>
                                <p:cTn id="79" presetID="31" presetClass="entr" presetSubtype="0" fill="hold" nodeType="withEffect">
                                  <p:stCondLst>
                                    <p:cond delay="500"/>
                                  </p:stCondLst>
                                  <p:childTnLst>
                                    <p:set>
                                      <p:cBhvr>
                                        <p:cTn id="80" dur="1" fill="hold">
                                          <p:stCondLst>
                                            <p:cond delay="0"/>
                                          </p:stCondLst>
                                        </p:cTn>
                                        <p:tgtEl>
                                          <p:spTgt spid="6"/>
                                        </p:tgtEl>
                                        <p:attrNameLst>
                                          <p:attrName>style.visibility</p:attrName>
                                        </p:attrNameLst>
                                      </p:cBhvr>
                                      <p:to>
                                        <p:strVal val="visible"/>
                                      </p:to>
                                    </p:set>
                                    <p:anim calcmode="lin" valueType="num">
                                      <p:cBhvr>
                                        <p:cTn id="81" dur="750" fill="hold"/>
                                        <p:tgtEl>
                                          <p:spTgt spid="6"/>
                                        </p:tgtEl>
                                        <p:attrNameLst>
                                          <p:attrName>ppt_w</p:attrName>
                                        </p:attrNameLst>
                                      </p:cBhvr>
                                      <p:tavLst>
                                        <p:tav tm="0">
                                          <p:val>
                                            <p:fltVal val="0"/>
                                          </p:val>
                                        </p:tav>
                                        <p:tav tm="100000">
                                          <p:val>
                                            <p:strVal val="#ppt_w"/>
                                          </p:val>
                                        </p:tav>
                                      </p:tavLst>
                                    </p:anim>
                                    <p:anim calcmode="lin" valueType="num">
                                      <p:cBhvr>
                                        <p:cTn id="82" dur="750" fill="hold"/>
                                        <p:tgtEl>
                                          <p:spTgt spid="6"/>
                                        </p:tgtEl>
                                        <p:attrNameLst>
                                          <p:attrName>ppt_h</p:attrName>
                                        </p:attrNameLst>
                                      </p:cBhvr>
                                      <p:tavLst>
                                        <p:tav tm="0">
                                          <p:val>
                                            <p:fltVal val="0"/>
                                          </p:val>
                                        </p:tav>
                                        <p:tav tm="100000">
                                          <p:val>
                                            <p:strVal val="#ppt_h"/>
                                          </p:val>
                                        </p:tav>
                                      </p:tavLst>
                                    </p:anim>
                                    <p:anim calcmode="lin" valueType="num">
                                      <p:cBhvr>
                                        <p:cTn id="83" dur="750" fill="hold"/>
                                        <p:tgtEl>
                                          <p:spTgt spid="6"/>
                                        </p:tgtEl>
                                        <p:attrNameLst>
                                          <p:attrName>style.rotation</p:attrName>
                                        </p:attrNameLst>
                                      </p:cBhvr>
                                      <p:tavLst>
                                        <p:tav tm="0">
                                          <p:val>
                                            <p:fltVal val="90"/>
                                          </p:val>
                                        </p:tav>
                                        <p:tav tm="100000">
                                          <p:val>
                                            <p:fltVal val="0"/>
                                          </p:val>
                                        </p:tav>
                                      </p:tavLst>
                                    </p:anim>
                                    <p:animEffect transition="in" filter="fade">
                                      <p:cBhvr>
                                        <p:cTn id="84" dur="750"/>
                                        <p:tgtEl>
                                          <p:spTgt spid="6"/>
                                        </p:tgtEl>
                                      </p:cBhvr>
                                    </p:animEffect>
                                  </p:childTnLst>
                                </p:cTn>
                              </p:par>
                              <p:par>
                                <p:cTn id="85" presetID="31" presetClass="entr" presetSubtype="0" fill="hold" nodeType="withEffect">
                                  <p:stCondLst>
                                    <p:cond delay="500"/>
                                  </p:stCondLst>
                                  <p:childTnLst>
                                    <p:set>
                                      <p:cBhvr>
                                        <p:cTn id="86" dur="1" fill="hold">
                                          <p:stCondLst>
                                            <p:cond delay="0"/>
                                          </p:stCondLst>
                                        </p:cTn>
                                        <p:tgtEl>
                                          <p:spTgt spid="4"/>
                                        </p:tgtEl>
                                        <p:attrNameLst>
                                          <p:attrName>style.visibility</p:attrName>
                                        </p:attrNameLst>
                                      </p:cBhvr>
                                      <p:to>
                                        <p:strVal val="visible"/>
                                      </p:to>
                                    </p:set>
                                    <p:anim calcmode="lin" valueType="num">
                                      <p:cBhvr>
                                        <p:cTn id="87" dur="750" fill="hold"/>
                                        <p:tgtEl>
                                          <p:spTgt spid="4"/>
                                        </p:tgtEl>
                                        <p:attrNameLst>
                                          <p:attrName>ppt_w</p:attrName>
                                        </p:attrNameLst>
                                      </p:cBhvr>
                                      <p:tavLst>
                                        <p:tav tm="0">
                                          <p:val>
                                            <p:fltVal val="0"/>
                                          </p:val>
                                        </p:tav>
                                        <p:tav tm="100000">
                                          <p:val>
                                            <p:strVal val="#ppt_w"/>
                                          </p:val>
                                        </p:tav>
                                      </p:tavLst>
                                    </p:anim>
                                    <p:anim calcmode="lin" valueType="num">
                                      <p:cBhvr>
                                        <p:cTn id="88" dur="750" fill="hold"/>
                                        <p:tgtEl>
                                          <p:spTgt spid="4"/>
                                        </p:tgtEl>
                                        <p:attrNameLst>
                                          <p:attrName>ppt_h</p:attrName>
                                        </p:attrNameLst>
                                      </p:cBhvr>
                                      <p:tavLst>
                                        <p:tav tm="0">
                                          <p:val>
                                            <p:fltVal val="0"/>
                                          </p:val>
                                        </p:tav>
                                        <p:tav tm="100000">
                                          <p:val>
                                            <p:strVal val="#ppt_h"/>
                                          </p:val>
                                        </p:tav>
                                      </p:tavLst>
                                    </p:anim>
                                    <p:anim calcmode="lin" valueType="num">
                                      <p:cBhvr>
                                        <p:cTn id="89" dur="750" fill="hold"/>
                                        <p:tgtEl>
                                          <p:spTgt spid="4"/>
                                        </p:tgtEl>
                                        <p:attrNameLst>
                                          <p:attrName>style.rotation</p:attrName>
                                        </p:attrNameLst>
                                      </p:cBhvr>
                                      <p:tavLst>
                                        <p:tav tm="0">
                                          <p:val>
                                            <p:fltVal val="90"/>
                                          </p:val>
                                        </p:tav>
                                        <p:tav tm="100000">
                                          <p:val>
                                            <p:fltVal val="0"/>
                                          </p:val>
                                        </p:tav>
                                      </p:tavLst>
                                    </p:anim>
                                    <p:animEffect transition="in" filter="fade">
                                      <p:cBhvr>
                                        <p:cTn id="90" dur="750"/>
                                        <p:tgtEl>
                                          <p:spTgt spid="4"/>
                                        </p:tgtEl>
                                      </p:cBhvr>
                                    </p:animEffect>
                                  </p:childTnLst>
                                </p:cTn>
                              </p:par>
                              <p:par>
                                <p:cTn id="91" presetID="31" presetClass="entr" presetSubtype="0" fill="hold" nodeType="withEffect">
                                  <p:stCondLst>
                                    <p:cond delay="500"/>
                                  </p:stCondLst>
                                  <p:childTnLst>
                                    <p:set>
                                      <p:cBhvr>
                                        <p:cTn id="92" dur="1" fill="hold">
                                          <p:stCondLst>
                                            <p:cond delay="0"/>
                                          </p:stCondLst>
                                        </p:cTn>
                                        <p:tgtEl>
                                          <p:spTgt spid="32"/>
                                        </p:tgtEl>
                                        <p:attrNameLst>
                                          <p:attrName>style.visibility</p:attrName>
                                        </p:attrNameLst>
                                      </p:cBhvr>
                                      <p:to>
                                        <p:strVal val="visible"/>
                                      </p:to>
                                    </p:set>
                                    <p:anim calcmode="lin" valueType="num">
                                      <p:cBhvr>
                                        <p:cTn id="93" dur="750" fill="hold"/>
                                        <p:tgtEl>
                                          <p:spTgt spid="32"/>
                                        </p:tgtEl>
                                        <p:attrNameLst>
                                          <p:attrName>ppt_w</p:attrName>
                                        </p:attrNameLst>
                                      </p:cBhvr>
                                      <p:tavLst>
                                        <p:tav tm="0">
                                          <p:val>
                                            <p:fltVal val="0"/>
                                          </p:val>
                                        </p:tav>
                                        <p:tav tm="100000">
                                          <p:val>
                                            <p:strVal val="#ppt_w"/>
                                          </p:val>
                                        </p:tav>
                                      </p:tavLst>
                                    </p:anim>
                                    <p:anim calcmode="lin" valueType="num">
                                      <p:cBhvr>
                                        <p:cTn id="94" dur="750" fill="hold"/>
                                        <p:tgtEl>
                                          <p:spTgt spid="32"/>
                                        </p:tgtEl>
                                        <p:attrNameLst>
                                          <p:attrName>ppt_h</p:attrName>
                                        </p:attrNameLst>
                                      </p:cBhvr>
                                      <p:tavLst>
                                        <p:tav tm="0">
                                          <p:val>
                                            <p:fltVal val="0"/>
                                          </p:val>
                                        </p:tav>
                                        <p:tav tm="100000">
                                          <p:val>
                                            <p:strVal val="#ppt_h"/>
                                          </p:val>
                                        </p:tav>
                                      </p:tavLst>
                                    </p:anim>
                                    <p:anim calcmode="lin" valueType="num">
                                      <p:cBhvr>
                                        <p:cTn id="95" dur="750" fill="hold"/>
                                        <p:tgtEl>
                                          <p:spTgt spid="32"/>
                                        </p:tgtEl>
                                        <p:attrNameLst>
                                          <p:attrName>style.rotation</p:attrName>
                                        </p:attrNameLst>
                                      </p:cBhvr>
                                      <p:tavLst>
                                        <p:tav tm="0">
                                          <p:val>
                                            <p:fltVal val="90"/>
                                          </p:val>
                                        </p:tav>
                                        <p:tav tm="100000">
                                          <p:val>
                                            <p:fltVal val="0"/>
                                          </p:val>
                                        </p:tav>
                                      </p:tavLst>
                                    </p:anim>
                                    <p:animEffect transition="in" filter="fade">
                                      <p:cBhvr>
                                        <p:cTn id="96" dur="750"/>
                                        <p:tgtEl>
                                          <p:spTgt spid="32"/>
                                        </p:tgtEl>
                                      </p:cBhvr>
                                    </p:animEffect>
                                  </p:childTnLst>
                                </p:cTn>
                              </p:par>
                            </p:childTnLst>
                          </p:cTn>
                        </p:par>
                        <p:par>
                          <p:cTn id="97" fill="hold">
                            <p:stCondLst>
                              <p:cond delay="3750"/>
                            </p:stCondLst>
                            <p:childTnLst>
                              <p:par>
                                <p:cTn id="98" presetID="53" presetClass="exit" presetSubtype="32" fill="hold" nodeType="afterEffect">
                                  <p:stCondLst>
                                    <p:cond delay="250"/>
                                  </p:stCondLst>
                                  <p:childTnLst>
                                    <p:anim calcmode="lin" valueType="num">
                                      <p:cBhvr>
                                        <p:cTn id="99" dur="250"/>
                                        <p:tgtEl>
                                          <p:spTgt spid="52"/>
                                        </p:tgtEl>
                                        <p:attrNameLst>
                                          <p:attrName>ppt_w</p:attrName>
                                        </p:attrNameLst>
                                      </p:cBhvr>
                                      <p:tavLst>
                                        <p:tav tm="0">
                                          <p:val>
                                            <p:strVal val="ppt_w"/>
                                          </p:val>
                                        </p:tav>
                                        <p:tav tm="100000">
                                          <p:val>
                                            <p:fltVal val="0"/>
                                          </p:val>
                                        </p:tav>
                                      </p:tavLst>
                                    </p:anim>
                                    <p:anim calcmode="lin" valueType="num">
                                      <p:cBhvr>
                                        <p:cTn id="100" dur="250"/>
                                        <p:tgtEl>
                                          <p:spTgt spid="52"/>
                                        </p:tgtEl>
                                        <p:attrNameLst>
                                          <p:attrName>ppt_h</p:attrName>
                                        </p:attrNameLst>
                                      </p:cBhvr>
                                      <p:tavLst>
                                        <p:tav tm="0">
                                          <p:val>
                                            <p:strVal val="ppt_h"/>
                                          </p:val>
                                        </p:tav>
                                        <p:tav tm="100000">
                                          <p:val>
                                            <p:fltVal val="0"/>
                                          </p:val>
                                        </p:tav>
                                      </p:tavLst>
                                    </p:anim>
                                    <p:animEffect transition="out" filter="fade">
                                      <p:cBhvr>
                                        <p:cTn id="101" dur="250"/>
                                        <p:tgtEl>
                                          <p:spTgt spid="52"/>
                                        </p:tgtEl>
                                      </p:cBhvr>
                                    </p:animEffect>
                                    <p:set>
                                      <p:cBhvr>
                                        <p:cTn id="102" dur="1" fill="hold">
                                          <p:stCondLst>
                                            <p:cond delay="249"/>
                                          </p:stCondLst>
                                        </p:cTn>
                                        <p:tgtEl>
                                          <p:spTgt spid="52"/>
                                        </p:tgtEl>
                                        <p:attrNameLst>
                                          <p:attrName>style.visibility</p:attrName>
                                        </p:attrNameLst>
                                      </p:cBhvr>
                                      <p:to>
                                        <p:strVal val="hidden"/>
                                      </p:to>
                                    </p:set>
                                  </p:childTnLst>
                                </p:cTn>
                              </p:par>
                              <p:par>
                                <p:cTn id="103" presetID="53" presetClass="exit" presetSubtype="32" fill="hold" nodeType="withEffect">
                                  <p:stCondLst>
                                    <p:cond delay="250"/>
                                  </p:stCondLst>
                                  <p:childTnLst>
                                    <p:anim calcmode="lin" valueType="num">
                                      <p:cBhvr>
                                        <p:cTn id="104" dur="250"/>
                                        <p:tgtEl>
                                          <p:spTgt spid="53"/>
                                        </p:tgtEl>
                                        <p:attrNameLst>
                                          <p:attrName>ppt_w</p:attrName>
                                        </p:attrNameLst>
                                      </p:cBhvr>
                                      <p:tavLst>
                                        <p:tav tm="0">
                                          <p:val>
                                            <p:strVal val="ppt_w"/>
                                          </p:val>
                                        </p:tav>
                                        <p:tav tm="100000">
                                          <p:val>
                                            <p:fltVal val="0"/>
                                          </p:val>
                                        </p:tav>
                                      </p:tavLst>
                                    </p:anim>
                                    <p:anim calcmode="lin" valueType="num">
                                      <p:cBhvr>
                                        <p:cTn id="105" dur="250"/>
                                        <p:tgtEl>
                                          <p:spTgt spid="53"/>
                                        </p:tgtEl>
                                        <p:attrNameLst>
                                          <p:attrName>ppt_h</p:attrName>
                                        </p:attrNameLst>
                                      </p:cBhvr>
                                      <p:tavLst>
                                        <p:tav tm="0">
                                          <p:val>
                                            <p:strVal val="ppt_h"/>
                                          </p:val>
                                        </p:tav>
                                        <p:tav tm="100000">
                                          <p:val>
                                            <p:fltVal val="0"/>
                                          </p:val>
                                        </p:tav>
                                      </p:tavLst>
                                    </p:anim>
                                    <p:animEffect transition="out" filter="fade">
                                      <p:cBhvr>
                                        <p:cTn id="106" dur="250"/>
                                        <p:tgtEl>
                                          <p:spTgt spid="53"/>
                                        </p:tgtEl>
                                      </p:cBhvr>
                                    </p:animEffect>
                                    <p:set>
                                      <p:cBhvr>
                                        <p:cTn id="107" dur="1" fill="hold">
                                          <p:stCondLst>
                                            <p:cond delay="249"/>
                                          </p:stCondLst>
                                        </p:cTn>
                                        <p:tgtEl>
                                          <p:spTgt spid="53"/>
                                        </p:tgtEl>
                                        <p:attrNameLst>
                                          <p:attrName>style.visibility</p:attrName>
                                        </p:attrNameLst>
                                      </p:cBhvr>
                                      <p:to>
                                        <p:strVal val="hidden"/>
                                      </p:to>
                                    </p:set>
                                  </p:childTnLst>
                                </p:cTn>
                              </p:par>
                              <p:par>
                                <p:cTn id="108" presetID="53" presetClass="exit" presetSubtype="32" fill="hold" nodeType="withEffect">
                                  <p:stCondLst>
                                    <p:cond delay="250"/>
                                  </p:stCondLst>
                                  <p:childTnLst>
                                    <p:anim calcmode="lin" valueType="num">
                                      <p:cBhvr>
                                        <p:cTn id="109" dur="250"/>
                                        <p:tgtEl>
                                          <p:spTgt spid="57"/>
                                        </p:tgtEl>
                                        <p:attrNameLst>
                                          <p:attrName>ppt_w</p:attrName>
                                        </p:attrNameLst>
                                      </p:cBhvr>
                                      <p:tavLst>
                                        <p:tav tm="0">
                                          <p:val>
                                            <p:strVal val="ppt_w"/>
                                          </p:val>
                                        </p:tav>
                                        <p:tav tm="100000">
                                          <p:val>
                                            <p:fltVal val="0"/>
                                          </p:val>
                                        </p:tav>
                                      </p:tavLst>
                                    </p:anim>
                                    <p:anim calcmode="lin" valueType="num">
                                      <p:cBhvr>
                                        <p:cTn id="110" dur="250"/>
                                        <p:tgtEl>
                                          <p:spTgt spid="57"/>
                                        </p:tgtEl>
                                        <p:attrNameLst>
                                          <p:attrName>ppt_h</p:attrName>
                                        </p:attrNameLst>
                                      </p:cBhvr>
                                      <p:tavLst>
                                        <p:tav tm="0">
                                          <p:val>
                                            <p:strVal val="ppt_h"/>
                                          </p:val>
                                        </p:tav>
                                        <p:tav tm="100000">
                                          <p:val>
                                            <p:fltVal val="0"/>
                                          </p:val>
                                        </p:tav>
                                      </p:tavLst>
                                    </p:anim>
                                    <p:animEffect transition="out" filter="fade">
                                      <p:cBhvr>
                                        <p:cTn id="111" dur="250"/>
                                        <p:tgtEl>
                                          <p:spTgt spid="57"/>
                                        </p:tgtEl>
                                      </p:cBhvr>
                                    </p:animEffect>
                                    <p:set>
                                      <p:cBhvr>
                                        <p:cTn id="112" dur="1" fill="hold">
                                          <p:stCondLst>
                                            <p:cond delay="249"/>
                                          </p:stCondLst>
                                        </p:cTn>
                                        <p:tgtEl>
                                          <p:spTgt spid="57"/>
                                        </p:tgtEl>
                                        <p:attrNameLst>
                                          <p:attrName>style.visibility</p:attrName>
                                        </p:attrNameLst>
                                      </p:cBhvr>
                                      <p:to>
                                        <p:strVal val="hidden"/>
                                      </p:to>
                                    </p:set>
                                  </p:childTnLst>
                                </p:cTn>
                              </p:par>
                              <p:par>
                                <p:cTn id="113" presetID="53" presetClass="exit" presetSubtype="32" fill="hold" nodeType="withEffect">
                                  <p:stCondLst>
                                    <p:cond delay="250"/>
                                  </p:stCondLst>
                                  <p:childTnLst>
                                    <p:anim calcmode="lin" valueType="num">
                                      <p:cBhvr>
                                        <p:cTn id="114" dur="250"/>
                                        <p:tgtEl>
                                          <p:spTgt spid="56"/>
                                        </p:tgtEl>
                                        <p:attrNameLst>
                                          <p:attrName>ppt_w</p:attrName>
                                        </p:attrNameLst>
                                      </p:cBhvr>
                                      <p:tavLst>
                                        <p:tav tm="0">
                                          <p:val>
                                            <p:strVal val="ppt_w"/>
                                          </p:val>
                                        </p:tav>
                                        <p:tav tm="100000">
                                          <p:val>
                                            <p:fltVal val="0"/>
                                          </p:val>
                                        </p:tav>
                                      </p:tavLst>
                                    </p:anim>
                                    <p:anim calcmode="lin" valueType="num">
                                      <p:cBhvr>
                                        <p:cTn id="115" dur="250"/>
                                        <p:tgtEl>
                                          <p:spTgt spid="56"/>
                                        </p:tgtEl>
                                        <p:attrNameLst>
                                          <p:attrName>ppt_h</p:attrName>
                                        </p:attrNameLst>
                                      </p:cBhvr>
                                      <p:tavLst>
                                        <p:tav tm="0">
                                          <p:val>
                                            <p:strVal val="ppt_h"/>
                                          </p:val>
                                        </p:tav>
                                        <p:tav tm="100000">
                                          <p:val>
                                            <p:fltVal val="0"/>
                                          </p:val>
                                        </p:tav>
                                      </p:tavLst>
                                    </p:anim>
                                    <p:animEffect transition="out" filter="fade">
                                      <p:cBhvr>
                                        <p:cTn id="116" dur="250"/>
                                        <p:tgtEl>
                                          <p:spTgt spid="56"/>
                                        </p:tgtEl>
                                      </p:cBhvr>
                                    </p:animEffect>
                                    <p:set>
                                      <p:cBhvr>
                                        <p:cTn id="117" dur="1" fill="hold">
                                          <p:stCondLst>
                                            <p:cond delay="249"/>
                                          </p:stCondLst>
                                        </p:cTn>
                                        <p:tgtEl>
                                          <p:spTgt spid="56"/>
                                        </p:tgtEl>
                                        <p:attrNameLst>
                                          <p:attrName>style.visibility</p:attrName>
                                        </p:attrNameLst>
                                      </p:cBhvr>
                                      <p:to>
                                        <p:strVal val="hidden"/>
                                      </p:to>
                                    </p:set>
                                  </p:childTnLst>
                                </p:cTn>
                              </p:par>
                              <p:par>
                                <p:cTn id="118" presetID="1" presetClass="exit" presetSubtype="0" fill="hold" nodeType="withEffect">
                                  <p:stCondLst>
                                    <p:cond delay="250"/>
                                  </p:stCondLst>
                                  <p:childTnLst>
                                    <p:set>
                                      <p:cBhvr>
                                        <p:cTn id="119" dur="1" fill="hold">
                                          <p:stCondLst>
                                            <p:cond delay="0"/>
                                          </p:stCondLst>
                                        </p:cTn>
                                        <p:tgtEl>
                                          <p:spTgt spid="55"/>
                                        </p:tgtEl>
                                        <p:attrNameLst>
                                          <p:attrName>style.visibility</p:attrName>
                                        </p:attrNameLst>
                                      </p:cBhvr>
                                      <p:to>
                                        <p:strVal val="hidden"/>
                                      </p:to>
                                    </p:set>
                                  </p:childTnLst>
                                </p:cTn>
                              </p:par>
                              <p:par>
                                <p:cTn id="120" presetID="1" presetClass="exit" presetSubtype="0" fill="hold" nodeType="withEffect">
                                  <p:stCondLst>
                                    <p:cond delay="250"/>
                                  </p:stCondLst>
                                  <p:childTnLst>
                                    <p:set>
                                      <p:cBhvr>
                                        <p:cTn id="121"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4" name="caught.wav"/>
                                        </p:tgtEl>
                                      </p:cMediaNode>
                                    </p:audio>
                                  </p:subTnLst>
                                </p:cTn>
                              </p:par>
                              <p:par>
                                <p:cTn id="122" presetID="1" presetClass="entr" presetSubtype="0" fill="hold" nodeType="withEffect">
                                  <p:stCondLst>
                                    <p:cond delay="250"/>
                                  </p:stCondLst>
                                  <p:childTnLst>
                                    <p:set>
                                      <p:cBhvr>
                                        <p:cTn id="123" dur="1" fill="hold">
                                          <p:stCondLst>
                                            <p:cond delay="0"/>
                                          </p:stCondLst>
                                        </p:cTn>
                                        <p:tgtEl>
                                          <p:spTgt spid="1034"/>
                                        </p:tgtEl>
                                        <p:attrNameLst>
                                          <p:attrName>style.visibility</p:attrName>
                                        </p:attrNameLst>
                                      </p:cBhvr>
                                      <p:to>
                                        <p:strVal val="visible"/>
                                      </p:to>
                                    </p:set>
                                  </p:childTnLst>
                                </p:cTn>
                              </p:par>
                            </p:childTnLst>
                          </p:cTn>
                        </p:par>
                        <p:par>
                          <p:cTn id="124" fill="hold">
                            <p:stCondLst>
                              <p:cond delay="4250"/>
                            </p:stCondLst>
                            <p:childTnLst>
                              <p:par>
                                <p:cTn id="125" presetID="2" presetClass="entr" presetSubtype="1" fill="hold" nodeType="afterEffect">
                                  <p:stCondLst>
                                    <p:cond delay="500"/>
                                  </p:stCondLst>
                                  <p:childTnLst>
                                    <p:set>
                                      <p:cBhvr>
                                        <p:cTn id="126" dur="1" fill="hold">
                                          <p:stCondLst>
                                            <p:cond delay="0"/>
                                          </p:stCondLst>
                                        </p:cTn>
                                        <p:tgtEl>
                                          <p:spTgt spid="11272"/>
                                        </p:tgtEl>
                                        <p:attrNameLst>
                                          <p:attrName>style.visibility</p:attrName>
                                        </p:attrNameLst>
                                      </p:cBhvr>
                                      <p:to>
                                        <p:strVal val="visible"/>
                                      </p:to>
                                    </p:set>
                                    <p:anim calcmode="lin" valueType="num">
                                      <p:cBhvr additive="base">
                                        <p:cTn id="127" dur="500" fill="hold"/>
                                        <p:tgtEl>
                                          <p:spTgt spid="11272"/>
                                        </p:tgtEl>
                                        <p:attrNameLst>
                                          <p:attrName>ppt_x</p:attrName>
                                        </p:attrNameLst>
                                      </p:cBhvr>
                                      <p:tavLst>
                                        <p:tav tm="0">
                                          <p:val>
                                            <p:strVal val="#ppt_x"/>
                                          </p:val>
                                        </p:tav>
                                        <p:tav tm="100000">
                                          <p:val>
                                            <p:strVal val="#ppt_x"/>
                                          </p:val>
                                        </p:tav>
                                      </p:tavLst>
                                    </p:anim>
                                    <p:anim calcmode="lin" valueType="num">
                                      <p:cBhvr additive="base">
                                        <p:cTn id="128" dur="500" fill="hold"/>
                                        <p:tgtEl>
                                          <p:spTgt spid="11272"/>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500"/>
                                  </p:stCondLst>
                                  <p:childTnLst>
                                    <p:set>
                                      <p:cBhvr>
                                        <p:cTn id="130" dur="1" fill="hold">
                                          <p:stCondLst>
                                            <p:cond delay="0"/>
                                          </p:stCondLst>
                                        </p:cTn>
                                        <p:tgtEl>
                                          <p:spTgt spid="16"/>
                                        </p:tgtEl>
                                        <p:attrNameLst>
                                          <p:attrName>style.visibility</p:attrName>
                                        </p:attrNameLst>
                                      </p:cBhvr>
                                      <p:to>
                                        <p:strVal val="visible"/>
                                      </p:to>
                                    </p:set>
                                    <p:anim calcmode="lin" valueType="num">
                                      <p:cBhvr additive="base">
                                        <p:cTn id="131" dur="500" fill="hold"/>
                                        <p:tgtEl>
                                          <p:spTgt spid="16"/>
                                        </p:tgtEl>
                                        <p:attrNameLst>
                                          <p:attrName>ppt_x</p:attrName>
                                        </p:attrNameLst>
                                      </p:cBhvr>
                                      <p:tavLst>
                                        <p:tav tm="0">
                                          <p:val>
                                            <p:strVal val="#ppt_x"/>
                                          </p:val>
                                        </p:tav>
                                        <p:tav tm="100000">
                                          <p:val>
                                            <p:strVal val="#ppt_x"/>
                                          </p:val>
                                        </p:tav>
                                      </p:tavLst>
                                    </p:anim>
                                    <p:anim calcmode="lin" valueType="num">
                                      <p:cBhvr additive="base">
                                        <p:cTn id="132" dur="500" fill="hold"/>
                                        <p:tgtEl>
                                          <p:spTgt spid="16"/>
                                        </p:tgtEl>
                                        <p:attrNameLst>
                                          <p:attrName>ppt_y</p:attrName>
                                        </p:attrNameLst>
                                      </p:cBhvr>
                                      <p:tavLst>
                                        <p:tav tm="0">
                                          <p:val>
                                            <p:strVal val="0-#ppt_h/2"/>
                                          </p:val>
                                        </p:tav>
                                        <p:tav tm="100000">
                                          <p:val>
                                            <p:strVal val="#ppt_y"/>
                                          </p:val>
                                        </p:tav>
                                      </p:tavLst>
                                    </p:anim>
                                  </p:childTnLst>
                                </p:cTn>
                              </p:par>
                            </p:childTnLst>
                          </p:cTn>
                        </p:par>
                        <p:par>
                          <p:cTn id="133" fill="hold">
                            <p:stCondLst>
                              <p:cond delay="5250"/>
                            </p:stCondLst>
                            <p:childTnLst>
                              <p:par>
                                <p:cTn id="134" presetID="42" presetClass="entr" presetSubtype="0" fill="hold" nodeType="after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1000"/>
                                        <p:tgtEl>
                                          <p:spTgt spid="26"/>
                                        </p:tgtEl>
                                      </p:cBhvr>
                                    </p:animEffect>
                                    <p:anim calcmode="lin" valueType="num">
                                      <p:cBhvr>
                                        <p:cTn id="137" dur="1000" fill="hold"/>
                                        <p:tgtEl>
                                          <p:spTgt spid="26"/>
                                        </p:tgtEl>
                                        <p:attrNameLst>
                                          <p:attrName>ppt_x</p:attrName>
                                        </p:attrNameLst>
                                      </p:cBhvr>
                                      <p:tavLst>
                                        <p:tav tm="0">
                                          <p:val>
                                            <p:strVal val="#ppt_x"/>
                                          </p:val>
                                        </p:tav>
                                        <p:tav tm="100000">
                                          <p:val>
                                            <p:strVal val="#ppt_x"/>
                                          </p:val>
                                        </p:tav>
                                      </p:tavLst>
                                    </p:anim>
                                    <p:anim calcmode="lin" valueType="num">
                                      <p:cBhvr>
                                        <p:cTn id="1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7A2818-B917-4DED-B26D-ECB5CE289E0D}"/>
              </a:ext>
            </a:extLst>
          </p:cNvPr>
          <p:cNvPicPr>
            <a:picLocks noChangeAspect="1"/>
          </p:cNvPicPr>
          <p:nvPr/>
        </p:nvPicPr>
        <p:blipFill>
          <a:blip r:embed="rId4"/>
          <a:stretch>
            <a:fillRect/>
          </a:stretch>
        </p:blipFill>
        <p:spPr>
          <a:xfrm>
            <a:off x="0" y="10152"/>
            <a:ext cx="12161838" cy="6837695"/>
          </a:xfrm>
          <a:prstGeom prst="rect">
            <a:avLst/>
          </a:prstGeom>
        </p:spPr>
      </p:pic>
      <p:pic>
        <p:nvPicPr>
          <p:cNvPr id="3" name="Picture 2">
            <a:extLst>
              <a:ext uri="{FF2B5EF4-FFF2-40B4-BE49-F238E27FC236}">
                <a16:creationId xmlns:a16="http://schemas.microsoft.com/office/drawing/2014/main" xmlns="" id="{0856D5A2-D3EC-4AAA-83CB-BE462D89FB05}"/>
              </a:ext>
            </a:extLst>
          </p:cNvPr>
          <p:cNvPicPr>
            <a:picLocks noChangeAspect="1"/>
          </p:cNvPicPr>
          <p:nvPr/>
        </p:nvPicPr>
        <p:blipFill>
          <a:blip r:embed="rId5"/>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xmlns=""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C1B7337B-A59A-4651-B819-AE5E2C535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483"/>
            <a:ext cx="12161837" cy="6841034"/>
          </a:xfrm>
          <a:prstGeom prst="rect">
            <a:avLst/>
          </a:prstGeom>
        </p:spPr>
      </p:pic>
      <p:sp>
        <p:nvSpPr>
          <p:cNvPr id="2" name="Rectangle 1"/>
          <p:cNvSpPr/>
          <p:nvPr/>
        </p:nvSpPr>
        <p:spPr>
          <a:xfrm>
            <a:off x="2080879" y="736019"/>
            <a:ext cx="8343197" cy="3281261"/>
          </a:xfrm>
          <a:prstGeom prst="rect">
            <a:avLst/>
          </a:prstGeom>
          <a:solidFill>
            <a:schemeClr val="accent2">
              <a:lumMod val="20000"/>
              <a:lumOff val="80000"/>
            </a:schemeClr>
          </a:solidFill>
          <a:ln w="57150">
            <a:solidFill>
              <a:srgbClr val="00B050"/>
            </a:solid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lnSpc>
                <a:spcPct val="150000"/>
              </a:lnSpc>
              <a:buClrTx/>
              <a:defRPr/>
            </a:pPr>
            <a:r>
              <a:rPr lang="en-US" sz="3600" b="1" kern="1200">
                <a:solidFill>
                  <a:prstClr val="black"/>
                </a:solidFill>
                <a:latin typeface="+mj-lt"/>
              </a:rPr>
              <a:t>Ai là người cùng trồng chiếc rễ đa cùng với Bác Hồ? </a:t>
            </a:r>
            <a:endParaRPr lang="en-US" sz="3600" b="1" kern="1200" dirty="0">
              <a:solidFill>
                <a:prstClr val="black"/>
              </a:solidFill>
              <a:latin typeface="+mj-lt"/>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75" y="819517"/>
            <a:ext cx="2044536" cy="1795203"/>
          </a:xfrm>
          <a:prstGeom prst="rect">
            <a:avLst/>
          </a:prstGeom>
        </p:spPr>
      </p:pic>
      <p:pic>
        <p:nvPicPr>
          <p:cNvPr id="4" name="1MsPham"/>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424076" y="1136100"/>
            <a:ext cx="1125687" cy="268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59414" y="8557015"/>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18112">
            <a:off x="589134" y="698506"/>
            <a:ext cx="1563179" cy="1923567"/>
          </a:xfrm>
          <a:prstGeom prst="rect">
            <a:avLst/>
          </a:prstGeom>
        </p:spPr>
      </p:pic>
      <p:sp>
        <p:nvSpPr>
          <p:cNvPr id="7" name="AutoShape 6" descr="https://cdn140.picsart.com/279053229038211.png?type=webp&amp;to=min&amp;r=640"/>
          <p:cNvSpPr>
            <a:spLocks noChangeAspect="1" noChangeArrowheads="1"/>
          </p:cNvSpPr>
          <p:nvPr/>
        </p:nvSpPr>
        <p:spPr bwMode="auto">
          <a:xfrm>
            <a:off x="155190" y="-135622"/>
            <a:ext cx="304046" cy="304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pPr defTabSz="912114">
              <a:buClrTx/>
              <a:defRPr/>
            </a:pPr>
            <a:endParaRPr lang="en-US" sz="1795" kern="1200">
              <a:solidFill>
                <a:prstClr val="black"/>
              </a:solidFill>
              <a:latin typeface="+mj-lt"/>
              <a:ea typeface="+mn-ea"/>
              <a:cs typeface="+mn-cs"/>
            </a:endParaRPr>
          </a:p>
        </p:txBody>
      </p:sp>
      <p:pic>
        <p:nvPicPr>
          <p:cNvPr id="8" name="2Mspham"/>
          <p:cNvPicPr>
            <a:picLocks noChangeAspect="1"/>
          </p:cNvPicPr>
          <p:nvPr/>
        </p:nvPicPr>
        <p:blipFill>
          <a:blip r:embed="rId11"/>
          <a:stretch>
            <a:fillRect/>
          </a:stretch>
        </p:blipFill>
        <p:spPr>
          <a:xfrm>
            <a:off x="10068469" y="736019"/>
            <a:ext cx="1994714" cy="3198841"/>
          </a:xfrm>
          <a:prstGeom prst="rect">
            <a:avLst/>
          </a:prstGeom>
        </p:spPr>
      </p:pic>
      <p:grpSp>
        <p:nvGrpSpPr>
          <p:cNvPr id="10" name="4MsPham"/>
          <p:cNvGrpSpPr/>
          <p:nvPr/>
        </p:nvGrpSpPr>
        <p:grpSpPr>
          <a:xfrm>
            <a:off x="10054636" y="790322"/>
            <a:ext cx="1758481" cy="3000741"/>
            <a:chOff x="12393123" y="3556638"/>
            <a:chExt cx="1762842" cy="3008183"/>
          </a:xfrm>
        </p:grpSpPr>
        <p:pic>
          <p:nvPicPr>
            <p:cNvPr id="11" name="Picture 10"/>
            <p:cNvPicPr>
              <a:picLocks noChangeAspect="1"/>
            </p:cNvPicPr>
            <p:nvPr/>
          </p:nvPicPr>
          <p:blipFill>
            <a:blip r:embed="rId12"/>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172886" y="1842281"/>
            <a:ext cx="332088" cy="3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1039685" y="4602686"/>
            <a:ext cx="3283696" cy="1849998"/>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800" b="1">
                <a:solidFill>
                  <a:srgbClr val="002060"/>
                </a:solidFill>
                <a:latin typeface="+mj-lt"/>
                <a:ea typeface="Arial-Rounded" panose="020B0500000000000000" pitchFamily="34" charset="0"/>
                <a:cs typeface="Arial-Rounded" panose="020B0500000000000000" pitchFamily="34" charset="0"/>
              </a:rPr>
              <a:t>chú cần vụ</a:t>
            </a:r>
            <a:endParaRPr lang="en-US" sz="48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17" name="Sai1MsPham"/>
          <p:cNvSpPr/>
          <p:nvPr/>
        </p:nvSpPr>
        <p:spPr>
          <a:xfrm>
            <a:off x="6480264" y="4573562"/>
            <a:ext cx="4641889" cy="1849998"/>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800" b="1" kern="1200">
                <a:solidFill>
                  <a:srgbClr val="002060"/>
                </a:solidFill>
                <a:latin typeface="+mj-lt"/>
                <a:ea typeface="Arial-Rounded" panose="020B0500000000000000" pitchFamily="34" charset="0"/>
                <a:cs typeface="Arial-Rounded" panose="020B0500000000000000" pitchFamily="34" charset="0"/>
              </a:rPr>
              <a:t>các em </a:t>
            </a:r>
          </a:p>
          <a:p>
            <a:pPr algn="ctr" defTabSz="912114">
              <a:buClrTx/>
              <a:defRPr/>
            </a:pPr>
            <a:r>
              <a:rPr lang="en-US" sz="4800" b="1" kern="1200">
                <a:solidFill>
                  <a:srgbClr val="002060"/>
                </a:solidFill>
                <a:latin typeface="+mj-lt"/>
                <a:ea typeface="Arial-Rounded" panose="020B0500000000000000" pitchFamily="34" charset="0"/>
                <a:cs typeface="Arial-Rounded" panose="020B0500000000000000" pitchFamily="34" charset="0"/>
              </a:rPr>
              <a:t>thiếu nhi</a:t>
            </a:r>
            <a:endParaRPr lang="en-US" sz="48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18" name="5-Point Star 17"/>
          <p:cNvSpPr/>
          <p:nvPr/>
        </p:nvSpPr>
        <p:spPr>
          <a:xfrm>
            <a:off x="2080879" y="7295869"/>
            <a:ext cx="912138" cy="9121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mj-lt"/>
            </a:endParaRPr>
          </a:p>
        </p:txBody>
      </p:sp>
      <p:pic>
        <p:nvPicPr>
          <p:cNvPr id="22" name="Picture 21">
            <a:hlinkClick r:id="" action="ppaction://hlinkshowjump?jump=nextslide"/>
          </p:cNvPr>
          <p:cNvPicPr>
            <a:picLocks noChangeAspect="1"/>
          </p:cNvPicPr>
          <p:nvPr/>
        </p:nvPicPr>
        <p:blipFill>
          <a:blip r:embed="rId15"/>
          <a:stretch>
            <a:fillRect/>
          </a:stretch>
        </p:blipFill>
        <p:spPr>
          <a:xfrm>
            <a:off x="9366424" y="3850416"/>
            <a:ext cx="1576434" cy="677867"/>
          </a:xfrm>
          <a:prstGeom prst="rect">
            <a:avLst/>
          </a:prstGeom>
        </p:spPr>
      </p:pic>
    </p:spTree>
    <p:extLst>
      <p:ext uri="{BB962C8B-B14F-4D97-AF65-F5344CB8AC3E}">
        <p14:creationId xmlns:p14="http://schemas.microsoft.com/office/powerpoint/2010/main" val="3803448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42" presetClass="path" presetSubtype="0" accel="50000" decel="50000" autoRev="1" fill="hold" nodeType="withEffect">
                                  <p:stCondLst>
                                    <p:cond delay="0"/>
                                  </p:stCondLst>
                                  <p:childTnLst>
                                    <p:animMotion origin="layout" path="M -1.66667E-6 -1.11111E-6 L -0.44127 1.06713 " pathEditMode="relative" rAng="0" ptsTypes="AA">
                                      <p:cBhvr>
                                        <p:cTn id="12" dur="750" fill="hold"/>
                                        <p:tgtEl>
                                          <p:spTgt spid="13"/>
                                        </p:tgtEl>
                                        <p:attrNameLst>
                                          <p:attrName>ppt_x</p:attrName>
                                          <p:attrName>ppt_y</p:attrName>
                                        </p:attrNameLst>
                                      </p:cBhvr>
                                      <p:rCtr x="-21992" y="53403"/>
                                    </p:animMotion>
                                  </p:childTnLst>
                                </p:cTn>
                              </p:par>
                              <p:par>
                                <p:cTn id="13" presetID="1" presetClass="exit" presetSubtype="0" fill="hold" nodeType="withEffect">
                                  <p:stCondLst>
                                    <p:cond delay="125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125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125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orry waw.wav"/>
                                        </p:tgtEl>
                                      </p:cMediaNode>
                                    </p:audio>
                                  </p:subTnLst>
                                </p:cTn>
                              </p:par>
                              <p:par>
                                <p:cTn id="19" presetID="1" presetClass="exit" presetSubtype="0" fill="hold" nodeType="withEffect">
                                  <p:stCondLst>
                                    <p:cond delay="275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275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Pokeball Sound Effect.wav"/>
                                        </p:tgtEl>
                                      </p:cMediaNode>
                                    </p:audio>
                                  </p:sub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64" presetClass="path" presetSubtype="0" accel="50000" decel="50000" fill="hold" nodeType="withEffect">
                                  <p:stCondLst>
                                    <p:cond delay="0"/>
                                  </p:stCondLst>
                                  <p:childTnLst>
                                    <p:animMotion origin="layout" path="M -1.66667E-6 -1.11111E-6 L -0.46198 1.09398 " pathEditMode="relative" rAng="0" ptsTypes="AA">
                                      <p:cBhvr>
                                        <p:cTn id="33" dur="1000" fill="hold"/>
                                        <p:tgtEl>
                                          <p:spTgt spid="13"/>
                                        </p:tgtEl>
                                        <p:attrNameLst>
                                          <p:attrName>ppt_x</p:attrName>
                                          <p:attrName>ppt_y</p:attrName>
                                        </p:attrNameLst>
                                      </p:cBhvr>
                                      <p:rCtr x="-23099" y="54699"/>
                                    </p:animMotion>
                                  </p:childTnLst>
                                </p:cTn>
                              </p:par>
                              <p:par>
                                <p:cTn id="34" presetID="6" presetClass="emph" presetSubtype="0" fill="hold" nodeType="withEffect">
                                  <p:stCondLst>
                                    <p:cond delay="0"/>
                                  </p:stCondLst>
                                  <p:childTnLst>
                                    <p:animScale>
                                      <p:cBhvr>
                                        <p:cTn id="35" dur="1000" fill="hold"/>
                                        <p:tgtEl>
                                          <p:spTgt spid="13"/>
                                        </p:tgtEl>
                                      </p:cBhvr>
                                      <p:by x="400000" y="400000"/>
                                    </p:animScale>
                                  </p:childTnLst>
                                </p:cTn>
                              </p:par>
                              <p:par>
                                <p:cTn id="36" presetID="8" presetClass="emph" presetSubtype="0" repeatCount="indefinite" fill="hold" nodeType="withEffect">
                                  <p:stCondLst>
                                    <p:cond delay="0"/>
                                  </p:stCondLst>
                                  <p:endCondLst>
                                    <p:cond evt="onNext" delay="0">
                                      <p:tgtEl>
                                        <p:sldTgt/>
                                      </p:tgtEl>
                                    </p:cond>
                                  </p:endCondLst>
                                  <p:childTnLst>
                                    <p:animRot by="21600000">
                                      <p:cBhvr>
                                        <p:cTn id="37" dur="750" fill="hold"/>
                                        <p:tgtEl>
                                          <p:spTgt spid="13"/>
                                        </p:tgtEl>
                                        <p:attrNameLst>
                                          <p:attrName>r</p:attrName>
                                        </p:attrNameLst>
                                      </p:cBhvr>
                                    </p:animRot>
                                  </p:childTnLst>
                                </p:cTn>
                              </p:par>
                            </p:childTnLst>
                          </p:cTn>
                        </p:par>
                        <p:par>
                          <p:cTn id="38" fill="hold">
                            <p:stCondLst>
                              <p:cond delay="1000"/>
                            </p:stCondLst>
                            <p:childTnLst>
                              <p:par>
                                <p:cTn id="39" presetID="64" presetClass="path" presetSubtype="0" accel="50000" decel="50000" fill="hold" nodeType="afterEffect">
                                  <p:stCondLst>
                                    <p:cond delay="0"/>
                                  </p:stCondLst>
                                  <p:childTnLst>
                                    <p:animMotion origin="layout" path="M 4.375E-6 -0.02222 L -0.36732 -1.11551 " pathEditMode="relative" rAng="0" ptsTypes="AA">
                                      <p:cBhvr>
                                        <p:cTn id="40" dur="1000" fill="hold"/>
                                        <p:tgtEl>
                                          <p:spTgt spid="5"/>
                                        </p:tgtEl>
                                        <p:attrNameLst>
                                          <p:attrName>ppt_x</p:attrName>
                                          <p:attrName>ppt_y</p:attrName>
                                        </p:attrNameLst>
                                      </p:cBhvr>
                                      <p:rCtr x="-18372" y="-54676"/>
                                    </p:animMotion>
                                  </p:childTnLst>
                                </p:cTn>
                              </p:par>
                              <p:par>
                                <p:cTn id="41" presetID="6" presetClass="emph" presetSubtype="0" fill="hold" nodeType="withEffect">
                                  <p:stCondLst>
                                    <p:cond delay="0"/>
                                  </p:stCondLst>
                                  <p:childTnLst>
                                    <p:animScale>
                                      <p:cBhvr>
                                        <p:cTn id="42" dur="1000" fill="hold"/>
                                        <p:tgtEl>
                                          <p:spTgt spid="5"/>
                                        </p:tgtEl>
                                      </p:cBhvr>
                                      <p:by x="50000" y="50000"/>
                                    </p:animScale>
                                  </p:childTnLst>
                                </p:cTn>
                              </p:par>
                              <p:par>
                                <p:cTn id="43" presetID="8" presetClass="emph" presetSubtype="0" repeatCount="3000" fill="hold" nodeType="withEffect">
                                  <p:stCondLst>
                                    <p:cond delay="0"/>
                                  </p:stCondLst>
                                  <p:childTnLst>
                                    <p:animRot by="21600000">
                                      <p:cBhvr>
                                        <p:cTn id="44" dur="750" fill="hold"/>
                                        <p:tgtEl>
                                          <p:spTgt spid="5"/>
                                        </p:tgtEl>
                                        <p:attrNameLst>
                                          <p:attrName>r</p:attrName>
                                        </p:attrNameLst>
                                      </p:cBhvr>
                                    </p:animRot>
                                  </p:childTnLst>
                                </p:cTn>
                              </p:par>
                            </p:childTnLst>
                          </p:cTn>
                        </p:par>
                        <p:par>
                          <p:cTn id="45" fill="hold">
                            <p:stCondLst>
                              <p:cond delay="3250"/>
                            </p:stCondLst>
                            <p:childTnLst>
                              <p:par>
                                <p:cTn id="46" presetID="1" presetClass="exit" presetSubtype="0" fill="hold" nodeType="afterEffect">
                                  <p:stCondLst>
                                    <p:cond delay="0"/>
                                  </p:stCondLst>
                                  <p:childTnLst>
                                    <p:set>
                                      <p:cBhvr>
                                        <p:cTn id="47" dur="1" fill="hold">
                                          <p:stCondLst>
                                            <p:cond delay="0"/>
                                          </p:stCondLst>
                                        </p:cTn>
                                        <p:tgtEl>
                                          <p:spTgt spid="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500" fill="hold"/>
                                        <p:tgtEl>
                                          <p:spTgt spid="3"/>
                                        </p:tgtEl>
                                      </p:cBhvr>
                                      <p:by x="150000" y="150000"/>
                                    </p:animScale>
                                  </p:childTnLst>
                                </p:cTn>
                              </p:par>
                              <p:par>
                                <p:cTn id="52" presetID="31" presetClass="entr" presetSubtype="0" fill="hold" nodeType="withEffect">
                                  <p:stCondLst>
                                    <p:cond delay="250"/>
                                  </p:stCondLst>
                                  <p:childTnLst>
                                    <p:set>
                                      <p:cBhvr>
                                        <p:cTn id="53" dur="1" fill="hold">
                                          <p:stCondLst>
                                            <p:cond delay="0"/>
                                          </p:stCondLst>
                                        </p:cTn>
                                        <p:tgtEl>
                                          <p:spTgt spid="6"/>
                                        </p:tgtEl>
                                        <p:attrNameLst>
                                          <p:attrName>style.visibility</p:attrName>
                                        </p:attrNameLst>
                                      </p:cBhvr>
                                      <p:to>
                                        <p:strVal val="visible"/>
                                      </p:to>
                                    </p:set>
                                    <p:anim calcmode="lin" valueType="num">
                                      <p:cBhvr>
                                        <p:cTn id="54" dur="750" fill="hold"/>
                                        <p:tgtEl>
                                          <p:spTgt spid="6"/>
                                        </p:tgtEl>
                                        <p:attrNameLst>
                                          <p:attrName>ppt_w</p:attrName>
                                        </p:attrNameLst>
                                      </p:cBhvr>
                                      <p:tavLst>
                                        <p:tav tm="0">
                                          <p:val>
                                            <p:fltVal val="0"/>
                                          </p:val>
                                        </p:tav>
                                        <p:tav tm="100000">
                                          <p:val>
                                            <p:strVal val="#ppt_w"/>
                                          </p:val>
                                        </p:tav>
                                      </p:tavLst>
                                    </p:anim>
                                    <p:anim calcmode="lin" valueType="num">
                                      <p:cBhvr>
                                        <p:cTn id="55" dur="750" fill="hold"/>
                                        <p:tgtEl>
                                          <p:spTgt spid="6"/>
                                        </p:tgtEl>
                                        <p:attrNameLst>
                                          <p:attrName>ppt_h</p:attrName>
                                        </p:attrNameLst>
                                      </p:cBhvr>
                                      <p:tavLst>
                                        <p:tav tm="0">
                                          <p:val>
                                            <p:fltVal val="0"/>
                                          </p:val>
                                        </p:tav>
                                        <p:tav tm="100000">
                                          <p:val>
                                            <p:strVal val="#ppt_h"/>
                                          </p:val>
                                        </p:tav>
                                      </p:tavLst>
                                    </p:anim>
                                    <p:anim calcmode="lin" valueType="num">
                                      <p:cBhvr>
                                        <p:cTn id="56" dur="750" fill="hold"/>
                                        <p:tgtEl>
                                          <p:spTgt spid="6"/>
                                        </p:tgtEl>
                                        <p:attrNameLst>
                                          <p:attrName>style.rotation</p:attrName>
                                        </p:attrNameLst>
                                      </p:cBhvr>
                                      <p:tavLst>
                                        <p:tav tm="0">
                                          <p:val>
                                            <p:fltVal val="90"/>
                                          </p:val>
                                        </p:tav>
                                        <p:tav tm="100000">
                                          <p:val>
                                            <p:fltVal val="0"/>
                                          </p:val>
                                        </p:tav>
                                      </p:tavLst>
                                    </p:anim>
                                    <p:animEffect transition="in" filter="fade">
                                      <p:cBhvr>
                                        <p:cTn id="57" dur="750"/>
                                        <p:tgtEl>
                                          <p:spTgt spid="6"/>
                                        </p:tgtEl>
                                      </p:cBhvr>
                                    </p:animEffect>
                                  </p:childTnLst>
                                </p:cTn>
                              </p:par>
                              <p:par>
                                <p:cTn id="58" presetID="1" presetClass="exit" presetSubtype="0" fill="hold" nodeType="withEffect">
                                  <p:stCondLst>
                                    <p:cond delay="125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p:stCondLst>
                              <p:cond delay="4750"/>
                            </p:stCondLst>
                            <p:childTnLst>
                              <p:par>
                                <p:cTn id="61" presetID="1" presetClass="exit" presetSubtype="0" fill="hold" nodeType="afterEffect">
                                  <p:stCondLst>
                                    <p:cond delay="250"/>
                                  </p:stCondLst>
                                  <p:childTnLst>
                                    <p:set>
                                      <p:cBhvr>
                                        <p:cTn id="62"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5" name="yeahtWAV.wav"/>
                                        </p:tgtEl>
                                      </p:cMediaNode>
                                    </p:audio>
                                  </p:subTnLst>
                                </p:cTn>
                              </p:par>
                              <p:par>
                                <p:cTn id="63" presetID="9" presetClass="emph" presetSubtype="0" grpId="0" nodeType="withEffect">
                                  <p:stCondLst>
                                    <p:cond delay="250"/>
                                  </p:stCondLst>
                                  <p:childTnLst>
                                    <p:set>
                                      <p:cBhvr rctx="PPT">
                                        <p:cTn id="64" dur="indefinite"/>
                                        <p:tgtEl>
                                          <p:spTgt spid="17"/>
                                        </p:tgtEl>
                                        <p:attrNameLst>
                                          <p:attrName>style.opacity</p:attrName>
                                        </p:attrNameLst>
                                      </p:cBhvr>
                                      <p:to>
                                        <p:strVal val="0.5"/>
                                      </p:to>
                                    </p:set>
                                    <p:animEffect filter="image" prLst="opacity: 0.5">
                                      <p:cBhvr rctx="IE">
                                        <p:cTn id="65" dur="indefinite"/>
                                        <p:tgtEl>
                                          <p:spTgt spid="17"/>
                                        </p:tgtEl>
                                      </p:cBhvr>
                                    </p:animEffect>
                                  </p:childTnLst>
                                </p:cTn>
                              </p:par>
                              <p:par>
                                <p:cTn id="66" presetID="2" presetClass="entr" presetSubtype="2" fill="hold" nodeType="withEffect">
                                  <p:stCondLst>
                                    <p:cond delay="25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1+#ppt_w/2"/>
                                          </p:val>
                                        </p:tav>
                                        <p:tav tm="100000">
                                          <p:val>
                                            <p:strVal val="#ppt_x"/>
                                          </p:val>
                                        </p:tav>
                                      </p:tavLst>
                                    </p:anim>
                                    <p:anim calcmode="lin" valueType="num">
                                      <p:cBhvr additive="base">
                                        <p:cTn id="6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Pokeball Sound Effect.wav"/>
                                        </p:tgtEl>
                                      </p:cMediaNode>
                                    </p:audio>
                                  </p:subTnLst>
                                </p:cTn>
                              </p:par>
                              <p:par>
                                <p:cTn id="75" presetID="1"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42" presetClass="path" presetSubtype="0" accel="50000" decel="50000" autoRev="1" fill="hold" nodeType="withEffect">
                                  <p:stCondLst>
                                    <p:cond delay="0"/>
                                  </p:stCondLst>
                                  <p:childTnLst>
                                    <p:animMotion origin="layout" path="M -1.66667E-6 -1.11111E-6 L -0.43841 1.07732 " pathEditMode="relative" rAng="0" ptsTypes="AA">
                                      <p:cBhvr>
                                        <p:cTn id="80" dur="750" fill="hold"/>
                                        <p:tgtEl>
                                          <p:spTgt spid="13"/>
                                        </p:tgtEl>
                                        <p:attrNameLst>
                                          <p:attrName>ppt_x</p:attrName>
                                          <p:attrName>ppt_y</p:attrName>
                                        </p:attrNameLst>
                                      </p:cBhvr>
                                      <p:rCtr x="-21927" y="53866"/>
                                    </p:animMotion>
                                  </p:childTnLst>
                                </p:cTn>
                              </p:par>
                              <p:par>
                                <p:cTn id="81" presetID="1" presetClass="exit" presetSubtype="0" fill="hold" nodeType="withEffect">
                                  <p:stCondLst>
                                    <p:cond delay="1250"/>
                                  </p:stCondLst>
                                  <p:childTnLst>
                                    <p:set>
                                      <p:cBhvr>
                                        <p:cTn id="82" dur="1" fill="hold">
                                          <p:stCondLst>
                                            <p:cond delay="0"/>
                                          </p:stCondLst>
                                        </p:cTn>
                                        <p:tgtEl>
                                          <p:spTgt spid="8"/>
                                        </p:tgtEl>
                                        <p:attrNameLst>
                                          <p:attrName>style.visibility</p:attrName>
                                        </p:attrNameLst>
                                      </p:cBhvr>
                                      <p:to>
                                        <p:strVal val="hidden"/>
                                      </p:to>
                                    </p:set>
                                  </p:childTnLst>
                                </p:cTn>
                              </p:par>
                              <p:par>
                                <p:cTn id="83" presetID="1" presetClass="exit" presetSubtype="0" fill="hold" nodeType="withEffect">
                                  <p:stCondLst>
                                    <p:cond delay="125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ntr" presetSubtype="0" fill="hold" nodeType="withEffect">
                                  <p:stCondLst>
                                    <p:cond delay="1250"/>
                                  </p:stCondLst>
                                  <p:childTnLst>
                                    <p:set>
                                      <p:cBhvr>
                                        <p:cTn id="8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sorry waw.wav"/>
                                        </p:tgtEl>
                                      </p:cMediaNode>
                                    </p:audio>
                                  </p:subTnLst>
                                </p:cTn>
                              </p:par>
                              <p:par>
                                <p:cTn id="87" presetID="1" presetClass="exit" presetSubtype="0" fill="hold" nodeType="withEffect">
                                  <p:stCondLst>
                                    <p:cond delay="2750"/>
                                  </p:stCondLst>
                                  <p:childTnLst>
                                    <p:set>
                                      <p:cBhvr>
                                        <p:cTn id="88" dur="1" fill="hold">
                                          <p:stCondLst>
                                            <p:cond delay="0"/>
                                          </p:stCondLst>
                                        </p:cTn>
                                        <p:tgtEl>
                                          <p:spTgt spid="10"/>
                                        </p:tgtEl>
                                        <p:attrNameLst>
                                          <p:attrName>style.visibility</p:attrName>
                                        </p:attrNameLst>
                                      </p:cBhvr>
                                      <p:to>
                                        <p:strVal val="hidden"/>
                                      </p:to>
                                    </p:set>
                                  </p:childTnLst>
                                </p:cTn>
                              </p:par>
                              <p:par>
                                <p:cTn id="89" presetID="1" presetClass="entr" presetSubtype="0" fill="hold" nodeType="withEffect">
                                  <p:stCondLst>
                                    <p:cond delay="2750"/>
                                  </p:stCondLst>
                                  <p:childTnLst>
                                    <p:set>
                                      <p:cBhvr>
                                        <p:cTn id="90" dur="1" fill="hold">
                                          <p:stCondLst>
                                            <p:cond delay="0"/>
                                          </p:stCondLst>
                                        </p:cTn>
                                        <p:tgtEl>
                                          <p:spTgt spid="4"/>
                                        </p:tgtEl>
                                        <p:attrNameLst>
                                          <p:attrName>style.visibility</p:attrName>
                                        </p:attrNameLst>
                                      </p:cBhvr>
                                      <p:to>
                                        <p:strVal val="visible"/>
                                      </p:to>
                                    </p:set>
                                  </p:childTnLst>
                                </p:cTn>
                              </p:par>
                              <p:par>
                                <p:cTn id="91" presetID="9" presetClass="emph" presetSubtype="0" grpId="1" nodeType="withEffect">
                                  <p:stCondLst>
                                    <p:cond delay="2750"/>
                                  </p:stCondLst>
                                  <p:childTnLst>
                                    <p:set>
                                      <p:cBhvr rctx="PPT">
                                        <p:cTn id="92" dur="indefinite"/>
                                        <p:tgtEl>
                                          <p:spTgt spid="17"/>
                                        </p:tgtEl>
                                        <p:attrNameLst>
                                          <p:attrName>style.opacity</p:attrName>
                                        </p:attrNameLst>
                                      </p:cBhvr>
                                      <p:to>
                                        <p:strVal val="0.5"/>
                                      </p:to>
                                    </p:set>
                                    <p:animEffect filter="image" prLst="opacity: 0.5">
                                      <p:cBhvr rctx="IE">
                                        <p:cTn id="93"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C1B7337B-A59A-4651-B819-AE5E2C535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483"/>
            <a:ext cx="12161837" cy="6841034"/>
          </a:xfrm>
          <a:prstGeom prst="rect">
            <a:avLst/>
          </a:prstGeom>
        </p:spPr>
      </p:pic>
      <p:sp>
        <p:nvSpPr>
          <p:cNvPr id="2" name="Rectangle 1"/>
          <p:cNvSpPr/>
          <p:nvPr/>
        </p:nvSpPr>
        <p:spPr>
          <a:xfrm>
            <a:off x="2460811" y="736020"/>
            <a:ext cx="7109619" cy="2596386"/>
          </a:xfrm>
          <a:prstGeom prst="rect">
            <a:avLst/>
          </a:prstGeom>
          <a:solidFill>
            <a:schemeClr val="accent2">
              <a:lumMod val="20000"/>
              <a:lumOff val="80000"/>
            </a:schemeClr>
          </a:solidFill>
          <a:ln w="57150">
            <a:solidFill>
              <a:srgbClr val="00B050"/>
            </a:solid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lnSpc>
                <a:spcPct val="150000"/>
              </a:lnSpc>
              <a:buClrTx/>
              <a:defRPr/>
            </a:pPr>
            <a:r>
              <a:rPr lang="en-US" sz="3192" b="1" kern="1200">
                <a:solidFill>
                  <a:prstClr val="black"/>
                </a:solidFill>
                <a:latin typeface="+mj-lt"/>
              </a:rPr>
              <a:t>Những ai thích chơi ở chiếc rễ đa có vòng lá tròn?</a:t>
            </a:r>
            <a:endParaRPr lang="en-US" sz="3192" b="1" kern="1200" dirty="0">
              <a:solidFill>
                <a:prstClr val="black"/>
              </a:solidFill>
              <a:latin typeface="+mj-lt"/>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75" y="819517"/>
            <a:ext cx="2044536" cy="1795203"/>
          </a:xfrm>
          <a:prstGeom prst="rect">
            <a:avLst/>
          </a:prstGeom>
        </p:spPr>
      </p:pic>
      <p:pic>
        <p:nvPicPr>
          <p:cNvPr id="4" name="1MsPham"/>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424076" y="1136100"/>
            <a:ext cx="1125687" cy="268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59414" y="8557015"/>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18112">
            <a:off x="542031" y="325730"/>
            <a:ext cx="1842920" cy="2185266"/>
          </a:xfrm>
          <a:prstGeom prst="rect">
            <a:avLst/>
          </a:prstGeom>
        </p:spPr>
      </p:pic>
      <p:sp>
        <p:nvSpPr>
          <p:cNvPr id="7" name="AutoShape 6" descr="https://cdn140.picsart.com/279053229038211.png?type=webp&amp;to=min&amp;r=640"/>
          <p:cNvSpPr>
            <a:spLocks noChangeAspect="1" noChangeArrowheads="1"/>
          </p:cNvSpPr>
          <p:nvPr/>
        </p:nvSpPr>
        <p:spPr bwMode="auto">
          <a:xfrm>
            <a:off x="155190" y="-135622"/>
            <a:ext cx="304046" cy="304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pPr defTabSz="912114">
              <a:buClrTx/>
              <a:defRPr/>
            </a:pPr>
            <a:endParaRPr lang="en-US" sz="1795" kern="1200">
              <a:solidFill>
                <a:prstClr val="black"/>
              </a:solidFill>
              <a:latin typeface="+mj-lt"/>
              <a:ea typeface="+mn-ea"/>
              <a:cs typeface="+mn-cs"/>
            </a:endParaRPr>
          </a:p>
        </p:txBody>
      </p:sp>
      <p:pic>
        <p:nvPicPr>
          <p:cNvPr id="8" name="2Mspham"/>
          <p:cNvPicPr>
            <a:picLocks noChangeAspect="1"/>
          </p:cNvPicPr>
          <p:nvPr/>
        </p:nvPicPr>
        <p:blipFill>
          <a:blip r:embed="rId11"/>
          <a:stretch>
            <a:fillRect/>
          </a:stretch>
        </p:blipFill>
        <p:spPr>
          <a:xfrm>
            <a:off x="10068469" y="736019"/>
            <a:ext cx="1994714" cy="3198841"/>
          </a:xfrm>
          <a:prstGeom prst="rect">
            <a:avLst/>
          </a:prstGeom>
        </p:spPr>
      </p:pic>
      <p:pic>
        <p:nvPicPr>
          <p:cNvPr id="9" name="3MsPham" descr="Ash Ketchum - EcuRed"/>
          <p:cNvPicPr>
            <a:picLocks noChangeAspect="1" noChangeArrowheads="1"/>
          </p:cNvPicPr>
          <p:nvPr/>
        </p:nvPicPr>
        <p:blipFill rotWithShape="1">
          <a:blip r:embed="rId12">
            <a:extLst>
              <a:ext uri="{28A0092B-C50C-407E-A947-70E740481C1C}">
                <a14:useLocalDpi xmlns:a14="http://schemas.microsoft.com/office/drawing/2010/main" val="0"/>
              </a:ext>
            </a:extLst>
          </a:blip>
          <a:srcRect l="11255" r="7719"/>
          <a:stretch/>
        </p:blipFill>
        <p:spPr bwMode="auto">
          <a:xfrm>
            <a:off x="9785701" y="1185383"/>
            <a:ext cx="2001636" cy="26318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9864489" y="1016540"/>
            <a:ext cx="1758481" cy="3000741"/>
            <a:chOff x="12393123" y="3556638"/>
            <a:chExt cx="1762842" cy="3008183"/>
          </a:xfrm>
        </p:grpSpPr>
        <p:pic>
          <p:nvPicPr>
            <p:cNvPr id="11" name="Picture 10"/>
            <p:cNvPicPr>
              <a:picLocks noChangeAspect="1"/>
            </p:cNvPicPr>
            <p:nvPr/>
          </p:nvPicPr>
          <p:blipFill>
            <a:blip r:embed="rId13"/>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72886" y="1842281"/>
            <a:ext cx="332088" cy="3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6124084" y="4578932"/>
            <a:ext cx="5724872" cy="1849998"/>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các em thiếu nhi</a:t>
            </a:r>
            <a:endParaRPr lang="en-US" sz="5400" b="1" kern="1200" dirty="0">
              <a:solidFill>
                <a:srgbClr val="FF0000"/>
              </a:solidFill>
              <a:latin typeface="+mj-lt"/>
              <a:ea typeface="Arial-Rounded" panose="020B0500000000000000" pitchFamily="34" charset="0"/>
              <a:cs typeface="Arial-Rounded" panose="020B0500000000000000" pitchFamily="34" charset="0"/>
            </a:endParaRPr>
          </a:p>
        </p:txBody>
      </p:sp>
      <p:sp>
        <p:nvSpPr>
          <p:cNvPr id="16" name="Sai2MsPham"/>
          <p:cNvSpPr/>
          <p:nvPr/>
        </p:nvSpPr>
        <p:spPr>
          <a:xfrm>
            <a:off x="292223" y="4603689"/>
            <a:ext cx="5155368" cy="1849998"/>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các chú bộ đội</a:t>
            </a:r>
            <a:endParaRPr lang="en-US" sz="5400" b="1" kern="1200" dirty="0">
              <a:solidFill>
                <a:srgbClr val="FF0000"/>
              </a:solidFill>
              <a:latin typeface="+mj-lt"/>
              <a:ea typeface="Arial-Rounded" panose="020B0500000000000000" pitchFamily="34" charset="0"/>
              <a:cs typeface="Arial-Rounded" panose="020B0500000000000000" pitchFamily="34" charset="0"/>
            </a:endParaRPr>
          </a:p>
        </p:txBody>
      </p:sp>
      <p:sp>
        <p:nvSpPr>
          <p:cNvPr id="18" name="5-Point Star 17"/>
          <p:cNvSpPr/>
          <p:nvPr/>
        </p:nvSpPr>
        <p:spPr>
          <a:xfrm>
            <a:off x="9408420" y="6849517"/>
            <a:ext cx="912138" cy="9121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mj-lt"/>
            </a:endParaRPr>
          </a:p>
        </p:txBody>
      </p:sp>
      <p:pic>
        <p:nvPicPr>
          <p:cNvPr id="22" name="Picture 21">
            <a:hlinkClick r:id="" action="ppaction://hlinkshowjump?jump=nextslide"/>
          </p:cNvPr>
          <p:cNvPicPr>
            <a:picLocks noChangeAspect="1"/>
          </p:cNvPicPr>
          <p:nvPr/>
        </p:nvPicPr>
        <p:blipFill>
          <a:blip r:embed="rId16"/>
          <a:stretch>
            <a:fillRect/>
          </a:stretch>
        </p:blipFill>
        <p:spPr>
          <a:xfrm>
            <a:off x="9366424" y="3850416"/>
            <a:ext cx="1576434" cy="677867"/>
          </a:xfrm>
          <a:prstGeom prst="rect">
            <a:avLst/>
          </a:prstGeom>
        </p:spPr>
      </p:pic>
    </p:spTree>
    <p:extLst>
      <p:ext uri="{BB962C8B-B14F-4D97-AF65-F5344CB8AC3E}">
        <p14:creationId xmlns:p14="http://schemas.microsoft.com/office/powerpoint/2010/main" val="314403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42" presetClass="path" presetSubtype="0" accel="50000" decel="50000" autoRev="1" fill="hold" nodeType="withEffect">
                                  <p:stCondLst>
                                    <p:cond delay="0"/>
                                  </p:stCondLst>
                                  <p:childTnLst>
                                    <p:animMotion origin="layout" path="M -1.66667E-6 -1.11111E-6 L -0.43841 1.07732 " pathEditMode="relative" rAng="0" ptsTypes="AA">
                                      <p:cBhvr>
                                        <p:cTn id="12" dur="750" fill="hold"/>
                                        <p:tgtEl>
                                          <p:spTgt spid="13"/>
                                        </p:tgtEl>
                                        <p:attrNameLst>
                                          <p:attrName>ppt_x</p:attrName>
                                          <p:attrName>ppt_y</p:attrName>
                                        </p:attrNameLst>
                                      </p:cBhvr>
                                      <p:rCtr x="-21927" y="53866"/>
                                    </p:animMotion>
                                  </p:childTnLst>
                                </p:cTn>
                              </p:par>
                              <p:par>
                                <p:cTn id="13" presetID="1" presetClass="exit" presetSubtype="0" fill="hold" nodeType="withEffect">
                                  <p:stCondLst>
                                    <p:cond delay="125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125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125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orry waw.wav"/>
                                        </p:tgtEl>
                                      </p:cMediaNode>
                                    </p:audio>
                                  </p:subTnLst>
                                </p:cTn>
                              </p:par>
                              <p:par>
                                <p:cTn id="19" presetID="1" presetClass="exit" presetSubtype="0" fill="hold" nodeType="withEffect">
                                  <p:stCondLst>
                                    <p:cond delay="275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275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Pokeball Sound Effect.wav"/>
                                        </p:tgtEl>
                                      </p:cMediaNode>
                                    </p:audio>
                                  </p:sub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64" presetClass="path" presetSubtype="0" accel="50000" decel="50000" fill="hold" nodeType="withEffect">
                                  <p:stCondLst>
                                    <p:cond delay="0"/>
                                  </p:stCondLst>
                                  <p:childTnLst>
                                    <p:animMotion origin="layout" path="M -1.66667E-6 -1.11111E-6 L -0.46198 1.09398 " pathEditMode="relative" rAng="0" ptsTypes="AA">
                                      <p:cBhvr>
                                        <p:cTn id="33" dur="1000" fill="hold"/>
                                        <p:tgtEl>
                                          <p:spTgt spid="13"/>
                                        </p:tgtEl>
                                        <p:attrNameLst>
                                          <p:attrName>ppt_x</p:attrName>
                                          <p:attrName>ppt_y</p:attrName>
                                        </p:attrNameLst>
                                      </p:cBhvr>
                                      <p:rCtr x="-23099" y="54699"/>
                                    </p:animMotion>
                                  </p:childTnLst>
                                </p:cTn>
                              </p:par>
                              <p:par>
                                <p:cTn id="34" presetID="6" presetClass="emph" presetSubtype="0" fill="hold" nodeType="withEffect">
                                  <p:stCondLst>
                                    <p:cond delay="0"/>
                                  </p:stCondLst>
                                  <p:childTnLst>
                                    <p:animScale>
                                      <p:cBhvr>
                                        <p:cTn id="35" dur="1000" fill="hold"/>
                                        <p:tgtEl>
                                          <p:spTgt spid="13"/>
                                        </p:tgtEl>
                                      </p:cBhvr>
                                      <p:by x="400000" y="400000"/>
                                    </p:animScale>
                                  </p:childTnLst>
                                </p:cTn>
                              </p:par>
                              <p:par>
                                <p:cTn id="36" presetID="8" presetClass="emph" presetSubtype="0" repeatCount="indefinite" fill="hold" nodeType="withEffect">
                                  <p:stCondLst>
                                    <p:cond delay="0"/>
                                  </p:stCondLst>
                                  <p:endCondLst>
                                    <p:cond evt="onNext" delay="0">
                                      <p:tgtEl>
                                        <p:sldTgt/>
                                      </p:tgtEl>
                                    </p:cond>
                                  </p:endCondLst>
                                  <p:childTnLst>
                                    <p:animRot by="21600000">
                                      <p:cBhvr>
                                        <p:cTn id="37" dur="750" fill="hold"/>
                                        <p:tgtEl>
                                          <p:spTgt spid="13"/>
                                        </p:tgtEl>
                                        <p:attrNameLst>
                                          <p:attrName>r</p:attrName>
                                        </p:attrNameLst>
                                      </p:cBhvr>
                                    </p:animRot>
                                  </p:childTnLst>
                                </p:cTn>
                              </p:par>
                            </p:childTnLst>
                          </p:cTn>
                        </p:par>
                        <p:par>
                          <p:cTn id="38" fill="hold">
                            <p:stCondLst>
                              <p:cond delay="1000"/>
                            </p:stCondLst>
                            <p:childTnLst>
                              <p:par>
                                <p:cTn id="39" presetID="64" presetClass="path" presetSubtype="0" accel="50000" decel="50000" fill="hold" nodeType="afterEffect">
                                  <p:stCondLst>
                                    <p:cond delay="0"/>
                                  </p:stCondLst>
                                  <p:childTnLst>
                                    <p:animMotion origin="layout" path="M 4.375E-6 -0.02222 L -0.36732 -1.11551 " pathEditMode="relative" rAng="0" ptsTypes="AA">
                                      <p:cBhvr>
                                        <p:cTn id="40" dur="1000" fill="hold"/>
                                        <p:tgtEl>
                                          <p:spTgt spid="5"/>
                                        </p:tgtEl>
                                        <p:attrNameLst>
                                          <p:attrName>ppt_x</p:attrName>
                                          <p:attrName>ppt_y</p:attrName>
                                        </p:attrNameLst>
                                      </p:cBhvr>
                                      <p:rCtr x="-18372" y="-54676"/>
                                    </p:animMotion>
                                  </p:childTnLst>
                                </p:cTn>
                              </p:par>
                              <p:par>
                                <p:cTn id="41" presetID="6" presetClass="emph" presetSubtype="0" fill="hold" nodeType="withEffect">
                                  <p:stCondLst>
                                    <p:cond delay="0"/>
                                  </p:stCondLst>
                                  <p:childTnLst>
                                    <p:animScale>
                                      <p:cBhvr>
                                        <p:cTn id="42" dur="1000" fill="hold"/>
                                        <p:tgtEl>
                                          <p:spTgt spid="5"/>
                                        </p:tgtEl>
                                      </p:cBhvr>
                                      <p:by x="50000" y="50000"/>
                                    </p:animScale>
                                  </p:childTnLst>
                                </p:cTn>
                              </p:par>
                              <p:par>
                                <p:cTn id="43" presetID="8" presetClass="emph" presetSubtype="0" repeatCount="3000" fill="hold" nodeType="withEffect">
                                  <p:stCondLst>
                                    <p:cond delay="0"/>
                                  </p:stCondLst>
                                  <p:childTnLst>
                                    <p:animRot by="21600000">
                                      <p:cBhvr>
                                        <p:cTn id="44" dur="750" fill="hold"/>
                                        <p:tgtEl>
                                          <p:spTgt spid="5"/>
                                        </p:tgtEl>
                                        <p:attrNameLst>
                                          <p:attrName>r</p:attrName>
                                        </p:attrNameLst>
                                      </p:cBhvr>
                                    </p:animRot>
                                  </p:childTnLst>
                                </p:cTn>
                              </p:par>
                            </p:childTnLst>
                          </p:cTn>
                        </p:par>
                        <p:par>
                          <p:cTn id="45" fill="hold">
                            <p:stCondLst>
                              <p:cond delay="3250"/>
                            </p:stCondLst>
                            <p:childTnLst>
                              <p:par>
                                <p:cTn id="46" presetID="1" presetClass="exit" presetSubtype="0" fill="hold" nodeType="afterEffect">
                                  <p:stCondLst>
                                    <p:cond delay="0"/>
                                  </p:stCondLst>
                                  <p:childTnLst>
                                    <p:set>
                                      <p:cBhvr>
                                        <p:cTn id="47" dur="1" fill="hold">
                                          <p:stCondLst>
                                            <p:cond delay="0"/>
                                          </p:stCondLst>
                                        </p:cTn>
                                        <p:tgtEl>
                                          <p:spTgt spid="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500" fill="hold"/>
                                        <p:tgtEl>
                                          <p:spTgt spid="3"/>
                                        </p:tgtEl>
                                      </p:cBhvr>
                                      <p:by x="150000" y="150000"/>
                                    </p:animScale>
                                  </p:childTnLst>
                                </p:cTn>
                              </p:par>
                              <p:par>
                                <p:cTn id="52" presetID="31" presetClass="entr" presetSubtype="0" fill="hold" nodeType="withEffect">
                                  <p:stCondLst>
                                    <p:cond delay="250"/>
                                  </p:stCondLst>
                                  <p:childTnLst>
                                    <p:set>
                                      <p:cBhvr>
                                        <p:cTn id="53" dur="1" fill="hold">
                                          <p:stCondLst>
                                            <p:cond delay="0"/>
                                          </p:stCondLst>
                                        </p:cTn>
                                        <p:tgtEl>
                                          <p:spTgt spid="6"/>
                                        </p:tgtEl>
                                        <p:attrNameLst>
                                          <p:attrName>style.visibility</p:attrName>
                                        </p:attrNameLst>
                                      </p:cBhvr>
                                      <p:to>
                                        <p:strVal val="visible"/>
                                      </p:to>
                                    </p:set>
                                    <p:anim calcmode="lin" valueType="num">
                                      <p:cBhvr>
                                        <p:cTn id="54" dur="750" fill="hold"/>
                                        <p:tgtEl>
                                          <p:spTgt spid="6"/>
                                        </p:tgtEl>
                                        <p:attrNameLst>
                                          <p:attrName>ppt_w</p:attrName>
                                        </p:attrNameLst>
                                      </p:cBhvr>
                                      <p:tavLst>
                                        <p:tav tm="0">
                                          <p:val>
                                            <p:fltVal val="0"/>
                                          </p:val>
                                        </p:tav>
                                        <p:tav tm="100000">
                                          <p:val>
                                            <p:strVal val="#ppt_w"/>
                                          </p:val>
                                        </p:tav>
                                      </p:tavLst>
                                    </p:anim>
                                    <p:anim calcmode="lin" valueType="num">
                                      <p:cBhvr>
                                        <p:cTn id="55" dur="750" fill="hold"/>
                                        <p:tgtEl>
                                          <p:spTgt spid="6"/>
                                        </p:tgtEl>
                                        <p:attrNameLst>
                                          <p:attrName>ppt_h</p:attrName>
                                        </p:attrNameLst>
                                      </p:cBhvr>
                                      <p:tavLst>
                                        <p:tav tm="0">
                                          <p:val>
                                            <p:fltVal val="0"/>
                                          </p:val>
                                        </p:tav>
                                        <p:tav tm="100000">
                                          <p:val>
                                            <p:strVal val="#ppt_h"/>
                                          </p:val>
                                        </p:tav>
                                      </p:tavLst>
                                    </p:anim>
                                    <p:anim calcmode="lin" valueType="num">
                                      <p:cBhvr>
                                        <p:cTn id="56" dur="750" fill="hold"/>
                                        <p:tgtEl>
                                          <p:spTgt spid="6"/>
                                        </p:tgtEl>
                                        <p:attrNameLst>
                                          <p:attrName>style.rotation</p:attrName>
                                        </p:attrNameLst>
                                      </p:cBhvr>
                                      <p:tavLst>
                                        <p:tav tm="0">
                                          <p:val>
                                            <p:fltVal val="90"/>
                                          </p:val>
                                        </p:tav>
                                        <p:tav tm="100000">
                                          <p:val>
                                            <p:fltVal val="0"/>
                                          </p:val>
                                        </p:tav>
                                      </p:tavLst>
                                    </p:anim>
                                    <p:animEffect transition="in" filter="fade">
                                      <p:cBhvr>
                                        <p:cTn id="57" dur="750"/>
                                        <p:tgtEl>
                                          <p:spTgt spid="6"/>
                                        </p:tgtEl>
                                      </p:cBhvr>
                                    </p:animEffect>
                                  </p:childTnLst>
                                </p:cTn>
                              </p:par>
                              <p:par>
                                <p:cTn id="58" presetID="1" presetClass="exit" presetSubtype="0" fill="hold" nodeType="withEffect">
                                  <p:stCondLst>
                                    <p:cond delay="125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p:stCondLst>
                              <p:cond delay="4750"/>
                            </p:stCondLst>
                            <p:childTnLst>
                              <p:par>
                                <p:cTn id="61" presetID="1" presetClass="exit" presetSubtype="0" fill="hold" nodeType="afterEffect">
                                  <p:stCondLst>
                                    <p:cond delay="250"/>
                                  </p:stCondLst>
                                  <p:childTnLst>
                                    <p:set>
                                      <p:cBhvr>
                                        <p:cTn id="62"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5" name="yeahtWAV.wav"/>
                                        </p:tgtEl>
                                      </p:cMediaNode>
                                    </p:audio>
                                  </p:subTnLst>
                                </p:cTn>
                              </p:par>
                              <p:par>
                                <p:cTn id="63" presetID="1" presetClass="entr" presetSubtype="0" fill="hold" nodeType="withEffect">
                                  <p:stCondLst>
                                    <p:cond delay="250"/>
                                  </p:stCondLst>
                                  <p:childTnLst>
                                    <p:set>
                                      <p:cBhvr>
                                        <p:cTn id="64" dur="1" fill="hold">
                                          <p:stCondLst>
                                            <p:cond delay="0"/>
                                          </p:stCondLst>
                                        </p:cTn>
                                        <p:tgtEl>
                                          <p:spTgt spid="9"/>
                                        </p:tgtEl>
                                        <p:attrNameLst>
                                          <p:attrName>style.visibility</p:attrName>
                                        </p:attrNameLst>
                                      </p:cBhvr>
                                      <p:to>
                                        <p:strVal val="visible"/>
                                      </p:to>
                                    </p:set>
                                  </p:childTnLst>
                                </p:cTn>
                              </p:par>
                              <p:par>
                                <p:cTn id="65" presetID="9" presetClass="emph" presetSubtype="0" grpId="0" nodeType="withEffect">
                                  <p:stCondLst>
                                    <p:cond delay="250"/>
                                  </p:stCondLst>
                                  <p:childTnLst>
                                    <p:set>
                                      <p:cBhvr rctx="PPT">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par>
                                <p:cTn id="68" presetID="2" presetClass="entr" presetSubtype="2" fill="hold" nodeType="withEffect">
                                  <p:stCondLst>
                                    <p:cond delay="25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1+#ppt_w/2"/>
                                          </p:val>
                                        </p:tav>
                                        <p:tav tm="100000">
                                          <p:val>
                                            <p:strVal val="#ppt_x"/>
                                          </p:val>
                                        </p:tav>
                                      </p:tavLst>
                                    </p:anim>
                                    <p:anim calcmode="lin" valueType="num">
                                      <p:cBhvr additive="base">
                                        <p:cTn id="7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Pokeball Sound Effect.wav"/>
                                        </p:tgtEl>
                                      </p:cMediaNode>
                                    </p:audio>
                                  </p:sub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42" presetClass="path" presetSubtype="0" accel="50000" decel="50000" autoRev="1" fill="hold" nodeType="withEffect">
                                  <p:stCondLst>
                                    <p:cond delay="0"/>
                                  </p:stCondLst>
                                  <p:childTnLst>
                                    <p:animMotion origin="layout" path="M -1.66667E-6 -1.11111E-6 L -0.44127 1.06713 " pathEditMode="relative" rAng="0" ptsTypes="AA">
                                      <p:cBhvr>
                                        <p:cTn id="82" dur="750" fill="hold"/>
                                        <p:tgtEl>
                                          <p:spTgt spid="13"/>
                                        </p:tgtEl>
                                        <p:attrNameLst>
                                          <p:attrName>ppt_x</p:attrName>
                                          <p:attrName>ppt_y</p:attrName>
                                        </p:attrNameLst>
                                      </p:cBhvr>
                                      <p:rCtr x="-21992" y="53403"/>
                                    </p:animMotion>
                                  </p:childTnLst>
                                </p:cTn>
                              </p:par>
                              <p:par>
                                <p:cTn id="83" presetID="1" presetClass="exit" presetSubtype="0" fill="hold" nodeType="withEffect">
                                  <p:stCondLst>
                                    <p:cond delay="1250"/>
                                  </p:stCondLst>
                                  <p:childTnLst>
                                    <p:set>
                                      <p:cBhvr>
                                        <p:cTn id="84" dur="1" fill="hold">
                                          <p:stCondLst>
                                            <p:cond delay="0"/>
                                          </p:stCondLst>
                                        </p:cTn>
                                        <p:tgtEl>
                                          <p:spTgt spid="8"/>
                                        </p:tgtEl>
                                        <p:attrNameLst>
                                          <p:attrName>style.visibility</p:attrName>
                                        </p:attrNameLst>
                                      </p:cBhvr>
                                      <p:to>
                                        <p:strVal val="hidden"/>
                                      </p:to>
                                    </p:set>
                                  </p:childTnLst>
                                </p:cTn>
                              </p:par>
                              <p:par>
                                <p:cTn id="85" presetID="1" presetClass="exit" presetSubtype="0" fill="hold" nodeType="withEffect">
                                  <p:stCondLst>
                                    <p:cond delay="125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ntr" presetSubtype="0" fill="hold" nodeType="withEffect">
                                  <p:stCondLst>
                                    <p:cond delay="1250"/>
                                  </p:stCondLst>
                                  <p:childTnLst>
                                    <p:set>
                                      <p:cBhvr>
                                        <p:cTn id="8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sorry waw.wav"/>
                                        </p:tgtEl>
                                      </p:cMediaNode>
                                    </p:audio>
                                  </p:subTnLst>
                                </p:cTn>
                              </p:par>
                              <p:par>
                                <p:cTn id="89" presetID="1" presetClass="exit" presetSubtype="0" fill="hold" nodeType="withEffect">
                                  <p:stCondLst>
                                    <p:cond delay="2750"/>
                                  </p:stCondLst>
                                  <p:childTnLst>
                                    <p:set>
                                      <p:cBhvr>
                                        <p:cTn id="90" dur="1" fill="hold">
                                          <p:stCondLst>
                                            <p:cond delay="0"/>
                                          </p:stCondLst>
                                        </p:cTn>
                                        <p:tgtEl>
                                          <p:spTgt spid="10"/>
                                        </p:tgtEl>
                                        <p:attrNameLst>
                                          <p:attrName>style.visibility</p:attrName>
                                        </p:attrNameLst>
                                      </p:cBhvr>
                                      <p:to>
                                        <p:strVal val="hidden"/>
                                      </p:to>
                                    </p:set>
                                  </p:childTnLst>
                                </p:cTn>
                              </p:par>
                              <p:par>
                                <p:cTn id="91" presetID="1" presetClass="entr" presetSubtype="0" fill="hold" nodeType="withEffect">
                                  <p:stCondLst>
                                    <p:cond delay="2750"/>
                                  </p:stCondLst>
                                  <p:childTnLst>
                                    <p:set>
                                      <p:cBhvr>
                                        <p:cTn id="92" dur="1" fill="hold">
                                          <p:stCondLst>
                                            <p:cond delay="0"/>
                                          </p:stCondLst>
                                        </p:cTn>
                                        <p:tgtEl>
                                          <p:spTgt spid="4"/>
                                        </p:tgtEl>
                                        <p:attrNameLst>
                                          <p:attrName>style.visibility</p:attrName>
                                        </p:attrNameLst>
                                      </p:cBhvr>
                                      <p:to>
                                        <p:strVal val="visible"/>
                                      </p:to>
                                    </p:set>
                                  </p:childTnLst>
                                </p:cTn>
                              </p:par>
                              <p:par>
                                <p:cTn id="93" presetID="9" presetClass="emph" presetSubtype="0" grpId="1" nodeType="withEffect">
                                  <p:stCondLst>
                                    <p:cond delay="2750"/>
                                  </p:stCondLst>
                                  <p:childTnLst>
                                    <p:set>
                                      <p:cBhvr rctx="PPT">
                                        <p:cTn id="94" dur="indefinite"/>
                                        <p:tgtEl>
                                          <p:spTgt spid="16"/>
                                        </p:tgtEl>
                                        <p:attrNameLst>
                                          <p:attrName>style.opacity</p:attrName>
                                        </p:attrNameLst>
                                      </p:cBhvr>
                                      <p:to>
                                        <p:strVal val="0.5"/>
                                      </p:to>
                                    </p:set>
                                    <p:animEffect filter="image" prLst="opacity: 0.5">
                                      <p:cBhvr rctx="IE">
                                        <p:cTn id="95"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C1B7337B-A59A-4651-B819-AE5E2C535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483"/>
            <a:ext cx="12161837" cy="684103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75" y="819517"/>
            <a:ext cx="2044536" cy="1795203"/>
          </a:xfrm>
          <a:prstGeom prst="rect">
            <a:avLst/>
          </a:prstGeom>
        </p:spPr>
      </p:pic>
      <p:pic>
        <p:nvPicPr>
          <p:cNvPr id="4" name="1MsPham"/>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424076" y="1136100"/>
            <a:ext cx="1125687" cy="268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59414" y="8557015"/>
            <a:ext cx="1824276" cy="18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18112">
            <a:off x="633216" y="601085"/>
            <a:ext cx="1370682" cy="2118407"/>
          </a:xfrm>
          <a:prstGeom prst="rect">
            <a:avLst/>
          </a:prstGeom>
        </p:spPr>
      </p:pic>
      <p:sp>
        <p:nvSpPr>
          <p:cNvPr id="7" name="AutoShape 6" descr="https://cdn140.picsart.com/279053229038211.png?type=webp&amp;to=min&amp;r=640"/>
          <p:cNvSpPr>
            <a:spLocks noChangeAspect="1" noChangeArrowheads="1"/>
          </p:cNvSpPr>
          <p:nvPr/>
        </p:nvSpPr>
        <p:spPr bwMode="auto">
          <a:xfrm>
            <a:off x="155190" y="-135622"/>
            <a:ext cx="304046" cy="304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pPr defTabSz="912114">
              <a:buClrTx/>
              <a:defRPr/>
            </a:pPr>
            <a:endParaRPr lang="en-US" sz="1795" kern="1200">
              <a:solidFill>
                <a:prstClr val="black"/>
              </a:solidFill>
              <a:latin typeface="Calibri" panose="020F0502020204030204"/>
              <a:ea typeface="+mn-ea"/>
              <a:cs typeface="+mn-cs"/>
            </a:endParaRPr>
          </a:p>
        </p:txBody>
      </p:sp>
      <p:pic>
        <p:nvPicPr>
          <p:cNvPr id="8" name="2Mspham"/>
          <p:cNvPicPr>
            <a:picLocks noChangeAspect="1"/>
          </p:cNvPicPr>
          <p:nvPr/>
        </p:nvPicPr>
        <p:blipFill>
          <a:blip r:embed="rId11"/>
          <a:stretch>
            <a:fillRect/>
          </a:stretch>
        </p:blipFill>
        <p:spPr>
          <a:xfrm>
            <a:off x="10068469" y="736019"/>
            <a:ext cx="1994714" cy="3198841"/>
          </a:xfrm>
          <a:prstGeom prst="rect">
            <a:avLst/>
          </a:prstGeom>
        </p:spPr>
      </p:pic>
      <p:pic>
        <p:nvPicPr>
          <p:cNvPr id="9" name="3MsPham" descr="Ash Ketchum - EcuRed"/>
          <p:cNvPicPr>
            <a:picLocks noChangeAspect="1" noChangeArrowheads="1"/>
          </p:cNvPicPr>
          <p:nvPr/>
        </p:nvPicPr>
        <p:blipFill rotWithShape="1">
          <a:blip r:embed="rId12">
            <a:extLst>
              <a:ext uri="{28A0092B-C50C-407E-A947-70E740481C1C}">
                <a14:useLocalDpi xmlns:a14="http://schemas.microsoft.com/office/drawing/2010/main" val="0"/>
              </a:ext>
            </a:extLst>
          </a:blip>
          <a:srcRect l="11255" r="7719"/>
          <a:stretch/>
        </p:blipFill>
        <p:spPr bwMode="auto">
          <a:xfrm>
            <a:off x="9785701" y="1185383"/>
            <a:ext cx="2001636" cy="26318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9864489" y="1016540"/>
            <a:ext cx="1758481" cy="3000741"/>
            <a:chOff x="12393123" y="3556638"/>
            <a:chExt cx="1762842" cy="3008183"/>
          </a:xfrm>
        </p:grpSpPr>
        <p:pic>
          <p:nvPicPr>
            <p:cNvPr id="11" name="Picture 10"/>
            <p:cNvPicPr>
              <a:picLocks noChangeAspect="1"/>
            </p:cNvPicPr>
            <p:nvPr/>
          </p:nvPicPr>
          <p:blipFill>
            <a:blip r:embed="rId13"/>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72886" y="1842281"/>
            <a:ext cx="332088" cy="3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300499" y="4561417"/>
            <a:ext cx="5098040" cy="1849998"/>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4800" b="1" kern="1200">
                <a:solidFill>
                  <a:srgbClr val="002060"/>
                </a:solidFill>
                <a:latin typeface="+mj-lt"/>
                <a:ea typeface="Arial-Rounded" panose="020B0500000000000000" pitchFamily="34" charset="0"/>
                <a:cs typeface="Arial-Rounded" panose="020B0500000000000000" pitchFamily="34" charset="0"/>
              </a:rPr>
              <a:t>giàu lòng </a:t>
            </a:r>
          </a:p>
          <a:p>
            <a:pPr algn="ctr" defTabSz="912114">
              <a:buClrTx/>
              <a:defRPr/>
            </a:pPr>
            <a:r>
              <a:rPr lang="en-US" sz="4800" b="1" kern="1200">
                <a:solidFill>
                  <a:srgbClr val="002060"/>
                </a:solidFill>
                <a:latin typeface="+mj-lt"/>
                <a:ea typeface="Arial-Rounded" panose="020B0500000000000000" pitchFamily="34" charset="0"/>
                <a:cs typeface="Arial-Rounded" panose="020B0500000000000000" pitchFamily="34" charset="0"/>
              </a:rPr>
              <a:t>yêu thương</a:t>
            </a:r>
            <a:endParaRPr lang="en-US" sz="4800" b="1" kern="1200" dirty="0">
              <a:solidFill>
                <a:srgbClr val="FF0000"/>
              </a:solidFill>
              <a:latin typeface="+mj-lt"/>
              <a:ea typeface="Arial-Rounded" panose="020B0500000000000000" pitchFamily="34" charset="0"/>
              <a:cs typeface="Arial-Rounded" panose="020B0500000000000000" pitchFamily="34" charset="0"/>
            </a:endParaRPr>
          </a:p>
        </p:txBody>
      </p:sp>
      <p:sp>
        <p:nvSpPr>
          <p:cNvPr id="16" name="Sai2MsPham"/>
          <p:cNvSpPr/>
          <p:nvPr/>
        </p:nvSpPr>
        <p:spPr>
          <a:xfrm>
            <a:off x="6757220" y="4561417"/>
            <a:ext cx="5098040" cy="1849998"/>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lười biếng</a:t>
            </a:r>
            <a:endParaRPr lang="en-US" sz="5400" b="1" kern="1200" dirty="0">
              <a:solidFill>
                <a:srgbClr val="FF0000"/>
              </a:solidFill>
              <a:latin typeface="+mj-lt"/>
              <a:ea typeface="Arial-Rounded" panose="020B0500000000000000" pitchFamily="34" charset="0"/>
              <a:cs typeface="Arial-Rounded" panose="020B0500000000000000" pitchFamily="34" charset="0"/>
            </a:endParaRPr>
          </a:p>
        </p:txBody>
      </p:sp>
      <p:sp>
        <p:nvSpPr>
          <p:cNvPr id="18" name="5-Point Star 17"/>
          <p:cNvSpPr/>
          <p:nvPr/>
        </p:nvSpPr>
        <p:spPr>
          <a:xfrm>
            <a:off x="5515483" y="7212948"/>
            <a:ext cx="912138" cy="9121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endParaRPr lang="en-US" sz="1795" kern="1200">
              <a:solidFill>
                <a:prstClr val="white"/>
              </a:solidFill>
              <a:latin typeface="Calibri" panose="020F0502020204030204"/>
            </a:endParaRPr>
          </a:p>
        </p:txBody>
      </p:sp>
      <p:pic>
        <p:nvPicPr>
          <p:cNvPr id="22" name="Picture 21">
            <a:hlinkClick r:id="rId16" action="ppaction://hlinksldjump"/>
          </p:cNvPr>
          <p:cNvPicPr>
            <a:picLocks noChangeAspect="1"/>
          </p:cNvPicPr>
          <p:nvPr/>
        </p:nvPicPr>
        <p:blipFill>
          <a:blip r:embed="rId17"/>
          <a:stretch>
            <a:fillRect/>
          </a:stretch>
        </p:blipFill>
        <p:spPr>
          <a:xfrm>
            <a:off x="9366424" y="3850416"/>
            <a:ext cx="1576434" cy="677867"/>
          </a:xfrm>
          <a:prstGeom prst="rect">
            <a:avLst/>
          </a:prstGeom>
        </p:spPr>
      </p:pic>
      <p:sp>
        <p:nvSpPr>
          <p:cNvPr id="21" name="Rectangle 20">
            <a:extLst>
              <a:ext uri="{FF2B5EF4-FFF2-40B4-BE49-F238E27FC236}">
                <a16:creationId xmlns:a16="http://schemas.microsoft.com/office/drawing/2014/main" xmlns="" id="{E73B2CB8-C0B9-41E9-9C65-44FDF825D07C}"/>
              </a:ext>
            </a:extLst>
          </p:cNvPr>
          <p:cNvSpPr/>
          <p:nvPr/>
        </p:nvSpPr>
        <p:spPr>
          <a:xfrm>
            <a:off x="2460811" y="736020"/>
            <a:ext cx="7109619" cy="2596386"/>
          </a:xfrm>
          <a:prstGeom prst="rect">
            <a:avLst/>
          </a:prstGeom>
          <a:solidFill>
            <a:schemeClr val="accent2">
              <a:lumMod val="20000"/>
              <a:lumOff val="80000"/>
            </a:schemeClr>
          </a:solidFill>
          <a:ln w="57150">
            <a:solidFill>
              <a:srgbClr val="00B050"/>
            </a:solid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lnSpc>
                <a:spcPct val="150000"/>
              </a:lnSpc>
              <a:buClrTx/>
              <a:defRPr/>
            </a:pPr>
            <a:r>
              <a:rPr lang="en-US" sz="3600" b="1" kern="1200">
                <a:solidFill>
                  <a:prstClr val="black"/>
                </a:solidFill>
                <a:latin typeface="+mj-lt"/>
              </a:rPr>
              <a:t>Từ ngữ nào phù hợp khi nói về Bác Hồ?</a:t>
            </a:r>
            <a:endParaRPr lang="en-US" sz="3600" b="1" kern="1200" dirty="0">
              <a:solidFill>
                <a:prstClr val="black"/>
              </a:solidFill>
              <a:latin typeface="+mj-lt"/>
            </a:endParaRPr>
          </a:p>
        </p:txBody>
      </p:sp>
    </p:spTree>
    <p:extLst>
      <p:ext uri="{BB962C8B-B14F-4D97-AF65-F5344CB8AC3E}">
        <p14:creationId xmlns:p14="http://schemas.microsoft.com/office/powerpoint/2010/main" val="1157556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42" presetClass="path" presetSubtype="0" accel="50000" decel="50000" autoRev="1" fill="hold" nodeType="withEffect">
                                  <p:stCondLst>
                                    <p:cond delay="0"/>
                                  </p:stCondLst>
                                  <p:childTnLst>
                                    <p:animMotion origin="layout" path="M -1.66667E-6 -1.11111E-6 L -0.43841 1.07732 " pathEditMode="relative" rAng="0" ptsTypes="AA">
                                      <p:cBhvr>
                                        <p:cTn id="12" dur="750" fill="hold"/>
                                        <p:tgtEl>
                                          <p:spTgt spid="13"/>
                                        </p:tgtEl>
                                        <p:attrNameLst>
                                          <p:attrName>ppt_x</p:attrName>
                                          <p:attrName>ppt_y</p:attrName>
                                        </p:attrNameLst>
                                      </p:cBhvr>
                                      <p:rCtr x="-21927" y="53866"/>
                                    </p:animMotion>
                                  </p:childTnLst>
                                </p:cTn>
                              </p:par>
                              <p:par>
                                <p:cTn id="13" presetID="1" presetClass="exit" presetSubtype="0" fill="hold" nodeType="withEffect">
                                  <p:stCondLst>
                                    <p:cond delay="125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125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125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orry waw.wav"/>
                                        </p:tgtEl>
                                      </p:cMediaNode>
                                    </p:audio>
                                  </p:subTnLst>
                                </p:cTn>
                              </p:par>
                              <p:par>
                                <p:cTn id="19" presetID="1" presetClass="exit" presetSubtype="0" fill="hold" nodeType="withEffect">
                                  <p:stCondLst>
                                    <p:cond delay="275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275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Pokeball Sound Effect.wav"/>
                                        </p:tgtEl>
                                      </p:cMediaNode>
                                    </p:audio>
                                  </p:sub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64" presetClass="path" presetSubtype="0" accel="50000" decel="50000" fill="hold" nodeType="withEffect">
                                  <p:stCondLst>
                                    <p:cond delay="0"/>
                                  </p:stCondLst>
                                  <p:childTnLst>
                                    <p:animMotion origin="layout" path="M -1.66667E-6 -1.11111E-6 L -0.46198 1.09398 " pathEditMode="relative" rAng="0" ptsTypes="AA">
                                      <p:cBhvr>
                                        <p:cTn id="33" dur="1000" fill="hold"/>
                                        <p:tgtEl>
                                          <p:spTgt spid="13"/>
                                        </p:tgtEl>
                                        <p:attrNameLst>
                                          <p:attrName>ppt_x</p:attrName>
                                          <p:attrName>ppt_y</p:attrName>
                                        </p:attrNameLst>
                                      </p:cBhvr>
                                      <p:rCtr x="-23099" y="54699"/>
                                    </p:animMotion>
                                  </p:childTnLst>
                                </p:cTn>
                              </p:par>
                              <p:par>
                                <p:cTn id="34" presetID="6" presetClass="emph" presetSubtype="0" fill="hold" nodeType="withEffect">
                                  <p:stCondLst>
                                    <p:cond delay="0"/>
                                  </p:stCondLst>
                                  <p:childTnLst>
                                    <p:animScale>
                                      <p:cBhvr>
                                        <p:cTn id="35" dur="1000" fill="hold"/>
                                        <p:tgtEl>
                                          <p:spTgt spid="13"/>
                                        </p:tgtEl>
                                      </p:cBhvr>
                                      <p:by x="400000" y="400000"/>
                                    </p:animScale>
                                  </p:childTnLst>
                                </p:cTn>
                              </p:par>
                              <p:par>
                                <p:cTn id="36" presetID="8" presetClass="emph" presetSubtype="0" repeatCount="indefinite" fill="hold" nodeType="withEffect">
                                  <p:stCondLst>
                                    <p:cond delay="0"/>
                                  </p:stCondLst>
                                  <p:endCondLst>
                                    <p:cond evt="onNext" delay="0">
                                      <p:tgtEl>
                                        <p:sldTgt/>
                                      </p:tgtEl>
                                    </p:cond>
                                  </p:endCondLst>
                                  <p:childTnLst>
                                    <p:animRot by="21600000">
                                      <p:cBhvr>
                                        <p:cTn id="37" dur="750" fill="hold"/>
                                        <p:tgtEl>
                                          <p:spTgt spid="13"/>
                                        </p:tgtEl>
                                        <p:attrNameLst>
                                          <p:attrName>r</p:attrName>
                                        </p:attrNameLst>
                                      </p:cBhvr>
                                    </p:animRot>
                                  </p:childTnLst>
                                </p:cTn>
                              </p:par>
                            </p:childTnLst>
                          </p:cTn>
                        </p:par>
                        <p:par>
                          <p:cTn id="38" fill="hold">
                            <p:stCondLst>
                              <p:cond delay="1000"/>
                            </p:stCondLst>
                            <p:childTnLst>
                              <p:par>
                                <p:cTn id="39" presetID="64" presetClass="path" presetSubtype="0" accel="50000" decel="50000" fill="hold" nodeType="afterEffect">
                                  <p:stCondLst>
                                    <p:cond delay="0"/>
                                  </p:stCondLst>
                                  <p:childTnLst>
                                    <p:animMotion origin="layout" path="M 4.375E-6 -0.02222 L -0.36732 -1.11551 " pathEditMode="relative" rAng="0" ptsTypes="AA">
                                      <p:cBhvr>
                                        <p:cTn id="40" dur="1000" fill="hold"/>
                                        <p:tgtEl>
                                          <p:spTgt spid="5"/>
                                        </p:tgtEl>
                                        <p:attrNameLst>
                                          <p:attrName>ppt_x</p:attrName>
                                          <p:attrName>ppt_y</p:attrName>
                                        </p:attrNameLst>
                                      </p:cBhvr>
                                      <p:rCtr x="-18372" y="-54676"/>
                                    </p:animMotion>
                                  </p:childTnLst>
                                </p:cTn>
                              </p:par>
                              <p:par>
                                <p:cTn id="41" presetID="6" presetClass="emph" presetSubtype="0" fill="hold" nodeType="withEffect">
                                  <p:stCondLst>
                                    <p:cond delay="0"/>
                                  </p:stCondLst>
                                  <p:childTnLst>
                                    <p:animScale>
                                      <p:cBhvr>
                                        <p:cTn id="42" dur="1000" fill="hold"/>
                                        <p:tgtEl>
                                          <p:spTgt spid="5"/>
                                        </p:tgtEl>
                                      </p:cBhvr>
                                      <p:by x="50000" y="50000"/>
                                    </p:animScale>
                                  </p:childTnLst>
                                </p:cTn>
                              </p:par>
                              <p:par>
                                <p:cTn id="43" presetID="8" presetClass="emph" presetSubtype="0" repeatCount="3000" fill="hold" nodeType="withEffect">
                                  <p:stCondLst>
                                    <p:cond delay="0"/>
                                  </p:stCondLst>
                                  <p:childTnLst>
                                    <p:animRot by="21600000">
                                      <p:cBhvr>
                                        <p:cTn id="44" dur="750" fill="hold"/>
                                        <p:tgtEl>
                                          <p:spTgt spid="5"/>
                                        </p:tgtEl>
                                        <p:attrNameLst>
                                          <p:attrName>r</p:attrName>
                                        </p:attrNameLst>
                                      </p:cBhvr>
                                    </p:animRot>
                                  </p:childTnLst>
                                </p:cTn>
                              </p:par>
                            </p:childTnLst>
                          </p:cTn>
                        </p:par>
                        <p:par>
                          <p:cTn id="45" fill="hold">
                            <p:stCondLst>
                              <p:cond delay="3250"/>
                            </p:stCondLst>
                            <p:childTnLst>
                              <p:par>
                                <p:cTn id="46" presetID="1" presetClass="exit" presetSubtype="0" fill="hold" nodeType="afterEffect">
                                  <p:stCondLst>
                                    <p:cond delay="0"/>
                                  </p:stCondLst>
                                  <p:childTnLst>
                                    <p:set>
                                      <p:cBhvr>
                                        <p:cTn id="47" dur="1" fill="hold">
                                          <p:stCondLst>
                                            <p:cond delay="0"/>
                                          </p:stCondLst>
                                        </p:cTn>
                                        <p:tgtEl>
                                          <p:spTgt spid="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500" fill="hold"/>
                                        <p:tgtEl>
                                          <p:spTgt spid="3"/>
                                        </p:tgtEl>
                                      </p:cBhvr>
                                      <p:by x="150000" y="150000"/>
                                    </p:animScale>
                                  </p:childTnLst>
                                </p:cTn>
                              </p:par>
                              <p:par>
                                <p:cTn id="52" presetID="31" presetClass="entr" presetSubtype="0" fill="hold" nodeType="withEffect">
                                  <p:stCondLst>
                                    <p:cond delay="250"/>
                                  </p:stCondLst>
                                  <p:childTnLst>
                                    <p:set>
                                      <p:cBhvr>
                                        <p:cTn id="53" dur="1" fill="hold">
                                          <p:stCondLst>
                                            <p:cond delay="0"/>
                                          </p:stCondLst>
                                        </p:cTn>
                                        <p:tgtEl>
                                          <p:spTgt spid="6"/>
                                        </p:tgtEl>
                                        <p:attrNameLst>
                                          <p:attrName>style.visibility</p:attrName>
                                        </p:attrNameLst>
                                      </p:cBhvr>
                                      <p:to>
                                        <p:strVal val="visible"/>
                                      </p:to>
                                    </p:set>
                                    <p:anim calcmode="lin" valueType="num">
                                      <p:cBhvr>
                                        <p:cTn id="54" dur="750" fill="hold"/>
                                        <p:tgtEl>
                                          <p:spTgt spid="6"/>
                                        </p:tgtEl>
                                        <p:attrNameLst>
                                          <p:attrName>ppt_w</p:attrName>
                                        </p:attrNameLst>
                                      </p:cBhvr>
                                      <p:tavLst>
                                        <p:tav tm="0">
                                          <p:val>
                                            <p:fltVal val="0"/>
                                          </p:val>
                                        </p:tav>
                                        <p:tav tm="100000">
                                          <p:val>
                                            <p:strVal val="#ppt_w"/>
                                          </p:val>
                                        </p:tav>
                                      </p:tavLst>
                                    </p:anim>
                                    <p:anim calcmode="lin" valueType="num">
                                      <p:cBhvr>
                                        <p:cTn id="55" dur="750" fill="hold"/>
                                        <p:tgtEl>
                                          <p:spTgt spid="6"/>
                                        </p:tgtEl>
                                        <p:attrNameLst>
                                          <p:attrName>ppt_h</p:attrName>
                                        </p:attrNameLst>
                                      </p:cBhvr>
                                      <p:tavLst>
                                        <p:tav tm="0">
                                          <p:val>
                                            <p:fltVal val="0"/>
                                          </p:val>
                                        </p:tav>
                                        <p:tav tm="100000">
                                          <p:val>
                                            <p:strVal val="#ppt_h"/>
                                          </p:val>
                                        </p:tav>
                                      </p:tavLst>
                                    </p:anim>
                                    <p:anim calcmode="lin" valueType="num">
                                      <p:cBhvr>
                                        <p:cTn id="56" dur="750" fill="hold"/>
                                        <p:tgtEl>
                                          <p:spTgt spid="6"/>
                                        </p:tgtEl>
                                        <p:attrNameLst>
                                          <p:attrName>style.rotation</p:attrName>
                                        </p:attrNameLst>
                                      </p:cBhvr>
                                      <p:tavLst>
                                        <p:tav tm="0">
                                          <p:val>
                                            <p:fltVal val="90"/>
                                          </p:val>
                                        </p:tav>
                                        <p:tav tm="100000">
                                          <p:val>
                                            <p:fltVal val="0"/>
                                          </p:val>
                                        </p:tav>
                                      </p:tavLst>
                                    </p:anim>
                                    <p:animEffect transition="in" filter="fade">
                                      <p:cBhvr>
                                        <p:cTn id="57" dur="750"/>
                                        <p:tgtEl>
                                          <p:spTgt spid="6"/>
                                        </p:tgtEl>
                                      </p:cBhvr>
                                    </p:animEffect>
                                  </p:childTnLst>
                                </p:cTn>
                              </p:par>
                              <p:par>
                                <p:cTn id="58" presetID="1" presetClass="exit" presetSubtype="0" fill="hold" nodeType="withEffect">
                                  <p:stCondLst>
                                    <p:cond delay="125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p:stCondLst>
                              <p:cond delay="4750"/>
                            </p:stCondLst>
                            <p:childTnLst>
                              <p:par>
                                <p:cTn id="61" presetID="1" presetClass="exit" presetSubtype="0" fill="hold" nodeType="afterEffect">
                                  <p:stCondLst>
                                    <p:cond delay="250"/>
                                  </p:stCondLst>
                                  <p:childTnLst>
                                    <p:set>
                                      <p:cBhvr>
                                        <p:cTn id="62"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5" name="yeahtWAV.wav"/>
                                        </p:tgtEl>
                                      </p:cMediaNode>
                                    </p:audio>
                                  </p:subTnLst>
                                </p:cTn>
                              </p:par>
                              <p:par>
                                <p:cTn id="63" presetID="1" presetClass="entr" presetSubtype="0" fill="hold" nodeType="withEffect">
                                  <p:stCondLst>
                                    <p:cond delay="250"/>
                                  </p:stCondLst>
                                  <p:childTnLst>
                                    <p:set>
                                      <p:cBhvr>
                                        <p:cTn id="64" dur="1" fill="hold">
                                          <p:stCondLst>
                                            <p:cond delay="0"/>
                                          </p:stCondLst>
                                        </p:cTn>
                                        <p:tgtEl>
                                          <p:spTgt spid="9"/>
                                        </p:tgtEl>
                                        <p:attrNameLst>
                                          <p:attrName>style.visibility</p:attrName>
                                        </p:attrNameLst>
                                      </p:cBhvr>
                                      <p:to>
                                        <p:strVal val="visible"/>
                                      </p:to>
                                    </p:set>
                                  </p:childTnLst>
                                </p:cTn>
                              </p:par>
                              <p:par>
                                <p:cTn id="65" presetID="9" presetClass="emph" presetSubtype="0" grpId="0" nodeType="withEffect">
                                  <p:stCondLst>
                                    <p:cond delay="250"/>
                                  </p:stCondLst>
                                  <p:childTnLst>
                                    <p:set>
                                      <p:cBhvr rctx="PPT">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par>
                                <p:cTn id="68" presetID="2" presetClass="entr" presetSubtype="2" fill="hold" nodeType="withEffect">
                                  <p:stCondLst>
                                    <p:cond delay="25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1+#ppt_w/2"/>
                                          </p:val>
                                        </p:tav>
                                        <p:tav tm="100000">
                                          <p:val>
                                            <p:strVal val="#ppt_x"/>
                                          </p:val>
                                        </p:tav>
                                      </p:tavLst>
                                    </p:anim>
                                    <p:anim calcmode="lin" valueType="num">
                                      <p:cBhvr additive="base">
                                        <p:cTn id="7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Pokeball Sound Effect.wav"/>
                                        </p:tgtEl>
                                      </p:cMediaNode>
                                    </p:audio>
                                  </p:sub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42" presetClass="path" presetSubtype="0" accel="50000" decel="50000" autoRev="1" fill="hold" nodeType="withEffect">
                                  <p:stCondLst>
                                    <p:cond delay="0"/>
                                  </p:stCondLst>
                                  <p:childTnLst>
                                    <p:animMotion origin="layout" path="M -1.66667E-6 -1.11111E-6 L -0.44127 1.06713 " pathEditMode="relative" rAng="0" ptsTypes="AA">
                                      <p:cBhvr>
                                        <p:cTn id="82" dur="750" fill="hold"/>
                                        <p:tgtEl>
                                          <p:spTgt spid="13"/>
                                        </p:tgtEl>
                                        <p:attrNameLst>
                                          <p:attrName>ppt_x</p:attrName>
                                          <p:attrName>ppt_y</p:attrName>
                                        </p:attrNameLst>
                                      </p:cBhvr>
                                      <p:rCtr x="-21992" y="53403"/>
                                    </p:animMotion>
                                  </p:childTnLst>
                                </p:cTn>
                              </p:par>
                              <p:par>
                                <p:cTn id="83" presetID="1" presetClass="exit" presetSubtype="0" fill="hold" nodeType="withEffect">
                                  <p:stCondLst>
                                    <p:cond delay="1250"/>
                                  </p:stCondLst>
                                  <p:childTnLst>
                                    <p:set>
                                      <p:cBhvr>
                                        <p:cTn id="84" dur="1" fill="hold">
                                          <p:stCondLst>
                                            <p:cond delay="0"/>
                                          </p:stCondLst>
                                        </p:cTn>
                                        <p:tgtEl>
                                          <p:spTgt spid="8"/>
                                        </p:tgtEl>
                                        <p:attrNameLst>
                                          <p:attrName>style.visibility</p:attrName>
                                        </p:attrNameLst>
                                      </p:cBhvr>
                                      <p:to>
                                        <p:strVal val="hidden"/>
                                      </p:to>
                                    </p:set>
                                  </p:childTnLst>
                                </p:cTn>
                              </p:par>
                              <p:par>
                                <p:cTn id="85" presetID="1" presetClass="exit" presetSubtype="0" fill="hold" nodeType="withEffect">
                                  <p:stCondLst>
                                    <p:cond delay="125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ntr" presetSubtype="0" fill="hold" nodeType="withEffect">
                                  <p:stCondLst>
                                    <p:cond delay="1250"/>
                                  </p:stCondLst>
                                  <p:childTnLst>
                                    <p:set>
                                      <p:cBhvr>
                                        <p:cTn id="8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sorry waw.wav"/>
                                        </p:tgtEl>
                                      </p:cMediaNode>
                                    </p:audio>
                                  </p:subTnLst>
                                </p:cTn>
                              </p:par>
                              <p:par>
                                <p:cTn id="89" presetID="1" presetClass="exit" presetSubtype="0" fill="hold" nodeType="withEffect">
                                  <p:stCondLst>
                                    <p:cond delay="2750"/>
                                  </p:stCondLst>
                                  <p:childTnLst>
                                    <p:set>
                                      <p:cBhvr>
                                        <p:cTn id="90" dur="1" fill="hold">
                                          <p:stCondLst>
                                            <p:cond delay="0"/>
                                          </p:stCondLst>
                                        </p:cTn>
                                        <p:tgtEl>
                                          <p:spTgt spid="10"/>
                                        </p:tgtEl>
                                        <p:attrNameLst>
                                          <p:attrName>style.visibility</p:attrName>
                                        </p:attrNameLst>
                                      </p:cBhvr>
                                      <p:to>
                                        <p:strVal val="hidden"/>
                                      </p:to>
                                    </p:set>
                                  </p:childTnLst>
                                </p:cTn>
                              </p:par>
                              <p:par>
                                <p:cTn id="91" presetID="1" presetClass="entr" presetSubtype="0" fill="hold" nodeType="withEffect">
                                  <p:stCondLst>
                                    <p:cond delay="2750"/>
                                  </p:stCondLst>
                                  <p:childTnLst>
                                    <p:set>
                                      <p:cBhvr>
                                        <p:cTn id="92" dur="1" fill="hold">
                                          <p:stCondLst>
                                            <p:cond delay="0"/>
                                          </p:stCondLst>
                                        </p:cTn>
                                        <p:tgtEl>
                                          <p:spTgt spid="4"/>
                                        </p:tgtEl>
                                        <p:attrNameLst>
                                          <p:attrName>style.visibility</p:attrName>
                                        </p:attrNameLst>
                                      </p:cBhvr>
                                      <p:to>
                                        <p:strVal val="visible"/>
                                      </p:to>
                                    </p:set>
                                  </p:childTnLst>
                                </p:cTn>
                              </p:par>
                              <p:par>
                                <p:cTn id="93" presetID="9" presetClass="emph" presetSubtype="0" grpId="1" nodeType="withEffect">
                                  <p:stCondLst>
                                    <p:cond delay="2750"/>
                                  </p:stCondLst>
                                  <p:childTnLst>
                                    <p:set>
                                      <p:cBhvr rctx="PPT">
                                        <p:cTn id="94" dur="indefinite"/>
                                        <p:tgtEl>
                                          <p:spTgt spid="16"/>
                                        </p:tgtEl>
                                        <p:attrNameLst>
                                          <p:attrName>style.opacity</p:attrName>
                                        </p:attrNameLst>
                                      </p:cBhvr>
                                      <p:to>
                                        <p:strVal val="0.5"/>
                                      </p:to>
                                    </p:set>
                                    <p:animEffect filter="image" prLst="opacity: 0.5">
                                      <p:cBhvr rctx="IE">
                                        <p:cTn id="95"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C1B7337B-A59A-4651-B819-AE5E2C535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483"/>
            <a:ext cx="12161837" cy="6841034"/>
          </a:xfrm>
          <a:prstGeom prst="rect">
            <a:avLst/>
          </a:prstGeom>
        </p:spPr>
      </p:pic>
      <p:pic>
        <p:nvPicPr>
          <p:cNvPr id="37" name="1MsPham"/>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005040" y="2758251"/>
            <a:ext cx="1486286" cy="35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okemon: Pikachu | Pikachu, Pokemon photo, Pokemon charact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0111" y="3429001"/>
            <a:ext cx="2110249" cy="2600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141961" y="416641"/>
            <a:ext cx="1654543" cy="1523520"/>
          </a:xfrm>
          <a:prstGeom prst="rect">
            <a:avLst/>
          </a:prstGeom>
        </p:spPr>
      </p:pic>
      <p:pic>
        <p:nvPicPr>
          <p:cNvPr id="32" name="Picture 31" descr="F:\CO SO KNS TRI VIET\POKEMON\png\cao 800 -1000\385Jirachi_AG_anime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23224">
            <a:off x="299038" y="1878158"/>
            <a:ext cx="1802963" cy="14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9"/>
          <a:srcRect l="12459" t="10424" r="15552" b="7896"/>
          <a:stretch/>
        </p:blipFill>
        <p:spPr>
          <a:xfrm rot="418112">
            <a:off x="7152520" y="324177"/>
            <a:ext cx="1505752" cy="1708449"/>
          </a:xfrm>
          <a:prstGeom prst="rect">
            <a:avLst/>
          </a:prstGeom>
        </p:spPr>
      </p:pic>
      <p:sp>
        <p:nvSpPr>
          <p:cNvPr id="8" name="AutoShape 6" descr="https://cdn140.picsart.com/279053229038211.png?type=webp&amp;to=min&amp;r=640"/>
          <p:cNvSpPr>
            <a:spLocks noChangeAspect="1" noChangeArrowheads="1"/>
          </p:cNvSpPr>
          <p:nvPr/>
        </p:nvSpPr>
        <p:spPr bwMode="auto">
          <a:xfrm>
            <a:off x="155190" y="-135622"/>
            <a:ext cx="304046" cy="304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pPr defTabSz="912114">
              <a:buClrTx/>
              <a:defRPr/>
            </a:pPr>
            <a:endParaRPr lang="en-US" sz="1795" kern="1200">
              <a:solidFill>
                <a:prstClr val="black"/>
              </a:solidFill>
              <a:latin typeface="Calibri" panose="020F0502020204030204"/>
              <a:ea typeface="+mn-ea"/>
              <a:cs typeface="+mn-cs"/>
            </a:endParaRPr>
          </a:p>
        </p:txBody>
      </p:sp>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5976" y="969154"/>
            <a:ext cx="1390296" cy="1390296"/>
          </a:xfrm>
          <a:prstGeom prst="rect">
            <a:avLst/>
          </a:prstGeom>
        </p:spPr>
      </p:pic>
      <p:sp>
        <p:nvSpPr>
          <p:cNvPr id="26" name="Flowchart: Alternate Process 3"/>
          <p:cNvSpPr/>
          <p:nvPr/>
        </p:nvSpPr>
        <p:spPr>
          <a:xfrm>
            <a:off x="1785667" y="2758251"/>
            <a:ext cx="8329505" cy="2872471"/>
          </a:xfrm>
          <a:prstGeom prst="roundRect">
            <a:avLst>
              <a:gd name="adj" fmla="val 10392"/>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rtlCol="0" anchor="ctr">
            <a:prstTxWarp prst="textArchUp">
              <a:avLst/>
            </a:prstTxWarp>
          </a:bodyPr>
          <a:lstStyle/>
          <a:p>
            <a:pPr algn="ctr" defTabSz="912114">
              <a:buClrTx/>
              <a:defRPr/>
            </a:pPr>
            <a:r>
              <a:rPr lang="en-US" sz="8778" b="1" kern="1200" dirty="0">
                <a:ln w="6600">
                  <a:solidFill>
                    <a:srgbClr val="FFC000"/>
                  </a:solidFill>
                  <a:prstDash val="solid"/>
                </a:ln>
                <a:solidFill>
                  <a:srgbClr val="FFFFFF"/>
                </a:solidFill>
                <a:effectLst>
                  <a:glow rad="152400">
                    <a:srgbClr val="FFC000"/>
                  </a:glow>
                  <a:outerShdw dist="38100" dir="2700000" algn="tl" rotWithShape="0">
                    <a:srgbClr val="ED7D31"/>
                  </a:outerShdw>
                </a:effectLst>
                <a:latin typeface="Cooper Black" panose="0208090404030B020404" pitchFamily="18" charset="0"/>
                <a:cs typeface="Arial" panose="020B0604020202020204" pitchFamily="34" charset="0"/>
              </a:rPr>
              <a:t>WELLDONE!</a:t>
            </a:r>
          </a:p>
        </p:txBody>
      </p:sp>
      <p:pic>
        <p:nvPicPr>
          <p:cNvPr id="30" name="Picture 29">
            <a:hlinkClick r:id="" action="ppaction://hlinkshowjump?jump=nextslide"/>
          </p:cNvPr>
          <p:cNvPicPr>
            <a:picLocks noChangeAspect="1"/>
          </p:cNvPicPr>
          <p:nvPr/>
        </p:nvPicPr>
        <p:blipFill>
          <a:blip r:embed="rId11"/>
          <a:stretch>
            <a:fillRect/>
          </a:stretch>
        </p:blipFill>
        <p:spPr>
          <a:xfrm>
            <a:off x="7968132" y="5388185"/>
            <a:ext cx="1576434" cy="677867"/>
          </a:xfrm>
          <a:prstGeom prst="rect">
            <a:avLst/>
          </a:prstGeom>
        </p:spPr>
      </p:pic>
    </p:spTree>
    <p:extLst>
      <p:ext uri="{BB962C8B-B14F-4D97-AF65-F5344CB8AC3E}">
        <p14:creationId xmlns:p14="http://schemas.microsoft.com/office/powerpoint/2010/main" val="1514483360"/>
      </p:ext>
    </p:extLst>
  </p:cSld>
  <p:clrMapOvr>
    <a:masterClrMapping/>
  </p:clrMapOvr>
  <p:transition advClick="0">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1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aught.wav"/>
                                        </p:tgtEl>
                                      </p:cMediaNode>
                                    </p:audio>
                                  </p:sub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3B80D3-A275-4027-BE03-A08593A195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19122" y="123669"/>
            <a:ext cx="6923593" cy="6610662"/>
          </a:xfrm>
          <a:prstGeom prst="rect">
            <a:avLst/>
          </a:prstGeom>
        </p:spPr>
      </p:pic>
    </p:spTree>
    <p:extLst>
      <p:ext uri="{BB962C8B-B14F-4D97-AF65-F5344CB8AC3E}">
        <p14:creationId xmlns:p14="http://schemas.microsoft.com/office/powerpoint/2010/main" val="3144841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1178A-5CB5-4E1A-BADD-9FEF9D3EB10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D0169D85-2028-4DB4-9FA4-A5832E5E4B0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57625" y="0"/>
            <a:ext cx="9694974" cy="6929684"/>
          </a:xfrm>
          <a:prstGeom prst="roundRect">
            <a:avLst/>
          </a:prstGeom>
        </p:spPr>
      </p:pic>
    </p:spTree>
    <p:extLst>
      <p:ext uri="{BB962C8B-B14F-4D97-AF65-F5344CB8AC3E}">
        <p14:creationId xmlns:p14="http://schemas.microsoft.com/office/powerpoint/2010/main" val="1238644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876</Words>
  <Application>Microsoft Office PowerPoint</Application>
  <PresentationFormat>Custom</PresentationFormat>
  <Paragraphs>166</Paragraphs>
  <Slides>30</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Bodoni MT Black</vt:lpstr>
      <vt:lpstr>Scope One</vt:lpstr>
      <vt:lpstr>宋体</vt:lpstr>
      <vt:lpstr>Times New Roman</vt:lpstr>
      <vt:lpstr>Patrick Hand</vt:lpstr>
      <vt:lpstr>Cooper Black</vt:lpstr>
      <vt:lpstr>Arial-Rounded</vt:lpstr>
      <vt:lpstr>Calibri</vt:lpstr>
      <vt:lpstr>Kawaii Doodles Newsletter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MinhThangPC.VN</cp:lastModifiedBy>
  <cp:revision>288</cp:revision>
  <dcterms:modified xsi:type="dcterms:W3CDTF">2023-05-18T01:52:48Z</dcterms:modified>
</cp:coreProperties>
</file>