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99" r:id="rId2"/>
    <p:sldId id="298" r:id="rId3"/>
    <p:sldId id="309" r:id="rId4"/>
    <p:sldId id="310" r:id="rId5"/>
    <p:sldId id="266" r:id="rId6"/>
    <p:sldId id="272" r:id="rId7"/>
    <p:sldId id="284" r:id="rId8"/>
    <p:sldId id="281" r:id="rId9"/>
    <p:sldId id="285" r:id="rId10"/>
    <p:sldId id="303" r:id="rId11"/>
    <p:sldId id="305" r:id="rId12"/>
    <p:sldId id="307" r:id="rId13"/>
    <p:sldId id="308" r:id="rId14"/>
    <p:sldId id="304" r:id="rId15"/>
    <p:sldId id="268" r:id="rId16"/>
    <p:sldId id="280" r:id="rId17"/>
  </p:sldIdLst>
  <p:sldSz cx="12192000" cy="6858000"/>
  <p:notesSz cx="6858000" cy="9144000"/>
  <p:embeddedFontLst>
    <p:embeddedFont>
      <p:font typeface="等线" charset="-122"/>
      <p:regular r:id="rId19"/>
    </p:embeddedFont>
    <p:embeddedFont>
      <p:font typeface="Calibri" pitchFamily="34" charset="0"/>
      <p:regular r:id="rId20"/>
      <p:bold r:id="rId21"/>
      <p:italic r:id="rId22"/>
      <p:boldItalic r:id="rId23"/>
    </p:embeddedFont>
    <p:embeddedFont>
      <p:font typeface="Baloo 2" charset="0"/>
      <p:regular r:id="rId24"/>
      <p:bold r:id="rId25"/>
    </p:embeddedFont>
    <p:embeddedFont>
      <p:font typeface="Dancing Script" charset="0"/>
      <p:regular r:id="rId26"/>
      <p:bold r:id="rId27"/>
    </p:embeddedFont>
    <p:embeddedFont>
      <p:font typeface="#9Slide07 SVNZiclets" charset="0"/>
      <p:regular r:id="rId28"/>
    </p:embeddedFont>
    <p:embeddedFont>
      <p:font typeface="UVF Lobster12" charset="0"/>
      <p:italic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F3FA"/>
    <a:srgbClr val="A0E5FF"/>
    <a:srgbClr val="8DE0E4"/>
    <a:srgbClr val="ED6C0B"/>
    <a:srgbClr val="FF8600"/>
    <a:srgbClr val="86DEE2"/>
    <a:srgbClr val="1B7057"/>
    <a:srgbClr val="427D3A"/>
    <a:srgbClr val="896033"/>
    <a:srgbClr val="2DC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15" autoAdjust="0"/>
    <p:restoredTop sz="94660"/>
  </p:normalViewPr>
  <p:slideViewPr>
    <p:cSldViewPr snapToGrid="0">
      <p:cViewPr varScale="1">
        <p:scale>
          <a:sx n="86" d="100"/>
          <a:sy n="86" d="100"/>
        </p:scale>
        <p:origin x="-108"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EE979-13C2-47AC-8F15-676F4151C841}"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F61A5-A934-4763-8C8D-8DD7914E2EE4}" type="slidenum">
              <a:rPr lang="en-US" smtClean="0"/>
              <a:t>‹#›</a:t>
            </a:fld>
            <a:endParaRPr lang="en-US"/>
          </a:p>
        </p:txBody>
      </p:sp>
    </p:spTree>
    <p:extLst>
      <p:ext uri="{BB962C8B-B14F-4D97-AF65-F5344CB8AC3E}">
        <p14:creationId xmlns:p14="http://schemas.microsoft.com/office/powerpoint/2010/main" val="2088123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3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65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6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86189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2174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4508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45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4" r:id="rId6"/>
    <p:sldLayoutId id="214748365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4.png"/><Relationship Id="rId4" Type="http://schemas.openxmlformats.org/officeDocument/2006/relationships/image" Target="../media/image12.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19.png"/><Relationship Id="rId12"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10.png"/><Relationship Id="rId5" Type="http://schemas.openxmlformats.org/officeDocument/2006/relationships/image" Target="../media/image17.png"/><Relationship Id="rId15" Type="http://schemas.openxmlformats.org/officeDocument/2006/relationships/image" Target="../media/image36.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3.png"/><Relationship Id="rId1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8.png"/><Relationship Id="rId12" Type="http://schemas.openxmlformats.org/officeDocument/2006/relationships/image" Target="../media/image10.png"/><Relationship Id="rId17"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1.wdp"/><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image" Target="../media/image16.jpeg"/><Relationship Id="rId9" Type="http://schemas.openxmlformats.org/officeDocument/2006/relationships/image" Target="../media/image12.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14.png"/><Relationship Id="rId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094" y="1668856"/>
            <a:ext cx="2131424" cy="4238244"/>
          </a:xfrm>
          <a:prstGeom prst="rect">
            <a:avLst/>
          </a:prstGeom>
        </p:spPr>
      </p:pic>
      <p:sp>
        <p:nvSpPr>
          <p:cNvPr id="71" name="任意多边形: 形状 70">
            <a:extLst>
              <a:ext uri="{FF2B5EF4-FFF2-40B4-BE49-F238E27FC236}">
                <a16:creationId xmlns:a16="http://schemas.microsoft.com/office/drawing/2014/main" xmlns="" id="{C870E79C-6CFA-4605-AF58-9E59B6D30471}"/>
              </a:ext>
            </a:extLst>
          </p:cNvPr>
          <p:cNvSpPr/>
          <p:nvPr/>
        </p:nvSpPr>
        <p:spPr>
          <a:xfrm>
            <a:off x="3652724" y="1124293"/>
            <a:ext cx="8174584" cy="2153651"/>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51" name="图片 50">
            <a:extLst>
              <a:ext uri="{FF2B5EF4-FFF2-40B4-BE49-F238E27FC236}">
                <a16:creationId xmlns:a16="http://schemas.microsoft.com/office/drawing/2014/main" xmlns="" id="{C5CBD313-1FB2-4512-9BED-9B5B31612495}"/>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70" name="组合 69">
            <a:extLst>
              <a:ext uri="{FF2B5EF4-FFF2-40B4-BE49-F238E27FC236}">
                <a16:creationId xmlns:a16="http://schemas.microsoft.com/office/drawing/2014/main" xmlns="" id="{9EFEE9FE-4927-4B8D-BBC4-150D878E7E6C}"/>
              </a:ext>
            </a:extLst>
          </p:cNvPr>
          <p:cNvGrpSpPr/>
          <p:nvPr/>
        </p:nvGrpSpPr>
        <p:grpSpPr>
          <a:xfrm>
            <a:off x="2645168" y="2172994"/>
            <a:ext cx="7216495" cy="4092176"/>
            <a:chOff x="5736735" y="2728183"/>
            <a:chExt cx="5516445" cy="3428646"/>
          </a:xfrm>
        </p:grpSpPr>
        <p:pic>
          <p:nvPicPr>
            <p:cNvPr id="69" name="图片 68">
              <a:extLst>
                <a:ext uri="{FF2B5EF4-FFF2-40B4-BE49-F238E27FC236}">
                  <a16:creationId xmlns:a16="http://schemas.microsoft.com/office/drawing/2014/main" xmlns="" id="{C48AA967-8248-4EB0-9D4B-78048599FD3A}"/>
                </a:ext>
              </a:extLst>
            </p:cNvPr>
            <p:cNvPicPr>
              <a:picLocks noChangeAspect="1"/>
            </p:cNvPicPr>
            <p:nvPr/>
          </p:nvPicPr>
          <p:blipFill>
            <a:blip r:embed="rId4"/>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68" name="图片 67">
              <a:extLst>
                <a:ext uri="{FF2B5EF4-FFF2-40B4-BE49-F238E27FC236}">
                  <a16:creationId xmlns:a16="http://schemas.microsoft.com/office/drawing/2014/main" xmlns="" id="{F0AF15D9-7E3B-4E05-9AD5-17A83D532DC0}"/>
                </a:ext>
              </a:extLst>
            </p:cNvPr>
            <p:cNvPicPr>
              <a:picLocks noChangeAspect="1"/>
            </p:cNvPicPr>
            <p:nvPr/>
          </p:nvPicPr>
          <p:blipFill>
            <a:blip r:embed="rId4"/>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6" name="TextBox 25"/>
          <p:cNvSpPr txBox="1"/>
          <p:nvPr/>
        </p:nvSpPr>
        <p:spPr>
          <a:xfrm>
            <a:off x="5218435" y="1511275"/>
            <a:ext cx="6781248" cy="1323439"/>
          </a:xfrm>
          <a:prstGeom prst="rect">
            <a:avLst/>
          </a:prstGeom>
          <a:noFill/>
        </p:spPr>
        <p:txBody>
          <a:bodyPr wrap="square" rtlCol="0">
            <a:spAutoFit/>
          </a:bodyPr>
          <a:lstStyle/>
          <a:p>
            <a:r>
              <a:rPr lang="en-US" sz="8000" dirty="0">
                <a:ln>
                  <a:solidFill>
                    <a:schemeClr val="bg1"/>
                  </a:solidFill>
                </a:ln>
                <a:solidFill>
                  <a:srgbClr val="0070C0"/>
                </a:solidFill>
                <a:effectLst>
                  <a:glow rad="228600">
                    <a:schemeClr val="accent4">
                      <a:satMod val="175000"/>
                      <a:alpha val="40000"/>
                    </a:schemeClr>
                  </a:glow>
                </a:effectLst>
                <a:latin typeface="#9Slide07 SVNZiclets" panose="02000603000000000000" pitchFamily="2" charset="0"/>
              </a:rPr>
              <a:t>KHỞI ĐỘNG</a:t>
            </a:r>
          </a:p>
        </p:txBody>
      </p:sp>
    </p:spTree>
    <p:extLst>
      <p:ext uri="{BB962C8B-B14F-4D97-AF65-F5344CB8AC3E}">
        <p14:creationId xmlns:p14="http://schemas.microsoft.com/office/powerpoint/2010/main" val="107186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6" name="Rectangle 5"/>
          <p:cNvSpPr/>
          <p:nvPr/>
        </p:nvSpPr>
        <p:spPr>
          <a:xfrm>
            <a:off x="1109473" y="733888"/>
            <a:ext cx="10021823"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3. Trong đoạn văn sau có 3 dấu </a:t>
            </a:r>
            <a:r>
              <a:rPr lang="vi-VN" sz="3200" b="1" dirty="0" err="1">
                <a:solidFill>
                  <a:srgbClr val="0070C0"/>
                </a:solidFill>
                <a:latin typeface="Baloo 2" pitchFamily="2" charset="0"/>
                <a:cs typeface="Baloo 2" pitchFamily="2" charset="0"/>
              </a:rPr>
              <a:t>phẩy</a:t>
            </a:r>
            <a:r>
              <a:rPr lang="vi-VN"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bị</a:t>
            </a:r>
            <a:r>
              <a:rPr lang="en-US" sz="3200" b="1" dirty="0">
                <a:solidFill>
                  <a:srgbClr val="0070C0"/>
                </a:solidFill>
                <a:latin typeface="Baloo 2" pitchFamily="2" charset="0"/>
                <a:cs typeface="Baloo 2" pitchFamily="2" charset="0"/>
              </a:rPr>
              <a:t> </a:t>
            </a:r>
            <a:r>
              <a:rPr lang="vi-VN" sz="3200" b="1" dirty="0" err="1">
                <a:solidFill>
                  <a:srgbClr val="0070C0"/>
                </a:solidFill>
                <a:latin typeface="Baloo 2" pitchFamily="2" charset="0"/>
                <a:cs typeface="Baloo 2" pitchFamily="2" charset="0"/>
              </a:rPr>
              <a:t>đặt</a:t>
            </a:r>
            <a:r>
              <a:rPr lang="vi-VN" sz="3200" b="1" dirty="0">
                <a:solidFill>
                  <a:srgbClr val="0070C0"/>
                </a:solidFill>
                <a:latin typeface="Baloo 2" pitchFamily="2" charset="0"/>
                <a:cs typeface="Baloo 2" pitchFamily="2" charset="0"/>
              </a:rPr>
              <a:t> sai vị trí. Em hãy sửa lại cho đúng.</a:t>
            </a:r>
          </a:p>
        </p:txBody>
      </p:sp>
      <p:sp>
        <p:nvSpPr>
          <p:cNvPr id="11" name="Rectangle 10"/>
          <p:cNvSpPr/>
          <p:nvPr/>
        </p:nvSpPr>
        <p:spPr>
          <a:xfrm>
            <a:off x="1106242" y="1881547"/>
            <a:ext cx="9979515" cy="3539430"/>
          </a:xfrm>
          <a:prstGeom prst="rect">
            <a:avLst/>
          </a:prstGeom>
        </p:spPr>
        <p:txBody>
          <a:bodyPr wrap="square">
            <a:spAutoFit/>
          </a:bodyPr>
          <a:lstStyle/>
          <a:p>
            <a:pPr algn="just"/>
            <a:r>
              <a:rPr lang="vi-VN" sz="3200" dirty="0">
                <a:latin typeface="Baloo 2" pitchFamily="2" charset="0"/>
                <a:cs typeface="Baloo 2" pitchFamily="2" charset="0"/>
              </a:rPr>
              <a:t>     Sách Ghi-nét ghi nhận, chị Ca-rôn là người phụ nữ nặng nhất hành tinh. Ca-rôn nặng gần 700kg nhưng lại mắc bệnh còi xương. Cuối mùa hè, năm 1994 chị phải đến cấp cứu tại một bệnh viện ở thành phố Phơ-lin, bang Mi-chi-gân, nước Mĩ. Để có thể, đưa chị đến bệnh viện người ta phải nhờ sự giúp đỡ của 22 nhân viên cứu hoả.</a:t>
            </a:r>
          </a:p>
          <a:p>
            <a:pPr algn="just"/>
            <a:r>
              <a:rPr lang="vi-VN" sz="3200" i="1" dirty="0">
                <a:latin typeface="Baloo 2" pitchFamily="2" charset="0"/>
                <a:cs typeface="Baloo 2" pitchFamily="2" charset="0"/>
              </a:rPr>
              <a:t>			Theo</a:t>
            </a:r>
            <a:r>
              <a:rPr lang="vi-VN" sz="3200" dirty="0">
                <a:latin typeface="Baloo 2" pitchFamily="2" charset="0"/>
                <a:cs typeface="Baloo 2" pitchFamily="2" charset="0"/>
              </a:rPr>
              <a:t> </a:t>
            </a:r>
            <a:r>
              <a:rPr lang="vi-VN" sz="3200" b="1" dirty="0">
                <a:latin typeface="Baloo 2" pitchFamily="2" charset="0"/>
                <a:cs typeface="Baloo 2" pitchFamily="2" charset="0"/>
              </a:rPr>
              <a:t>MỘT CỬA SỔ NHÌN RA THỂ GIỚI</a:t>
            </a:r>
            <a:endParaRPr lang="vi-VN" sz="3200" b="0" dirty="0">
              <a:effectLst/>
              <a:latin typeface="Baloo 2" pitchFamily="2" charset="0"/>
              <a:cs typeface="Baloo 2" pitchFamily="2" charset="0"/>
            </a:endParaRPr>
          </a:p>
        </p:txBody>
      </p:sp>
      <p:grpSp>
        <p:nvGrpSpPr>
          <p:cNvPr id="12" name="组合 5">
            <a:extLst>
              <a:ext uri="{FF2B5EF4-FFF2-40B4-BE49-F238E27FC236}">
                <a16:creationId xmlns:a16="http://schemas.microsoft.com/office/drawing/2014/main" xmlns="" id="{D7706F71-8341-40DE-91C0-5AD14555D3C7}"/>
              </a:ext>
            </a:extLst>
          </p:cNvPr>
          <p:cNvGrpSpPr/>
          <p:nvPr/>
        </p:nvGrpSpPr>
        <p:grpSpPr>
          <a:xfrm>
            <a:off x="39732" y="5491418"/>
            <a:ext cx="12152268" cy="1366582"/>
            <a:chOff x="-2055784" y="5706558"/>
            <a:chExt cx="12152268" cy="1151441"/>
          </a:xfrm>
        </p:grpSpPr>
        <p:pic>
          <p:nvPicPr>
            <p:cNvPr id="13" name="图片 6">
              <a:extLst>
                <a:ext uri="{FF2B5EF4-FFF2-40B4-BE49-F238E27FC236}">
                  <a16:creationId xmlns:a16="http://schemas.microsoft.com/office/drawing/2014/main" xmlns=""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xmlns=""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xmlns=""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xmlns=""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xmlns=""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xmlns=""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xmlns=""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13349" y="1867586"/>
            <a:ext cx="10204703" cy="3539430"/>
          </a:xfrm>
          <a:prstGeom prst="rect">
            <a:avLst/>
          </a:prstGeom>
        </p:spPr>
        <p:txBody>
          <a:bodyPr wrap="square">
            <a:spAutoFit/>
          </a:bodyPr>
          <a:lstStyle/>
          <a:p>
            <a:pPr algn="just"/>
            <a:r>
              <a:rPr lang="vi-VN" sz="3200" dirty="0">
                <a:latin typeface="Baloo 2" pitchFamily="2" charset="0"/>
                <a:cs typeface="Baloo 2" pitchFamily="2" charset="0"/>
              </a:rPr>
              <a:t>   </a:t>
            </a:r>
            <a:r>
              <a:rPr lang="vi-VN" sz="3200" dirty="0">
                <a:solidFill>
                  <a:srgbClr val="FF0000"/>
                </a:solidFill>
                <a:latin typeface="Baloo 2" pitchFamily="2" charset="0"/>
                <a:cs typeface="Baloo 2" pitchFamily="2" charset="0"/>
              </a:rPr>
              <a:t> (1) </a:t>
            </a:r>
            <a:r>
              <a:rPr lang="vi-VN" sz="3200" dirty="0">
                <a:latin typeface="Baloo 2" pitchFamily="2" charset="0"/>
                <a:cs typeface="Baloo 2" pitchFamily="2" charset="0"/>
              </a:rPr>
              <a:t>Sách Ghi-nét ghi nhận, chị Ca-rôn là người phụ nữ nặng nhất hành tinh. </a:t>
            </a:r>
            <a:r>
              <a:rPr lang="vi-VN" sz="3200" dirty="0">
                <a:solidFill>
                  <a:srgbClr val="FF0000"/>
                </a:solidFill>
                <a:latin typeface="Baloo 2" pitchFamily="2" charset="0"/>
                <a:cs typeface="Baloo 2" pitchFamily="2" charset="0"/>
              </a:rPr>
              <a:t>(2) </a:t>
            </a:r>
            <a:r>
              <a:rPr lang="vi-VN" sz="3200" dirty="0">
                <a:latin typeface="Baloo 2" pitchFamily="2" charset="0"/>
                <a:cs typeface="Baloo 2" pitchFamily="2" charset="0"/>
              </a:rPr>
              <a:t>Ca-rôn nặng gần 700kg nhưng lại mắc bệnh còi xương. </a:t>
            </a:r>
            <a:r>
              <a:rPr lang="vi-VN" sz="3200" dirty="0">
                <a:solidFill>
                  <a:srgbClr val="FF0000"/>
                </a:solidFill>
                <a:latin typeface="Baloo 2" pitchFamily="2" charset="0"/>
                <a:cs typeface="Baloo 2" pitchFamily="2" charset="0"/>
              </a:rPr>
              <a:t>(3)</a:t>
            </a:r>
            <a:r>
              <a:rPr lang="vi-VN" sz="3200" dirty="0">
                <a:latin typeface="Baloo 2" pitchFamily="2" charset="0"/>
                <a:cs typeface="Baloo 2" pitchFamily="2" charset="0"/>
              </a:rPr>
              <a:t> Cuối mùa hè, năm 1994 chị phải đến cấp cứu tại một bệnh viện ở thành phố Phơ-lin, bang Mi-chi-gân, nước Mĩ. </a:t>
            </a:r>
            <a:r>
              <a:rPr lang="vi-VN" sz="3200" dirty="0">
                <a:solidFill>
                  <a:srgbClr val="FF0000"/>
                </a:solidFill>
                <a:latin typeface="Baloo 2" pitchFamily="2" charset="0"/>
                <a:cs typeface="Baloo 2" pitchFamily="2" charset="0"/>
              </a:rPr>
              <a:t>(4) </a:t>
            </a:r>
            <a:r>
              <a:rPr lang="vi-VN" sz="3200" dirty="0">
                <a:latin typeface="Baloo 2" pitchFamily="2" charset="0"/>
                <a:cs typeface="Baloo 2" pitchFamily="2" charset="0"/>
              </a:rPr>
              <a:t>Để có thể, đưa chị đến bệnh viện người ta phải nhờ sự giúp đỡ của 22 nhân viên cứu hoả.</a:t>
            </a:r>
          </a:p>
          <a:p>
            <a:pPr algn="just"/>
            <a:r>
              <a:rPr lang="vi-VN" sz="3200" i="1" dirty="0">
                <a:latin typeface="Baloo 2" pitchFamily="2" charset="0"/>
                <a:cs typeface="Baloo 2" pitchFamily="2" charset="0"/>
              </a:rPr>
              <a:t>			Theo</a:t>
            </a:r>
            <a:r>
              <a:rPr lang="vi-VN" sz="3200" dirty="0">
                <a:latin typeface="Baloo 2" pitchFamily="2" charset="0"/>
                <a:cs typeface="Baloo 2" pitchFamily="2" charset="0"/>
              </a:rPr>
              <a:t> </a:t>
            </a:r>
            <a:r>
              <a:rPr lang="vi-VN" sz="3200" b="1" dirty="0">
                <a:latin typeface="Baloo 2" pitchFamily="2" charset="0"/>
                <a:cs typeface="Baloo 2" pitchFamily="2" charset="0"/>
              </a:rPr>
              <a:t>MỘT CỬA SỔ NHÌN RA THỂ GIỚI</a:t>
            </a:r>
            <a:endParaRPr lang="vi-VN" sz="3200" b="0" dirty="0">
              <a:effectLst/>
              <a:latin typeface="Baloo 2" pitchFamily="2" charset="0"/>
              <a:cs typeface="Baloo 2" pitchFamily="2" charset="0"/>
            </a:endParaRPr>
          </a:p>
        </p:txBody>
      </p:sp>
    </p:spTree>
    <p:extLst>
      <p:ext uri="{BB962C8B-B14F-4D97-AF65-F5344CB8AC3E}">
        <p14:creationId xmlns:p14="http://schemas.microsoft.com/office/powerpoint/2010/main" val="380907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4" y="957423"/>
            <a:ext cx="6619812" cy="4339650"/>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(1) </a:t>
            </a:r>
            <a:r>
              <a:rPr lang="vi-VN" sz="2800" dirty="0">
                <a:latin typeface="Baloo 2" pitchFamily="2" charset="0"/>
                <a:cs typeface="Baloo 2" pitchFamily="2" charset="0"/>
              </a:rPr>
              <a:t>Sách Ghi-nét ghi nhận</a:t>
            </a:r>
            <a:r>
              <a:rPr lang="vi-VN" sz="2800" b="1" dirty="0">
                <a:latin typeface="Baloo 2" pitchFamily="2" charset="0"/>
                <a:cs typeface="Baloo 2" pitchFamily="2" charset="0"/>
              </a:rPr>
              <a:t> </a:t>
            </a:r>
            <a:r>
              <a:rPr lang="vi-VN" sz="2800" dirty="0">
                <a:latin typeface="Baloo 2" pitchFamily="2" charset="0"/>
                <a:cs typeface="Baloo 2" pitchFamily="2" charset="0"/>
              </a:rPr>
              <a:t>chị Ca-rôn là người phụ nữ nặng nhất hành tinh. </a:t>
            </a:r>
            <a:r>
              <a:rPr lang="vi-VN" sz="2800" dirty="0">
                <a:solidFill>
                  <a:srgbClr val="FF0000"/>
                </a:solidFill>
                <a:latin typeface="Baloo 2" pitchFamily="2" charset="0"/>
                <a:cs typeface="Baloo 2" pitchFamily="2" charset="0"/>
              </a:rPr>
              <a:t>(2) </a:t>
            </a:r>
            <a:r>
              <a:rPr lang="vi-VN" sz="2800" dirty="0">
                <a:latin typeface="Baloo 2" pitchFamily="2" charset="0"/>
                <a:cs typeface="Baloo 2" pitchFamily="2" charset="0"/>
              </a:rPr>
              <a:t>Ca-rôn nặng gần 700kg nhưng lại mắc bệnh còi xương. </a:t>
            </a:r>
            <a:r>
              <a:rPr lang="vi-VN" sz="2800" dirty="0">
                <a:solidFill>
                  <a:srgbClr val="FF0000"/>
                </a:solidFill>
                <a:latin typeface="Baloo 2" pitchFamily="2" charset="0"/>
                <a:cs typeface="Baloo 2" pitchFamily="2" charset="0"/>
              </a:rPr>
              <a:t>(3)</a:t>
            </a:r>
            <a:r>
              <a:rPr lang="vi-VN" sz="2800" dirty="0">
                <a:latin typeface="Baloo 2" pitchFamily="2" charset="0"/>
                <a:cs typeface="Baloo 2" pitchFamily="2" charset="0"/>
              </a:rPr>
              <a:t> Cuối mùa hè, năm 1994 chị phải đến cấp cứu tại một bệnh viện ở thành phố Phơ-lin, bang Mi-chi-gân, nước Mĩ. </a:t>
            </a:r>
            <a:r>
              <a:rPr lang="vi-VN" sz="2800" dirty="0">
                <a:solidFill>
                  <a:srgbClr val="FF0000"/>
                </a:solidFill>
                <a:latin typeface="Baloo 2" pitchFamily="2" charset="0"/>
                <a:cs typeface="Baloo 2" pitchFamily="2" charset="0"/>
              </a:rPr>
              <a:t>(4) </a:t>
            </a:r>
            <a:r>
              <a:rPr lang="vi-VN" sz="28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xmlns=""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xmlns=""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xmlns=""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xmlns=""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xmlns=""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xmlns=""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xmlns=""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xmlns=""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(1)</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Bỏ dấu phẩy dùng thừa.</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5008211" y="952029"/>
            <a:ext cx="465998" cy="523220"/>
          </a:xfrm>
          <a:prstGeom prst="rect">
            <a:avLst/>
          </a:prstGeom>
        </p:spPr>
        <p:txBody>
          <a:bodyPr wrap="square">
            <a:spAutoFit/>
          </a:bodyPr>
          <a:lstStyle/>
          <a:p>
            <a:r>
              <a:rPr lang="vi-VN" sz="2800" b="1" dirty="0">
                <a:latin typeface="Baloo 2" pitchFamily="2" charset="0"/>
                <a:cs typeface="Baloo 2" pitchFamily="2" charset="0"/>
              </a:rPr>
              <a:t>,</a:t>
            </a:r>
          </a:p>
        </p:txBody>
      </p:sp>
      <p:sp>
        <p:nvSpPr>
          <p:cNvPr id="24" name="Rectangle 23"/>
          <p:cNvSpPr/>
          <p:nvPr/>
        </p:nvSpPr>
        <p:spPr>
          <a:xfrm>
            <a:off x="5008211" y="921251"/>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val="199796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4" y="957423"/>
            <a:ext cx="6619812" cy="4339650"/>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(1) </a:t>
            </a:r>
            <a:r>
              <a:rPr lang="vi-VN" sz="2800" dirty="0">
                <a:latin typeface="Baloo 2" pitchFamily="2" charset="0"/>
                <a:cs typeface="Baloo 2" pitchFamily="2" charset="0"/>
              </a:rPr>
              <a:t>Sách Ghi-nét ghi nhận</a:t>
            </a:r>
            <a:r>
              <a:rPr lang="vi-VN" sz="2800" b="1" dirty="0">
                <a:latin typeface="Baloo 2" pitchFamily="2" charset="0"/>
                <a:cs typeface="Baloo 2" pitchFamily="2" charset="0"/>
              </a:rPr>
              <a:t> </a:t>
            </a:r>
            <a:r>
              <a:rPr lang="vi-VN" sz="2800" dirty="0">
                <a:latin typeface="Baloo 2" pitchFamily="2" charset="0"/>
                <a:cs typeface="Baloo 2" pitchFamily="2" charset="0"/>
              </a:rPr>
              <a:t>chị Ca-rôn là người phụ nữ nặng nhất hành tinh. </a:t>
            </a:r>
            <a:r>
              <a:rPr lang="vi-VN" sz="2800" dirty="0">
                <a:solidFill>
                  <a:srgbClr val="FF0000"/>
                </a:solidFill>
                <a:latin typeface="Baloo 2" pitchFamily="2" charset="0"/>
                <a:cs typeface="Baloo 2" pitchFamily="2" charset="0"/>
              </a:rPr>
              <a:t>(2) </a:t>
            </a:r>
            <a:r>
              <a:rPr lang="vi-VN" sz="2800" dirty="0">
                <a:latin typeface="Baloo 2" pitchFamily="2" charset="0"/>
                <a:cs typeface="Baloo 2" pitchFamily="2" charset="0"/>
              </a:rPr>
              <a:t>Ca-rôn nặng gần 700kg nhưng lại mắc bệnh còi xương. </a:t>
            </a:r>
            <a:r>
              <a:rPr lang="vi-VN" sz="2800" dirty="0">
                <a:solidFill>
                  <a:srgbClr val="FF0000"/>
                </a:solidFill>
                <a:latin typeface="Baloo 2" pitchFamily="2" charset="0"/>
                <a:cs typeface="Baloo 2" pitchFamily="2" charset="0"/>
              </a:rPr>
              <a:t>(3)</a:t>
            </a:r>
            <a:r>
              <a:rPr lang="vi-VN" sz="2800" dirty="0">
                <a:latin typeface="Baloo 2" pitchFamily="2" charset="0"/>
                <a:cs typeface="Baloo 2" pitchFamily="2" charset="0"/>
              </a:rPr>
              <a:t> Cuối mùa hè năm 1994 chị phải đến cấp cứu tại một bệnh viện ở thành phố Phơ-lin, bang Mi-chi-gân, nước Mĩ. </a:t>
            </a:r>
            <a:r>
              <a:rPr lang="vi-VN" sz="2800" dirty="0">
                <a:solidFill>
                  <a:srgbClr val="FF0000"/>
                </a:solidFill>
                <a:latin typeface="Baloo 2" pitchFamily="2" charset="0"/>
                <a:cs typeface="Baloo 2" pitchFamily="2" charset="0"/>
              </a:rPr>
              <a:t>(4) </a:t>
            </a:r>
            <a:r>
              <a:rPr lang="vi-VN" sz="28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xmlns=""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xmlns=""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xmlns=""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xmlns=""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xmlns=""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xmlns=""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xmlns=""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xmlns=""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569660"/>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(3)</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Đặt lại</a:t>
            </a:r>
          </a:p>
          <a:p>
            <a:r>
              <a:rPr lang="vi-VN" sz="3200" b="1" dirty="0">
                <a:solidFill>
                  <a:srgbClr val="0070C0"/>
                </a:solidFill>
                <a:latin typeface="Baloo 2" pitchFamily="2" charset="0"/>
                <a:cs typeface="Baloo 2" pitchFamily="2" charset="0"/>
                <a:sym typeface="Wingdings" panose="05000000000000000000" pitchFamily="2" charset="2"/>
              </a:rPr>
              <a:t> vị trí dấu phẩy thứ nhất.</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4994667" y="2242451"/>
            <a:ext cx="465998" cy="523220"/>
          </a:xfrm>
          <a:prstGeom prst="rect">
            <a:avLst/>
          </a:prstGeom>
        </p:spPr>
        <p:txBody>
          <a:bodyPr wrap="square">
            <a:spAutoFit/>
          </a:bodyPr>
          <a:lstStyle/>
          <a:p>
            <a:r>
              <a:rPr lang="vi-VN" sz="2800" dirty="0">
                <a:latin typeface="Baloo 2" pitchFamily="2" charset="0"/>
                <a:cs typeface="Baloo 2" pitchFamily="2" charset="0"/>
              </a:rPr>
              <a:t>,</a:t>
            </a:r>
          </a:p>
        </p:txBody>
      </p:sp>
      <p:sp>
        <p:nvSpPr>
          <p:cNvPr id="24" name="Rectangle 23"/>
          <p:cNvSpPr/>
          <p:nvPr/>
        </p:nvSpPr>
        <p:spPr>
          <a:xfrm>
            <a:off x="4994667" y="2211673"/>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val="124657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3.95833E-6 3.7037E-6 L 0.13424 -0.00232 " pathEditMode="relative" rAng="0" ptsTypes="AA">
                                      <p:cBhvr>
                                        <p:cTn id="17" dur="2000" fill="hold"/>
                                        <p:tgtEl>
                                          <p:spTgt spid="24"/>
                                        </p:tgtEl>
                                        <p:attrNameLst>
                                          <p:attrName>ppt_x</p:attrName>
                                          <p:attrName>ppt_y</p:attrName>
                                        </p:attrNameLst>
                                      </p:cBhvr>
                                      <p:rCtr x="670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3" y="957423"/>
            <a:ext cx="6890657" cy="4616648"/>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a:t>
            </a:r>
            <a:r>
              <a:rPr lang="vi-VN" sz="3000" dirty="0">
                <a:solidFill>
                  <a:srgbClr val="FF0000"/>
                </a:solidFill>
                <a:latin typeface="Baloo 2" pitchFamily="2" charset="0"/>
                <a:cs typeface="Baloo 2" pitchFamily="2" charset="0"/>
              </a:rPr>
              <a:t>(1) </a:t>
            </a:r>
            <a:r>
              <a:rPr lang="vi-VN" sz="3000" dirty="0">
                <a:latin typeface="Baloo 2" pitchFamily="2" charset="0"/>
                <a:cs typeface="Baloo 2" pitchFamily="2" charset="0"/>
              </a:rPr>
              <a:t>Sách Ghi-nét ghi nhận</a:t>
            </a:r>
            <a:r>
              <a:rPr lang="vi-VN" sz="3000" b="1" dirty="0">
                <a:latin typeface="Baloo 2" pitchFamily="2" charset="0"/>
                <a:cs typeface="Baloo 2" pitchFamily="2" charset="0"/>
              </a:rPr>
              <a:t> </a:t>
            </a:r>
            <a:r>
              <a:rPr lang="vi-VN" sz="3000" dirty="0">
                <a:latin typeface="Baloo 2" pitchFamily="2" charset="0"/>
                <a:cs typeface="Baloo 2" pitchFamily="2" charset="0"/>
              </a:rPr>
              <a:t>chị Ca-rôn là người phụ nữ nặng nhất hành tinh. </a:t>
            </a:r>
            <a:r>
              <a:rPr lang="vi-VN" sz="3000" dirty="0">
                <a:solidFill>
                  <a:srgbClr val="FF0000"/>
                </a:solidFill>
                <a:latin typeface="Baloo 2" pitchFamily="2" charset="0"/>
                <a:cs typeface="Baloo 2" pitchFamily="2" charset="0"/>
              </a:rPr>
              <a:t>(2) </a:t>
            </a:r>
            <a:r>
              <a:rPr lang="vi-VN" sz="3000" dirty="0">
                <a:latin typeface="Baloo 2" pitchFamily="2" charset="0"/>
                <a:cs typeface="Baloo 2" pitchFamily="2" charset="0"/>
              </a:rPr>
              <a:t>Ca-rôn nặng gần 700kg nhưng lại mắc bệnh còi xương. </a:t>
            </a:r>
            <a:r>
              <a:rPr lang="vi-VN" sz="3000" dirty="0">
                <a:solidFill>
                  <a:srgbClr val="FF0000"/>
                </a:solidFill>
                <a:latin typeface="Baloo 2" pitchFamily="2" charset="0"/>
                <a:cs typeface="Baloo 2" pitchFamily="2" charset="0"/>
              </a:rPr>
              <a:t>(3)</a:t>
            </a:r>
            <a:r>
              <a:rPr lang="vi-VN" sz="3000" dirty="0">
                <a:latin typeface="Baloo 2" pitchFamily="2" charset="0"/>
                <a:cs typeface="Baloo 2" pitchFamily="2" charset="0"/>
              </a:rPr>
              <a:t> Cuối mùa hè năm 1994 chị phải đến cấp cứu tại một bệnh viện ở thành phố Phơ-lin, bang Mi-chi-gân, nước Mĩ. </a:t>
            </a:r>
            <a:r>
              <a:rPr lang="vi-VN" sz="3000" dirty="0">
                <a:solidFill>
                  <a:srgbClr val="FF0000"/>
                </a:solidFill>
                <a:latin typeface="Baloo 2" pitchFamily="2" charset="0"/>
                <a:cs typeface="Baloo 2" pitchFamily="2" charset="0"/>
              </a:rPr>
              <a:t>(4) </a:t>
            </a:r>
            <a:r>
              <a:rPr lang="vi-VN" sz="30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xmlns=""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xmlns=""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xmlns=""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xmlns=""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xmlns=""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xmlns=""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xmlns=""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xmlns=""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(4)</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Đặt lại </a:t>
            </a:r>
          </a:p>
          <a:p>
            <a:r>
              <a:rPr lang="vi-VN" sz="3200" b="1" dirty="0">
                <a:solidFill>
                  <a:srgbClr val="0070C0"/>
                </a:solidFill>
                <a:latin typeface="Baloo 2" pitchFamily="2" charset="0"/>
                <a:cs typeface="Baloo 2" pitchFamily="2" charset="0"/>
                <a:sym typeface="Wingdings" panose="05000000000000000000" pitchFamily="2" charset="2"/>
              </a:rPr>
              <a:t>vị trí dấu phẩy.</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3589539" y="3699976"/>
            <a:ext cx="465998" cy="523220"/>
          </a:xfrm>
          <a:prstGeom prst="rect">
            <a:avLst/>
          </a:prstGeom>
        </p:spPr>
        <p:txBody>
          <a:bodyPr wrap="square">
            <a:spAutoFit/>
          </a:bodyPr>
          <a:lstStyle/>
          <a:p>
            <a:r>
              <a:rPr lang="vi-VN" sz="2800" dirty="0">
                <a:latin typeface="Baloo 2" pitchFamily="2" charset="0"/>
                <a:cs typeface="Baloo 2" pitchFamily="2" charset="0"/>
              </a:rPr>
              <a:t>,</a:t>
            </a:r>
          </a:p>
        </p:txBody>
      </p:sp>
      <p:sp>
        <p:nvSpPr>
          <p:cNvPr id="24" name="Rectangle 23"/>
          <p:cNvSpPr/>
          <p:nvPr/>
        </p:nvSpPr>
        <p:spPr>
          <a:xfrm>
            <a:off x="3589539" y="3669199"/>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
        <p:nvSpPr>
          <p:cNvPr id="25" name="Rectangle 24"/>
          <p:cNvSpPr/>
          <p:nvPr/>
        </p:nvSpPr>
        <p:spPr>
          <a:xfrm>
            <a:off x="6871032" y="2296725"/>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val="192178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1.66667E-6 3.7037E-6 L 0.3194 0.00301 " pathEditMode="relative" rAng="0" ptsTypes="AA">
                                      <p:cBhvr>
                                        <p:cTn id="17" dur="2000" fill="hold"/>
                                        <p:tgtEl>
                                          <p:spTgt spid="24"/>
                                        </p:tgtEl>
                                        <p:attrNameLst>
                                          <p:attrName>ppt_x</p:attrName>
                                          <p:attrName>ppt_y</p:attrName>
                                        </p:attrNameLst>
                                      </p:cBhvr>
                                      <p:rCtr x="15964"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974691" y="1403933"/>
            <a:ext cx="7254909"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5" name="图片 114">
            <a:extLst>
              <a:ext uri="{FF2B5EF4-FFF2-40B4-BE49-F238E27FC236}">
                <a16:creationId xmlns:a16="http://schemas.microsoft.com/office/drawing/2014/main" xmlns="" id="{C137FCA5-E7BF-4684-942E-85F778C02F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4276504"/>
            <a:ext cx="12192000" cy="2641052"/>
          </a:xfrm>
          <a:prstGeom prst="rect">
            <a:avLst/>
          </a:prstGeom>
        </p:spPr>
      </p:pic>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7" name="任意多边形: 形状 40">
            <a:extLst>
              <a:ext uri="{FF2B5EF4-FFF2-40B4-BE49-F238E27FC236}">
                <a16:creationId xmlns:a16="http://schemas.microsoft.com/office/drawing/2014/main" xmlns="" id="{50C53215-5F60-4E34-AE0B-4349CB326516}"/>
              </a:ext>
            </a:extLst>
          </p:cNvPr>
          <p:cNvSpPr/>
          <p:nvPr/>
        </p:nvSpPr>
        <p:spPr>
          <a:xfrm>
            <a:off x="974690" y="2996172"/>
            <a:ext cx="7352446"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 name="Rectangle 2"/>
          <p:cNvSpPr/>
          <p:nvPr/>
        </p:nvSpPr>
        <p:spPr>
          <a:xfrm>
            <a:off x="1075964" y="1802163"/>
            <a:ext cx="7153636" cy="584775"/>
          </a:xfrm>
          <a:prstGeom prst="rect">
            <a:avLst/>
          </a:prstGeom>
        </p:spPr>
        <p:txBody>
          <a:bodyPr wrap="square">
            <a:spAutoFit/>
          </a:bodyPr>
          <a:lstStyle/>
          <a:p>
            <a:r>
              <a:rPr lang="vi-VN" sz="3200" dirty="0">
                <a:solidFill>
                  <a:srgbClr val="000000"/>
                </a:solidFill>
                <a:latin typeface="Baloo 2" pitchFamily="2" charset="0"/>
                <a:cs typeface="Baloo 2" pitchFamily="2" charset="0"/>
              </a:rPr>
              <a:t>Nắm được 3 tác dụng của dấu phẩy (BT1).</a:t>
            </a:r>
            <a:endParaRPr lang="en-US" sz="3200" dirty="0">
              <a:latin typeface="Baloo 2" pitchFamily="2" charset="0"/>
              <a:cs typeface="Baloo 2" pitchFamily="2" charset="0"/>
            </a:endParaRPr>
          </a:p>
        </p:txBody>
      </p:sp>
      <p:pic>
        <p:nvPicPr>
          <p:cNvPr id="33" name="图片 32">
            <a:extLst>
              <a:ext uri="{FF2B5EF4-FFF2-40B4-BE49-F238E27FC236}">
                <a16:creationId xmlns:a16="http://schemas.microsoft.com/office/drawing/2014/main" xmlns="" id="{09E16B54-6705-4C0D-870E-2464315E31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0829" y="2660250"/>
            <a:ext cx="3151171" cy="2640538"/>
          </a:xfrm>
          <a:prstGeom prst="rect">
            <a:avLst/>
          </a:prstGeom>
        </p:spPr>
      </p:pic>
      <p:sp>
        <p:nvSpPr>
          <p:cNvPr id="12" name="TextBox 11"/>
          <p:cNvSpPr txBox="1"/>
          <p:nvPr/>
        </p:nvSpPr>
        <p:spPr>
          <a:xfrm>
            <a:off x="1173500" y="295937"/>
            <a:ext cx="10067507"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rPr>
              <a:t>ĐÁNH GIÁ MỤC TIÊU</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endParaRPr>
          </a:p>
        </p:txBody>
      </p:sp>
      <p:pic>
        <p:nvPicPr>
          <p:cNvPr id="13" name="Picture 12">
            <a:extLst>
              <a:ext uri="{FF2B5EF4-FFF2-40B4-BE49-F238E27FC236}">
                <a16:creationId xmlns:a16="http://schemas.microsoft.com/office/drawing/2014/main" xmlns="" id="{34F30A8C-DA76-44F8-BC6D-CF1DB15124C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7711533" y="1936314"/>
            <a:ext cx="1075912" cy="964346"/>
          </a:xfrm>
          <a:prstGeom prst="rect">
            <a:avLst/>
          </a:prstGeom>
        </p:spPr>
      </p:pic>
      <p:pic>
        <p:nvPicPr>
          <p:cNvPr id="14" name="Picture 13">
            <a:extLst>
              <a:ext uri="{FF2B5EF4-FFF2-40B4-BE49-F238E27FC236}">
                <a16:creationId xmlns:a16="http://schemas.microsoft.com/office/drawing/2014/main" xmlns="" id="{34F30A8C-DA76-44F8-BC6D-CF1DB15124C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7774340" y="3484330"/>
            <a:ext cx="1075912" cy="964346"/>
          </a:xfrm>
          <a:prstGeom prst="rect">
            <a:avLst/>
          </a:prstGeom>
        </p:spPr>
      </p:pic>
      <p:sp>
        <p:nvSpPr>
          <p:cNvPr id="15" name="Rectangle 14"/>
          <p:cNvSpPr/>
          <p:nvPr/>
        </p:nvSpPr>
        <p:spPr>
          <a:xfrm>
            <a:off x="1173500" y="3199286"/>
            <a:ext cx="6885412" cy="1077218"/>
          </a:xfrm>
          <a:prstGeom prst="rect">
            <a:avLst/>
          </a:prstGeom>
        </p:spPr>
        <p:txBody>
          <a:bodyPr wrap="square">
            <a:spAutoFit/>
          </a:bodyPr>
          <a:lstStyle/>
          <a:p>
            <a:r>
              <a:rPr lang="vi-VN" sz="3200" dirty="0">
                <a:solidFill>
                  <a:srgbClr val="000000"/>
                </a:solidFill>
                <a:latin typeface="Baloo 2" pitchFamily="2" charset="0"/>
                <a:cs typeface="Baloo 2" pitchFamily="2" charset="0"/>
              </a:rPr>
              <a:t>Biết phân tích và chữa lỗi dùng sai dấu phẩy (BT2, BT3).</a:t>
            </a:r>
            <a:endParaRPr lang="vi-VN" sz="3200" b="0" i="0" dirty="0">
              <a:solidFill>
                <a:srgbClr val="000000"/>
              </a:solidFill>
              <a:effectLst/>
              <a:latin typeface="Baloo 2" pitchFamily="2" charset="0"/>
              <a:cs typeface="Baloo 2" pitchFamily="2" charset="0"/>
            </a:endParaRPr>
          </a:p>
        </p:txBody>
      </p:sp>
    </p:spTree>
    <p:extLst>
      <p:ext uri="{BB962C8B-B14F-4D97-AF65-F5344CB8AC3E}">
        <p14:creationId xmlns:p14="http://schemas.microsoft.com/office/powerpoint/2010/main" val="233654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strVal val="4*#ppt_w"/>
                                          </p:val>
                                        </p:tav>
                                        <p:tav tm="100000">
                                          <p:val>
                                            <p:strVal val="#ppt_w"/>
                                          </p:val>
                                        </p:tav>
                                      </p:tavLst>
                                    </p:anim>
                                    <p:anim calcmode="lin" valueType="num">
                                      <p:cBhvr>
                                        <p:cTn id="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250" fill="hold"/>
                                        <p:tgtEl>
                                          <p:spTgt spid="14"/>
                                        </p:tgtEl>
                                        <p:attrNameLst>
                                          <p:attrName>ppt_w</p:attrName>
                                        </p:attrNameLst>
                                      </p:cBhvr>
                                      <p:tavLst>
                                        <p:tav tm="0">
                                          <p:val>
                                            <p:strVal val="4*#ppt_w"/>
                                          </p:val>
                                        </p:tav>
                                        <p:tav tm="100000">
                                          <p:val>
                                            <p:strVal val="#ppt_w"/>
                                          </p:val>
                                        </p:tav>
                                      </p:tavLst>
                                    </p:anim>
                                    <p:anim calcmode="lin" valueType="num">
                                      <p:cBhvr>
                                        <p:cTn id="1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xmlns="" id="{418BD841-A0A5-494E-97A3-6B533AD0B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xmlns="" id="{CA7AD538-E775-499A-944B-D5D711A81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xmlns="" id="{08D982D9-0A94-40A6-B8CE-03E9A1F521FD}"/>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xmlns="" id="{2DA4681F-CDF1-4A05-B110-2D615D4208F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xmlns="" id="{3D3945F5-9127-49A3-8A1E-BA6F7EF0C1A5}"/>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xmlns="" id="{7EFC36B8-DA3D-4870-AC71-D972980AA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xmlns="" id="{B11E13AA-1E08-48CA-A5DF-0030AE5EE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6" name="TextBox 15"/>
          <p:cNvSpPr txBox="1"/>
          <p:nvPr/>
        </p:nvSpPr>
        <p:spPr>
          <a:xfrm>
            <a:off x="4711840" y="365910"/>
            <a:ext cx="6166022"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rPr>
              <a:t>DẶN DÒ</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endParaRPr>
          </a:p>
        </p:txBody>
      </p:sp>
      <p:sp>
        <p:nvSpPr>
          <p:cNvPr id="18" name="矩形 4">
            <a:extLst>
              <a:ext uri="{FF2B5EF4-FFF2-40B4-BE49-F238E27FC236}">
                <a16:creationId xmlns:a16="http://schemas.microsoft.com/office/drawing/2014/main" xmlns="" id="{3E514DFE-8F68-4686-A889-5049D2BDDF54}"/>
              </a:ext>
            </a:extLst>
          </p:cNvPr>
          <p:cNvSpPr/>
          <p:nvPr/>
        </p:nvSpPr>
        <p:spPr>
          <a:xfrm>
            <a:off x="1484557" y="1769069"/>
            <a:ext cx="9168714" cy="3039763"/>
          </a:xfrm>
          <a:prstGeom prst="rect">
            <a:avLst/>
          </a:prstGeom>
          <a:solidFill>
            <a:schemeClr val="accent1">
              <a:alpha val="23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just"/>
            <a:endParaRPr lang="vi-VN" altLang="zh-CN" sz="3200" dirty="0">
              <a:solidFill>
                <a:srgbClr val="002060"/>
              </a:solidFill>
              <a:latin typeface="Baloo 2" pitchFamily="2" charset="0"/>
              <a:cs typeface="Baloo 2" pitchFamily="2" charset="0"/>
            </a:endParaRPr>
          </a:p>
        </p:txBody>
      </p:sp>
      <p:sp>
        <p:nvSpPr>
          <p:cNvPr id="19" name="矩形 4">
            <a:extLst>
              <a:ext uri="{FF2B5EF4-FFF2-40B4-BE49-F238E27FC236}">
                <a16:creationId xmlns:a16="http://schemas.microsoft.com/office/drawing/2014/main" xmlns="" id="{3E514DFE-8F68-4686-A889-5049D2BDDF54}"/>
              </a:ext>
            </a:extLst>
          </p:cNvPr>
          <p:cNvSpPr/>
          <p:nvPr/>
        </p:nvSpPr>
        <p:spPr>
          <a:xfrm>
            <a:off x="1669909" y="1896858"/>
            <a:ext cx="8835081" cy="2772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vi-VN" altLang="zh-CN" sz="3200" dirty="0">
                <a:solidFill>
                  <a:srgbClr val="002060"/>
                </a:solidFill>
                <a:latin typeface="Baloo 2" pitchFamily="2" charset="0"/>
                <a:cs typeface="Baloo 2" pitchFamily="2" charset="0"/>
              </a:rPr>
              <a:t>    - Ghi nhớ các tác dụng của dấu phẩy, luôn có </a:t>
            </a:r>
          </a:p>
          <a:p>
            <a:r>
              <a:rPr lang="vi-VN" altLang="zh-CN" sz="3200" dirty="0">
                <a:solidFill>
                  <a:srgbClr val="002060"/>
                </a:solidFill>
                <a:latin typeface="Baloo 2" pitchFamily="2" charset="0"/>
                <a:cs typeface="Baloo 2" pitchFamily="2" charset="0"/>
              </a:rPr>
              <a:t>      ý thức sử dụng đúng dấu phẩy.</a:t>
            </a:r>
          </a:p>
          <a:p>
            <a:r>
              <a:rPr lang="vi-VN" altLang="zh-CN" sz="3200" dirty="0">
                <a:solidFill>
                  <a:srgbClr val="002060"/>
                </a:solidFill>
                <a:latin typeface="Baloo 2" pitchFamily="2" charset="0"/>
                <a:cs typeface="Baloo 2" pitchFamily="2" charset="0"/>
              </a:rPr>
              <a:t>   - Chuẩn bị bài: “ Ôn tập về dấu câu (Dấu phẩy)”.</a:t>
            </a:r>
          </a:p>
        </p:txBody>
      </p:sp>
      <p:pic>
        <p:nvPicPr>
          <p:cNvPr id="21" name="图片 20">
            <a:extLst>
              <a:ext uri="{FF2B5EF4-FFF2-40B4-BE49-F238E27FC236}">
                <a16:creationId xmlns:a16="http://schemas.microsoft.com/office/drawing/2014/main" xmlns="" id="{D4720577-7521-44FA-85C1-2F7FA45B2AF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4230" y="3798569"/>
            <a:ext cx="1241439" cy="2670455"/>
          </a:xfrm>
          <a:prstGeom prst="rect">
            <a:avLst/>
          </a:prstGeom>
        </p:spPr>
      </p:pic>
      <p:pic>
        <p:nvPicPr>
          <p:cNvPr id="49" name="图片 48">
            <a:extLst>
              <a:ext uri="{FF2B5EF4-FFF2-40B4-BE49-F238E27FC236}">
                <a16:creationId xmlns:a16="http://schemas.microsoft.com/office/drawing/2014/main" xmlns="" id="{76D19F95-DDC2-44F3-8904-AA965BA73B1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834710" y="3798569"/>
            <a:ext cx="1227895" cy="2641320"/>
          </a:xfrm>
          <a:prstGeom prst="rect">
            <a:avLst/>
          </a:prstGeom>
        </p:spPr>
      </p:pic>
      <p:pic>
        <p:nvPicPr>
          <p:cNvPr id="50" name="图片 49">
            <a:extLst>
              <a:ext uri="{FF2B5EF4-FFF2-40B4-BE49-F238E27FC236}">
                <a16:creationId xmlns:a16="http://schemas.microsoft.com/office/drawing/2014/main" xmlns="" id="{1ECA344E-40C8-4B0F-9DC0-1DAF86AAEFC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04131" y="3155396"/>
            <a:ext cx="1584049" cy="3407441"/>
          </a:xfrm>
          <a:prstGeom prst="rect">
            <a:avLst/>
          </a:prstGeom>
        </p:spPr>
      </p:pic>
      <p:pic>
        <p:nvPicPr>
          <p:cNvPr id="51" name="图片 50">
            <a:extLst>
              <a:ext uri="{FF2B5EF4-FFF2-40B4-BE49-F238E27FC236}">
                <a16:creationId xmlns:a16="http://schemas.microsoft.com/office/drawing/2014/main" xmlns="" id="{5691B4FC-AE4A-468F-983B-788045C3CE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20166" y="3778592"/>
            <a:ext cx="971043" cy="2088808"/>
          </a:xfrm>
          <a:prstGeom prst="rect">
            <a:avLst/>
          </a:prstGeom>
        </p:spPr>
      </p:pic>
    </p:spTree>
    <p:extLst>
      <p:ext uri="{BB962C8B-B14F-4D97-AF65-F5344CB8AC3E}">
        <p14:creationId xmlns:p14="http://schemas.microsoft.com/office/powerpoint/2010/main" val="373600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500"/>
                                        <p:tgtEl>
                                          <p:spTgt spid="16"/>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strips(downLeft)">
                                      <p:cBhvr>
                                        <p:cTn id="32" dur="500"/>
                                        <p:tgtEl>
                                          <p:spTgt spid="19"/>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strips(down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xmlns=""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xmlns=""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3292" y="0"/>
            <a:ext cx="4910533" cy="6858000"/>
          </a:xfrm>
          <a:prstGeom prst="rect">
            <a:avLst/>
          </a:prstGeom>
        </p:spPr>
      </p:pic>
      <p:pic>
        <p:nvPicPr>
          <p:cNvPr id="45" name="图片 44">
            <a:extLst>
              <a:ext uri="{FF2B5EF4-FFF2-40B4-BE49-F238E27FC236}">
                <a16:creationId xmlns:a16="http://schemas.microsoft.com/office/drawing/2014/main" xmlns=""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54916" y="-622860"/>
            <a:ext cx="4910533" cy="6858000"/>
          </a:xfrm>
          <a:prstGeom prst="rect">
            <a:avLst/>
          </a:pr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35983" y="-344823"/>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xmlns=""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xmlns="" id="{FBF3470B-7DF6-42B6-B755-38E7F8479AAE}"/>
              </a:ext>
            </a:extLst>
          </p:cNvPr>
          <p:cNvSpPr/>
          <p:nvPr/>
        </p:nvSpPr>
        <p:spPr>
          <a:xfrm>
            <a:off x="1491811" y="403761"/>
            <a:ext cx="9207617" cy="3550722"/>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4" name="Picture 3"/>
          <p:cNvPicPr>
            <a:picLocks noChangeAspect="1"/>
          </p:cNvPicPr>
          <p:nvPr/>
        </p:nvPicPr>
        <p:blipFill rotWithShape="1">
          <a:blip r:embed="rId13">
            <a:extLst>
              <a:ext uri="{BEBA8EAE-BF5A-486C-A8C5-ECC9F3942E4B}">
                <a14:imgProps xmlns:a14="http://schemas.microsoft.com/office/drawing/2010/main">
                  <a14:imgLayer r:embed="rId14">
                    <a14:imgEffect>
                      <a14:backgroundRemoval t="34333" b="58000" l="32688" r="81625">
                        <a14:foregroundMark x1="33375" y1="50000" x2="35875" y2="47778"/>
                        <a14:foregroundMark x1="37000" y1="48222" x2="37000" y2="50556"/>
                        <a14:foregroundMark x1="38000" y1="52778" x2="38188" y2="53333"/>
                        <a14:foregroundMark x1="47188" y1="41667" x2="47375" y2="44667"/>
                        <a14:foregroundMark x1="50313" y1="42444" x2="50563" y2="44444"/>
                        <a14:foregroundMark x1="50125" y1="40667" x2="50250" y2="39667"/>
                        <a14:foregroundMark x1="52750" y1="41556" x2="52812" y2="44333"/>
                        <a14:foregroundMark x1="53438" y1="37778" x2="53875" y2="39556"/>
                        <a14:foregroundMark x1="52812" y1="45889" x2="53250" y2="45889"/>
                        <a14:foregroundMark x1="56000" y1="40222" x2="56313" y2="43444"/>
                        <a14:foregroundMark x1="62063" y1="40556" x2="62687" y2="41667"/>
                        <a14:foregroundMark x1="64813" y1="41556" x2="65563" y2="42000"/>
                        <a14:foregroundMark x1="66250" y1="36889" x2="66750" y2="36222"/>
                        <a14:foregroundMark x1="68688" y1="42000" x2="69250" y2="43778"/>
                        <a14:foregroundMark x1="73938" y1="45778" x2="72875" y2="48333"/>
                        <a14:foregroundMark x1="76813" y1="48667" x2="76125" y2="49667"/>
                      </a14:backgroundRemoval>
                    </a14:imgEffect>
                  </a14:imgLayer>
                </a14:imgProps>
              </a:ext>
            </a:extLst>
          </a:blip>
          <a:srcRect l="31423" t="31546" r="17726" b="38853"/>
          <a:stretch/>
        </p:blipFill>
        <p:spPr>
          <a:xfrm>
            <a:off x="2226802" y="1044996"/>
            <a:ext cx="8090248" cy="2144867"/>
          </a:xfrm>
          <a:prstGeom prst="rect">
            <a:avLst/>
          </a:prstGeom>
        </p:spPr>
      </p:pic>
      <p:pic>
        <p:nvPicPr>
          <p:cNvPr id="22" name="图片 7">
            <a:extLst>
              <a:ext uri="{FF2B5EF4-FFF2-40B4-BE49-F238E27FC236}">
                <a16:creationId xmlns:a16="http://schemas.microsoft.com/office/drawing/2014/main" xmlns="" id="{21BE03CF-7211-4E6B-A4D6-50DDD58E4866}"/>
              </a:ext>
            </a:extLst>
          </p:cNvPr>
          <p:cNvPicPr>
            <a:picLocks noChangeAspect="1"/>
          </p:cNvPicPr>
          <p:nvPr/>
        </p:nvPicPr>
        <p:blipFill rotWithShape="1">
          <a:blip r:embed="rId15">
            <a:extLst>
              <a:ext uri="{28A0092B-C50C-407E-A947-70E740481C1C}">
                <a14:useLocalDpi xmlns:a14="http://schemas.microsoft.com/office/drawing/2010/main" val="0"/>
              </a:ext>
            </a:extLst>
          </a:blip>
          <a:srcRect r="1524"/>
          <a:stretch/>
        </p:blipFill>
        <p:spPr>
          <a:xfrm>
            <a:off x="583292" y="-1540863"/>
            <a:ext cx="11935797" cy="8054040"/>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afterEffect">
                                  <p:stCondLst>
                                    <p:cond delay="0"/>
                                  </p:stCondLst>
                                  <p:childTnLst>
                                    <p:animScale>
                                      <p:cBhvr>
                                        <p:cTn id="6" dur="500" fill="hold"/>
                                        <p:tgtEl>
                                          <p:spTgt spid="21"/>
                                        </p:tgtEl>
                                      </p:cBhvr>
                                      <p:by x="2000000" y="2000000"/>
                                    </p:animScale>
                                  </p:childTnLst>
                                </p:cTn>
                              </p:par>
                              <p:par>
                                <p:cTn id="7" presetID="10" presetClass="exit" presetSubtype="0" fill="hold" grpId="2" nodeType="withEffect">
                                  <p:stCondLst>
                                    <p:cond delay="0"/>
                                  </p:stCondLst>
                                  <p:childTnLst>
                                    <p:animEffect transition="out" filter="fade">
                                      <p:cBhvr>
                                        <p:cTn id="8" dur="500"/>
                                        <p:tgtEl>
                                          <p:spTgt spid="21"/>
                                        </p:tgtEl>
                                      </p:cBhvr>
                                    </p:animEffect>
                                    <p:set>
                                      <p:cBhvr>
                                        <p:cTn id="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633985" y="347100"/>
            <a:ext cx="10911840" cy="542955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5" name="图片 114">
            <a:extLst>
              <a:ext uri="{FF2B5EF4-FFF2-40B4-BE49-F238E27FC236}">
                <a16:creationId xmlns:a16="http://schemas.microsoft.com/office/drawing/2014/main" xmlns=""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4385570"/>
            <a:ext cx="12192000" cy="2531985"/>
          </a:xfrm>
          <a:prstGeom prst="rect">
            <a:avLst/>
          </a:prstGeom>
        </p:spPr>
      </p:pic>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2" name="TextBox 1"/>
          <p:cNvSpPr txBox="1"/>
          <p:nvPr/>
        </p:nvSpPr>
        <p:spPr>
          <a:xfrm>
            <a:off x="2111598" y="2012687"/>
            <a:ext cx="7132320" cy="769441"/>
          </a:xfrm>
          <a:prstGeom prst="rect">
            <a:avLst/>
          </a:prstGeom>
          <a:noFill/>
        </p:spPr>
        <p:txBody>
          <a:bodyPr wrap="square" rtlCol="0">
            <a:spAutoFit/>
          </a:bodyPr>
          <a:lstStyle/>
          <a:p>
            <a:r>
              <a:rPr lang="vi-VN" sz="4400" dirty="0">
                <a:solidFill>
                  <a:srgbClr val="FFC000"/>
                </a:solidFill>
                <a:latin typeface="UVF Lobster12" panose="02000506000000020003" pitchFamily="2" charset="0"/>
              </a:rPr>
              <a:t>Nêu các tác dụng của dấu phẩy.</a:t>
            </a:r>
            <a:endParaRPr lang="en-US" sz="4400" dirty="0">
              <a:solidFill>
                <a:srgbClr val="FFC000"/>
              </a:solidFill>
              <a:latin typeface="UVF Lobster12" panose="02000506000000020003" pitchFamily="2" charset="0"/>
            </a:endParaRPr>
          </a:p>
        </p:txBody>
      </p:sp>
    </p:spTree>
    <p:extLst>
      <p:ext uri="{BB962C8B-B14F-4D97-AF65-F5344CB8AC3E}">
        <p14:creationId xmlns:p14="http://schemas.microsoft.com/office/powerpoint/2010/main" val="7746012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xmlns=""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76922" y="-109802"/>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xmlns=""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4" name="19795243">
            <a:hlinkClick r:id="" action="ppaction://media"/>
            <a:extLst>
              <a:ext uri="{FF2B5EF4-FFF2-40B4-BE49-F238E27FC236}">
                <a16:creationId xmlns:a16="http://schemas.microsoft.com/office/drawing/2014/main" xmlns=""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26218" y="-1226342"/>
            <a:ext cx="609600" cy="609600"/>
          </a:xfrm>
          <a:prstGeom prst="rect">
            <a:avLst/>
          </a:prstGeom>
        </p:spPr>
      </p:pic>
      <p:grpSp>
        <p:nvGrpSpPr>
          <p:cNvPr id="7" name="Group 6"/>
          <p:cNvGrpSpPr/>
          <p:nvPr/>
        </p:nvGrpSpPr>
        <p:grpSpPr>
          <a:xfrm>
            <a:off x="1228062" y="607223"/>
            <a:ext cx="9759162" cy="3983035"/>
            <a:chOff x="1228062" y="607223"/>
            <a:chExt cx="9759162" cy="3983035"/>
          </a:xfrm>
        </p:grpSpPr>
        <p:sp>
          <p:nvSpPr>
            <p:cNvPr id="21" name="任意多边形: 形状 20">
              <a:extLst>
                <a:ext uri="{FF2B5EF4-FFF2-40B4-BE49-F238E27FC236}">
                  <a16:creationId xmlns:a16="http://schemas.microsoft.com/office/drawing/2014/main" xmlns="" id="{FBF3470B-7DF6-42B6-B755-38E7F8479AAE}"/>
                </a:ext>
              </a:extLst>
            </p:cNvPr>
            <p:cNvSpPr/>
            <p:nvPr/>
          </p:nvSpPr>
          <p:spPr>
            <a:xfrm>
              <a:off x="1228443" y="1044995"/>
              <a:ext cx="9758781" cy="3545263"/>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26" name="Picture 25"/>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foregroundMark x1="12438" y1="49444" x2="13375" y2="50222"/>
                          <a14:foregroundMark x1="17375" y1="48889" x2="18688" y2="52889"/>
                          <a14:foregroundMark x1="23438" y1="38556" x2="25063" y2="37333"/>
                          <a14:foregroundMark x1="29750" y1="35667" x2="30125" y2="41222"/>
                          <a14:foregroundMark x1="29875" y1="28111" x2="31313" y2="30111"/>
                          <a14:foregroundMark x1="33875" y1="30444" x2="35500" y2="35778"/>
                          <a14:foregroundMark x1="34875" y1="50222" x2="35625" y2="54778"/>
                          <a14:foregroundMark x1="30938" y1="52333" x2="31313" y2="55889"/>
                          <a14:foregroundMark x1="41875" y1="28000" x2="42938" y2="32778"/>
                          <a14:foregroundMark x1="48438" y1="25889" x2="50125" y2="25333"/>
                          <a14:foregroundMark x1="50063" y1="20667" x2="50813" y2="22222"/>
                          <a14:foregroundMark x1="51625" y1="18000" x2="52438" y2="20111"/>
                          <a14:foregroundMark x1="40438" y1="44111" x2="41500" y2="45444"/>
                          <a14:foregroundMark x1="41625" y1="47333" x2="42188" y2="50333"/>
                          <a14:foregroundMark x1="44438" y1="47333" x2="44625" y2="50556"/>
                          <a14:foregroundMark x1="42375" y1="41222" x2="43250" y2="39111"/>
                          <a14:foregroundMark x1="32125" y1="42667" x2="32688" y2="42667"/>
                          <a14:foregroundMark x1="52188" y1="47889" x2="51875" y2="49000"/>
                          <a14:foregroundMark x1="55875" y1="46222" x2="55437" y2="49000"/>
                          <a14:foregroundMark x1="57375" y1="28778" x2="56813" y2="32556"/>
                          <a14:foregroundMark x1="63625" y1="30222" x2="62000" y2="33111"/>
                          <a14:foregroundMark x1="68063" y1="31556" x2="67688" y2="34444"/>
                          <a14:foregroundMark x1="66000" y1="25889" x2="66750" y2="26000"/>
                          <a14:foregroundMark x1="68563" y1="25333" x2="69313" y2="25111"/>
                          <a14:foregroundMark x1="76000" y1="37889" x2="77625" y2="38111"/>
                          <a14:foregroundMark x1="78938" y1="45778" x2="81063" y2="44667"/>
                          <a14:foregroundMark x1="85188" y1="51000" x2="84063" y2="53111"/>
                          <a14:foregroundMark x1="84750" y1="43667" x2="85500" y2="43444"/>
                          <a14:foregroundMark x1="60250" y1="44667" x2="61563" y2="42667"/>
                          <a14:foregroundMark x1="60500" y1="48444" x2="61250" y2="49000"/>
                          <a14:foregroundMark x1="63938" y1="50000" x2="64375" y2="52111"/>
                          <a14:foregroundMark x1="63188" y1="42333" x2="63625" y2="41556"/>
                          <a14:foregroundMark x1="69438" y1="51556" x2="69125" y2="55333"/>
                        </a14:backgroundRemoval>
                      </a14:imgEffect>
                    </a14:imgLayer>
                  </a14:imgProps>
                </a:ext>
              </a:extLst>
            </a:blip>
            <a:srcRect l="8552" t="14176" r="4382" b="33910"/>
            <a:stretch/>
          </p:blipFill>
          <p:spPr>
            <a:xfrm>
              <a:off x="1228062" y="607223"/>
              <a:ext cx="9595262" cy="3218213"/>
            </a:xfrm>
            <a:prstGeom prst="rect">
              <a:avLst/>
            </a:prstGeom>
          </p:spPr>
        </p:pic>
      </p:grpSp>
      <p:pic>
        <p:nvPicPr>
          <p:cNvPr id="45" name="图片 44">
            <a:extLst>
              <a:ext uri="{FF2B5EF4-FFF2-40B4-BE49-F238E27FC236}">
                <a16:creationId xmlns:a16="http://schemas.microsoft.com/office/drawing/2014/main" xmlns=""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3239" y="-1850410"/>
            <a:ext cx="4910533" cy="6858000"/>
          </a:xfrm>
          <a:prstGeom prst="rect">
            <a:avLst/>
          </a:prstGeom>
        </p:spPr>
      </p:pic>
      <p:pic>
        <p:nvPicPr>
          <p:cNvPr id="12" name="图片 11">
            <a:extLst>
              <a:ext uri="{FF2B5EF4-FFF2-40B4-BE49-F238E27FC236}">
                <a16:creationId xmlns:a16="http://schemas.microsoft.com/office/drawing/2014/main" xmlns="" id="{5EFAA803-2111-4356-8141-FBBDEE1C783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68697" y="3158836"/>
            <a:ext cx="7878274" cy="3632378"/>
          </a:xfrm>
          <a:prstGeom prst="rect">
            <a:avLst/>
          </a:prstGeom>
        </p:spPr>
      </p:pic>
      <p:sp>
        <p:nvSpPr>
          <p:cNvPr id="27" name="TextBox 26"/>
          <p:cNvSpPr txBox="1"/>
          <p:nvPr/>
        </p:nvSpPr>
        <p:spPr>
          <a:xfrm>
            <a:off x="3939800" y="-77745"/>
            <a:ext cx="5446790" cy="923330"/>
          </a:xfrm>
          <a:prstGeom prst="rect">
            <a:avLst/>
          </a:prstGeom>
          <a:noFill/>
        </p:spPr>
        <p:txBody>
          <a:bodyPr wrap="square" rtlCol="0">
            <a:spAutoFit/>
          </a:bodyPr>
          <a:lstStyle/>
          <a:p>
            <a:r>
              <a:rPr lang="vi-VN" sz="5400" b="1" dirty="0">
                <a:solidFill>
                  <a:srgbClr val="FFC000"/>
                </a:solidFill>
                <a:effectLst>
                  <a:outerShdw blurRad="38100" dist="38100" dir="2700000" algn="tl">
                    <a:srgbClr val="000000">
                      <a:alpha val="43137"/>
                    </a:srgbClr>
                  </a:outerShdw>
                </a:effectLst>
                <a:latin typeface="Dancing Script" pitchFamily="2" charset="0"/>
              </a:rPr>
              <a:t>Luyện từ và câu</a:t>
            </a:r>
            <a:endParaRPr lang="en-US" sz="5400" b="1" dirty="0">
              <a:solidFill>
                <a:srgbClr val="FFC000"/>
              </a:solidFill>
              <a:effectLst>
                <a:outerShdw blurRad="38100" dist="38100" dir="2700000" algn="tl">
                  <a:srgbClr val="000000">
                    <a:alpha val="43137"/>
                  </a:srgbClr>
                </a:outerShdw>
              </a:effectLst>
              <a:latin typeface="Dancing Script" pitchFamily="2" charset="0"/>
            </a:endParaRPr>
          </a:p>
        </p:txBody>
      </p:sp>
    </p:spTree>
    <p:extLst>
      <p:ext uri="{BB962C8B-B14F-4D97-AF65-F5344CB8AC3E}">
        <p14:creationId xmlns:p14="http://schemas.microsoft.com/office/powerpoint/2010/main" val="18703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818"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109818"/>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110818"/>
                            </p:stCondLst>
                            <p:childTnLst>
                              <p:par>
                                <p:cTn id="26" presetID="23" presetClass="entr" presetSubtype="288"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strVal val="4/3*#ppt_w"/>
                                          </p:val>
                                        </p:tav>
                                        <p:tav tm="100000">
                                          <p:val>
                                            <p:strVal val="#ppt_w"/>
                                          </p:val>
                                        </p:tav>
                                      </p:tavLst>
                                    </p:anim>
                                    <p:anim calcmode="lin" valueType="num">
                                      <p:cBhvr>
                                        <p:cTn id="29" dur="500" fill="hold"/>
                                        <p:tgtEl>
                                          <p:spTgt spid="48"/>
                                        </p:tgtEl>
                                        <p:attrNameLst>
                                          <p:attrName>ppt_h</p:attrName>
                                        </p:attrNameLst>
                                      </p:cBhvr>
                                      <p:tavLst>
                                        <p:tav tm="0">
                                          <p:val>
                                            <p:strVal val="4/3*#ppt_h"/>
                                          </p:val>
                                        </p:tav>
                                        <p:tav tm="100000">
                                          <p:val>
                                            <p:strVal val="#ppt_h"/>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repeatCount="indefinite" fill="remove" display="0">
                  <p:stCondLst>
                    <p:cond delay="indefinite"/>
                  </p:stCondLst>
                  <p:endCondLst>
                    <p:cond evt="onStopAudio" delay="0">
                      <p:tgtEl>
                        <p:sldTgt/>
                      </p:tgtEl>
                    </p:cond>
                  </p:endCondLst>
                </p:cTn>
                <p:tgtEl>
                  <p:spTgt spid="4"/>
                </p:tgtEl>
              </p:cMediaNode>
            </p:audio>
          </p:childTnLst>
        </p:cTn>
      </p:par>
    </p:tnLst>
    <p:bldLst>
      <p:bldP spid="48"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xmlns=""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4276504"/>
            <a:ext cx="12192000" cy="2641052"/>
          </a:xfrm>
          <a:prstGeom prst="rect">
            <a:avLst/>
          </a:prstGeom>
        </p:spPr>
      </p:pic>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8" name="TextBox 7"/>
          <p:cNvSpPr txBox="1"/>
          <p:nvPr/>
        </p:nvSpPr>
        <p:spPr>
          <a:xfrm>
            <a:off x="1371298" y="467820"/>
            <a:ext cx="8160519" cy="1107996"/>
          </a:xfrm>
          <a:prstGeom prst="rect">
            <a:avLst/>
          </a:prstGeom>
          <a:noFill/>
        </p:spPr>
        <p:txBody>
          <a:bodyPr wrap="square" rtlCol="0">
            <a:spAutoFit/>
          </a:bodyPr>
          <a:lstStyle/>
          <a:p>
            <a:r>
              <a:rPr lang="en-US" sz="6600" b="1" dirty="0" smtClea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Li-N SVN-Cookies" panose="02040603050506020204" pitchFamily="18" charset="0"/>
              </a:rPr>
              <a:t>YÊU CẦU CẦN ĐẠT</a:t>
            </a:r>
            <a:endParaRPr lang="en-US" sz="66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Li-N SVN-Cookies" panose="02040603050506020204" pitchFamily="18" charset="0"/>
            </a:endParaRPr>
          </a:p>
        </p:txBody>
      </p:sp>
      <p:grpSp>
        <p:nvGrpSpPr>
          <p:cNvPr id="5" name="Group 4"/>
          <p:cNvGrpSpPr/>
          <p:nvPr/>
        </p:nvGrpSpPr>
        <p:grpSpPr>
          <a:xfrm>
            <a:off x="974690" y="2996172"/>
            <a:ext cx="7352446" cy="1375844"/>
            <a:chOff x="974690" y="2996172"/>
            <a:chExt cx="7352446" cy="1375844"/>
          </a:xfrm>
        </p:grpSpPr>
        <p:sp>
          <p:nvSpPr>
            <p:cNvPr id="7" name="任意多边形: 形状 40">
              <a:extLst>
                <a:ext uri="{FF2B5EF4-FFF2-40B4-BE49-F238E27FC236}">
                  <a16:creationId xmlns:a16="http://schemas.microsoft.com/office/drawing/2014/main" xmlns="" id="{50C53215-5F60-4E34-AE0B-4349CB326516}"/>
                </a:ext>
              </a:extLst>
            </p:cNvPr>
            <p:cNvSpPr/>
            <p:nvPr/>
          </p:nvSpPr>
          <p:spPr>
            <a:xfrm>
              <a:off x="974690" y="2996172"/>
              <a:ext cx="7352446"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 name="Rectangle 1"/>
            <p:cNvSpPr/>
            <p:nvPr/>
          </p:nvSpPr>
          <p:spPr>
            <a:xfrm>
              <a:off x="1173500" y="3199286"/>
              <a:ext cx="6885412" cy="1077218"/>
            </a:xfrm>
            <a:prstGeom prst="rect">
              <a:avLst/>
            </a:prstGeom>
          </p:spPr>
          <p:txBody>
            <a:bodyPr wrap="square">
              <a:spAutoFit/>
            </a:bodyPr>
            <a:lstStyle/>
            <a:p>
              <a:r>
                <a:rPr lang="vi-VN" sz="3200" dirty="0">
                  <a:solidFill>
                    <a:srgbClr val="000000"/>
                  </a:solidFill>
                  <a:latin typeface="Baloo 2" pitchFamily="2" charset="0"/>
                  <a:cs typeface="Baloo 2" pitchFamily="2" charset="0"/>
                </a:rPr>
                <a:t>Biết phân tích và chữa lỗi dùng sai dấu phẩy (BT2, BT3).</a:t>
              </a:r>
            </a:p>
          </p:txBody>
        </p:sp>
      </p:grpSp>
      <p:grpSp>
        <p:nvGrpSpPr>
          <p:cNvPr id="4" name="Group 3"/>
          <p:cNvGrpSpPr/>
          <p:nvPr/>
        </p:nvGrpSpPr>
        <p:grpSpPr>
          <a:xfrm>
            <a:off x="974691" y="1403933"/>
            <a:ext cx="7254909" cy="1375844"/>
            <a:chOff x="974691" y="1403933"/>
            <a:chExt cx="7254909" cy="1375844"/>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974691" y="1403933"/>
              <a:ext cx="7254909"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 name="Rectangle 2"/>
            <p:cNvSpPr/>
            <p:nvPr/>
          </p:nvSpPr>
          <p:spPr>
            <a:xfrm>
              <a:off x="1075964" y="1802163"/>
              <a:ext cx="7153636" cy="584775"/>
            </a:xfrm>
            <a:prstGeom prst="rect">
              <a:avLst/>
            </a:prstGeom>
          </p:spPr>
          <p:txBody>
            <a:bodyPr wrap="square">
              <a:spAutoFit/>
            </a:bodyPr>
            <a:lstStyle/>
            <a:p>
              <a:r>
                <a:rPr lang="vi-VN" sz="3200" dirty="0">
                  <a:solidFill>
                    <a:srgbClr val="000000"/>
                  </a:solidFill>
                  <a:latin typeface="Baloo 2" pitchFamily="2" charset="0"/>
                  <a:cs typeface="Baloo 2" pitchFamily="2" charset="0"/>
                </a:rPr>
                <a:t>Nắm được 3 tác dụng của dấu phẩy (BT1).</a:t>
              </a:r>
              <a:endParaRPr lang="en-US" sz="3200" dirty="0">
                <a:solidFill>
                  <a:prstClr val="black"/>
                </a:solidFill>
                <a:latin typeface="Baloo 2" pitchFamily="2" charset="0"/>
                <a:cs typeface="Baloo 2" pitchFamily="2" charset="0"/>
              </a:endParaRPr>
            </a:p>
          </p:txBody>
        </p:sp>
      </p:grpSp>
      <p:pic>
        <p:nvPicPr>
          <p:cNvPr id="33" name="图片 32">
            <a:extLst>
              <a:ext uri="{FF2B5EF4-FFF2-40B4-BE49-F238E27FC236}">
                <a16:creationId xmlns:a16="http://schemas.microsoft.com/office/drawing/2014/main" xmlns=""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3182" y="1595605"/>
            <a:ext cx="4338818" cy="3635732"/>
          </a:xfrm>
          <a:prstGeom prst="rect">
            <a:avLst/>
          </a:prstGeom>
        </p:spPr>
      </p:pic>
    </p:spTree>
    <p:extLst>
      <p:ext uri="{BB962C8B-B14F-4D97-AF65-F5344CB8AC3E}">
        <p14:creationId xmlns:p14="http://schemas.microsoft.com/office/powerpoint/2010/main" val="259672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7" name="图片 6">
            <a:extLst>
              <a:ext uri="{FF2B5EF4-FFF2-40B4-BE49-F238E27FC236}">
                <a16:creationId xmlns:a16="http://schemas.microsoft.com/office/drawing/2014/main" xmlns=""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8" name="图片 7">
            <a:extLst>
              <a:ext uri="{FF2B5EF4-FFF2-40B4-BE49-F238E27FC236}">
                <a16:creationId xmlns:a16="http://schemas.microsoft.com/office/drawing/2014/main" xmlns=""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50" name="任意多边形: 形状 49">
            <a:extLst>
              <a:ext uri="{FF2B5EF4-FFF2-40B4-BE49-F238E27FC236}">
                <a16:creationId xmlns:a16="http://schemas.microsoft.com/office/drawing/2014/main" xmlns="" id="{07C3FCBA-6438-4E08-AFAE-3AE52DA60DF8}"/>
              </a:ext>
            </a:extLst>
          </p:cNvPr>
          <p:cNvSpPr/>
          <p:nvPr/>
        </p:nvSpPr>
        <p:spPr>
          <a:xfrm>
            <a:off x="3177167" y="815886"/>
            <a:ext cx="7940885" cy="2153651"/>
          </a:xfrm>
          <a:custGeom>
            <a:avLst/>
            <a:gdLst>
              <a:gd name="connsiteX0" fmla="*/ 430798 w 5817996"/>
              <a:gd name="connsiteY0" fmla="*/ 0 h 2153651"/>
              <a:gd name="connsiteX1" fmla="*/ 735418 w 5817996"/>
              <a:gd name="connsiteY1" fmla="*/ 126179 h 2153651"/>
              <a:gd name="connsiteX2" fmla="*/ 740573 w 5817996"/>
              <a:gd name="connsiteY2" fmla="*/ 132426 h 2153651"/>
              <a:gd name="connsiteX3" fmla="*/ 745728 w 5817996"/>
              <a:gd name="connsiteY3" fmla="*/ 126179 h 2153651"/>
              <a:gd name="connsiteX4" fmla="*/ 1050348 w 5817996"/>
              <a:gd name="connsiteY4" fmla="*/ 0 h 2153651"/>
              <a:gd name="connsiteX5" fmla="*/ 1354968 w 5817996"/>
              <a:gd name="connsiteY5" fmla="*/ 126179 h 2153651"/>
              <a:gd name="connsiteX6" fmla="*/ 1360124 w 5817996"/>
              <a:gd name="connsiteY6" fmla="*/ 132426 h 2153651"/>
              <a:gd name="connsiteX7" fmla="*/ 1365279 w 5817996"/>
              <a:gd name="connsiteY7" fmla="*/ 126179 h 2153651"/>
              <a:gd name="connsiteX8" fmla="*/ 1669899 w 5817996"/>
              <a:gd name="connsiteY8" fmla="*/ 0 h 2153651"/>
              <a:gd name="connsiteX9" fmla="*/ 1974519 w 5817996"/>
              <a:gd name="connsiteY9" fmla="*/ 126179 h 2153651"/>
              <a:gd name="connsiteX10" fmla="*/ 1979674 w 5817996"/>
              <a:gd name="connsiteY10" fmla="*/ 132426 h 2153651"/>
              <a:gd name="connsiteX11" fmla="*/ 1984829 w 5817996"/>
              <a:gd name="connsiteY11" fmla="*/ 126179 h 2153651"/>
              <a:gd name="connsiteX12" fmla="*/ 2289449 w 5817996"/>
              <a:gd name="connsiteY12" fmla="*/ 0 h 2153651"/>
              <a:gd name="connsiteX13" fmla="*/ 2594069 w 5817996"/>
              <a:gd name="connsiteY13" fmla="*/ 126179 h 2153651"/>
              <a:gd name="connsiteX14" fmla="*/ 2599225 w 5817996"/>
              <a:gd name="connsiteY14" fmla="*/ 132426 h 2153651"/>
              <a:gd name="connsiteX15" fmla="*/ 2604380 w 5817996"/>
              <a:gd name="connsiteY15" fmla="*/ 126179 h 2153651"/>
              <a:gd name="connsiteX16" fmla="*/ 2909000 w 5817996"/>
              <a:gd name="connsiteY16" fmla="*/ 0 h 2153651"/>
              <a:gd name="connsiteX17" fmla="*/ 3213620 w 5817996"/>
              <a:gd name="connsiteY17" fmla="*/ 126179 h 2153651"/>
              <a:gd name="connsiteX18" fmla="*/ 3218775 w 5817996"/>
              <a:gd name="connsiteY18" fmla="*/ 132426 h 2153651"/>
              <a:gd name="connsiteX19" fmla="*/ 3223930 w 5817996"/>
              <a:gd name="connsiteY19" fmla="*/ 126179 h 2153651"/>
              <a:gd name="connsiteX20" fmla="*/ 3528550 w 5817996"/>
              <a:gd name="connsiteY20" fmla="*/ 0 h 2153651"/>
              <a:gd name="connsiteX21" fmla="*/ 3833170 w 5817996"/>
              <a:gd name="connsiteY21" fmla="*/ 126179 h 2153651"/>
              <a:gd name="connsiteX22" fmla="*/ 3838325 w 5817996"/>
              <a:gd name="connsiteY22" fmla="*/ 132426 h 2153651"/>
              <a:gd name="connsiteX23" fmla="*/ 3843480 w 5817996"/>
              <a:gd name="connsiteY23" fmla="*/ 126179 h 2153651"/>
              <a:gd name="connsiteX24" fmla="*/ 4148100 w 5817996"/>
              <a:gd name="connsiteY24" fmla="*/ 0 h 2153651"/>
              <a:gd name="connsiteX25" fmla="*/ 4452720 w 5817996"/>
              <a:gd name="connsiteY25" fmla="*/ 126179 h 2153651"/>
              <a:gd name="connsiteX26" fmla="*/ 4457875 w 5817996"/>
              <a:gd name="connsiteY26" fmla="*/ 132425 h 2153651"/>
              <a:gd name="connsiteX27" fmla="*/ 4463029 w 5817996"/>
              <a:gd name="connsiteY27" fmla="*/ 126179 h 2153651"/>
              <a:gd name="connsiteX28" fmla="*/ 4767649 w 5817996"/>
              <a:gd name="connsiteY28" fmla="*/ 0 h 2153651"/>
              <a:gd name="connsiteX29" fmla="*/ 5072269 w 5817996"/>
              <a:gd name="connsiteY29" fmla="*/ 126179 h 2153651"/>
              <a:gd name="connsiteX30" fmla="*/ 5077424 w 5817996"/>
              <a:gd name="connsiteY30" fmla="*/ 132425 h 2153651"/>
              <a:gd name="connsiteX31" fmla="*/ 5082578 w 5817996"/>
              <a:gd name="connsiteY31" fmla="*/ 126179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69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8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8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8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9"/>
                </a:cubicBezTo>
                <a:lnTo>
                  <a:pt x="740573" y="132426"/>
                </a:lnTo>
                <a:lnTo>
                  <a:pt x="745728" y="126179"/>
                </a:lnTo>
                <a:cubicBezTo>
                  <a:pt x="823687" y="48219"/>
                  <a:pt x="931387" y="0"/>
                  <a:pt x="1050348" y="0"/>
                </a:cubicBezTo>
                <a:cubicBezTo>
                  <a:pt x="1169310" y="0"/>
                  <a:pt x="1277009" y="48219"/>
                  <a:pt x="1354968" y="126179"/>
                </a:cubicBezTo>
                <a:lnTo>
                  <a:pt x="1360124" y="132426"/>
                </a:lnTo>
                <a:lnTo>
                  <a:pt x="1365279" y="126179"/>
                </a:lnTo>
                <a:cubicBezTo>
                  <a:pt x="1443238" y="48219"/>
                  <a:pt x="1550938" y="0"/>
                  <a:pt x="1669899" y="0"/>
                </a:cubicBezTo>
                <a:cubicBezTo>
                  <a:pt x="1788861" y="0"/>
                  <a:pt x="1896560" y="48219"/>
                  <a:pt x="1974519" y="126179"/>
                </a:cubicBezTo>
                <a:lnTo>
                  <a:pt x="1979674" y="132426"/>
                </a:lnTo>
                <a:lnTo>
                  <a:pt x="1984829" y="126179"/>
                </a:lnTo>
                <a:cubicBezTo>
                  <a:pt x="2062788" y="48219"/>
                  <a:pt x="2170488" y="0"/>
                  <a:pt x="2289449" y="0"/>
                </a:cubicBezTo>
                <a:cubicBezTo>
                  <a:pt x="2408411" y="0"/>
                  <a:pt x="2516110" y="48219"/>
                  <a:pt x="2594069" y="126179"/>
                </a:cubicBezTo>
                <a:lnTo>
                  <a:pt x="2599225" y="132426"/>
                </a:lnTo>
                <a:lnTo>
                  <a:pt x="2604380" y="126179"/>
                </a:lnTo>
                <a:cubicBezTo>
                  <a:pt x="2682339" y="48219"/>
                  <a:pt x="2790039" y="0"/>
                  <a:pt x="2909000" y="0"/>
                </a:cubicBezTo>
                <a:cubicBezTo>
                  <a:pt x="3027962" y="0"/>
                  <a:pt x="3135661" y="48219"/>
                  <a:pt x="3213620" y="126179"/>
                </a:cubicBezTo>
                <a:lnTo>
                  <a:pt x="3218775" y="132426"/>
                </a:lnTo>
                <a:lnTo>
                  <a:pt x="3223930" y="126179"/>
                </a:lnTo>
                <a:cubicBezTo>
                  <a:pt x="3301889" y="48219"/>
                  <a:pt x="3409588" y="0"/>
                  <a:pt x="3528550" y="0"/>
                </a:cubicBezTo>
                <a:cubicBezTo>
                  <a:pt x="3647511" y="0"/>
                  <a:pt x="3755211" y="48219"/>
                  <a:pt x="3833170" y="126179"/>
                </a:cubicBezTo>
                <a:lnTo>
                  <a:pt x="3838325" y="132426"/>
                </a:lnTo>
                <a:lnTo>
                  <a:pt x="3843480" y="126179"/>
                </a:lnTo>
                <a:cubicBezTo>
                  <a:pt x="3921439" y="48219"/>
                  <a:pt x="4029139" y="0"/>
                  <a:pt x="4148100" y="0"/>
                </a:cubicBezTo>
                <a:cubicBezTo>
                  <a:pt x="4267061" y="0"/>
                  <a:pt x="4374761" y="48219"/>
                  <a:pt x="4452720" y="126179"/>
                </a:cubicBezTo>
                <a:lnTo>
                  <a:pt x="4457875" y="132425"/>
                </a:lnTo>
                <a:lnTo>
                  <a:pt x="4463029" y="126179"/>
                </a:lnTo>
                <a:cubicBezTo>
                  <a:pt x="4540988" y="48219"/>
                  <a:pt x="4648687" y="0"/>
                  <a:pt x="4767649" y="0"/>
                </a:cubicBezTo>
                <a:cubicBezTo>
                  <a:pt x="4886611" y="0"/>
                  <a:pt x="4994310" y="48219"/>
                  <a:pt x="5072269" y="126179"/>
                </a:cubicBezTo>
                <a:lnTo>
                  <a:pt x="5077424" y="132425"/>
                </a:lnTo>
                <a:lnTo>
                  <a:pt x="5082578" y="126179"/>
                </a:lnTo>
                <a:cubicBezTo>
                  <a:pt x="5160537" y="48219"/>
                  <a:pt x="5268237"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7" y="2153651"/>
                  <a:pt x="5160537" y="2105432"/>
                  <a:pt x="5082578" y="2027473"/>
                </a:cubicBezTo>
                <a:lnTo>
                  <a:pt x="5077421" y="2021223"/>
                </a:lnTo>
                <a:lnTo>
                  <a:pt x="5072264" y="2027473"/>
                </a:lnTo>
                <a:cubicBezTo>
                  <a:pt x="4994305" y="2105432"/>
                  <a:pt x="4886605" y="2153651"/>
                  <a:pt x="4767644" y="2153651"/>
                </a:cubicBezTo>
                <a:cubicBezTo>
                  <a:pt x="4648682" y="2153651"/>
                  <a:pt x="4540983" y="2105432"/>
                  <a:pt x="4463024" y="2027473"/>
                </a:cubicBezTo>
                <a:lnTo>
                  <a:pt x="4457869" y="2021226"/>
                </a:lnTo>
                <a:lnTo>
                  <a:pt x="4452715" y="2027473"/>
                </a:lnTo>
                <a:cubicBezTo>
                  <a:pt x="4374756" y="2105432"/>
                  <a:pt x="4267056" y="2153651"/>
                  <a:pt x="4148095" y="2153651"/>
                </a:cubicBezTo>
                <a:cubicBezTo>
                  <a:pt x="4029133"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8" y="2027473"/>
                </a:lnTo>
                <a:cubicBezTo>
                  <a:pt x="1896558" y="2105432"/>
                  <a:pt x="1788859" y="2153651"/>
                  <a:pt x="1669897" y="2153651"/>
                </a:cubicBezTo>
                <a:cubicBezTo>
                  <a:pt x="1550936" y="2153651"/>
                  <a:pt x="1443236" y="2105432"/>
                  <a:pt x="1365277" y="2027473"/>
                </a:cubicBezTo>
                <a:lnTo>
                  <a:pt x="1360122" y="2021225"/>
                </a:lnTo>
                <a:lnTo>
                  <a:pt x="1354968" y="2027473"/>
                </a:lnTo>
                <a:cubicBezTo>
                  <a:pt x="1277008" y="2105432"/>
                  <a:pt x="1169309" y="2153651"/>
                  <a:pt x="1050347" y="2153651"/>
                </a:cubicBezTo>
                <a:cubicBezTo>
                  <a:pt x="931386" y="2153651"/>
                  <a:pt x="823686" y="2105432"/>
                  <a:pt x="745727" y="2027473"/>
                </a:cubicBezTo>
                <a:lnTo>
                  <a:pt x="740573" y="2021226"/>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9" name="TextBox 18"/>
          <p:cNvSpPr txBox="1"/>
          <p:nvPr/>
        </p:nvSpPr>
        <p:spPr>
          <a:xfrm>
            <a:off x="4581696" y="1216591"/>
            <a:ext cx="6781248" cy="1323439"/>
          </a:xfrm>
          <a:prstGeom prst="rect">
            <a:avLst/>
          </a:prstGeom>
          <a:noFill/>
        </p:spPr>
        <p:txBody>
          <a:bodyPr wrap="square" rtlCol="0">
            <a:spAutoFit/>
          </a:bodyPr>
          <a:lstStyle/>
          <a:p>
            <a:r>
              <a:rPr lang="en-US" sz="8000" dirty="0">
                <a:ln>
                  <a:solidFill>
                    <a:schemeClr val="bg1"/>
                  </a:solidFill>
                </a:ln>
                <a:solidFill>
                  <a:srgbClr val="0070C0"/>
                </a:solidFill>
                <a:effectLst>
                  <a:glow rad="228600">
                    <a:schemeClr val="accent4">
                      <a:satMod val="175000"/>
                      <a:alpha val="40000"/>
                    </a:schemeClr>
                  </a:glow>
                </a:effectLst>
                <a:latin typeface="#9Slide07 SVNZiclets" panose="02000603000000000000" pitchFamily="2" charset="0"/>
              </a:rPr>
              <a:t>LUYỆN TẬP</a:t>
            </a:r>
          </a:p>
        </p:txBody>
      </p:sp>
      <p:pic>
        <p:nvPicPr>
          <p:cNvPr id="12" name="图片 11">
            <a:extLst>
              <a:ext uri="{FF2B5EF4-FFF2-40B4-BE49-F238E27FC236}">
                <a16:creationId xmlns:a16="http://schemas.microsoft.com/office/drawing/2014/main" xmlns="" id="{16A28798-C735-4597-B111-9EAB5AF042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317" y="2565552"/>
            <a:ext cx="5818581" cy="3819648"/>
          </a:xfrm>
          <a:prstGeom prst="rect">
            <a:avLst/>
          </a:prstGeom>
        </p:spPr>
      </p:pic>
      <p:pic>
        <p:nvPicPr>
          <p:cNvPr id="11" name="图片 10">
            <a:extLst>
              <a:ext uri="{FF2B5EF4-FFF2-40B4-BE49-F238E27FC236}">
                <a16:creationId xmlns:a16="http://schemas.microsoft.com/office/drawing/2014/main" xmlns="" id="{07CD9F33-1F7F-4059-8B50-BFDD85EA784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33377" flipH="1">
            <a:off x="-186299" y="1121142"/>
            <a:ext cx="3843899" cy="5368318"/>
          </a:xfrm>
          <a:prstGeom prst="rect">
            <a:avLst/>
          </a:prstGeom>
        </p:spPr>
      </p:pic>
      <p:grpSp>
        <p:nvGrpSpPr>
          <p:cNvPr id="48" name="组合 47">
            <a:extLst>
              <a:ext uri="{FF2B5EF4-FFF2-40B4-BE49-F238E27FC236}">
                <a16:creationId xmlns:a16="http://schemas.microsoft.com/office/drawing/2014/main" xmlns=""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xmlns="" id="{60B5DAB1-8B28-4E32-BE4A-E8C33205B0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xmlns="" id="{C3DFDA0C-EF29-4921-AFBF-B577A8DDD3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xmlns="" id="{37B2564D-023D-410C-A91A-0D2FAD6C5F92}"/>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xmlns="" id="{CD29DFC9-8F4F-4D17-B64C-D7BA858DFA54}"/>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xmlns="" id="{86BB5666-170F-47AD-B716-18B4F4363ACF}"/>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xmlns="" id="{3705787B-5ED0-41BA-BFA8-466DD69D9C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xmlns="" id="{AFEBA411-3D35-49B6-BC78-52AB324075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1195447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18287" y="0"/>
            <a:ext cx="11780713" cy="6736466"/>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2" name="Rectangle 1"/>
          <p:cNvSpPr/>
          <p:nvPr/>
        </p:nvSpPr>
        <p:spPr>
          <a:xfrm>
            <a:off x="879376" y="1375333"/>
            <a:ext cx="10627527" cy="3293209"/>
          </a:xfrm>
          <a:prstGeom prst="rect">
            <a:avLst/>
          </a:prstGeom>
        </p:spPr>
        <p:txBody>
          <a:bodyPr wrap="square">
            <a:spAutoFit/>
          </a:bodyPr>
          <a:lstStyle/>
          <a:p>
            <a:pPr algn="just"/>
            <a:r>
              <a:rPr lang="vi-VN" sz="2600" dirty="0">
                <a:latin typeface="Baloo 2" pitchFamily="2" charset="0"/>
                <a:cs typeface="Baloo 2" pitchFamily="2" charset="0"/>
              </a:rPr>
              <a:t>a)    Từ những năm 30 của thế kỉ XX, chiếc áo dài cổ truyền được cải tiến dần thành chiếc áo dài tân thời. Chiếc áo tân thời là sự kết hợp hài hoà giữa phong cách dân tộc tế nhị, kín đáo với phong cách phương Tây hiện đại, trẻ trung.</a:t>
            </a:r>
          </a:p>
          <a:p>
            <a:pPr algn="just"/>
            <a:r>
              <a:rPr lang="vi-VN" sz="2600" dirty="0">
                <a:latin typeface="Baloo 2" pitchFamily="2" charset="0"/>
                <a:cs typeface="Baloo 2" pitchFamily="2" charset="0"/>
              </a:rPr>
              <a:t>        Áo dài trở thành biểu tượng cho y phục truyền thống của Việt Nam. Trong tà áo dài, hình ảnh người phụ nữ Việt Nam như đẹp hơn, tự nhiên, mềm mại và thanh thoát hơn.</a:t>
            </a:r>
          </a:p>
          <a:p>
            <a:pPr algn="just"/>
            <a:r>
              <a:rPr lang="vi-VN" sz="2600" dirty="0">
                <a:latin typeface="Baloo 2" pitchFamily="2" charset="0"/>
                <a:cs typeface="Baloo 2" pitchFamily="2" charset="0"/>
              </a:rPr>
              <a:t>						</a:t>
            </a:r>
            <a:r>
              <a:rPr lang="vi-VN" sz="2600" i="1" dirty="0">
                <a:latin typeface="Baloo 2" pitchFamily="2" charset="0"/>
                <a:cs typeface="Baloo 2" pitchFamily="2" charset="0"/>
              </a:rPr>
              <a:t>Theo</a:t>
            </a:r>
            <a:r>
              <a:rPr lang="vi-VN" sz="2600" dirty="0">
                <a:latin typeface="Baloo 2" pitchFamily="2" charset="0"/>
                <a:cs typeface="Baloo 2" pitchFamily="2" charset="0"/>
              </a:rPr>
              <a:t> </a:t>
            </a:r>
            <a:r>
              <a:rPr lang="vi-VN" sz="2600" b="1" dirty="0">
                <a:latin typeface="Baloo 2" pitchFamily="2" charset="0"/>
                <a:cs typeface="Baloo 2" pitchFamily="2" charset="0"/>
              </a:rPr>
              <a:t>TRẦN NGỌC THÊM</a:t>
            </a:r>
            <a:endParaRPr lang="vi-VN" sz="2600" b="0" dirty="0">
              <a:effectLst/>
              <a:latin typeface="Baloo 2" pitchFamily="2" charset="0"/>
              <a:cs typeface="Baloo 2" pitchFamily="2" charset="0"/>
            </a:endParaRPr>
          </a:p>
        </p:txBody>
      </p:sp>
      <p:sp>
        <p:nvSpPr>
          <p:cNvPr id="3" name="Rectangle 2"/>
          <p:cNvSpPr/>
          <p:nvPr/>
        </p:nvSpPr>
        <p:spPr>
          <a:xfrm>
            <a:off x="877632" y="298115"/>
            <a:ext cx="10240420" cy="1077218"/>
          </a:xfrm>
          <a:prstGeom prst="rect">
            <a:avLst/>
          </a:prstGeom>
        </p:spPr>
        <p:txBody>
          <a:bodyPr wrap="square">
            <a:spAutoFit/>
          </a:bodyPr>
          <a:lstStyle/>
          <a:p>
            <a:pPr algn="just"/>
            <a:r>
              <a:rPr lang="vi-VN" sz="3200" b="1" dirty="0">
                <a:solidFill>
                  <a:srgbClr val="0070C0"/>
                </a:solidFill>
                <a:latin typeface="Baloo 2" pitchFamily="2" charset="0"/>
                <a:cs typeface="Baloo 2" pitchFamily="2" charset="0"/>
              </a:rPr>
              <a:t>1. Nêu tác dụng của các dấu phẩy được dùng trong các đoạn văn dưới đây:</a:t>
            </a:r>
          </a:p>
        </p:txBody>
      </p:sp>
      <p:sp>
        <p:nvSpPr>
          <p:cNvPr id="38" name="Rectangle 37"/>
          <p:cNvSpPr/>
          <p:nvPr/>
        </p:nvSpPr>
        <p:spPr>
          <a:xfrm>
            <a:off x="879376" y="4655721"/>
            <a:ext cx="10629271" cy="1692771"/>
          </a:xfrm>
          <a:prstGeom prst="rect">
            <a:avLst/>
          </a:prstGeom>
        </p:spPr>
        <p:txBody>
          <a:bodyPr wrap="square">
            <a:spAutoFit/>
          </a:bodyPr>
          <a:lstStyle/>
          <a:p>
            <a:pPr algn="just"/>
            <a:r>
              <a:rPr lang="vi-VN" sz="2600" dirty="0">
                <a:latin typeface="Baloo 2" pitchFamily="2" charset="0"/>
                <a:cs typeface="Baloo 2" pitchFamily="2" charset="0"/>
              </a:rPr>
              <a:t>b) Cơn bão dữ dội bất ngờ nổi lên. Những đợt sóng khủng khiếp phá thủng thân tàu, nước phun vào khoang như vòi rồng. Hai tiếng đồng hồ trôi qua... Con tàu chìm dần, nước ngập các bao lơn. Quang cảnh thật hỗn loạn.</a:t>
            </a:r>
          </a:p>
          <a:p>
            <a:pPr algn="just"/>
            <a:r>
              <a:rPr lang="vi-VN" sz="2600" dirty="0">
                <a:latin typeface="Baloo 2" pitchFamily="2" charset="0"/>
                <a:cs typeface="Baloo 2" pitchFamily="2" charset="0"/>
              </a:rPr>
              <a:t>						</a:t>
            </a:r>
            <a:r>
              <a:rPr lang="vi-VN" sz="2600" i="1" dirty="0">
                <a:latin typeface="Baloo 2" pitchFamily="2" charset="0"/>
                <a:cs typeface="Baloo 2" pitchFamily="2" charset="0"/>
              </a:rPr>
              <a:t>Theo</a:t>
            </a:r>
            <a:r>
              <a:rPr lang="vi-VN" sz="2600" dirty="0">
                <a:latin typeface="Baloo 2" pitchFamily="2" charset="0"/>
                <a:cs typeface="Baloo 2" pitchFamily="2" charset="0"/>
              </a:rPr>
              <a:t> </a:t>
            </a:r>
            <a:r>
              <a:rPr lang="vi-VN" sz="2600" b="1" dirty="0">
                <a:latin typeface="Baloo 2" pitchFamily="2" charset="0"/>
                <a:cs typeface="Baloo 2" pitchFamily="2" charset="0"/>
              </a:rPr>
              <a:t>A-MI-XI</a:t>
            </a:r>
            <a:endParaRPr lang="vi-VN" sz="2600" b="0" dirty="0">
              <a:effectLst/>
              <a:latin typeface="Baloo 2" pitchFamily="2" charset="0"/>
              <a:cs typeface="Baloo 2" pitchFamily="2" charset="0"/>
            </a:endParaRPr>
          </a:p>
        </p:txBody>
      </p:sp>
      <p:grpSp>
        <p:nvGrpSpPr>
          <p:cNvPr id="6" name="组合 5">
            <a:extLst>
              <a:ext uri="{FF2B5EF4-FFF2-40B4-BE49-F238E27FC236}">
                <a16:creationId xmlns:a16="http://schemas.microsoft.com/office/drawing/2014/main" xmlns="" id="{D7706F71-8341-40DE-91C0-5AD14555D3C7}"/>
              </a:ext>
            </a:extLst>
          </p:cNvPr>
          <p:cNvGrpSpPr/>
          <p:nvPr/>
        </p:nvGrpSpPr>
        <p:grpSpPr>
          <a:xfrm>
            <a:off x="39732" y="6154165"/>
            <a:ext cx="12152268" cy="703835"/>
            <a:chOff x="-2055784" y="5706558"/>
            <a:chExt cx="12152268" cy="1151441"/>
          </a:xfrm>
        </p:grpSpPr>
        <p:pic>
          <p:nvPicPr>
            <p:cNvPr id="7" name="图片 6">
              <a:extLst>
                <a:ext uri="{FF2B5EF4-FFF2-40B4-BE49-F238E27FC236}">
                  <a16:creationId xmlns:a16="http://schemas.microsoft.com/office/drawing/2014/main" xmlns=""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36641954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89367" y="208344"/>
            <a:ext cx="11655706" cy="652812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2" name="Rectangle 1"/>
          <p:cNvSpPr/>
          <p:nvPr/>
        </p:nvSpPr>
        <p:spPr>
          <a:xfrm>
            <a:off x="884916" y="800994"/>
            <a:ext cx="10464607" cy="3939540"/>
          </a:xfrm>
          <a:prstGeom prst="rect">
            <a:avLst/>
          </a:prstGeom>
        </p:spPr>
        <p:txBody>
          <a:bodyPr wrap="square">
            <a:spAutoFit/>
          </a:bodyPr>
          <a:lstStyle/>
          <a:p>
            <a:pPr algn="just">
              <a:spcBef>
                <a:spcPts val="600"/>
              </a:spcBef>
            </a:pPr>
            <a:r>
              <a:rPr lang="vi-VN" sz="3000" dirty="0">
                <a:latin typeface="Baloo 2" pitchFamily="2" charset="0"/>
                <a:cs typeface="Baloo 2" pitchFamily="2" charset="0"/>
              </a:rPr>
              <a:t>a) </a:t>
            </a:r>
            <a:r>
              <a:rPr lang="vi-VN" sz="3000" dirty="0">
                <a:solidFill>
                  <a:srgbClr val="FF0000"/>
                </a:solidFill>
                <a:latin typeface="Baloo 2" pitchFamily="2" charset="0"/>
                <a:cs typeface="Baloo 2" pitchFamily="2" charset="0"/>
              </a:rPr>
              <a:t>(1)</a:t>
            </a:r>
            <a:r>
              <a:rPr lang="vi-VN" sz="3000" dirty="0">
                <a:latin typeface="Baloo 2" pitchFamily="2" charset="0"/>
                <a:cs typeface="Baloo 2" pitchFamily="2" charset="0"/>
              </a:rPr>
              <a:t> Từ những năm 30 của thế kỉ XX, chiếc áo dài cổ truyền được cải tiến dần thành chiếc áo dài tân thời. </a:t>
            </a:r>
            <a:r>
              <a:rPr lang="vi-VN" sz="3000" dirty="0">
                <a:solidFill>
                  <a:srgbClr val="FF0000"/>
                </a:solidFill>
                <a:latin typeface="Baloo 2" pitchFamily="2" charset="0"/>
                <a:cs typeface="Baloo 2" pitchFamily="2" charset="0"/>
              </a:rPr>
              <a:t>(2)</a:t>
            </a:r>
            <a:r>
              <a:rPr lang="vi-VN" sz="3000" dirty="0">
                <a:latin typeface="Baloo 2" pitchFamily="2" charset="0"/>
                <a:cs typeface="Baloo 2" pitchFamily="2" charset="0"/>
              </a:rPr>
              <a:t> Chiếc áo tân thời là sự kết hợp hài hoà giữa phong cách dân tộc tế nhị, kín đáo với phong cách phương Tây hiện đại, trẻ trung.</a:t>
            </a:r>
          </a:p>
          <a:p>
            <a:pPr algn="just">
              <a:spcBef>
                <a:spcPts val="600"/>
              </a:spcBef>
            </a:pPr>
            <a:r>
              <a:rPr lang="vi-VN" sz="3000" dirty="0">
                <a:latin typeface="Baloo 2" pitchFamily="2" charset="0"/>
                <a:cs typeface="Baloo 2" pitchFamily="2" charset="0"/>
              </a:rPr>
              <a:t>    </a:t>
            </a:r>
            <a:r>
              <a:rPr lang="vi-VN" sz="3000" dirty="0">
                <a:solidFill>
                  <a:srgbClr val="FF0000"/>
                </a:solidFill>
                <a:latin typeface="Baloo 2" pitchFamily="2" charset="0"/>
                <a:cs typeface="Baloo 2" pitchFamily="2" charset="0"/>
              </a:rPr>
              <a:t>(3)</a:t>
            </a:r>
            <a:r>
              <a:rPr lang="vi-VN" sz="3000" dirty="0">
                <a:latin typeface="Baloo 2" pitchFamily="2" charset="0"/>
                <a:cs typeface="Baloo 2" pitchFamily="2" charset="0"/>
              </a:rPr>
              <a:t> Áo dài trở thành biểu tượng cho y phục truyền thống của Việt Nam. </a:t>
            </a:r>
            <a:r>
              <a:rPr lang="vi-VN" sz="3000" dirty="0">
                <a:solidFill>
                  <a:srgbClr val="FF0000"/>
                </a:solidFill>
                <a:latin typeface="Baloo 2" pitchFamily="2" charset="0"/>
                <a:cs typeface="Baloo 2" pitchFamily="2" charset="0"/>
              </a:rPr>
              <a:t>(4)</a:t>
            </a:r>
            <a:r>
              <a:rPr lang="vi-VN" sz="3000" dirty="0">
                <a:latin typeface="Baloo 2" pitchFamily="2" charset="0"/>
                <a:cs typeface="Baloo 2" pitchFamily="2" charset="0"/>
              </a:rPr>
              <a:t> Trong tà áo dài, hình ảnh người phụ nữ Việt Nam như đẹp hơn, tự nhiên, mềm mại và thanh thoát hơn.</a:t>
            </a:r>
          </a:p>
          <a:p>
            <a:pPr algn="just">
              <a:spcBef>
                <a:spcPts val="600"/>
              </a:spcBef>
            </a:pPr>
            <a:r>
              <a:rPr lang="vi-VN" sz="3000" dirty="0">
                <a:latin typeface="Baloo 2" pitchFamily="2" charset="0"/>
                <a:cs typeface="Baloo 2" pitchFamily="2" charset="0"/>
              </a:rPr>
              <a:t>					Theo </a:t>
            </a:r>
            <a:r>
              <a:rPr lang="vi-VN" sz="3000" b="1" dirty="0">
                <a:latin typeface="Baloo 2" pitchFamily="2" charset="0"/>
                <a:cs typeface="Baloo 2" pitchFamily="2" charset="0"/>
              </a:rPr>
              <a:t>TRẦN NGỌC THÊM</a:t>
            </a:r>
            <a:endParaRPr lang="vi-VN" sz="3000" b="0" dirty="0">
              <a:effectLst/>
              <a:latin typeface="Baloo 2" pitchFamily="2" charset="0"/>
              <a:cs typeface="Baloo 2" pitchFamily="2" charset="0"/>
            </a:endParaRPr>
          </a:p>
        </p:txBody>
      </p:sp>
      <p:sp>
        <p:nvSpPr>
          <p:cNvPr id="17" name="Rectangle: Rounded Corners 2">
            <a:extLst>
              <a:ext uri="{FF2B5EF4-FFF2-40B4-BE49-F238E27FC236}">
                <a16:creationId xmlns:a16="http://schemas.microsoft.com/office/drawing/2014/main" xmlns=""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(1) </a:t>
            </a:r>
            <a:r>
              <a:rPr lang="vi-VN" sz="3000" dirty="0">
                <a:solidFill>
                  <a:schemeClr val="accent6">
                    <a:lumMod val="75000"/>
                  </a:schemeClr>
                </a:solidFill>
                <a:latin typeface="Baloo 2" pitchFamily="2" charset="0"/>
                <a:cs typeface="Baloo 2" pitchFamily="2" charset="0"/>
              </a:rPr>
              <a:t>có tác dụng: ngăn cách trạng ngữ </a:t>
            </a:r>
          </a:p>
          <a:p>
            <a:pPr algn="ctr"/>
            <a:r>
              <a:rPr lang="vi-VN" sz="3000" dirty="0">
                <a:solidFill>
                  <a:schemeClr val="accent6">
                    <a:lumMod val="75000"/>
                  </a:schemeClr>
                </a:solidFill>
                <a:latin typeface="Baloo 2" pitchFamily="2" charset="0"/>
                <a:cs typeface="Baloo 2" pitchFamily="2" charset="0"/>
              </a:rPr>
              <a:t>với chủ ngữ và vị ngữ.</a:t>
            </a:r>
            <a:endParaRPr lang="en-US" sz="3000" dirty="0"/>
          </a:p>
        </p:txBody>
      </p:sp>
      <p:sp>
        <p:nvSpPr>
          <p:cNvPr id="20" name="Rectangle: Rounded Corners 2">
            <a:extLst>
              <a:ext uri="{FF2B5EF4-FFF2-40B4-BE49-F238E27FC236}">
                <a16:creationId xmlns:a16="http://schemas.microsoft.com/office/drawing/2014/main" xmlns=""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a:t>
            </a:r>
            <a:r>
              <a:rPr lang="vi-VN" sz="3000" dirty="0">
                <a:solidFill>
                  <a:schemeClr val="accent6">
                    <a:lumMod val="75000"/>
                  </a:schemeClr>
                </a:solidFill>
                <a:latin typeface="Baloo 2" pitchFamily="2" charset="0"/>
                <a:cs typeface="Baloo 2" pitchFamily="2" charset="0"/>
              </a:rPr>
              <a:t>có tác dụng: ngăn cách các bộ phận cùng chức vụ trong câu.</a:t>
            </a:r>
            <a:endParaRPr lang="en-US" sz="3000" dirty="0"/>
          </a:p>
        </p:txBody>
      </p:sp>
      <p:sp>
        <p:nvSpPr>
          <p:cNvPr id="21" name="Rectangle: Rounded Corners 2">
            <a:extLst>
              <a:ext uri="{FF2B5EF4-FFF2-40B4-BE49-F238E27FC236}">
                <a16:creationId xmlns:a16="http://schemas.microsoft.com/office/drawing/2014/main" xmlns=""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(4) </a:t>
            </a:r>
            <a:r>
              <a:rPr lang="vi-VN" sz="3000" dirty="0">
                <a:solidFill>
                  <a:schemeClr val="accent6">
                    <a:lumMod val="75000"/>
                  </a:schemeClr>
                </a:solidFill>
                <a:latin typeface="Baloo 2" pitchFamily="2" charset="0"/>
                <a:cs typeface="Baloo 2" pitchFamily="2" charset="0"/>
              </a:rPr>
              <a:t>có tác dụng: ngăn cách trạng ngữ với chủ ngữ và vị ngữ; ngăn cách các bộ phận cùng chức vụ trong câu.</a:t>
            </a:r>
            <a:endParaRPr lang="en-US" sz="3000" dirty="0"/>
          </a:p>
        </p:txBody>
      </p:sp>
      <p:grpSp>
        <p:nvGrpSpPr>
          <p:cNvPr id="6" name="组合 5">
            <a:extLst>
              <a:ext uri="{FF2B5EF4-FFF2-40B4-BE49-F238E27FC236}">
                <a16:creationId xmlns:a16="http://schemas.microsoft.com/office/drawing/2014/main" xmlns="" id="{D7706F71-8341-40DE-91C0-5AD14555D3C7}"/>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859034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41061" y="343546"/>
            <a:ext cx="11655706" cy="6004946"/>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4" name="Rectangle 3"/>
          <p:cNvSpPr/>
          <p:nvPr/>
        </p:nvSpPr>
        <p:spPr>
          <a:xfrm>
            <a:off x="868325" y="1396837"/>
            <a:ext cx="10638578" cy="2554545"/>
          </a:xfrm>
          <a:prstGeom prst="rect">
            <a:avLst/>
          </a:prstGeom>
        </p:spPr>
        <p:txBody>
          <a:bodyPr wrap="square">
            <a:spAutoFit/>
          </a:bodyPr>
          <a:lstStyle/>
          <a:p>
            <a:pPr algn="just"/>
            <a:r>
              <a:rPr lang="vi-VN" sz="3200" dirty="0">
                <a:latin typeface="Baloo 2" pitchFamily="2" charset="0"/>
                <a:cs typeface="Baloo 2" pitchFamily="2" charset="0"/>
              </a:rPr>
              <a:t>b) </a:t>
            </a:r>
            <a:r>
              <a:rPr lang="vi-VN" sz="3200" dirty="0">
                <a:solidFill>
                  <a:srgbClr val="FF0000"/>
                </a:solidFill>
                <a:latin typeface="Baloo 2" pitchFamily="2" charset="0"/>
                <a:cs typeface="Baloo 2" pitchFamily="2" charset="0"/>
              </a:rPr>
              <a:t>(1) </a:t>
            </a:r>
            <a:r>
              <a:rPr lang="vi-VN" sz="3200" dirty="0">
                <a:latin typeface="Baloo 2" pitchFamily="2" charset="0"/>
                <a:cs typeface="Baloo 2" pitchFamily="2" charset="0"/>
              </a:rPr>
              <a:t>Cơn bão dữ dội bất ngờ nổi lên. </a:t>
            </a:r>
            <a:r>
              <a:rPr lang="vi-VN" sz="3200" dirty="0">
                <a:solidFill>
                  <a:srgbClr val="FF0000"/>
                </a:solidFill>
                <a:latin typeface="Baloo 2" pitchFamily="2" charset="0"/>
                <a:cs typeface="Baloo 2" pitchFamily="2" charset="0"/>
              </a:rPr>
              <a:t>(2)</a:t>
            </a:r>
            <a:r>
              <a:rPr lang="vi-VN" sz="3200" dirty="0">
                <a:latin typeface="Baloo 2" pitchFamily="2" charset="0"/>
                <a:cs typeface="Baloo 2" pitchFamily="2" charset="0"/>
              </a:rPr>
              <a:t> Những đợt sóng khủng khiếp phá thủng thân tàu, nước phun vào khoang như vòi rồng. </a:t>
            </a:r>
            <a:r>
              <a:rPr lang="vi-VN" sz="3200" dirty="0">
                <a:solidFill>
                  <a:srgbClr val="FF0000"/>
                </a:solidFill>
                <a:latin typeface="Baloo 2" pitchFamily="2" charset="0"/>
                <a:cs typeface="Baloo 2" pitchFamily="2" charset="0"/>
              </a:rPr>
              <a:t>(3) </a:t>
            </a:r>
            <a:r>
              <a:rPr lang="vi-VN" sz="3200" dirty="0">
                <a:latin typeface="Baloo 2" pitchFamily="2" charset="0"/>
                <a:cs typeface="Baloo 2" pitchFamily="2" charset="0"/>
              </a:rPr>
              <a:t>Hai tiếng đồng hồ trôi qua... </a:t>
            </a:r>
            <a:r>
              <a:rPr lang="vi-VN" sz="3200" dirty="0">
                <a:solidFill>
                  <a:srgbClr val="FF0000"/>
                </a:solidFill>
                <a:latin typeface="Baloo 2" pitchFamily="2" charset="0"/>
                <a:cs typeface="Baloo 2" pitchFamily="2" charset="0"/>
              </a:rPr>
              <a:t>(4) </a:t>
            </a:r>
            <a:r>
              <a:rPr lang="vi-VN" sz="3200" dirty="0">
                <a:latin typeface="Baloo 2" pitchFamily="2" charset="0"/>
                <a:cs typeface="Baloo 2" pitchFamily="2" charset="0"/>
              </a:rPr>
              <a:t>Con tàu chìm dần, nước ngập các bao lơn. </a:t>
            </a:r>
            <a:r>
              <a:rPr lang="vi-VN" sz="3200" dirty="0">
                <a:solidFill>
                  <a:srgbClr val="FF0000"/>
                </a:solidFill>
                <a:latin typeface="Baloo 2" pitchFamily="2" charset="0"/>
                <a:cs typeface="Baloo 2" pitchFamily="2" charset="0"/>
              </a:rPr>
              <a:t>(5) </a:t>
            </a:r>
            <a:r>
              <a:rPr lang="vi-VN" sz="3200" dirty="0">
                <a:latin typeface="Baloo 2" pitchFamily="2" charset="0"/>
                <a:cs typeface="Baloo 2" pitchFamily="2" charset="0"/>
              </a:rPr>
              <a:t>Quang cảnh thật hỗn loạn.</a:t>
            </a:r>
          </a:p>
          <a:p>
            <a:pPr algn="just"/>
            <a:r>
              <a:rPr lang="vi-VN" sz="3200" dirty="0">
                <a:latin typeface="Baloo 2" pitchFamily="2" charset="0"/>
                <a:cs typeface="Baloo 2" pitchFamily="2" charset="0"/>
              </a:rPr>
              <a:t>					Theo </a:t>
            </a:r>
            <a:r>
              <a:rPr lang="vi-VN" sz="3200" b="1" dirty="0">
                <a:latin typeface="Baloo 2" pitchFamily="2" charset="0"/>
                <a:cs typeface="Baloo 2" pitchFamily="2" charset="0"/>
              </a:rPr>
              <a:t>A-MI-XI</a:t>
            </a:r>
            <a:endParaRPr lang="vi-VN" sz="3200" b="0" dirty="0">
              <a:effectLst/>
              <a:latin typeface="Baloo 2" pitchFamily="2" charset="0"/>
              <a:cs typeface="Baloo 2" pitchFamily="2" charset="0"/>
            </a:endParaRPr>
          </a:p>
        </p:txBody>
      </p:sp>
      <p:sp>
        <p:nvSpPr>
          <p:cNvPr id="21" name="Rectangle: Rounded Corners 2">
            <a:extLst>
              <a:ext uri="{FF2B5EF4-FFF2-40B4-BE49-F238E27FC236}">
                <a16:creationId xmlns:a16="http://schemas.microsoft.com/office/drawing/2014/main" xmlns=""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a:t>
            </a:r>
            <a:r>
              <a:rPr lang="vi-VN" sz="3000" dirty="0">
                <a:solidFill>
                  <a:schemeClr val="accent6">
                    <a:lumMod val="75000"/>
                  </a:schemeClr>
                </a:solidFill>
                <a:latin typeface="Baloo 2" pitchFamily="2" charset="0"/>
                <a:cs typeface="Baloo 2" pitchFamily="2" charset="0"/>
              </a:rPr>
              <a:t>có tác dụng: ngăn cách các vế của câu ghép.</a:t>
            </a:r>
            <a:endParaRPr lang="en-US" sz="3000" dirty="0"/>
          </a:p>
        </p:txBody>
      </p:sp>
      <p:sp>
        <p:nvSpPr>
          <p:cNvPr id="22" name="Rectangle: Rounded Corners 2">
            <a:extLst>
              <a:ext uri="{FF2B5EF4-FFF2-40B4-BE49-F238E27FC236}">
                <a16:creationId xmlns:a16="http://schemas.microsoft.com/office/drawing/2014/main" xmlns=""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(4) </a:t>
            </a:r>
            <a:r>
              <a:rPr lang="vi-VN" sz="3000" dirty="0">
                <a:solidFill>
                  <a:schemeClr val="accent6">
                    <a:lumMod val="75000"/>
                  </a:schemeClr>
                </a:solidFill>
                <a:latin typeface="Baloo 2" pitchFamily="2" charset="0"/>
                <a:cs typeface="Baloo 2" pitchFamily="2" charset="0"/>
              </a:rPr>
              <a:t>có tác dụng: ngăn cách các vế của câu ghép.</a:t>
            </a:r>
            <a:endParaRPr lang="en-US" sz="3000" dirty="0"/>
          </a:p>
        </p:txBody>
      </p:sp>
      <p:sp>
        <p:nvSpPr>
          <p:cNvPr id="23" name="Rectangle: Rounded Corners 2">
            <a:extLst>
              <a:ext uri="{FF2B5EF4-FFF2-40B4-BE49-F238E27FC236}">
                <a16:creationId xmlns:a16="http://schemas.microsoft.com/office/drawing/2014/main" xmlns=""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và (4) </a:t>
            </a:r>
            <a:r>
              <a:rPr lang="vi-VN" sz="3000" dirty="0">
                <a:solidFill>
                  <a:schemeClr val="accent6">
                    <a:lumMod val="75000"/>
                  </a:schemeClr>
                </a:solidFill>
                <a:latin typeface="Baloo 2" pitchFamily="2" charset="0"/>
                <a:cs typeface="Baloo 2" pitchFamily="2" charset="0"/>
              </a:rPr>
              <a:t>có tác dụng: ngăn cách các vế</a:t>
            </a:r>
          </a:p>
          <a:p>
            <a:pPr algn="ctr"/>
            <a:r>
              <a:rPr lang="vi-VN" sz="3000" dirty="0">
                <a:solidFill>
                  <a:schemeClr val="accent6">
                    <a:lumMod val="75000"/>
                  </a:schemeClr>
                </a:solidFill>
                <a:latin typeface="Baloo 2" pitchFamily="2" charset="0"/>
                <a:cs typeface="Baloo 2" pitchFamily="2" charset="0"/>
              </a:rPr>
              <a:t> của câu ghép.</a:t>
            </a:r>
            <a:endParaRPr lang="en-US" sz="3000" dirty="0"/>
          </a:p>
        </p:txBody>
      </p:sp>
      <p:grpSp>
        <p:nvGrpSpPr>
          <p:cNvPr id="6" name="组合 5">
            <a:extLst>
              <a:ext uri="{FF2B5EF4-FFF2-40B4-BE49-F238E27FC236}">
                <a16:creationId xmlns:a16="http://schemas.microsoft.com/office/drawing/2014/main" xmlns="" id="{D7706F71-8341-40DE-91C0-5AD14555D3C7}"/>
              </a:ext>
            </a:extLst>
          </p:cNvPr>
          <p:cNvGrpSpPr/>
          <p:nvPr/>
        </p:nvGrpSpPr>
        <p:grpSpPr>
          <a:xfrm>
            <a:off x="39732" y="5260899"/>
            <a:ext cx="12152268" cy="1597101"/>
            <a:chOff x="-2055784" y="5706558"/>
            <a:chExt cx="12152268" cy="1151441"/>
          </a:xfrm>
        </p:grpSpPr>
        <p:pic>
          <p:nvPicPr>
            <p:cNvPr id="7" name="图片 6">
              <a:extLst>
                <a:ext uri="{FF2B5EF4-FFF2-40B4-BE49-F238E27FC236}">
                  <a16:creationId xmlns:a16="http://schemas.microsoft.com/office/drawing/2014/main" xmlns=""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02270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19456" y="208344"/>
            <a:ext cx="11725617" cy="652812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2" name="Rectangle 1"/>
          <p:cNvSpPr/>
          <p:nvPr/>
        </p:nvSpPr>
        <p:spPr>
          <a:xfrm>
            <a:off x="634229" y="1220999"/>
            <a:ext cx="10680638" cy="1077218"/>
          </a:xfrm>
          <a:prstGeom prst="rect">
            <a:avLst/>
          </a:prstGeom>
        </p:spPr>
        <p:txBody>
          <a:bodyPr wrap="square">
            <a:spAutoFit/>
          </a:bodyPr>
          <a:lstStyle/>
          <a:p>
            <a:pPr algn="just">
              <a:spcBef>
                <a:spcPts val="0"/>
              </a:spcBef>
              <a:defRPr/>
            </a:pPr>
            <a:r>
              <a:rPr lang="en-US" sz="3200" dirty="0" err="1">
                <a:solidFill>
                  <a:srgbClr val="000000"/>
                </a:solidFill>
                <a:latin typeface="Times New Roman"/>
                <a:ea typeface="Times New Roman"/>
              </a:rPr>
              <a:t>Bài</a:t>
            </a:r>
            <a:r>
              <a:rPr lang="en-US" sz="3200" dirty="0">
                <a:solidFill>
                  <a:srgbClr val="000000"/>
                </a:solidFill>
                <a:latin typeface="Times New Roman"/>
                <a:ea typeface="Times New Roman"/>
              </a:rPr>
              <a:t> 2: </a:t>
            </a:r>
            <a:r>
              <a:rPr lang="en-US" sz="3200" dirty="0" err="1" smtClean="0">
                <a:solidFill>
                  <a:srgbClr val="000000"/>
                </a:solidFill>
                <a:latin typeface="Times New Roman"/>
                <a:ea typeface="Times New Roman"/>
              </a:rPr>
              <a:t>Viết</a:t>
            </a:r>
            <a:r>
              <a:rPr lang="en-US" sz="3200" dirty="0" smtClean="0">
                <a:solidFill>
                  <a:srgbClr val="000000"/>
                </a:solidFill>
                <a:latin typeface="Times New Roman"/>
                <a:ea typeface="Times New Roman"/>
              </a:rPr>
              <a:t> </a:t>
            </a:r>
            <a:r>
              <a:rPr lang="en-US" sz="3200" dirty="0" err="1">
                <a:solidFill>
                  <a:srgbClr val="000000"/>
                </a:solidFill>
                <a:latin typeface="Times New Roman"/>
                <a:ea typeface="Times New Roman"/>
              </a:rPr>
              <a:t>đoạn</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văn</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có</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sử</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dụng</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dấu</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phẩy</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miêu</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tả</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cảnh</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đẹp</a:t>
            </a:r>
            <a:r>
              <a:rPr lang="en-US" sz="3200" dirty="0">
                <a:solidFill>
                  <a:srgbClr val="000000"/>
                </a:solidFill>
                <a:latin typeface="Times New Roman"/>
                <a:ea typeface="Times New Roman"/>
              </a:rPr>
              <a:t> ở </a:t>
            </a:r>
            <a:r>
              <a:rPr lang="en-US" sz="3200" dirty="0" err="1">
                <a:solidFill>
                  <a:srgbClr val="000000"/>
                </a:solidFill>
                <a:latin typeface="Times New Roman"/>
                <a:ea typeface="Times New Roman"/>
              </a:rPr>
              <a:t>quê</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hương</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em</a:t>
            </a:r>
            <a:r>
              <a:rPr lang="en-US" sz="3200" dirty="0">
                <a:solidFill>
                  <a:srgbClr val="000000"/>
                </a:solidFill>
                <a:latin typeface="Times New Roman"/>
                <a:ea typeface="Times New Roman"/>
              </a:rPr>
              <a:t>.</a:t>
            </a:r>
            <a:endParaRPr lang="en-US" sz="3200" b="1" dirty="0">
              <a:solidFill>
                <a:srgbClr val="0070C0"/>
              </a:solidFill>
              <a:latin typeface="Baloo 2" pitchFamily="2" charset="0"/>
              <a:cs typeface="Baloo 2" pitchFamily="2" charset="0"/>
            </a:endParaRPr>
          </a:p>
        </p:txBody>
      </p:sp>
      <p:grpSp>
        <p:nvGrpSpPr>
          <p:cNvPr id="6" name="组合 5">
            <a:extLst>
              <a:ext uri="{FF2B5EF4-FFF2-40B4-BE49-F238E27FC236}">
                <a16:creationId xmlns:a16="http://schemas.microsoft.com/office/drawing/2014/main" xmlns="" id="{D7706F71-8341-40DE-91C0-5AD14555D3C7}"/>
              </a:ext>
            </a:extLst>
          </p:cNvPr>
          <p:cNvGrpSpPr/>
          <p:nvPr/>
        </p:nvGrpSpPr>
        <p:grpSpPr>
          <a:xfrm>
            <a:off x="39732" y="5900928"/>
            <a:ext cx="12152268" cy="957072"/>
            <a:chOff x="-2055784" y="5706558"/>
            <a:chExt cx="12152268" cy="1151441"/>
          </a:xfrm>
        </p:grpSpPr>
        <p:pic>
          <p:nvPicPr>
            <p:cNvPr id="7" name="图片 6">
              <a:extLst>
                <a:ext uri="{FF2B5EF4-FFF2-40B4-BE49-F238E27FC236}">
                  <a16:creationId xmlns:a16="http://schemas.microsoft.com/office/drawing/2014/main" xmlns=""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765368312"/>
      </p:ext>
    </p:extLst>
  </p:cSld>
  <p:clrMapOvr>
    <a:masterClrMapping/>
  </p:clrMapOvr>
  <p:transition spd="slow">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3917</TotalTime>
  <Words>1127</Words>
  <Application>Microsoft Office PowerPoint</Application>
  <PresentationFormat>Custom</PresentationFormat>
  <Paragraphs>60</Paragraphs>
  <Slides>16</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Arial</vt:lpstr>
      <vt:lpstr>等线</vt:lpstr>
      <vt:lpstr>Times New Roman</vt:lpstr>
      <vt:lpstr>Calibri</vt:lpstr>
      <vt:lpstr>Baloo 2</vt:lpstr>
      <vt:lpstr>Dancing Script</vt:lpstr>
      <vt:lpstr>Wingdings</vt:lpstr>
      <vt:lpstr>思源黑体 CN Bold</vt:lpstr>
      <vt:lpstr>#9Slide07 SVNZiclets</vt:lpstr>
      <vt:lpstr>UVF Lobster12</vt:lpstr>
      <vt:lpstr>#Li-N SVN-Cookies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DoubleOX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Windows User</cp:lastModifiedBy>
  <cp:revision>86</cp:revision>
  <dcterms:created xsi:type="dcterms:W3CDTF">2021-07-02T00:58:11Z</dcterms:created>
  <dcterms:modified xsi:type="dcterms:W3CDTF">2023-04-13T18:23:12Z</dcterms:modified>
</cp:coreProperties>
</file>