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notesMasterIdLst>
    <p:notesMasterId r:id="rId21"/>
  </p:notesMasterIdLst>
  <p:sldIdLst>
    <p:sldId id="258" r:id="rId3"/>
    <p:sldId id="260" r:id="rId4"/>
    <p:sldId id="511" r:id="rId5"/>
    <p:sldId id="496" r:id="rId6"/>
    <p:sldId id="524" r:id="rId7"/>
    <p:sldId id="512" r:id="rId8"/>
    <p:sldId id="259" r:id="rId9"/>
    <p:sldId id="526" r:id="rId10"/>
    <p:sldId id="539" r:id="rId11"/>
    <p:sldId id="540" r:id="rId12"/>
    <p:sldId id="541" r:id="rId13"/>
    <p:sldId id="542" r:id="rId14"/>
    <p:sldId id="546" r:id="rId15"/>
    <p:sldId id="543" r:id="rId16"/>
    <p:sldId id="544" r:id="rId17"/>
    <p:sldId id="545" r:id="rId18"/>
    <p:sldId id="537" r:id="rId19"/>
    <p:sldId id="261" r:id="rId20"/>
  </p:sldIdLst>
  <p:sldSz cx="18288000" cy="10287000"/>
  <p:notesSz cx="6858000" cy="9144000"/>
  <p:embeddedFontLst>
    <p:embeddedFont>
      <p:font typeface="等线" panose="02010600030101010101" pitchFamily="2" charset="-122"/>
      <p:regular r:id="rId22"/>
      <p:bold r:id="rId23"/>
    </p:embeddedFont>
    <p:embeddedFont>
      <p:font typeface="#9Slide02 Noi dung dai" panose="020B0604020202020204" charset="0"/>
      <p:regular r:id="rId24"/>
    </p:embeddedFont>
    <p:embeddedFont>
      <p:font typeface="#9Slide05 SVNKitten" panose="020B0604020202020204" charset="0"/>
      <p:regular r:id="rId25"/>
    </p:embeddedFont>
    <p:embeddedFont>
      <p:font typeface="#9Slide07 Crocante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LNTH-Oliver" panose="020B0604020202020204" charset="0"/>
      <p:regular r:id="rId33"/>
    </p:embeddedFont>
    <p:embeddedFont>
      <p:font typeface="SVN-Larch Shaded" panose="02000000000000000000" charset="0"/>
      <p:regular r:id="rId34"/>
    </p:embeddedFont>
    <p:embeddedFont>
      <p:font typeface="UTM Avo" panose="02040603050506020204" pitchFamily="18" charset="0"/>
      <p:regular r:id="rId35"/>
      <p:bold r:id="rId36"/>
      <p:italic r:id="rId37"/>
      <p:boldItalic r:id="rId38"/>
    </p:embeddedFont>
  </p:embeddedFontLst>
  <p:custDataLst>
    <p:tags r:id="rId39"/>
  </p:custDataLst>
  <p:defaultTextStyle>
    <a:defPPr>
      <a:defRPr lang="zh-CN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06" userDrawn="1">
          <p15:clr>
            <a:srgbClr val="A4A3A4"/>
          </p15:clr>
        </p15:guide>
        <p15:guide id="2" pos="1038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E6E6E6"/>
    <a:srgbClr val="924900"/>
    <a:srgbClr val="663300"/>
    <a:srgbClr val="F2E0F7"/>
    <a:srgbClr val="E2F0D9"/>
    <a:srgbClr val="FFC776"/>
    <a:srgbClr val="51347B"/>
    <a:srgbClr val="BBCE1D"/>
    <a:srgbClr val="9B97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94" autoAdjust="0"/>
    <p:restoredTop sz="94660"/>
  </p:normalViewPr>
  <p:slideViewPr>
    <p:cSldViewPr snapToGrid="0">
      <p:cViewPr varScale="1">
        <p:scale>
          <a:sx n="44" d="100"/>
          <a:sy n="44" d="100"/>
        </p:scale>
        <p:origin x="592" y="56"/>
      </p:cViewPr>
      <p:guideLst>
        <p:guide orient="horz" pos="3206"/>
        <p:guide pos="1038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image" Target="../media/image42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E20427-0EAF-451C-9BA3-0137DF591C0D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112722-9A19-4BB8-9F6E-BF77D86EE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405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191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5072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755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1086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45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746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6532"/>
            <a:ext cx="18288000" cy="52142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2146284" y="-1365243"/>
            <a:ext cx="8299485" cy="121729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10871193" y="1416026"/>
            <a:ext cx="6419850" cy="86296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7999416" y="6373584"/>
            <a:ext cx="2959092" cy="173884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4804"/>
          <a:stretch>
            <a:fillRect/>
          </a:stretch>
        </p:blipFill>
        <p:spPr>
          <a:xfrm>
            <a:off x="1" y="1"/>
            <a:ext cx="3122561" cy="36152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736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024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8011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5970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647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5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2589"/>
          <a:stretch>
            <a:fillRect/>
          </a:stretch>
        </p:blipFill>
        <p:spPr>
          <a:xfrm>
            <a:off x="1" y="1"/>
            <a:ext cx="3122561" cy="37218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5"/>
          <a:stretch>
            <a:fillRect/>
          </a:stretch>
        </p:blipFill>
        <p:spPr>
          <a:xfrm flipH="1">
            <a:off x="0" y="5106532"/>
            <a:ext cx="18288000" cy="521424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6951360" y="-1849791"/>
            <a:ext cx="9230067" cy="1353785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22014" r="4095" b="24216"/>
          <a:stretch>
            <a:fillRect/>
          </a:stretch>
        </p:blipFill>
        <p:spPr>
          <a:xfrm>
            <a:off x="-1" y="5143501"/>
            <a:ext cx="5321990" cy="343557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4205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3524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0155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7224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5428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115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1344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13116907" y="2809820"/>
            <a:ext cx="5218412" cy="701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15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5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2589"/>
          <a:stretch>
            <a:fillRect/>
          </a:stretch>
        </p:blipFill>
        <p:spPr>
          <a:xfrm>
            <a:off x="1" y="1"/>
            <a:ext cx="3122561" cy="37218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5"/>
          <a:stretch>
            <a:fillRect/>
          </a:stretch>
        </p:blipFill>
        <p:spPr>
          <a:xfrm flipH="1">
            <a:off x="0" y="5106532"/>
            <a:ext cx="18288000" cy="521424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6951360" y="-1849791"/>
            <a:ext cx="9230067" cy="1353785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22014" r="4095" b="24216"/>
          <a:stretch>
            <a:fillRect/>
          </a:stretch>
        </p:blipFill>
        <p:spPr>
          <a:xfrm>
            <a:off x="-1" y="5143501"/>
            <a:ext cx="5321990" cy="343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754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836369" y="-4076701"/>
            <a:ext cx="10615265" cy="1844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450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13116907" y="2809820"/>
            <a:ext cx="5218412" cy="70146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2265" y="5555531"/>
            <a:ext cx="4885608" cy="35013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644845" y="3429001"/>
            <a:ext cx="4757786" cy="6395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67388" y="2374190"/>
            <a:ext cx="4759478" cy="745029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t="26956" b="28171"/>
          <a:stretch>
            <a:fillRect/>
          </a:stretch>
        </p:blipFill>
        <p:spPr>
          <a:xfrm>
            <a:off x="-231679" y="5881590"/>
            <a:ext cx="9338543" cy="437618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2699752" y="3452641"/>
            <a:ext cx="3018191" cy="40570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836369" y="-4076701"/>
            <a:ext cx="10615265" cy="184404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7731703-63C4-4E07-8651-984BD881B039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909AA-9B9D-4628-A56D-54F917604EB6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EC1FC46B-7103-4CF7-8450-80B26D6173FF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909AA-9B9D-4628-A56D-54F917604EB6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587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45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47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50.wm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49.wmf"/><Relationship Id="rId4" Type="http://schemas.openxmlformats.org/officeDocument/2006/relationships/oleObject" Target="../embeddings/oleObject1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50.wm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49.wmf"/><Relationship Id="rId4" Type="http://schemas.openxmlformats.org/officeDocument/2006/relationships/oleObject" Target="../embeddings/oleObject13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image" Target="../media/image41.png"/><Relationship Id="rId7" Type="http://schemas.openxmlformats.org/officeDocument/2006/relationships/image" Target="../media/image52.wm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51.w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53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svg"/><Relationship Id="rId11" Type="http://schemas.openxmlformats.org/officeDocument/2006/relationships/image" Target="../media/image35.sv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sv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8.wmf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3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5976876" y="1226318"/>
            <a:ext cx="6970389" cy="1708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algn="ctr"/>
            <a:r>
              <a:rPr lang="en-US" sz="6600">
                <a:ln w="9525"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Crocante" panose="02000000000000000000" pitchFamily="2" charset="0"/>
              </a:rPr>
              <a:t>TOÁN 5</a:t>
            </a:r>
            <a:endParaRPr lang="en-US" sz="6600" dirty="0">
              <a:ln w="9525">
                <a:solidFill>
                  <a:schemeClr val="tx1"/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Crocante" panose="02000000000000000000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553667" y="3708067"/>
            <a:ext cx="11816808" cy="2209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numCol="1" anchor="t" anchorCtr="0">
            <a:prstTxWarp prst="textArchUp">
              <a:avLst>
                <a:gd name="adj" fmla="val 10414379"/>
              </a:avLst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algn="ctr"/>
            <a:r>
              <a:rPr lang="en-US" sz="7200">
                <a:ln>
                  <a:solidFill>
                    <a:schemeClr val="tx1"/>
                  </a:solidFill>
                </a:ln>
                <a:solidFill>
                  <a:srgbClr val="002B8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LUYỆN TẬP CHUNG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57302" y="5143501"/>
            <a:ext cx="7373396" cy="11462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BDECBB-FC72-44F7-8187-EBC1D8F3DB14}"/>
              </a:ext>
            </a:extLst>
          </p:cNvPr>
          <p:cNvSpPr txBox="1"/>
          <p:nvPr/>
        </p:nvSpPr>
        <p:spPr>
          <a:xfrm>
            <a:off x="4559037" y="5231892"/>
            <a:ext cx="91699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Trang 124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reflection blurRad="6350" stA="50000" endA="300" endPos="50000" dist="29997" dir="5400000" sy="-100000" algn="bl" rotWithShape="0"/>
              </a:effectLst>
              <a:latin typeface="#9Slide05 SVNKitten" pitchFamily="2" charset="0"/>
            </a:endParaRPr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A7FF86EA-EB13-4B30-8A33-86FC68AC49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5917184"/>
            <a:ext cx="7373397" cy="46053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3">
            <a:extLst>
              <a:ext uri="{FF2B5EF4-FFF2-40B4-BE49-F238E27FC236}">
                <a16:creationId xmlns:a16="http://schemas.microsoft.com/office/drawing/2014/main" id="{7CE15F0F-5A7E-4E4E-9298-58DC3752A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2461" y="1802234"/>
            <a:ext cx="167849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600" b="1" dirty="0">
                <a:cs typeface="Times New Roman" panose="02020603050405020304" pitchFamily="18" charset="0"/>
              </a:rPr>
              <a:t>b/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FB6D92A-2C62-425C-A078-3431D8A61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4913" y="1756683"/>
            <a:ext cx="1039927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6600" dirty="0">
                <a:cs typeface="Times New Roman" panose="02020603050405020304" pitchFamily="18" charset="0"/>
              </a:rPr>
              <a:t>578,69 + 281,78 =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8253AC-7EC5-4EC6-AA04-A53484CE8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7920" y="1698701"/>
            <a:ext cx="400056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6600" b="1" dirty="0">
                <a:solidFill>
                  <a:srgbClr val="FF0000"/>
                </a:solidFill>
                <a:cs typeface="Times New Roman" panose="02020603050405020304" pitchFamily="18" charset="0"/>
              </a:rPr>
              <a:t>860,47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EEC744FD-B628-4638-9EA6-E9B2D08F2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9557" y="3247439"/>
            <a:ext cx="1136426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6600" dirty="0">
                <a:cs typeface="Times New Roman" panose="02020603050405020304" pitchFamily="18" charset="0"/>
              </a:rPr>
              <a:t>594,72 + 406,38 – 329,47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5BB1FD88-BB80-428F-BEB2-30368BF183D0}"/>
              </a:ext>
            </a:extLst>
          </p:cNvPr>
          <p:cNvSpPr/>
          <p:nvPr/>
        </p:nvSpPr>
        <p:spPr>
          <a:xfrm rot="5400000">
            <a:off x="6885838" y="1723661"/>
            <a:ext cx="683709" cy="5516272"/>
          </a:xfrm>
          <a:prstGeom prst="rightBrace">
            <a:avLst>
              <a:gd name="adj1" fmla="val 43222"/>
              <a:gd name="adj2" fmla="val 50857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38834AF4-B3D7-4787-B88E-F86F796C4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0756" y="4855577"/>
            <a:ext cx="115361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6600" dirty="0"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4586FDF7-E764-4876-B752-29A2C8055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7665" y="4823652"/>
            <a:ext cx="330005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6600" b="1" dirty="0">
                <a:solidFill>
                  <a:srgbClr val="FF0000"/>
                </a:solidFill>
                <a:cs typeface="Times New Roman" panose="02020603050405020304" pitchFamily="18" charset="0"/>
              </a:rPr>
              <a:t>1001,1</a:t>
            </a: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6750BAA7-1EF9-42D1-9A97-905242A73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9761" y="4738195"/>
            <a:ext cx="535872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6600" dirty="0">
                <a:cs typeface="Times New Roman" panose="02020603050405020304" pitchFamily="18" charset="0"/>
              </a:rPr>
              <a:t>– 329,47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3D25C04E-CCFB-4363-86B0-BCC973253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0756" y="6559980"/>
            <a:ext cx="115361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6600" dirty="0"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4E8CC13D-4972-49F4-848D-18A337009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4496" y="6559980"/>
            <a:ext cx="330005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6600" b="1" dirty="0">
                <a:solidFill>
                  <a:srgbClr val="FF0000"/>
                </a:solidFill>
                <a:cs typeface="Times New Roman" panose="02020603050405020304" pitchFamily="18" charset="0"/>
              </a:rPr>
              <a:t>671,63</a:t>
            </a:r>
          </a:p>
        </p:txBody>
      </p:sp>
    </p:spTree>
    <p:extLst>
      <p:ext uri="{BB962C8B-B14F-4D97-AF65-F5344CB8AC3E}">
        <p14:creationId xmlns:p14="http://schemas.microsoft.com/office/powerpoint/2010/main" val="89234399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2A8749C-5A0A-4415-A528-37CBD3909823}"/>
              </a:ext>
            </a:extLst>
          </p:cNvPr>
          <p:cNvSpPr txBox="1"/>
          <p:nvPr/>
        </p:nvSpPr>
        <p:spPr>
          <a:xfrm>
            <a:off x="5410121" y="1019707"/>
            <a:ext cx="11010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>
                <a:solidFill>
                  <a:srgbClr val="FF0000"/>
                </a:solidFill>
                <a:latin typeface="SVN-Larch Shaded" panose="02000000000000000000" pitchFamily="50" charset="0"/>
              </a:rPr>
              <a:t>Tính bằng cách thuận tiện nhất</a:t>
            </a:r>
          </a:p>
        </p:txBody>
      </p:sp>
      <p:sp>
        <p:nvSpPr>
          <p:cNvPr id="7" name="Rectangle 90">
            <a:extLst>
              <a:ext uri="{FF2B5EF4-FFF2-40B4-BE49-F238E27FC236}">
                <a16:creationId xmlns:a16="http://schemas.microsoft.com/office/drawing/2014/main" id="{1AD0A975-B120-4F1E-9409-84B3D7269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0515" y="3237932"/>
            <a:ext cx="94603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400">
                <a:latin typeface="Arial" panose="020B0604020202020204" pitchFamily="34" charset="0"/>
                <a:cs typeface="Arial" panose="020B0604020202020204" pitchFamily="34" charset="0"/>
              </a:rPr>
              <a:t>a/</a:t>
            </a:r>
          </a:p>
        </p:txBody>
      </p:sp>
      <p:graphicFrame>
        <p:nvGraphicFramePr>
          <p:cNvPr id="8" name="Object 91">
            <a:extLst>
              <a:ext uri="{FF2B5EF4-FFF2-40B4-BE49-F238E27FC236}">
                <a16:creationId xmlns:a16="http://schemas.microsoft.com/office/drawing/2014/main" id="{3AD0FA27-C69A-47A8-91ED-61DFFA571A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3822779"/>
              </p:ext>
            </p:extLst>
          </p:nvPr>
        </p:nvGraphicFramePr>
        <p:xfrm>
          <a:off x="2999510" y="2926471"/>
          <a:ext cx="3454299" cy="1398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Equation" r:id="rId3" imgW="990170" imgH="393529" progId="Equation.3">
                  <p:embed/>
                </p:oleObj>
              </mc:Choice>
              <mc:Fallback>
                <p:oleObj name="Equation" r:id="rId3" imgW="990170" imgH="393529" progId="Equation.3">
                  <p:embed/>
                  <p:pic>
                    <p:nvPicPr>
                      <p:cNvPr id="9" name="Object 91">
                        <a:extLst>
                          <a:ext uri="{FF2B5EF4-FFF2-40B4-BE49-F238E27FC236}">
                            <a16:creationId xmlns:a16="http://schemas.microsoft.com/office/drawing/2014/main" id="{6FB88D62-079E-4C63-8D8B-1931D0755BC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9510" y="2926471"/>
                        <a:ext cx="3454299" cy="13988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93">
            <a:extLst>
              <a:ext uri="{FF2B5EF4-FFF2-40B4-BE49-F238E27FC236}">
                <a16:creationId xmlns:a16="http://schemas.microsoft.com/office/drawing/2014/main" id="{29C1BDF4-306A-4A08-89BC-A55793996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7510" y="5192204"/>
            <a:ext cx="76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400">
                <a:latin typeface="Arial" panose="020B0604020202020204" pitchFamily="34" charset="0"/>
                <a:cs typeface="Arial" panose="020B0604020202020204" pitchFamily="34" charset="0"/>
              </a:rPr>
              <a:t>b/</a:t>
            </a:r>
          </a:p>
        </p:txBody>
      </p:sp>
      <p:graphicFrame>
        <p:nvGraphicFramePr>
          <p:cNvPr id="10" name="Object 94">
            <a:extLst>
              <a:ext uri="{FF2B5EF4-FFF2-40B4-BE49-F238E27FC236}">
                <a16:creationId xmlns:a16="http://schemas.microsoft.com/office/drawing/2014/main" id="{8A0AB5A0-54C9-41E9-B2A5-DA2B455AC5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0248280"/>
              </p:ext>
            </p:extLst>
          </p:nvPr>
        </p:nvGraphicFramePr>
        <p:xfrm>
          <a:off x="2999511" y="4851315"/>
          <a:ext cx="3069986" cy="1398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Equation" r:id="rId5" imgW="850531" imgH="393529" progId="Equation.3">
                  <p:embed/>
                </p:oleObj>
              </mc:Choice>
              <mc:Fallback>
                <p:oleObj name="Equation" r:id="rId5" imgW="850531" imgH="393529" progId="Equation.3">
                  <p:embed/>
                  <p:pic>
                    <p:nvPicPr>
                      <p:cNvPr id="11" name="Object 94">
                        <a:extLst>
                          <a:ext uri="{FF2B5EF4-FFF2-40B4-BE49-F238E27FC236}">
                            <a16:creationId xmlns:a16="http://schemas.microsoft.com/office/drawing/2014/main" id="{F0B8FCB4-7405-493F-8597-F495706A7E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9511" y="4851315"/>
                        <a:ext cx="3069986" cy="13988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97">
            <a:extLst>
              <a:ext uri="{FF2B5EF4-FFF2-40B4-BE49-F238E27FC236}">
                <a16:creationId xmlns:a16="http://schemas.microsoft.com/office/drawing/2014/main" id="{4878DA39-6C32-403D-B607-81FD7731E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1035" y="5058137"/>
            <a:ext cx="650397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>
                <a:latin typeface="Arial" panose="020B0604020202020204" pitchFamily="34" charset="0"/>
                <a:cs typeface="Arial" panose="020B0604020202020204" pitchFamily="34" charset="0"/>
              </a:rPr>
              <a:t>  83,45 – 30,98 – 42,47</a:t>
            </a:r>
          </a:p>
        </p:txBody>
      </p:sp>
      <p:sp>
        <p:nvSpPr>
          <p:cNvPr id="12" name="Rectangle 98">
            <a:extLst>
              <a:ext uri="{FF2B5EF4-FFF2-40B4-BE49-F238E27FC236}">
                <a16:creationId xmlns:a16="http://schemas.microsoft.com/office/drawing/2014/main" id="{D50F546D-0EA9-4B3B-ADAF-0A3E86809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9991" y="3149417"/>
            <a:ext cx="662222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>
                <a:latin typeface="Arial" panose="020B0604020202020204" pitchFamily="34" charset="0"/>
                <a:cs typeface="Arial" panose="020B0604020202020204" pitchFamily="34" charset="0"/>
              </a:rPr>
              <a:t>   69,78 + 35,97 + 30,22</a:t>
            </a:r>
          </a:p>
        </p:txBody>
      </p:sp>
      <p:sp>
        <p:nvSpPr>
          <p:cNvPr id="13" name="Text Box 100">
            <a:extLst>
              <a:ext uri="{FF2B5EF4-FFF2-40B4-BE49-F238E27FC236}">
                <a16:creationId xmlns:a16="http://schemas.microsoft.com/office/drawing/2014/main" id="{77982D33-917A-4636-9A86-5067897A3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8019" y="3125033"/>
            <a:ext cx="94603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>
                <a:latin typeface="Arial" panose="020B0604020202020204" pitchFamily="34" charset="0"/>
                <a:cs typeface="Arial" panose="020B0604020202020204" pitchFamily="34" charset="0"/>
              </a:rPr>
              <a:t>c/</a:t>
            </a:r>
          </a:p>
        </p:txBody>
      </p:sp>
      <p:sp>
        <p:nvSpPr>
          <p:cNvPr id="14" name="Text Box 101">
            <a:extLst>
              <a:ext uri="{FF2B5EF4-FFF2-40B4-BE49-F238E27FC236}">
                <a16:creationId xmlns:a16="http://schemas.microsoft.com/office/drawing/2014/main" id="{C3A1A3B1-97EC-4ECA-A7F6-27FA3996B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8551" y="7610341"/>
            <a:ext cx="1550496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alt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alt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alt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alt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 Box 102">
            <a:extLst>
              <a:ext uri="{FF2B5EF4-FFF2-40B4-BE49-F238E27FC236}">
                <a16:creationId xmlns:a16="http://schemas.microsoft.com/office/drawing/2014/main" id="{0CCC90B6-9C46-47E3-9D34-68F26727F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8892" y="5058137"/>
            <a:ext cx="106428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>
                <a:latin typeface="Arial" panose="020B0604020202020204" pitchFamily="34" charset="0"/>
                <a:cs typeface="Arial" panose="020B0604020202020204" pitchFamily="34" charset="0"/>
              </a:rPr>
              <a:t>d/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C07C43-2D90-4BB6-BA1C-6D3365DCBBA1}"/>
              </a:ext>
            </a:extLst>
          </p:cNvPr>
          <p:cNvGrpSpPr/>
          <p:nvPr/>
        </p:nvGrpSpPr>
        <p:grpSpPr>
          <a:xfrm>
            <a:off x="2040252" y="845126"/>
            <a:ext cx="3351314" cy="1455310"/>
            <a:chOff x="557212" y="223351"/>
            <a:chExt cx="3351314" cy="1455310"/>
          </a:xfrm>
        </p:grpSpPr>
        <p:pic>
          <p:nvPicPr>
            <p:cNvPr id="17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57BCDE84-9254-4C11-8FFE-28406F1901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3351314" cy="13277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94B9938-DAC4-463B-88F6-0CBE66CD39FD}"/>
                </a:ext>
              </a:extLst>
            </p:cNvPr>
            <p:cNvSpPr/>
            <p:nvPr/>
          </p:nvSpPr>
          <p:spPr>
            <a:xfrm>
              <a:off x="1230491" y="223351"/>
              <a:ext cx="2023311" cy="13062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3558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7">
            <a:extLst>
              <a:ext uri="{FF2B5EF4-FFF2-40B4-BE49-F238E27FC236}">
                <a16:creationId xmlns:a16="http://schemas.microsoft.com/office/drawing/2014/main" id="{ED61DF14-5FDA-4C3D-9CCD-5288AEA33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6149" y="2729770"/>
            <a:ext cx="109471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a/</a:t>
            </a:r>
          </a:p>
        </p:txBody>
      </p:sp>
      <p:graphicFrame>
        <p:nvGraphicFramePr>
          <p:cNvPr id="7" name="Object 102">
            <a:extLst>
              <a:ext uri="{FF2B5EF4-FFF2-40B4-BE49-F238E27FC236}">
                <a16:creationId xmlns:a16="http://schemas.microsoft.com/office/drawing/2014/main" id="{2CA0C9CB-D6A9-43DD-A257-B23F0275CA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7733617"/>
              </p:ext>
            </p:extLst>
          </p:nvPr>
        </p:nvGraphicFramePr>
        <p:xfrm>
          <a:off x="2582900" y="2238702"/>
          <a:ext cx="14514694" cy="1757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3" imgW="3568700" imgH="431800" progId="Equation.3">
                  <p:embed/>
                </p:oleObj>
              </mc:Choice>
              <mc:Fallback>
                <p:oleObj name="Equation" r:id="rId3" imgW="3568700" imgH="431800" progId="Equation.3">
                  <p:embed/>
                  <p:pic>
                    <p:nvPicPr>
                      <p:cNvPr id="9" name="Object 102">
                        <a:extLst>
                          <a:ext uri="{FF2B5EF4-FFF2-40B4-BE49-F238E27FC236}">
                            <a16:creationId xmlns:a16="http://schemas.microsoft.com/office/drawing/2014/main" id="{2961D6BC-52F6-407C-9ECD-A6AC184C81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2900" y="2238702"/>
                        <a:ext cx="14514694" cy="17570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05">
            <a:extLst>
              <a:ext uri="{FF2B5EF4-FFF2-40B4-BE49-F238E27FC236}">
                <a16:creationId xmlns:a16="http://schemas.microsoft.com/office/drawing/2014/main" id="{C739BF63-3F57-4270-8948-EFC48CC6A0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3397211"/>
              </p:ext>
            </p:extLst>
          </p:nvPr>
        </p:nvGraphicFramePr>
        <p:xfrm>
          <a:off x="2582900" y="4959214"/>
          <a:ext cx="14161773" cy="1852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Equation" r:id="rId5" imgW="3302000" imgH="431800" progId="Equation.3">
                  <p:embed/>
                </p:oleObj>
              </mc:Choice>
              <mc:Fallback>
                <p:oleObj name="Equation" r:id="rId5" imgW="3302000" imgH="431800" progId="Equation.3">
                  <p:embed/>
                  <p:pic>
                    <p:nvPicPr>
                      <p:cNvPr id="10" name="Object 105">
                        <a:extLst>
                          <a:ext uri="{FF2B5EF4-FFF2-40B4-BE49-F238E27FC236}">
                            <a16:creationId xmlns:a16="http://schemas.microsoft.com/office/drawing/2014/main" id="{50FD2455-B31B-4169-9E07-229E3339BC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2900" y="4959214"/>
                        <a:ext cx="14161773" cy="18527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104">
            <a:extLst>
              <a:ext uri="{FF2B5EF4-FFF2-40B4-BE49-F238E27FC236}">
                <a16:creationId xmlns:a16="http://schemas.microsoft.com/office/drawing/2014/main" id="{B27B9D20-1149-4230-8CFB-873101B62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8012" y="5392000"/>
            <a:ext cx="109471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b/</a:t>
            </a:r>
          </a:p>
        </p:txBody>
      </p:sp>
    </p:spTree>
    <p:extLst>
      <p:ext uri="{BB962C8B-B14F-4D97-AF65-F5344CB8AC3E}">
        <p14:creationId xmlns:p14="http://schemas.microsoft.com/office/powerpoint/2010/main" val="330531990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9">
            <a:extLst>
              <a:ext uri="{FF2B5EF4-FFF2-40B4-BE49-F238E27FC236}">
                <a16:creationId xmlns:a16="http://schemas.microsoft.com/office/drawing/2014/main" id="{A76C18ED-845A-F649-BF77-A8D66B9B1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852" y="5335110"/>
            <a:ext cx="1216351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400" dirty="0">
                <a:cs typeface="Times New Roman" panose="02020603050405020304" pitchFamily="18" charset="0"/>
              </a:rPr>
              <a:t>d/</a:t>
            </a:r>
          </a:p>
        </p:txBody>
      </p:sp>
      <p:sp>
        <p:nvSpPr>
          <p:cNvPr id="11" name="Rectangle 111">
            <a:extLst>
              <a:ext uri="{FF2B5EF4-FFF2-40B4-BE49-F238E27FC236}">
                <a16:creationId xmlns:a16="http://schemas.microsoft.com/office/drawing/2014/main" id="{E598EDB8-AE6D-8543-BE99-3ED6FE8CE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2028" y="1614223"/>
            <a:ext cx="12771688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400" dirty="0">
                <a:cs typeface="Times New Roman" panose="02020603050405020304" pitchFamily="18" charset="0"/>
              </a:rPr>
              <a:t>   69,78 + 35,97 + 30,22 </a:t>
            </a:r>
          </a:p>
          <a:p>
            <a:pPr eaLnBrk="1" hangingPunct="1"/>
            <a:r>
              <a:rPr lang="en-US" altLang="en-US" sz="5400" dirty="0">
                <a:cs typeface="Times New Roman" panose="02020603050405020304" pitchFamily="18" charset="0"/>
              </a:rPr>
              <a:t>= (69,78 + 30,22) + 35,97  </a:t>
            </a:r>
          </a:p>
          <a:p>
            <a:pPr eaLnBrk="1" hangingPunct="1"/>
            <a:r>
              <a:rPr lang="en-US" altLang="en-US" sz="5400" dirty="0">
                <a:cs typeface="Times New Roman" panose="02020603050405020304" pitchFamily="18" charset="0"/>
              </a:rPr>
              <a:t>= 100 + 35,97             </a:t>
            </a:r>
          </a:p>
          <a:p>
            <a:pPr eaLnBrk="1" hangingPunct="1"/>
            <a:r>
              <a:rPr lang="en-US" altLang="en-US" sz="5400" dirty="0">
                <a:cs typeface="Times New Roman" panose="02020603050405020304" pitchFamily="18" charset="0"/>
              </a:rPr>
              <a:t>= 135,97 </a:t>
            </a:r>
          </a:p>
        </p:txBody>
      </p:sp>
      <p:sp>
        <p:nvSpPr>
          <p:cNvPr id="12" name="Rectangle 113">
            <a:extLst>
              <a:ext uri="{FF2B5EF4-FFF2-40B4-BE49-F238E27FC236}">
                <a16:creationId xmlns:a16="http://schemas.microsoft.com/office/drawing/2014/main" id="{F8C35A9C-FA34-654F-8864-9701D32E4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2028" y="5335110"/>
            <a:ext cx="1240678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400" dirty="0">
                <a:cs typeface="Times New Roman" panose="02020603050405020304" pitchFamily="18" charset="0"/>
              </a:rPr>
              <a:t>   83,45 – 30,98 – 42,47 </a:t>
            </a:r>
          </a:p>
          <a:p>
            <a:pPr eaLnBrk="1" hangingPunct="1"/>
            <a:r>
              <a:rPr lang="en-US" altLang="en-US" sz="5400" dirty="0">
                <a:cs typeface="Times New Roman" panose="02020603050405020304" pitchFamily="18" charset="0"/>
              </a:rPr>
              <a:t>= 83,45 – (30,98 + 42,47)</a:t>
            </a:r>
          </a:p>
          <a:p>
            <a:pPr eaLnBrk="1" hangingPunct="1"/>
            <a:r>
              <a:rPr lang="en-US" altLang="en-US" sz="5400" dirty="0">
                <a:cs typeface="Times New Roman" panose="02020603050405020304" pitchFamily="18" charset="0"/>
              </a:rPr>
              <a:t>= 83,45 – 73,45</a:t>
            </a:r>
          </a:p>
          <a:p>
            <a:pPr eaLnBrk="1" hangingPunct="1"/>
            <a:r>
              <a:rPr lang="en-US" altLang="en-US" sz="5400" dirty="0">
                <a:cs typeface="Times New Roman" panose="02020603050405020304" pitchFamily="18" charset="0"/>
              </a:rPr>
              <a:t>= 10</a:t>
            </a:r>
          </a:p>
        </p:txBody>
      </p:sp>
      <p:sp>
        <p:nvSpPr>
          <p:cNvPr id="13" name="Rectangle 114">
            <a:extLst>
              <a:ext uri="{FF2B5EF4-FFF2-40B4-BE49-F238E27FC236}">
                <a16:creationId xmlns:a16="http://schemas.microsoft.com/office/drawing/2014/main" id="{C89BDBBF-CF33-4B4D-904A-D30F8190F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852" y="1702302"/>
            <a:ext cx="1216351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400" dirty="0">
                <a:cs typeface="Times New Roman" panose="02020603050405020304" pitchFamily="18" charset="0"/>
              </a:rPr>
              <a:t>c/</a:t>
            </a:r>
          </a:p>
        </p:txBody>
      </p:sp>
    </p:spTree>
    <p:extLst>
      <p:ext uri="{BB962C8B-B14F-4D97-AF65-F5344CB8AC3E}">
        <p14:creationId xmlns:p14="http://schemas.microsoft.com/office/powerpoint/2010/main" val="280489169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9F40EAB-5AD3-43CF-A861-A3F077AE51AC}"/>
              </a:ext>
            </a:extLst>
          </p:cNvPr>
          <p:cNvGrpSpPr/>
          <p:nvPr/>
        </p:nvGrpSpPr>
        <p:grpSpPr>
          <a:xfrm>
            <a:off x="2040252" y="845126"/>
            <a:ext cx="3351314" cy="1455310"/>
            <a:chOff x="557212" y="223351"/>
            <a:chExt cx="3351314" cy="1455310"/>
          </a:xfrm>
        </p:grpSpPr>
        <p:pic>
          <p:nvPicPr>
            <p:cNvPr id="3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BEEDF4C7-55B0-483B-8305-4BD7A82287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3351314" cy="13277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E1C36AF-7030-495C-8356-460CDB17895F}"/>
                </a:ext>
              </a:extLst>
            </p:cNvPr>
            <p:cNvSpPr/>
            <p:nvPr/>
          </p:nvSpPr>
          <p:spPr>
            <a:xfrm>
              <a:off x="1230491" y="223351"/>
              <a:ext cx="2023311" cy="13062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A61793AA-6735-CC46-9C38-62F341422079}"/>
              </a:ext>
            </a:extLst>
          </p:cNvPr>
          <p:cNvSpPr/>
          <p:nvPr/>
        </p:nvSpPr>
        <p:spPr>
          <a:xfrm>
            <a:off x="1878530" y="3701198"/>
            <a:ext cx="10846870" cy="7487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80B1A442-5FB5-ED4C-9548-BC1D1AE3BFF8}"/>
              </a:ext>
            </a:extLst>
          </p:cNvPr>
          <p:cNvSpPr/>
          <p:nvPr/>
        </p:nvSpPr>
        <p:spPr>
          <a:xfrm>
            <a:off x="1878530" y="2813640"/>
            <a:ext cx="10161070" cy="7487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8C7DF8C-2CF5-4856-BA5D-BC48DAD9A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8530" y="687660"/>
            <a:ext cx="15033166" cy="828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                        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Một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gia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đình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công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nhân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sử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dụng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tiền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lương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hằng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             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000" dirty="0">
                <a:cs typeface="Arial" panose="020B0604020202020204" pitchFamily="34" charset="0"/>
              </a:rPr>
              <a:t>                         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tháng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như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sau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:    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số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tiền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lương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để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chi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cho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tiền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ăn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của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gia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đình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và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tiền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học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của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các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con,      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số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tiền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lương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để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trả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tiền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thuê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nhà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và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tiền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chi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tiêu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cho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việc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khác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,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còn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lại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là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tiền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để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dành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.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a)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Hỏi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mỗi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tháng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gia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đình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đó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để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dành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được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bao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nhiêu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phần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trăm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số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tiền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lương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?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b)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Nếu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số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tiền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lương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là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4 000 000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đồng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một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tháng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thì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gia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đình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đó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để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dành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được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bao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nhiêu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tiền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mỗi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tháng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?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026" name="Picture 2" descr="\frac{3}{5}">
            <a:extLst>
              <a:ext uri="{FF2B5EF4-FFF2-40B4-BE49-F238E27FC236}">
                <a16:creationId xmlns:a16="http://schemas.microsoft.com/office/drawing/2014/main" id="{AA073222-2337-4FFC-B3D7-3F5488AAE96F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213" y="-365125"/>
            <a:ext cx="152400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6C51B9B6-7CE8-9141-97BE-CE6F72B4E088}"/>
              </a:ext>
            </a:extLst>
          </p:cNvPr>
          <p:cNvSpPr/>
          <p:nvPr/>
        </p:nvSpPr>
        <p:spPr>
          <a:xfrm>
            <a:off x="9169975" y="1498253"/>
            <a:ext cx="488375" cy="149085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027" name="Picture 3" descr="\frac{1}{4}">
            <a:extLst>
              <a:ext uri="{FF2B5EF4-FFF2-40B4-BE49-F238E27FC236}">
                <a16:creationId xmlns:a16="http://schemas.microsoft.com/office/drawing/2014/main" id="{1BCD74BA-4263-4037-9E09-70B9CF77D2B4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950" y="-365125"/>
            <a:ext cx="152400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79E44C5-0D15-4336-95CB-A82012EFDD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3411702"/>
              </p:ext>
            </p:extLst>
          </p:nvPr>
        </p:nvGraphicFramePr>
        <p:xfrm>
          <a:off x="9169975" y="1435817"/>
          <a:ext cx="488375" cy="14908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4" imgW="139680" imgH="393480" progId="Equation.DSMT4">
                  <p:embed/>
                </p:oleObj>
              </mc:Choice>
              <mc:Fallback>
                <p:oleObj name="Equation" r:id="rId4" imgW="1396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169975" y="1435817"/>
                        <a:ext cx="488375" cy="14908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Oval 25">
            <a:extLst>
              <a:ext uri="{FF2B5EF4-FFF2-40B4-BE49-F238E27FC236}">
                <a16:creationId xmlns:a16="http://schemas.microsoft.com/office/drawing/2014/main" id="{8CC325DE-8164-2C40-B71D-7FEA68F7ED58}"/>
              </a:ext>
            </a:extLst>
          </p:cNvPr>
          <p:cNvSpPr/>
          <p:nvPr/>
        </p:nvSpPr>
        <p:spPr>
          <a:xfrm>
            <a:off x="12419517" y="2503338"/>
            <a:ext cx="590550" cy="139888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F348517-E06B-41B6-927F-D6398E9337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9599091"/>
              </p:ext>
            </p:extLst>
          </p:nvPr>
        </p:nvGraphicFramePr>
        <p:xfrm>
          <a:off x="12419517" y="2376636"/>
          <a:ext cx="590550" cy="152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Equation" r:id="rId6" imgW="152280" imgH="393480" progId="Equation.DSMT4">
                  <p:embed/>
                </p:oleObj>
              </mc:Choice>
              <mc:Fallback>
                <p:oleObj name="Equation" r:id="rId6" imgW="152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419517" y="2376636"/>
                        <a:ext cx="590550" cy="1525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E2C1253-57B3-5A45-94FB-10FE8027652D}"/>
              </a:ext>
            </a:extLst>
          </p:cNvPr>
          <p:cNvCxnSpPr/>
          <p:nvPr/>
        </p:nvCxnSpPr>
        <p:spPr>
          <a:xfrm>
            <a:off x="13010067" y="4384964"/>
            <a:ext cx="390162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9000E6-1DD3-2446-9C71-2DCC65AB817F}"/>
              </a:ext>
            </a:extLst>
          </p:cNvPr>
          <p:cNvCxnSpPr>
            <a:cxnSpLocks/>
          </p:cNvCxnSpPr>
          <p:nvPr/>
        </p:nvCxnSpPr>
        <p:spPr>
          <a:xfrm>
            <a:off x="1878530" y="5318414"/>
            <a:ext cx="124567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7176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1" animBg="1"/>
      <p:bldP spid="23" grpId="0" animBg="1"/>
      <p:bldP spid="21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E54D56-093D-4E17-B521-5E162CDA5A46}"/>
              </a:ext>
            </a:extLst>
          </p:cNvPr>
          <p:cNvGrpSpPr/>
          <p:nvPr/>
        </p:nvGrpSpPr>
        <p:grpSpPr>
          <a:xfrm>
            <a:off x="2040252" y="845126"/>
            <a:ext cx="3351314" cy="1455310"/>
            <a:chOff x="557212" y="223351"/>
            <a:chExt cx="3351314" cy="1455310"/>
          </a:xfrm>
        </p:grpSpPr>
        <p:pic>
          <p:nvPicPr>
            <p:cNvPr id="3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19A1F19C-CBC3-478F-B98A-D5274764FB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3351314" cy="13277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DC89530-2743-4804-8A08-77EA4E110F8D}"/>
                </a:ext>
              </a:extLst>
            </p:cNvPr>
            <p:cNvSpPr/>
            <p:nvPr/>
          </p:nvSpPr>
          <p:spPr>
            <a:xfrm>
              <a:off x="1230491" y="223351"/>
              <a:ext cx="2023311" cy="13062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 Box 37">
            <a:extLst>
              <a:ext uri="{FF2B5EF4-FFF2-40B4-BE49-F238E27FC236}">
                <a16:creationId xmlns:a16="http://schemas.microsoft.com/office/drawing/2014/main" id="{10EE4AF0-E99C-4875-9B7A-CAE291D5E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3654" y="3052185"/>
            <a:ext cx="106653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  <a:t>Chi tiền ăn và học :        số tiền lương </a:t>
            </a:r>
          </a:p>
        </p:txBody>
      </p:sp>
      <p:sp>
        <p:nvSpPr>
          <p:cNvPr id="6" name="Text Box 37">
            <a:extLst>
              <a:ext uri="{FF2B5EF4-FFF2-40B4-BE49-F238E27FC236}">
                <a16:creationId xmlns:a16="http://schemas.microsoft.com/office/drawing/2014/main" id="{A6DDEFCD-E3FB-4817-A7E4-5DC7303C2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9409" y="4049567"/>
            <a:ext cx="138891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  <a:t>Chi tiền thuê nhà và việc khác:      số tiền lương   </a:t>
            </a:r>
          </a:p>
        </p:txBody>
      </p:sp>
      <p:sp>
        <p:nvSpPr>
          <p:cNvPr id="7" name="Text Box 37">
            <a:extLst>
              <a:ext uri="{FF2B5EF4-FFF2-40B4-BE49-F238E27FC236}">
                <a16:creationId xmlns:a16="http://schemas.microsoft.com/office/drawing/2014/main" id="{48BC1936-92F6-46BB-9B76-4B5CC4206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3143" y="5093710"/>
            <a:ext cx="100520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  <a:t>Mỗi tháng để dành :.....% tiền lương?   </a:t>
            </a:r>
          </a:p>
        </p:txBody>
      </p:sp>
      <p:sp>
        <p:nvSpPr>
          <p:cNvPr id="8" name="Text Box 37">
            <a:extLst>
              <a:ext uri="{FF2B5EF4-FFF2-40B4-BE49-F238E27FC236}">
                <a16:creationId xmlns:a16="http://schemas.microsoft.com/office/drawing/2014/main" id="{6DD27540-0BDF-4468-892E-660EB6F7C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3654" y="6165273"/>
            <a:ext cx="135243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  <a:t>Nếu tiền lương 4 000 000 đồng để dành:  ..... tiền?   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A5AE1867-8E69-44A7-AD96-B2A46FA737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9394068"/>
              </p:ext>
            </p:extLst>
          </p:nvPr>
        </p:nvGraphicFramePr>
        <p:xfrm>
          <a:off x="6914658" y="2660701"/>
          <a:ext cx="529013" cy="14908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Equation" r:id="rId4" imgW="139680" imgH="393480" progId="Equation.DSMT4">
                  <p:embed/>
                </p:oleObj>
              </mc:Choice>
              <mc:Fallback>
                <p:oleObj name="Equation" r:id="rId4" imgW="139680" imgH="3934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C79E44C5-0D15-4336-95CB-A82012EFDD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14658" y="2660701"/>
                        <a:ext cx="529013" cy="14908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45E5F6A-2A47-4BA9-84A3-E9A01A92C8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1585148"/>
              </p:ext>
            </p:extLst>
          </p:nvPr>
        </p:nvGraphicFramePr>
        <p:xfrm>
          <a:off x="9387108" y="3642303"/>
          <a:ext cx="590550" cy="152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Equation" r:id="rId6" imgW="152280" imgH="393480" progId="Equation.DSMT4">
                  <p:embed/>
                </p:oleObj>
              </mc:Choice>
              <mc:Fallback>
                <p:oleObj name="Equation" r:id="rId6" imgW="152280" imgH="39348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F348517-E06B-41B6-927F-D6398E9337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387108" y="3642303"/>
                        <a:ext cx="590550" cy="1525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46058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7">
            <a:extLst>
              <a:ext uri="{FF2B5EF4-FFF2-40B4-BE49-F238E27FC236}">
                <a16:creationId xmlns:a16="http://schemas.microsoft.com/office/drawing/2014/main" id="{EBB4B74D-97FA-43AB-A5DA-269331636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9632" y="2326834"/>
            <a:ext cx="137588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lương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   </a:t>
            </a:r>
          </a:p>
        </p:txBody>
      </p:sp>
      <p:sp>
        <p:nvSpPr>
          <p:cNvPr id="3" name="Text Box 37">
            <a:extLst>
              <a:ext uri="{FF2B5EF4-FFF2-40B4-BE49-F238E27FC236}">
                <a16:creationId xmlns:a16="http://schemas.microsoft.com/office/drawing/2014/main" id="{D411C09A-8E04-493F-916F-54C45C645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1249" y="6367998"/>
            <a:ext cx="150192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  <a:t>Nếu tiền lương 4 000 000 đồng thì gia đình đó để dành số tiền là:   </a:t>
            </a:r>
          </a:p>
        </p:txBody>
      </p:sp>
      <p:sp>
        <p:nvSpPr>
          <p:cNvPr id="6" name="Text Box 37">
            <a:extLst>
              <a:ext uri="{FF2B5EF4-FFF2-40B4-BE49-F238E27FC236}">
                <a16:creationId xmlns:a16="http://schemas.microsoft.com/office/drawing/2014/main" id="{6A72FA67-FE11-45D5-A1FD-60B9134AB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9632" y="4244608"/>
            <a:ext cx="152225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lương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DE0EF6-7594-4D08-89F9-D57350595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5299" y="7252280"/>
            <a:ext cx="94517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4 000 000 : 100 x 15 = 600 000 (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8864CF-CCC1-4EB5-9B81-B2DD53E6F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4587" y="8136562"/>
            <a:ext cx="664014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a) 15%</a:t>
            </a:r>
          </a:p>
          <a:p>
            <a:pPr eaLnBrk="1" hangingPunct="1"/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         b) 600 000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9A59E14-C713-458F-B4F4-FF11040BD295}"/>
              </a:ext>
            </a:extLst>
          </p:cNvPr>
          <p:cNvGrpSpPr/>
          <p:nvPr/>
        </p:nvGrpSpPr>
        <p:grpSpPr>
          <a:xfrm>
            <a:off x="2040252" y="845126"/>
            <a:ext cx="3351314" cy="1455310"/>
            <a:chOff x="557212" y="223351"/>
            <a:chExt cx="3351314" cy="1455310"/>
          </a:xfrm>
        </p:grpSpPr>
        <p:pic>
          <p:nvPicPr>
            <p:cNvPr id="10" name="Picture 9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B199ECE5-61E1-4A56-BF58-B2AD34D357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3351314" cy="13277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4EBE16-B74E-499F-AB7B-3E8CB8361B30}"/>
                </a:ext>
              </a:extLst>
            </p:cNvPr>
            <p:cNvSpPr/>
            <p:nvPr/>
          </p:nvSpPr>
          <p:spPr>
            <a:xfrm>
              <a:off x="1230491" y="223351"/>
              <a:ext cx="2023311" cy="13062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09446DCE-2401-4E38-AFAE-0EB113590C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3768773"/>
              </p:ext>
            </p:extLst>
          </p:nvPr>
        </p:nvGraphicFramePr>
        <p:xfrm>
          <a:off x="5519718" y="2966214"/>
          <a:ext cx="2308100" cy="1401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" name="Equation" r:id="rId4" imgW="711000" imgH="431640" progId="Equation.DSMT4">
                  <p:embed/>
                </p:oleObj>
              </mc:Choice>
              <mc:Fallback>
                <p:oleObj name="Equation" r:id="rId4" imgW="71100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19718" y="2966214"/>
                        <a:ext cx="2308100" cy="14013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3D847F61-F8B7-47A6-B027-E0B4692A4F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0609151"/>
              </p:ext>
            </p:extLst>
          </p:nvPr>
        </p:nvGraphicFramePr>
        <p:xfrm>
          <a:off x="7827818" y="2885507"/>
          <a:ext cx="1333539" cy="153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name="Equation" r:id="rId6" imgW="342720" imgH="393480" progId="Equation.DSMT4">
                  <p:embed/>
                </p:oleObj>
              </mc:Choice>
              <mc:Fallback>
                <p:oleObj name="Equation" r:id="rId6" imgW="3427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827818" y="2885507"/>
                        <a:ext cx="1333539" cy="1531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73222787-0F12-43EC-B28A-55D12E0820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7489937"/>
              </p:ext>
            </p:extLst>
          </p:nvPr>
        </p:nvGraphicFramePr>
        <p:xfrm>
          <a:off x="5519717" y="4938436"/>
          <a:ext cx="3661585" cy="1401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" name="Equation" r:id="rId8" imgW="1028520" imgH="393480" progId="Equation.DSMT4">
                  <p:embed/>
                </p:oleObj>
              </mc:Choice>
              <mc:Fallback>
                <p:oleObj name="Equation" r:id="rId8" imgW="10285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519717" y="4938436"/>
                        <a:ext cx="3661585" cy="14013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953426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25"/>
          <p:cNvSpPr txBox="1"/>
          <p:nvPr/>
        </p:nvSpPr>
        <p:spPr>
          <a:xfrm flipH="1">
            <a:off x="6426489" y="5835054"/>
            <a:ext cx="308664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3600" b="1" noProof="1">
                <a:solidFill>
                  <a:schemeClr val="bg1"/>
                </a:solidFill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rPr>
              <a:t>PART 3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46D0AFC-5C8B-4E81-AA60-56630543D8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rot="20876792">
            <a:off x="15847806" y="2016524"/>
            <a:ext cx="1788237" cy="30906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927" y="619463"/>
            <a:ext cx="6459264" cy="283764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88A3B13-1654-4608-8C44-F5A740F258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rot="1149886">
            <a:off x="15525273" y="5474927"/>
            <a:ext cx="1788237" cy="30906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D7879E-AFCF-41F4-8756-32925479850F}"/>
              </a:ext>
            </a:extLst>
          </p:cNvPr>
          <p:cNvSpPr txBox="1"/>
          <p:nvPr/>
        </p:nvSpPr>
        <p:spPr>
          <a:xfrm>
            <a:off x="9247831" y="1687225"/>
            <a:ext cx="525977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err="1">
                <a:latin typeface="#9Slide05 SVNKitten" pitchFamily="2" charset="0"/>
              </a:rPr>
              <a:t>Tự</a:t>
            </a:r>
            <a:r>
              <a:rPr lang="en-US" sz="8800" dirty="0">
                <a:latin typeface="#9Slide05 SVNKitten" pitchFamily="2" charset="0"/>
              </a:rPr>
              <a:t> </a:t>
            </a:r>
            <a:r>
              <a:rPr lang="en-US" sz="8800" dirty="0" err="1">
                <a:latin typeface="#9Slide05 SVNKitten" pitchFamily="2" charset="0"/>
              </a:rPr>
              <a:t>đánh</a:t>
            </a:r>
            <a:r>
              <a:rPr lang="en-US" sz="8800" dirty="0">
                <a:latin typeface="#9Slide05 SVNKitten" pitchFamily="2" charset="0"/>
              </a:rPr>
              <a:t> </a:t>
            </a:r>
            <a:r>
              <a:rPr lang="en-US" sz="8800" dirty="0" err="1">
                <a:latin typeface="#9Slide05 SVNKitten" pitchFamily="2" charset="0"/>
              </a:rPr>
              <a:t>giá</a:t>
            </a:r>
            <a:endParaRPr lang="en-US" sz="8800" dirty="0">
              <a:latin typeface="#9Slide05 SVNKitten" pitchFamily="2" charset="0"/>
            </a:endParaRPr>
          </a:p>
        </p:txBody>
      </p:sp>
      <p:sp>
        <p:nvSpPr>
          <p:cNvPr id="15" name="矩形: 圆顶角 29">
            <a:extLst>
              <a:ext uri="{FF2B5EF4-FFF2-40B4-BE49-F238E27FC236}">
                <a16:creationId xmlns:a16="http://schemas.microsoft.com/office/drawing/2014/main" id="{E0AB6105-6941-4336-AA7E-61BFCFC9C5DB}"/>
              </a:ext>
            </a:extLst>
          </p:cNvPr>
          <p:cNvSpPr/>
          <p:nvPr/>
        </p:nvSpPr>
        <p:spPr>
          <a:xfrm rot="5400000" flipH="1">
            <a:off x="10286309" y="299720"/>
            <a:ext cx="2129455" cy="9440471"/>
          </a:xfrm>
          <a:prstGeom prst="round2SameRect">
            <a:avLst>
              <a:gd name="adj1" fmla="val 49332"/>
              <a:gd name="adj2" fmla="val 0"/>
            </a:avLst>
          </a:prstGeom>
          <a:solidFill>
            <a:srgbClr val="BBC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16" name="TextBox 25">
            <a:extLst>
              <a:ext uri="{FF2B5EF4-FFF2-40B4-BE49-F238E27FC236}">
                <a16:creationId xmlns:a16="http://schemas.microsoft.com/office/drawing/2014/main" id="{BBF9502D-60C6-4678-9D47-ECE8DE2CE163}"/>
              </a:ext>
            </a:extLst>
          </p:cNvPr>
          <p:cNvSpPr txBox="1"/>
          <p:nvPr/>
        </p:nvSpPr>
        <p:spPr>
          <a:xfrm flipH="1">
            <a:off x="6764040" y="4338786"/>
            <a:ext cx="9307232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440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</a:rPr>
              <a:t>Vận dụng kĩ năng cộng, trừ trong thực hành tính và giải toán.</a:t>
            </a:r>
            <a:endParaRPr lang="zh-CN" altLang="en-US" sz="4400" dirty="0">
              <a:solidFill>
                <a:schemeClr val="tx1">
                  <a:lumMod val="85000"/>
                  <a:lumOff val="15000"/>
                </a:schemeClr>
              </a:solidFill>
              <a:latin typeface="UTM Avo" panose="02040603050506020204" pitchFamily="18" charset="0"/>
              <a:ea typeface="字魂27号-布丁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5673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5" grpId="0" animBg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63879" y="1924051"/>
            <a:ext cx="8788946" cy="2876045"/>
          </a:xfrm>
          <a:prstGeom prst="rect">
            <a:avLst/>
          </a:prstGeom>
        </p:spPr>
        <p:txBody>
          <a:bodyPr wrap="none">
            <a:prstTxWarp prst="textWave1">
              <a:avLst/>
            </a:prstTxWarp>
            <a:spAutoFit/>
          </a:bodyPr>
          <a:lstStyle/>
          <a:p>
            <a:pPr algn="ctr"/>
            <a:r>
              <a:rPr lang="en-US" sz="10800" dirty="0" err="1">
                <a:ln>
                  <a:solidFill>
                    <a:schemeClr val="tx1"/>
                  </a:solidFill>
                </a:ln>
                <a:solidFill>
                  <a:srgbClr val="002B8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Hẹn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 </a:t>
            </a:r>
            <a:r>
              <a:rPr lang="en-US" sz="10800" dirty="0" err="1">
                <a:ln>
                  <a:solidFill>
                    <a:schemeClr val="tx1"/>
                  </a:solidFill>
                </a:ln>
                <a:solidFill>
                  <a:srgbClr val="376332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gặp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 </a:t>
            </a:r>
            <a:r>
              <a:rPr lang="en-US" sz="10800" dirty="0" err="1">
                <a:ln>
                  <a:solidFill>
                    <a:schemeClr val="tx1"/>
                  </a:solidFill>
                </a:ln>
                <a:solidFill>
                  <a:srgbClr val="F1C037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lại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 !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B2304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!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chemeClr val="bg1">
                    <a:lumMod val="2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!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14509154" y="8167507"/>
            <a:ext cx="3778847" cy="22205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734694" y="3986924"/>
            <a:ext cx="8408009" cy="15234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fontAlgn="base"/>
            <a:r>
              <a:rPr kumimoji="1" lang="en-US" altLang="zh-CN" sz="9900" noProof="1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KHỞI ĐỘNG</a:t>
            </a:r>
            <a:endParaRPr lang="zh-CN" altLang="zh-CN" sz="9900" noProof="1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#9Slide05 SVNKitten" pitchFamily="2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F4E057-E00F-4D7B-BC33-7086E00144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939459" y="5371919"/>
            <a:ext cx="5569695" cy="2940335"/>
          </a:xfrm>
          <a:prstGeom prst="rect">
            <a:avLst/>
          </a:prstGeom>
        </p:spPr>
      </p:pic>
      <p:grpSp>
        <p:nvGrpSpPr>
          <p:cNvPr id="18" name="组合 15">
            <a:extLst>
              <a:ext uri="{FF2B5EF4-FFF2-40B4-BE49-F238E27FC236}">
                <a16:creationId xmlns:a16="http://schemas.microsoft.com/office/drawing/2014/main" id="{290892F4-BD96-4413-BE63-95EAC465CA4A}"/>
              </a:ext>
            </a:extLst>
          </p:cNvPr>
          <p:cNvGrpSpPr/>
          <p:nvPr/>
        </p:nvGrpSpPr>
        <p:grpSpPr>
          <a:xfrm>
            <a:off x="11000085" y="1388927"/>
            <a:ext cx="2056071" cy="2056071"/>
            <a:chOff x="5410643" y="1184464"/>
            <a:chExt cx="1370714" cy="1370714"/>
          </a:xfrm>
        </p:grpSpPr>
        <p:sp>
          <p:nvSpPr>
            <p:cNvPr id="19" name="文本框 11">
              <a:extLst>
                <a:ext uri="{FF2B5EF4-FFF2-40B4-BE49-F238E27FC236}">
                  <a16:creationId xmlns:a16="http://schemas.microsoft.com/office/drawing/2014/main" id="{E2BBCB4F-3834-4010-9E7D-01EC967933D2}"/>
                </a:ext>
              </a:extLst>
            </p:cNvPr>
            <p:cNvSpPr txBox="1"/>
            <p:nvPr/>
          </p:nvSpPr>
          <p:spPr>
            <a:xfrm>
              <a:off x="5496560" y="1361990"/>
              <a:ext cx="1198880" cy="1107995"/>
            </a:xfrm>
            <a:prstGeom prst="rect">
              <a:avLst/>
            </a:prstGeom>
            <a:noFill/>
            <a:ln w="38100">
              <a:noFill/>
              <a:miter/>
            </a:ln>
          </p:spPr>
          <p:txBody>
            <a:bodyPr wrap="square" lIns="0" tIns="0" rIns="0" bIns="0" anchor="t">
              <a:spAutoFit/>
            </a:bodyPr>
            <a:lstStyle/>
            <a:p>
              <a:pPr lvl="0" algn="ctr"/>
              <a:r>
                <a:rPr lang="en-US" altLang="zh-CN" sz="10800" b="1">
                  <a:solidFill>
                    <a:srgbClr val="002060"/>
                  </a:solidFill>
                  <a:latin typeface="LNTH-Oliver" panose="00000400000000000000" pitchFamily="2" charset="0"/>
                  <a:ea typeface=".黑体-韩语" panose="02000500000000000000" pitchFamily="2" charset="-122"/>
                  <a:cs typeface="+mn-ea"/>
                  <a:sym typeface="+mn-lt"/>
                </a:rPr>
                <a:t>1</a:t>
              </a:r>
              <a:endParaRPr lang="en-US" altLang="zh-CN" sz="10800" b="1" dirty="0">
                <a:solidFill>
                  <a:srgbClr val="002060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20" name="椭圆 14">
              <a:extLst>
                <a:ext uri="{FF2B5EF4-FFF2-40B4-BE49-F238E27FC236}">
                  <a16:creationId xmlns:a16="http://schemas.microsoft.com/office/drawing/2014/main" id="{DD50D4B2-FCC1-4B70-8FF6-64D542CF278D}"/>
                </a:ext>
              </a:extLst>
            </p:cNvPr>
            <p:cNvSpPr/>
            <p:nvPr/>
          </p:nvSpPr>
          <p:spPr>
            <a:xfrm>
              <a:off x="5410643" y="1184464"/>
              <a:ext cx="1370714" cy="1370714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50" dirty="0"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BEF48A75-F9EE-431A-804A-A5EF0B5CB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122" y="2373880"/>
            <a:ext cx="6147836" cy="6896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16">
            <a:extLst>
              <a:ext uri="{FF2B5EF4-FFF2-40B4-BE49-F238E27FC236}">
                <a16:creationId xmlns:a16="http://schemas.microsoft.com/office/drawing/2014/main" id="{11A46B64-FB71-4142-8FB3-C590B0316825}"/>
              </a:ext>
            </a:extLst>
          </p:cNvPr>
          <p:cNvSpPr/>
          <p:nvPr/>
        </p:nvSpPr>
        <p:spPr>
          <a:xfrm>
            <a:off x="8687836" y="1571171"/>
            <a:ext cx="7669764" cy="3572329"/>
          </a:xfrm>
          <a:prstGeom prst="cloudCallout">
            <a:avLst>
              <a:gd name="adj1" fmla="val -38309"/>
              <a:gd name="adj2" fmla="val 55383"/>
            </a:avLst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AB3639-FA05-4779-9922-CEBAE91CA2BC}"/>
              </a:ext>
            </a:extLst>
          </p:cNvPr>
          <p:cNvSpPr txBox="1"/>
          <p:nvPr/>
        </p:nvSpPr>
        <p:spPr>
          <a:xfrm>
            <a:off x="9463314" y="2080062"/>
            <a:ext cx="62518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Chào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con, Mina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gặp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khó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khăn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giúp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Mina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nhé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1" name="Picture 16">
            <a:extLst>
              <a:ext uri="{FF2B5EF4-FFF2-40B4-BE49-F238E27FC236}">
                <a16:creationId xmlns:a16="http://schemas.microsoft.com/office/drawing/2014/main" id="{A9F03F0D-4FC5-4276-B6F3-DCA8ED063D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844365" y="5033732"/>
            <a:ext cx="4667809" cy="427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09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2526BE6-B365-4DAE-A774-7923A3D27D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602" y="1243850"/>
            <a:ext cx="11793540" cy="331806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910963" y="1943879"/>
            <a:ext cx="88642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>
                <a:solidFill>
                  <a:srgbClr val="663300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Tìm x, biết:</a:t>
            </a:r>
            <a:endParaRPr lang="vi-VN" altLang="zh-CN" sz="5400">
              <a:solidFill>
                <a:srgbClr val="663300"/>
              </a:solidFill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1BAA2E2-C4FA-4296-99E1-8FCC4D6D4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107" y="3887849"/>
            <a:ext cx="4595899" cy="515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8755F71-DD95-4B4C-8C20-338F2F2006C2}"/>
              </a:ext>
            </a:extLst>
          </p:cNvPr>
          <p:cNvSpPr/>
          <p:nvPr/>
        </p:nvSpPr>
        <p:spPr>
          <a:xfrm>
            <a:off x="7213602" y="4527244"/>
            <a:ext cx="962297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800" b="1">
                <a:cs typeface="Times New Roman" panose="02020603050405020304" pitchFamily="18" charset="0"/>
              </a:rPr>
              <a:t>                       x = 88,5 - 35,67</a:t>
            </a:r>
          </a:p>
          <a:p>
            <a:r>
              <a:rPr lang="en-US" altLang="en-US" sz="4800" b="1">
                <a:cs typeface="Times New Roman" panose="02020603050405020304" pitchFamily="18" charset="0"/>
              </a:rPr>
              <a:t>                       x =     52,83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C3A0E0-30BB-41BE-8C4E-52073DE149D5}"/>
              </a:ext>
            </a:extLst>
          </p:cNvPr>
          <p:cNvSpPr txBox="1"/>
          <p:nvPr/>
        </p:nvSpPr>
        <p:spPr>
          <a:xfrm>
            <a:off x="9306791" y="2867209"/>
            <a:ext cx="9220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400" b="1"/>
              <a:t>x + 35,67 = 88,5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22791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918E4279-2965-4838-BE01-CE71C53FC1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B7968907-F694-435F-8BC6-248DCBEC5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94CA9C-67B7-4396-B1F4-3D2960D670DC}"/>
              </a:ext>
            </a:extLst>
          </p:cNvPr>
          <p:cNvSpPr txBox="1"/>
          <p:nvPr/>
        </p:nvSpPr>
        <p:spPr>
          <a:xfrm>
            <a:off x="5264694" y="342900"/>
            <a:ext cx="5708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3F7F4AF-9487-4A93-A6E8-0D145249B0CE}"/>
              </a:ext>
            </a:extLst>
          </p:cNvPr>
          <p:cNvGrpSpPr/>
          <p:nvPr/>
        </p:nvGrpSpPr>
        <p:grpSpPr>
          <a:xfrm>
            <a:off x="4162693" y="795927"/>
            <a:ext cx="10282845" cy="1797327"/>
            <a:chOff x="2988091" y="-60647"/>
            <a:chExt cx="10282845" cy="1797327"/>
          </a:xfrm>
        </p:grpSpPr>
        <p:sp>
          <p:nvSpPr>
            <p:cNvPr id="12" name="Google Shape;1027;p28">
              <a:extLst>
                <a:ext uri="{FF2B5EF4-FFF2-40B4-BE49-F238E27FC236}">
                  <a16:creationId xmlns:a16="http://schemas.microsoft.com/office/drawing/2014/main" id="{73393BDE-8D15-4FEB-8A1B-2E8F6BBED24B}"/>
                </a:ext>
              </a:extLst>
            </p:cNvPr>
            <p:cNvSpPr/>
            <p:nvPr/>
          </p:nvSpPr>
          <p:spPr>
            <a:xfrm>
              <a:off x="3202052" y="155539"/>
              <a:ext cx="10068884" cy="1581141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3" name="Picture 11">
              <a:extLst>
                <a:ext uri="{FF2B5EF4-FFF2-40B4-BE49-F238E27FC236}">
                  <a16:creationId xmlns:a16="http://schemas.microsoft.com/office/drawing/2014/main" id="{ECF1461F-5A52-4D37-9207-501510FF9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2054637">
              <a:off x="2988091" y="-60647"/>
              <a:ext cx="913403" cy="154575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87B013A-2052-4BD1-A736-6999A76A5980}"/>
                </a:ext>
              </a:extLst>
            </p:cNvPr>
            <p:cNvSpPr/>
            <p:nvPr/>
          </p:nvSpPr>
          <p:spPr>
            <a:xfrm>
              <a:off x="5264693" y="473238"/>
              <a:ext cx="7153651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6600" b="1">
                  <a:solidFill>
                    <a:srgbClr val="FF0000"/>
                  </a:solidFill>
                </a:rPr>
                <a:t>192,72 + 307,28 = ?</a:t>
              </a:r>
            </a:p>
          </p:txBody>
        </p:sp>
      </p:grpSp>
      <p:pic>
        <p:nvPicPr>
          <p:cNvPr id="15" name="Picture 10">
            <a:extLst>
              <a:ext uri="{FF2B5EF4-FFF2-40B4-BE49-F238E27FC236}">
                <a16:creationId xmlns:a16="http://schemas.microsoft.com/office/drawing/2014/main" id="{C3B376FE-137B-4082-A322-24D4AACB523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09164" y="7130215"/>
            <a:ext cx="3622676" cy="226266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783271E-6679-447E-B44E-7878B7E21A0B}"/>
              </a:ext>
            </a:extLst>
          </p:cNvPr>
          <p:cNvGrpSpPr/>
          <p:nvPr/>
        </p:nvGrpSpPr>
        <p:grpSpPr>
          <a:xfrm>
            <a:off x="2668889" y="2782400"/>
            <a:ext cx="6706986" cy="1699252"/>
            <a:chOff x="6314030" y="2340483"/>
            <a:chExt cx="6706986" cy="169925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A43DE6C-163E-4375-B465-7F83F9A0DFEE}"/>
                </a:ext>
              </a:extLst>
            </p:cNvPr>
            <p:cNvGrpSpPr/>
            <p:nvPr/>
          </p:nvGrpSpPr>
          <p:grpSpPr>
            <a:xfrm>
              <a:off x="6314030" y="2760508"/>
              <a:ext cx="6248869" cy="1279227"/>
              <a:chOff x="4767544" y="2525511"/>
              <a:chExt cx="6248869" cy="1279227"/>
            </a:xfrm>
          </p:grpSpPr>
          <p:sp>
            <p:nvSpPr>
              <p:cNvPr id="19" name="Rectangle: Rounded Corners 9">
                <a:extLst>
                  <a:ext uri="{FF2B5EF4-FFF2-40B4-BE49-F238E27FC236}">
                    <a16:creationId xmlns:a16="http://schemas.microsoft.com/office/drawing/2014/main" id="{DB194481-DDB2-4D3E-B25A-FB4A4ED68246}"/>
                  </a:ext>
                </a:extLst>
              </p:cNvPr>
              <p:cNvSpPr/>
              <p:nvPr/>
            </p:nvSpPr>
            <p:spPr>
              <a:xfrm>
                <a:off x="5213968" y="2533053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altLang="en-US" sz="6000" b="1">
                    <a:latin typeface="Arial" panose="020B0604020202020204" pitchFamily="34" charset="0"/>
                  </a:rPr>
                  <a:t>409,10</a:t>
                </a: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7D00988-5CAC-46CA-9B68-9F9F0582507A}"/>
                  </a:ext>
                </a:extLst>
              </p:cNvPr>
              <p:cNvSpPr/>
              <p:nvPr/>
            </p:nvSpPr>
            <p:spPr>
              <a:xfrm>
                <a:off x="4767544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9F8E641-6826-492C-8814-685E2F2C1A4F}"/>
                  </a:ext>
                </a:extLst>
              </p:cNvPr>
              <p:cNvSpPr/>
              <p:nvPr/>
            </p:nvSpPr>
            <p:spPr>
              <a:xfrm>
                <a:off x="4976782" y="2661063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A</a:t>
                </a:r>
              </a:p>
            </p:txBody>
          </p:sp>
        </p:grpSp>
        <p:pic>
          <p:nvPicPr>
            <p:cNvPr id="18" name="Picture 13">
              <a:extLst>
                <a:ext uri="{FF2B5EF4-FFF2-40B4-BE49-F238E27FC236}">
                  <a16:creationId xmlns:a16="http://schemas.microsoft.com/office/drawing/2014/main" id="{C1211DB0-F486-4E3D-B281-A87B9B634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683797" y="23404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E9D4F38-F03B-4B74-88BC-75A048D69636}"/>
              </a:ext>
            </a:extLst>
          </p:cNvPr>
          <p:cNvGrpSpPr/>
          <p:nvPr/>
        </p:nvGrpSpPr>
        <p:grpSpPr>
          <a:xfrm>
            <a:off x="2600822" y="4912961"/>
            <a:ext cx="6709061" cy="1785945"/>
            <a:chOff x="6464355" y="4256383"/>
            <a:chExt cx="6709061" cy="178594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5B8A195-B86B-448A-A4AD-11042886C308}"/>
                </a:ext>
              </a:extLst>
            </p:cNvPr>
            <p:cNvGrpSpPr/>
            <p:nvPr/>
          </p:nvGrpSpPr>
          <p:grpSpPr>
            <a:xfrm>
              <a:off x="6464355" y="4762500"/>
              <a:ext cx="6239410" cy="1279828"/>
              <a:chOff x="4917869" y="2524910"/>
              <a:chExt cx="6239410" cy="1279828"/>
            </a:xfrm>
          </p:grpSpPr>
          <p:sp>
            <p:nvSpPr>
              <p:cNvPr id="25" name="Rectangle: Rounded Corners 9">
                <a:extLst>
                  <a:ext uri="{FF2B5EF4-FFF2-40B4-BE49-F238E27FC236}">
                    <a16:creationId xmlns:a16="http://schemas.microsoft.com/office/drawing/2014/main" id="{1C972E09-DDA6-4F90-9CD0-35CC408D8BD3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000" b="1">
                    <a:latin typeface="Arial" panose="020B0604020202020204" pitchFamily="34" charset="0"/>
                  </a:rPr>
                  <a:t>409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730C802-24E7-4C26-A3DF-D04940F48F53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10C36C4-298E-473B-9464-455311B9B439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B</a:t>
                </a:r>
              </a:p>
            </p:txBody>
          </p:sp>
        </p:grpSp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9FC0694A-A1AF-4D75-A02C-46CF7A62B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36197" y="42563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2A83251-D23F-44A7-8E62-B7064C209486}"/>
              </a:ext>
            </a:extLst>
          </p:cNvPr>
          <p:cNvGrpSpPr/>
          <p:nvPr/>
        </p:nvGrpSpPr>
        <p:grpSpPr>
          <a:xfrm>
            <a:off x="9731529" y="2851228"/>
            <a:ext cx="6767154" cy="1603486"/>
            <a:chOff x="6464355" y="6267642"/>
            <a:chExt cx="6767154" cy="160348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A20034D-BE9F-4C32-9AD8-F5B4FD2CE694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31" name="Rectangle: Rounded Corners 9">
                <a:extLst>
                  <a:ext uri="{FF2B5EF4-FFF2-40B4-BE49-F238E27FC236}">
                    <a16:creationId xmlns:a16="http://schemas.microsoft.com/office/drawing/2014/main" id="{1C03FB15-EAB7-453F-A440-984AF9884323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000" b="1">
                    <a:latin typeface="Arial" panose="020B0604020202020204" pitchFamily="34" charset="0"/>
                  </a:rPr>
                  <a:t>500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E022BBD3-5DCE-409E-8092-9C0A57586F05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ED0B9DA-BD11-42D5-A491-4FF4CEE2F6FC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C</a:t>
                </a:r>
              </a:p>
            </p:txBody>
          </p:sp>
        </p:grpSp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id="{C9DBE54B-676B-448A-A3D9-47F55E6D8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41F5242-7D58-44BB-83FF-3007CD2D3EE8}"/>
              </a:ext>
            </a:extLst>
          </p:cNvPr>
          <p:cNvGrpSpPr/>
          <p:nvPr/>
        </p:nvGrpSpPr>
        <p:grpSpPr>
          <a:xfrm>
            <a:off x="9731529" y="5075665"/>
            <a:ext cx="6767154" cy="1603486"/>
            <a:chOff x="6464355" y="6267642"/>
            <a:chExt cx="6767154" cy="160348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557AC5F-D5E6-4F17-8C9C-68BF398D0492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37" name="Rectangle: Rounded Corners 9">
                <a:extLst>
                  <a:ext uri="{FF2B5EF4-FFF2-40B4-BE49-F238E27FC236}">
                    <a16:creationId xmlns:a16="http://schemas.microsoft.com/office/drawing/2014/main" id="{EECE2D72-43DC-4060-9235-DD1DFBD1936E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40 910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93DC2F96-7857-4A8C-AB67-0BEEF8EE4965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47D289D4-E6A6-4071-9713-E6B6AD72F960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D</a:t>
                </a:r>
              </a:p>
            </p:txBody>
          </p:sp>
        </p:grpSp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2BC607C-7F63-44B1-B0B7-E2BAA0830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pic>
        <p:nvPicPr>
          <p:cNvPr id="40" name="Picture 6" descr="Cách đánh dấu tích trong word mới nhất | Vivureviews.com">
            <a:extLst>
              <a:ext uri="{FF2B5EF4-FFF2-40B4-BE49-F238E27FC236}">
                <a16:creationId xmlns:a16="http://schemas.microsoft.com/office/drawing/2014/main" id="{846E6BB7-A609-4F37-932B-D2D971466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5075" y="3269175"/>
            <a:ext cx="1269906" cy="95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3657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/>
          <p:nvPr/>
        </p:nvSpPr>
        <p:spPr>
          <a:xfrm>
            <a:off x="6892292" y="3602204"/>
            <a:ext cx="10515599" cy="17697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fontAlgn="base"/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LUYỆN</a:t>
            </a:r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</a:t>
            </a:r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TẬP</a:t>
            </a:r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</a:t>
            </a:r>
            <a:endParaRPr lang="zh-CN" altLang="zh-CN" sz="11500" noProof="1">
              <a:ln>
                <a:solidFill>
                  <a:schemeClr val="tx1"/>
                </a:solidFill>
              </a:ln>
              <a:solidFill>
                <a:srgbClr val="7030A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#9Slide05 SVNKitten" pitchFamily="2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grpSp>
        <p:nvGrpSpPr>
          <p:cNvPr id="3" name="组合 15"/>
          <p:cNvGrpSpPr/>
          <p:nvPr/>
        </p:nvGrpSpPr>
        <p:grpSpPr>
          <a:xfrm>
            <a:off x="11145466" y="1662670"/>
            <a:ext cx="1670422" cy="1670422"/>
            <a:chOff x="5410643" y="1184464"/>
            <a:chExt cx="1370714" cy="1370714"/>
          </a:xfrm>
        </p:grpSpPr>
        <p:sp>
          <p:nvSpPr>
            <p:cNvPr id="4" name="文本框 11"/>
            <p:cNvSpPr txBox="1"/>
            <p:nvPr/>
          </p:nvSpPr>
          <p:spPr>
            <a:xfrm>
              <a:off x="5496560" y="1361990"/>
              <a:ext cx="1198880" cy="984885"/>
            </a:xfrm>
            <a:prstGeom prst="rect">
              <a:avLst/>
            </a:prstGeom>
            <a:noFill/>
            <a:ln w="38100">
              <a:noFill/>
              <a:miter/>
            </a:ln>
          </p:spPr>
          <p:txBody>
            <a:bodyPr wrap="square" lIns="0" tIns="0" rIns="0" bIns="0" anchor="t">
              <a:spAutoFit/>
            </a:bodyPr>
            <a:lstStyle/>
            <a:p>
              <a:pPr lvl="0" algn="ctr"/>
              <a:r>
                <a:rPr lang="en-US" altLang="zh-CN" sz="9600" b="1">
                  <a:solidFill>
                    <a:srgbClr val="002060"/>
                  </a:solidFill>
                  <a:latin typeface="LNTH-Oliver" panose="00000400000000000000" pitchFamily="2" charset="0"/>
                  <a:ea typeface=".黑体-韩语" panose="02000500000000000000" pitchFamily="2" charset="-122"/>
                  <a:cs typeface="+mn-ea"/>
                  <a:sym typeface="+mn-lt"/>
                </a:rPr>
                <a:t>2</a:t>
              </a:r>
              <a:endParaRPr lang="en-US" altLang="zh-CN" sz="9600" b="1" dirty="0">
                <a:solidFill>
                  <a:srgbClr val="002060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5" name="椭圆 14"/>
            <p:cNvSpPr/>
            <p:nvPr/>
          </p:nvSpPr>
          <p:spPr>
            <a:xfrm>
              <a:off x="5410643" y="1184464"/>
              <a:ext cx="1370714" cy="1370714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dirty="0"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ED03614-133B-4543-BFF9-B4E988A98E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39459" y="5371919"/>
            <a:ext cx="5569695" cy="294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7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: 圆顶角 29"/>
          <p:cNvSpPr/>
          <p:nvPr/>
        </p:nvSpPr>
        <p:spPr>
          <a:xfrm rot="5400000" flipH="1">
            <a:off x="10979036" y="186345"/>
            <a:ext cx="2129455" cy="9440471"/>
          </a:xfrm>
          <a:prstGeom prst="round2SameRect">
            <a:avLst>
              <a:gd name="adj1" fmla="val 49332"/>
              <a:gd name="adj2" fmla="val 0"/>
            </a:avLst>
          </a:prstGeom>
          <a:solidFill>
            <a:srgbClr val="BBC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11" name="TextBox 25"/>
          <p:cNvSpPr txBox="1"/>
          <p:nvPr/>
        </p:nvSpPr>
        <p:spPr>
          <a:xfrm flipH="1">
            <a:off x="7456767" y="4225411"/>
            <a:ext cx="9307232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440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</a:rPr>
              <a:t>Vận dụng kĩ năng cộng, trừ trong thực hành tính và giải toán.</a:t>
            </a:r>
            <a:endParaRPr lang="zh-CN" altLang="en-US" sz="4400" dirty="0">
              <a:solidFill>
                <a:schemeClr val="tx1">
                  <a:lumMod val="85000"/>
                  <a:lumOff val="15000"/>
                </a:schemeClr>
              </a:solidFill>
              <a:latin typeface="UTM Avo" panose="02040603050506020204" pitchFamily="18" charset="0"/>
              <a:ea typeface="字魂27号-布丁体" panose="00000500000000000000" pitchFamily="2" charset="-122"/>
            </a:endParaRPr>
          </a:p>
        </p:txBody>
      </p:sp>
      <p:sp>
        <p:nvSpPr>
          <p:cNvPr id="20" name="TextBox 25"/>
          <p:cNvSpPr txBox="1"/>
          <p:nvPr/>
        </p:nvSpPr>
        <p:spPr>
          <a:xfrm flipH="1">
            <a:off x="6426489" y="5835054"/>
            <a:ext cx="308664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3600" b="1" noProof="1">
                <a:solidFill>
                  <a:schemeClr val="bg1"/>
                </a:solidFill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rPr>
              <a:t>PART 3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46D0AFC-5C8B-4E81-AA60-56630543D8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rot="19975630">
            <a:off x="6663011" y="931054"/>
            <a:ext cx="1788237" cy="30906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E99DE8-37F1-40AC-948B-578381E58D6E}"/>
              </a:ext>
            </a:extLst>
          </p:cNvPr>
          <p:cNvSpPr txBox="1"/>
          <p:nvPr/>
        </p:nvSpPr>
        <p:spPr>
          <a:xfrm>
            <a:off x="9144000" y="2329145"/>
            <a:ext cx="5743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#9SLIDE07 ICIELKONI BLACK" pitchFamily="2" charset="77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329242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1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0DFF794-E18E-4EB4-88A1-79C45F825501}"/>
              </a:ext>
            </a:extLst>
          </p:cNvPr>
          <p:cNvSpPr txBox="1"/>
          <p:nvPr/>
        </p:nvSpPr>
        <p:spPr>
          <a:xfrm>
            <a:off x="285751" y="436659"/>
            <a:ext cx="8177309" cy="1391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Box 113">
            <a:extLst>
              <a:ext uri="{FF2B5EF4-FFF2-40B4-BE49-F238E27FC236}">
                <a16:creationId xmlns:a16="http://schemas.microsoft.com/office/drawing/2014/main" id="{4C7DB793-7A8A-4ABB-8F05-6B25D3E07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9290" y="3207177"/>
            <a:ext cx="7963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a/</a:t>
            </a:r>
          </a:p>
        </p:txBody>
      </p:sp>
      <p:sp>
        <p:nvSpPr>
          <p:cNvPr id="36" name="Rectangle 4">
            <a:extLst>
              <a:ext uri="{FF2B5EF4-FFF2-40B4-BE49-F238E27FC236}">
                <a16:creationId xmlns:a16="http://schemas.microsoft.com/office/drawing/2014/main" id="{D1EBF5F5-01F3-4D0B-AC88-58E441C8A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5532" y="5649926"/>
            <a:ext cx="695127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5400" dirty="0">
                <a:latin typeface="Arial" panose="020B0604020202020204" pitchFamily="34" charset="0"/>
                <a:cs typeface="Arial" panose="020B0604020202020204" pitchFamily="34" charset="0"/>
              </a:rPr>
              <a:t>578,69 + 281,78</a:t>
            </a:r>
          </a:p>
        </p:txBody>
      </p:sp>
      <p:sp>
        <p:nvSpPr>
          <p:cNvPr id="37" name="Text Box 113">
            <a:extLst>
              <a:ext uri="{FF2B5EF4-FFF2-40B4-BE49-F238E27FC236}">
                <a16:creationId xmlns:a16="http://schemas.microsoft.com/office/drawing/2014/main" id="{BA8C8285-97C7-49A1-B6F4-885D5855C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3531" y="5592776"/>
            <a:ext cx="7963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latin typeface="Arial" panose="020B0604020202020204" pitchFamily="34" charset="0"/>
                <a:cs typeface="Arial" panose="020B0604020202020204" pitchFamily="34" charset="0"/>
              </a:rPr>
              <a:t>b/</a:t>
            </a:r>
          </a:p>
        </p:txBody>
      </p:sp>
      <p:sp>
        <p:nvSpPr>
          <p:cNvPr id="38" name="Rectangle 1">
            <a:extLst>
              <a:ext uri="{FF2B5EF4-FFF2-40B4-BE49-F238E27FC236}">
                <a16:creationId xmlns:a16="http://schemas.microsoft.com/office/drawing/2014/main" id="{5F96A0D0-54C5-4F95-A3F3-31242472F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5532" y="6910600"/>
            <a:ext cx="920394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400" dirty="0">
                <a:latin typeface="Arial" panose="020B0604020202020204" pitchFamily="34" charset="0"/>
                <a:cs typeface="Arial" panose="020B0604020202020204" pitchFamily="34" charset="0"/>
              </a:rPr>
              <a:t>594,72 + 406,38 – 329,47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4EF227A-CE58-4CF5-8509-2E012408EE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3355803"/>
              </p:ext>
            </p:extLst>
          </p:nvPr>
        </p:nvGraphicFramePr>
        <p:xfrm>
          <a:off x="3503216" y="2653585"/>
          <a:ext cx="2120328" cy="2191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Equation" r:id="rId3" imgW="380880" imgH="393480" progId="Equation.DSMT4">
                  <p:embed/>
                </p:oleObj>
              </mc:Choice>
              <mc:Fallback>
                <p:oleObj name="Equation" r:id="rId3" imgW="3808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03216" y="2653585"/>
                        <a:ext cx="2120328" cy="21910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D6597BB-C73E-48BD-94F6-B14522A626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6447756"/>
              </p:ext>
            </p:extLst>
          </p:nvPr>
        </p:nvGraphicFramePr>
        <p:xfrm>
          <a:off x="7174352" y="2692331"/>
          <a:ext cx="3954315" cy="2113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Equation" r:id="rId5" imgW="736560" imgH="393480" progId="Equation.DSMT4">
                  <p:embed/>
                </p:oleObj>
              </mc:Choice>
              <mc:Fallback>
                <p:oleObj name="Equation" r:id="rId5" imgW="7365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174352" y="2692331"/>
                        <a:ext cx="3954315" cy="2113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642CAE4-E6CB-4F55-9854-9F9B0CB2F9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7106616"/>
              </p:ext>
            </p:extLst>
          </p:nvPr>
        </p:nvGraphicFramePr>
        <p:xfrm>
          <a:off x="12679475" y="2731077"/>
          <a:ext cx="3989624" cy="1963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Equation" r:id="rId7" imgW="799920" imgH="393480" progId="Equation.DSMT4">
                  <p:embed/>
                </p:oleObj>
              </mc:Choice>
              <mc:Fallback>
                <p:oleObj name="Equation" r:id="rId7" imgW="7999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679475" y="2731077"/>
                        <a:ext cx="3989624" cy="19631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488BE258-2888-4C01-B7C8-D7029A90B2B9}"/>
              </a:ext>
            </a:extLst>
          </p:cNvPr>
          <p:cNvSpPr txBox="1"/>
          <p:nvPr/>
        </p:nvSpPr>
        <p:spPr>
          <a:xfrm>
            <a:off x="5410121" y="1019707"/>
            <a:ext cx="11010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dirty="0" err="1">
                <a:solidFill>
                  <a:srgbClr val="FF0000"/>
                </a:solidFill>
                <a:latin typeface="SVN-Larch Shaded" panose="02000000000000000000" pitchFamily="50" charset="0"/>
              </a:rPr>
              <a:t>Tính</a:t>
            </a:r>
            <a:r>
              <a:rPr lang="en-US" sz="6000" dirty="0">
                <a:solidFill>
                  <a:srgbClr val="FF0000"/>
                </a:solidFill>
                <a:latin typeface="SVN-Larch Shaded" panose="02000000000000000000" pitchFamily="50" charset="0"/>
              </a:rPr>
              <a:t>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23DCC46-1F7F-41FC-9D9C-EC88A8422FB2}"/>
              </a:ext>
            </a:extLst>
          </p:cNvPr>
          <p:cNvGrpSpPr/>
          <p:nvPr/>
        </p:nvGrpSpPr>
        <p:grpSpPr>
          <a:xfrm>
            <a:off x="2040252" y="845126"/>
            <a:ext cx="3351314" cy="1455310"/>
            <a:chOff x="557212" y="223351"/>
            <a:chExt cx="3351314" cy="1455310"/>
          </a:xfrm>
        </p:grpSpPr>
        <p:pic>
          <p:nvPicPr>
            <p:cNvPr id="41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21E9449E-3B80-41CF-8178-E0A5DA7A2A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3351314" cy="13277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79D8DD2-CFAF-45BB-86AF-99A0329EA532}"/>
                </a:ext>
              </a:extLst>
            </p:cNvPr>
            <p:cNvSpPr/>
            <p:nvPr/>
          </p:nvSpPr>
          <p:spPr>
            <a:xfrm>
              <a:off x="1230491" y="223351"/>
              <a:ext cx="2023311" cy="13062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962193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3">
            <a:extLst>
              <a:ext uri="{FF2B5EF4-FFF2-40B4-BE49-F238E27FC236}">
                <a16:creationId xmlns:a16="http://schemas.microsoft.com/office/drawing/2014/main" id="{8AA40894-53EB-4B0E-AFDB-A0C4DF3DB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9738" y="1884778"/>
            <a:ext cx="7963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a/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8FE3132-286C-4C37-B2B0-FF3D31C44D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6603781"/>
              </p:ext>
            </p:extLst>
          </p:nvPr>
        </p:nvGraphicFramePr>
        <p:xfrm>
          <a:off x="2962225" y="1531068"/>
          <a:ext cx="6746442" cy="1845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Equation" r:id="rId3" imgW="4648327" imgH="1271180" progId="Equation.DSMT4">
                  <p:embed/>
                </p:oleObj>
              </mc:Choice>
              <mc:Fallback>
                <p:oleObj name="Equation" r:id="rId3" imgW="4648327" imgH="12711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62225" y="1531068"/>
                        <a:ext cx="6746442" cy="18455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0190F90-368F-4B52-A27C-6E5130965F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2156215"/>
              </p:ext>
            </p:extLst>
          </p:nvPr>
        </p:nvGraphicFramePr>
        <p:xfrm>
          <a:off x="2962225" y="3971594"/>
          <a:ext cx="13247236" cy="2012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Equation" r:id="rId5" imgW="8034718" imgH="1220708" progId="Equation.DSMT4">
                  <p:embed/>
                </p:oleObj>
              </mc:Choice>
              <mc:Fallback>
                <p:oleObj name="Equation" r:id="rId5" imgW="8034718" imgH="122070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62225" y="3971594"/>
                        <a:ext cx="13247236" cy="20128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97462095-252F-42DF-B794-9577B2B376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5364950"/>
              </p:ext>
            </p:extLst>
          </p:nvPr>
        </p:nvGraphicFramePr>
        <p:xfrm>
          <a:off x="2961822" y="6579734"/>
          <a:ext cx="9269413" cy="158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Equation" r:id="rId7" imgW="7010633" imgH="1199437" progId="Equation.DSMT4">
                  <p:embed/>
                </p:oleObj>
              </mc:Choice>
              <mc:Fallback>
                <p:oleObj name="Equation" r:id="rId7" imgW="7010633" imgH="119943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961822" y="6579734"/>
                        <a:ext cx="9269413" cy="1585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4310853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鞋匠的儿子-视频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z2hwo10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1397</TotalTime>
  <Words>481</Words>
  <Application>Microsoft Office PowerPoint</Application>
  <PresentationFormat>Custom</PresentationFormat>
  <Paragraphs>91</Paragraphs>
  <Slides>18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.黑体-??</vt:lpstr>
      <vt:lpstr>#9Slide07 Crocante</vt:lpstr>
      <vt:lpstr>等线</vt:lpstr>
      <vt:lpstr>Calibri</vt:lpstr>
      <vt:lpstr>UVF Lobster12</vt:lpstr>
      <vt:lpstr>Satisfy</vt:lpstr>
      <vt:lpstr>Arial</vt:lpstr>
      <vt:lpstr>Calibri Light</vt:lpstr>
      <vt:lpstr>.黑体-韩语</vt:lpstr>
      <vt:lpstr>SVN-Larch Shaded</vt:lpstr>
      <vt:lpstr>#9Slide05 SVNKitten</vt:lpstr>
      <vt:lpstr>LNTH-Oliver</vt:lpstr>
      <vt:lpstr>华康方圆体W7</vt:lpstr>
      <vt:lpstr>#9SLIDE07 ICIELKONI BLACK</vt:lpstr>
      <vt:lpstr>Times New Roman</vt:lpstr>
      <vt:lpstr>#9Slide02 Noi dung dai</vt:lpstr>
      <vt:lpstr>UTM Avo</vt:lpstr>
      <vt:lpstr>Office 主题​​</vt:lpstr>
      <vt:lpstr>1_Office 主题​​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鞋匠的儿子-视频</dc:title>
  <dc:subject>9Slide.vn</dc:subject>
  <dc:creator>Admin</dc:creator>
  <dc:description>9Slide.vn</dc:description>
  <cp:lastModifiedBy>ADMIN</cp:lastModifiedBy>
  <cp:revision>218</cp:revision>
  <dcterms:created xsi:type="dcterms:W3CDTF">2018-01-30T02:28:00Z</dcterms:created>
  <dcterms:modified xsi:type="dcterms:W3CDTF">2022-04-25T10:16:04Z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2052-10.1.0.7233</vt:lpwstr>
  </property>
</Properties>
</file>