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8"/>
  </p:notesMasterIdLst>
  <p:sldIdLst>
    <p:sldId id="470" r:id="rId3"/>
    <p:sldId id="491" r:id="rId4"/>
    <p:sldId id="488" r:id="rId5"/>
    <p:sldId id="489" r:id="rId6"/>
    <p:sldId id="479" r:id="rId7"/>
    <p:sldId id="352" r:id="rId8"/>
    <p:sldId id="480" r:id="rId9"/>
    <p:sldId id="490" r:id="rId10"/>
    <p:sldId id="486" r:id="rId11"/>
    <p:sldId id="482" r:id="rId12"/>
    <p:sldId id="483" r:id="rId13"/>
    <p:sldId id="484" r:id="rId14"/>
    <p:sldId id="487" r:id="rId15"/>
    <p:sldId id="492" r:id="rId16"/>
    <p:sldId id="29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70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B3F95-CB25-4A3B-AAD1-3A60C5A8B360}" type="datetimeFigureOut">
              <a:rPr lang="en-US" smtClean="0"/>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2ECE3A-7923-490B-BFF4-F6BE20BAAC47}" type="slidenum">
              <a:rPr lang="en-US" smtClean="0"/>
              <a:t>‹#›</a:t>
            </a:fld>
            <a:endParaRPr lang="en-US"/>
          </a:p>
        </p:txBody>
      </p:sp>
    </p:spTree>
    <p:extLst>
      <p:ext uri="{BB962C8B-B14F-4D97-AF65-F5344CB8AC3E}">
        <p14:creationId xmlns:p14="http://schemas.microsoft.com/office/powerpoint/2010/main" val="3893294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Kích</a:t>
            </a:r>
            <a:r>
              <a:rPr lang="en-US" altLang="zh-CN" baseline="0" dirty="0"/>
              <a:t> </a:t>
            </a:r>
            <a:r>
              <a:rPr lang="en-US" altLang="zh-CN" baseline="0" dirty="0" err="1"/>
              <a:t>vào</a:t>
            </a:r>
            <a:r>
              <a:rPr lang="en-US" altLang="zh-CN" baseline="0" dirty="0"/>
              <a:t> </a:t>
            </a:r>
            <a:r>
              <a:rPr lang="en-US" altLang="zh-CN" baseline="0" dirty="0" err="1"/>
              <a:t>khung</a:t>
            </a:r>
            <a:r>
              <a:rPr lang="en-US" altLang="zh-CN" baseline="0" dirty="0"/>
              <a:t> </a:t>
            </a:r>
            <a:r>
              <a:rPr lang="en-US" altLang="zh-CN" baseline="0" dirty="0" err="1"/>
              <a:t>chứa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để</a:t>
            </a:r>
            <a:r>
              <a:rPr lang="en-US" altLang="zh-CN" baseline="0" dirty="0"/>
              <a:t> </a:t>
            </a:r>
            <a:r>
              <a:rPr lang="en-US" altLang="zh-CN" baseline="0" dirty="0" err="1"/>
              <a:t>hiện</a:t>
            </a:r>
            <a:r>
              <a:rPr lang="en-US" altLang="zh-CN" baseline="0" dirty="0"/>
              <a:t> </a:t>
            </a:r>
            <a:r>
              <a:rPr lang="en-US" altLang="zh-CN" baseline="0" dirty="0" err="1"/>
              <a:t>ra</a:t>
            </a:r>
            <a:r>
              <a:rPr lang="en-US" altLang="zh-CN" baseline="0" dirty="0"/>
              <a:t> </a:t>
            </a:r>
            <a:r>
              <a:rPr lang="en-US" altLang="zh-CN" baseline="0" dirty="0" err="1"/>
              <a:t>hình</a:t>
            </a:r>
            <a:r>
              <a:rPr lang="en-US" altLang="zh-CN" baseline="0" dirty="0"/>
              <a:t> </a:t>
            </a:r>
            <a:r>
              <a:rPr lang="en-US" altLang="zh-CN" baseline="0" dirty="0" err="1"/>
              <a:t>của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p>
          <a:p>
            <a:r>
              <a:rPr lang="en-US" altLang="zh-CN" baseline="0" dirty="0" err="1"/>
              <a:t>Nhóm</a:t>
            </a:r>
            <a:r>
              <a:rPr lang="en-US" altLang="zh-CN" baseline="0" dirty="0"/>
              <a:t> HS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GV </a:t>
            </a:r>
            <a:r>
              <a:rPr lang="en-US" altLang="zh-CN" baseline="0" dirty="0" err="1"/>
              <a:t>nhấn</a:t>
            </a:r>
            <a:r>
              <a:rPr lang="en-US" altLang="zh-CN" baseline="0" dirty="0"/>
              <a:t>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đó</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683483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Kích</a:t>
            </a:r>
            <a:r>
              <a:rPr lang="en-US" altLang="zh-CN" baseline="0" dirty="0"/>
              <a:t> </a:t>
            </a:r>
            <a:r>
              <a:rPr lang="en-US" altLang="zh-CN" baseline="0" dirty="0" err="1"/>
              <a:t>vào</a:t>
            </a:r>
            <a:r>
              <a:rPr lang="en-US" altLang="zh-CN" baseline="0" dirty="0"/>
              <a:t> </a:t>
            </a:r>
            <a:r>
              <a:rPr lang="en-US" altLang="zh-CN" baseline="0" dirty="0" err="1"/>
              <a:t>khung</a:t>
            </a:r>
            <a:r>
              <a:rPr lang="en-US" altLang="zh-CN" baseline="0" dirty="0"/>
              <a:t> </a:t>
            </a:r>
            <a:r>
              <a:rPr lang="en-US" altLang="zh-CN" baseline="0" dirty="0" err="1"/>
              <a:t>chứa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để</a:t>
            </a:r>
            <a:r>
              <a:rPr lang="en-US" altLang="zh-CN" baseline="0" dirty="0"/>
              <a:t> </a:t>
            </a:r>
            <a:r>
              <a:rPr lang="en-US" altLang="zh-CN" baseline="0" dirty="0" err="1"/>
              <a:t>hiện</a:t>
            </a:r>
            <a:r>
              <a:rPr lang="en-US" altLang="zh-CN" baseline="0" dirty="0"/>
              <a:t> </a:t>
            </a:r>
            <a:r>
              <a:rPr lang="en-US" altLang="zh-CN" baseline="0" dirty="0" err="1"/>
              <a:t>ra</a:t>
            </a:r>
            <a:r>
              <a:rPr lang="en-US" altLang="zh-CN" baseline="0" dirty="0"/>
              <a:t> </a:t>
            </a:r>
            <a:r>
              <a:rPr lang="en-US" altLang="zh-CN" baseline="0" dirty="0" err="1"/>
              <a:t>hình</a:t>
            </a:r>
            <a:r>
              <a:rPr lang="en-US" altLang="zh-CN" baseline="0" dirty="0"/>
              <a:t> </a:t>
            </a:r>
            <a:r>
              <a:rPr lang="en-US" altLang="zh-CN" baseline="0" dirty="0" err="1"/>
              <a:t>của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p>
          <a:p>
            <a:r>
              <a:rPr lang="en-US" altLang="zh-CN" baseline="0" dirty="0" err="1"/>
              <a:t>Nhóm</a:t>
            </a:r>
            <a:r>
              <a:rPr lang="en-US" altLang="zh-CN" baseline="0" dirty="0"/>
              <a:t> HS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GV </a:t>
            </a:r>
            <a:r>
              <a:rPr lang="en-US" altLang="zh-CN" baseline="0" dirty="0" err="1"/>
              <a:t>nhấn</a:t>
            </a:r>
            <a:r>
              <a:rPr lang="en-US" altLang="zh-CN" baseline="0" dirty="0"/>
              <a:t>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đó</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715230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Kích</a:t>
            </a:r>
            <a:r>
              <a:rPr lang="en-US" altLang="zh-CN" baseline="0" dirty="0"/>
              <a:t> </a:t>
            </a:r>
            <a:r>
              <a:rPr lang="en-US" altLang="zh-CN" baseline="0" dirty="0" err="1"/>
              <a:t>vào</a:t>
            </a:r>
            <a:r>
              <a:rPr lang="en-US" altLang="zh-CN" baseline="0" dirty="0"/>
              <a:t> </a:t>
            </a:r>
            <a:r>
              <a:rPr lang="en-US" altLang="zh-CN" baseline="0" dirty="0" err="1"/>
              <a:t>khung</a:t>
            </a:r>
            <a:r>
              <a:rPr lang="en-US" altLang="zh-CN" baseline="0" dirty="0"/>
              <a:t> </a:t>
            </a:r>
            <a:r>
              <a:rPr lang="en-US" altLang="zh-CN" baseline="0" dirty="0" err="1"/>
              <a:t>chứa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để</a:t>
            </a:r>
            <a:r>
              <a:rPr lang="en-US" altLang="zh-CN" baseline="0" dirty="0"/>
              <a:t> </a:t>
            </a:r>
            <a:r>
              <a:rPr lang="en-US" altLang="zh-CN" baseline="0" dirty="0" err="1"/>
              <a:t>hiện</a:t>
            </a:r>
            <a:r>
              <a:rPr lang="en-US" altLang="zh-CN" baseline="0" dirty="0"/>
              <a:t> </a:t>
            </a:r>
            <a:r>
              <a:rPr lang="en-US" altLang="zh-CN" baseline="0" dirty="0" err="1"/>
              <a:t>ra</a:t>
            </a:r>
            <a:r>
              <a:rPr lang="en-US" altLang="zh-CN" baseline="0" dirty="0"/>
              <a:t> </a:t>
            </a:r>
            <a:r>
              <a:rPr lang="en-US" altLang="zh-CN" baseline="0" dirty="0" err="1"/>
              <a:t>hình</a:t>
            </a:r>
            <a:r>
              <a:rPr lang="en-US" altLang="zh-CN" baseline="0" dirty="0"/>
              <a:t> </a:t>
            </a:r>
            <a:r>
              <a:rPr lang="en-US" altLang="zh-CN" baseline="0" dirty="0" err="1"/>
              <a:t>của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p>
          <a:p>
            <a:r>
              <a:rPr lang="en-US" altLang="zh-CN" baseline="0" dirty="0" err="1"/>
              <a:t>Nhóm</a:t>
            </a:r>
            <a:r>
              <a:rPr lang="en-US" altLang="zh-CN" baseline="0" dirty="0"/>
              <a:t> HS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GV </a:t>
            </a:r>
            <a:r>
              <a:rPr lang="en-US" altLang="zh-CN" baseline="0" dirty="0" err="1"/>
              <a:t>nhấn</a:t>
            </a:r>
            <a:r>
              <a:rPr lang="en-US" altLang="zh-CN" baseline="0" dirty="0"/>
              <a:t>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đó</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219956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81920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849D3E0-124D-4DFF-AE99-4EA4CC201DB4}" type="slidenum">
              <a:rPr lang="zh-CN" altLang="en-US" smtClean="0">
                <a:solidFill>
                  <a:prstClr val="black"/>
                </a:solidFill>
                <a:ea typeface="字魂59号-创粗黑" panose="00000500000000000000" pitchFamily="2" charset="-122"/>
              </a:rPr>
              <a:pPr>
                <a:defRPr/>
              </a:pPr>
              <a:t>3</a:t>
            </a:fld>
            <a:endParaRPr lang="zh-CN" altLang="en-US">
              <a:solidFill>
                <a:prstClr val="black"/>
              </a:solidFill>
              <a:ea typeface="字魂59号-创粗黑" panose="00000500000000000000" pitchFamily="2" charset="-122"/>
            </a:endParaRPr>
          </a:p>
        </p:txBody>
      </p:sp>
    </p:spTree>
    <p:extLst>
      <p:ext uri="{BB962C8B-B14F-4D97-AF65-F5344CB8AC3E}">
        <p14:creationId xmlns:p14="http://schemas.microsoft.com/office/powerpoint/2010/main" val="1181032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849D3E0-124D-4DFF-AE99-4EA4CC201DB4}" type="slidenum">
              <a:rPr lang="zh-CN" altLang="en-US" smtClean="0">
                <a:solidFill>
                  <a:prstClr val="black"/>
                </a:solidFill>
                <a:ea typeface="字魂59号-创粗黑" panose="00000500000000000000" pitchFamily="2" charset="-122"/>
              </a:rPr>
              <a:pPr>
                <a:defRPr/>
              </a:pPr>
              <a:t>4</a:t>
            </a:fld>
            <a:endParaRPr lang="zh-CN" altLang="en-US">
              <a:solidFill>
                <a:prstClr val="black"/>
              </a:solidFill>
              <a:ea typeface="字魂59号-创粗黑" panose="00000500000000000000" pitchFamily="2" charset="-122"/>
            </a:endParaRPr>
          </a:p>
        </p:txBody>
      </p:sp>
    </p:spTree>
    <p:extLst>
      <p:ext uri="{BB962C8B-B14F-4D97-AF65-F5344CB8AC3E}">
        <p14:creationId xmlns:p14="http://schemas.microsoft.com/office/powerpoint/2010/main" val="1181032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4171806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750883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11632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849D3E0-124D-4DFF-AE99-4EA4CC201DB4}" type="slidenum">
              <a:rPr lang="zh-CN" altLang="en-US" smtClean="0">
                <a:solidFill>
                  <a:prstClr val="black"/>
                </a:solidFill>
                <a:ea typeface="字魂59号-创粗黑" panose="00000500000000000000" pitchFamily="2" charset="-122"/>
              </a:rPr>
              <a:pPr>
                <a:defRPr/>
              </a:pPr>
              <a:t>8</a:t>
            </a:fld>
            <a:endParaRPr lang="zh-CN" altLang="en-US">
              <a:solidFill>
                <a:prstClr val="black"/>
              </a:solidFill>
              <a:ea typeface="字魂59号-创粗黑" panose="00000500000000000000" pitchFamily="2" charset="-122"/>
            </a:endParaRPr>
          </a:p>
        </p:txBody>
      </p:sp>
    </p:spTree>
    <p:extLst>
      <p:ext uri="{BB962C8B-B14F-4D97-AF65-F5344CB8AC3E}">
        <p14:creationId xmlns:p14="http://schemas.microsoft.com/office/powerpoint/2010/main" val="1181032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603675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91102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3/20/2023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20446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3/20/2023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2990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3/20/2023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031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3/20/2023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51984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355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D42163B-FD22-419C-BBA6-CB9777F35E3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E2477CF9-864C-4360-B99A-637B2D799E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67DC3595-65EF-4694-A8D4-9B34A1C3E8C7}"/>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6187FE9A-A440-41FF-BA7E-816A82B1893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FA803C39-207C-4609-9ECB-2A51588EA819}"/>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86293010"/>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3ABA4B8-CEA6-4724-9068-9A6DBF44024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37FB3083-AB69-4F21-934C-14A88787A88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C29F189-3146-4164-87CE-0144BF6B703B}"/>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4EA3F472-21CA-491B-B181-B6ADC32672D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1A66058F-DC23-43FF-86B0-7C464650BA47}"/>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47742445"/>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46CD300-B375-449D-82E1-EA0BA19FF3BA}"/>
              </a:ext>
            </a:extLst>
          </p:cNvPr>
          <p:cNvSpPr>
            <a:spLocks noGrp="1"/>
          </p:cNvSpPr>
          <p:nvPr>
            <p:ph type="title"/>
          </p:nvPr>
        </p:nvSpPr>
        <p:spPr>
          <a:xfrm>
            <a:off x="831851" y="1709750"/>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B5E3CEEB-D602-4947-A0A0-E4D4CBDD5C7F}"/>
              </a:ext>
            </a:extLst>
          </p:cNvPr>
          <p:cNvSpPr>
            <a:spLocks noGrp="1"/>
          </p:cNvSpPr>
          <p:nvPr>
            <p:ph type="body" idx="1"/>
          </p:nvPr>
        </p:nvSpPr>
        <p:spPr>
          <a:xfrm>
            <a:off x="831851" y="458947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CA7063B1-A6BC-45C4-99BD-8127A5AFC304}"/>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9E2A91E5-AB00-4475-B860-79DEA23A456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3988DE88-38DE-4A72-8060-1B5C5FAB45C5}"/>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48937415"/>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EA4D8F8-DA83-45AD-A98D-40750A04ED3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F28205F-10DC-43AB-84CC-CC99B07A48E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33FED303-BA22-4F56-8B26-0FFE1C47F0F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4AD0A593-00D2-4ED1-82B7-8BD2211E184D}"/>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529E633B-7823-4965-AC3A-75A494A9A52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3F2AD9BB-8E72-444C-BBDE-B42373576927}"/>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346323"/>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DE769E9-912E-43AC-BECA-BA18382A6CD7}"/>
              </a:ext>
            </a:extLst>
          </p:cNvPr>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8629964-83FF-4829-857D-E28D69C184CB}"/>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2F14B2E5-6D29-433A-8906-4010AC27413E}"/>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8CB1034F-04E1-409A-B469-F2A4F7AD0899}"/>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301FAC3B-FDD0-44BF-8B23-2E2C418726FC}"/>
              </a:ext>
            </a:extLst>
          </p:cNvPr>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286C5A5E-9314-4CD7-864B-5F4FA4629B82}"/>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xmlns="" id="{8171DCCC-63FD-4B56-BFCA-F6E9757F69D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xmlns="" id="{4C4C5626-C0F5-47CF-AE7C-DE1473EA86A9}"/>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1381117"/>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1D48E6D-E096-472E-BD07-3D5B1B8D048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6D4E129-EDEB-4C59-9744-8F2D8C310704}"/>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xmlns="" id="{D0FCFE56-FC14-4043-827B-6C0767C77BB5}"/>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xmlns="" id="{DDA473F6-3623-40C7-9E9A-4BC898A34D39}"/>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09978631"/>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3/20/2023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9635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BC3675DB-BE68-4E99-9EBA-D7787A7E9EBA}"/>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76165565-CE15-47DB-B59E-00C53DD335E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BECFC10C-27CF-49D3-ABCC-894DFE728A55}"/>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72531806"/>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81EAE70-7F1D-479D-8822-268C1FFFB61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28E34DB8-82DD-45F1-BF65-715D2FD07C3B}"/>
              </a:ext>
            </a:extLst>
          </p:cNvPr>
          <p:cNvSpPr>
            <a:spLocks noGrp="1"/>
          </p:cNvSpPr>
          <p:nvPr>
            <p:ph idx="1"/>
          </p:nvPr>
        </p:nvSpPr>
        <p:spPr>
          <a:xfrm>
            <a:off x="5183188" y="98743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A19EDF2A-DE44-4336-AA05-51646B18B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838054ED-485F-40FD-B058-A389D79910F2}"/>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2920485E-92B4-4395-8726-C7BDBDF8D06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CDED9AD4-CCBA-42C9-8708-6E66BEE8CD66}"/>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04724842"/>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C60D5FE-ADEE-40B8-ACE0-91C766AFCD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39820831-13CF-45D4-B7D2-A503158FE487}"/>
              </a:ext>
            </a:extLst>
          </p:cNvPr>
          <p:cNvSpPr>
            <a:spLocks noGrp="1"/>
          </p:cNvSpPr>
          <p:nvPr>
            <p:ph type="pic" idx="1"/>
          </p:nvPr>
        </p:nvSpPr>
        <p:spPr>
          <a:xfrm>
            <a:off x="5183188" y="98743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ACEBE428-21E6-4EB3-8340-040FD629E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95789585-FFEB-4D20-8A90-45C1D2C9A223}"/>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0D018688-58A0-4816-B813-7612CFED6A0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BDC2F646-191C-4DDD-9AD2-3EA65A8CB306}"/>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1296420"/>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B7C65E3-8765-4D8E-9475-8D66587C2A4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5914012E-2441-4F52-AA3E-EF00A004687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AC4ADB6-73D2-41AE-982B-9195607D7102}"/>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524EE861-9EFD-455A-88F2-3AB5CBE6401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7279D257-0D13-4700-877C-6D23F29D5730}"/>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31360907"/>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0FCDCD38-6FE3-4B50-9B09-A098E175AB98}"/>
              </a:ext>
            </a:extLst>
          </p:cNvPr>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D48D92F1-2B6D-4F03-9C7F-33C533D496AA}"/>
              </a:ext>
            </a:extLst>
          </p:cNvPr>
          <p:cNvSpPr>
            <a:spLocks noGrp="1"/>
          </p:cNvSpPr>
          <p:nvPr>
            <p:ph type="body" orient="vert" idx="1"/>
          </p:nvPr>
        </p:nvSpPr>
        <p:spPr>
          <a:xfrm>
            <a:off x="838203"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C225F83-7BFD-41A9-AB96-77E8DC202231}"/>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A0307F57-B31D-49B8-ABDA-690B139C659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01C5696C-70BA-4E39-81C6-53BC097FB112}"/>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8642129"/>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3/20/2023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085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3/20/2023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3663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3/20/2023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9333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3/20/2023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23458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字魂59号-创粗黑" panose="00000500000000000000" pitchFamily="2" charset="-122"/>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字魂59号-创粗黑" panose="00000500000000000000" pitchFamily="2" charset="-122"/>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3/20/2023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字魂59号-创粗黑" panose="00000500000000000000" pitchFamily="2" charset="-122"/>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6239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D58ECE1-A199-4EE2-9D02-7A13F6D77B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62124" y="0"/>
            <a:ext cx="1959278" cy="1959278"/>
          </a:xfrm>
          <a:prstGeom prst="rect">
            <a:avLst/>
          </a:prstGeom>
        </p:spPr>
      </p:pic>
    </p:spTree>
    <p:extLst>
      <p:ext uri="{BB962C8B-B14F-4D97-AF65-F5344CB8AC3E}">
        <p14:creationId xmlns:p14="http://schemas.microsoft.com/office/powerpoint/2010/main" val="3646043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3/20/2023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6053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latin typeface="字魂59号-创粗黑" panose="00000500000000000000" pitchFamily="2" charset="-122"/>
              </a:defRPr>
            </a:lvl1pPr>
          </a:lstStyle>
          <a:p>
            <a:pPr>
              <a:defRPr/>
            </a:pPr>
            <a:fld id="{9196EC2F-0988-4314-AD4B-24FF16D7B45E}" type="datetime1">
              <a:rPr lang="en-US" altLang="zh-CN" smtClean="0">
                <a:solidFill>
                  <a:prstClr val="black">
                    <a:tint val="75000"/>
                  </a:prstClr>
                </a:solidFill>
              </a:rPr>
              <a:pPr>
                <a:defRPr/>
              </a:pPr>
              <a:t>3/20/2023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latin typeface="字魂59号-创粗黑" panose="00000500000000000000" pitchFamily="2" charset="-122"/>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latin typeface="字魂59号-创粗黑" panose="00000500000000000000" pitchFamily="2" charset="-122"/>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09915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1218926" rtl="0" eaLnBrk="1" latinLnBrk="0" hangingPunct="1">
        <a:spcBef>
          <a:spcPct val="0"/>
        </a:spcBef>
        <a:buNone/>
        <a:defRPr sz="5899" kern="1200">
          <a:solidFill>
            <a:schemeClr val="tx1"/>
          </a:solidFill>
          <a:latin typeface="字魂59号-创粗黑" panose="00000500000000000000" pitchFamily="2" charset="-122"/>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字魂59号-创粗黑" panose="00000500000000000000" pitchFamily="2" charset="-122"/>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字魂59号-创粗黑" panose="00000500000000000000" pitchFamily="2" charset="-122"/>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字魂59号-创粗黑" panose="00000500000000000000" pitchFamily="2" charset="-122"/>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字魂59号-创粗黑" panose="00000500000000000000" pitchFamily="2" charset="-122"/>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字魂59号-创粗黑" panose="00000500000000000000" pitchFamily="2" charset="-122"/>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B5219197-7749-429E-8046-5C97A52FC955}"/>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4588164-C801-483E-83F9-1CD0436F4C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BF9CB95-A4D0-4BC3-B9D6-F2F26624ECFD}"/>
              </a:ext>
            </a:extLst>
          </p:cNvPr>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95825-7B37-42F5-9075-3BE9DC30402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1AB0B072-7510-4736-8B2C-D29E9DB23CD8}"/>
              </a:ext>
            </a:extLst>
          </p:cNvPr>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3ADBE722-FB35-425B-BBDC-9A9DBF2527B6}"/>
              </a:ext>
            </a:extLst>
          </p:cNvPr>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1265225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0F000492-DC01-425D-92BF-F2044429FB7B}"/>
              </a:ext>
            </a:extLst>
          </p:cNvPr>
          <p:cNvPicPr>
            <a:picLocks noChangeAspect="1"/>
          </p:cNvPicPr>
          <p:nvPr/>
        </p:nvPicPr>
        <p:blipFill>
          <a:blip r:embed="rId4"/>
          <a:stretch>
            <a:fillRect/>
          </a:stretch>
        </p:blipFill>
        <p:spPr>
          <a:xfrm>
            <a:off x="2305834" y="2376807"/>
            <a:ext cx="8285182" cy="1682642"/>
          </a:xfrm>
          <a:prstGeom prst="rect">
            <a:avLst/>
          </a:prstGeom>
        </p:spPr>
      </p:pic>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2204" y="123132"/>
            <a:ext cx="10961071" cy="1395238"/>
            <a:chOff x="0" y="123160"/>
            <a:chExt cx="10963608" cy="1395561"/>
          </a:xfrm>
        </p:grpSpPr>
        <p:pic>
          <p:nvPicPr>
            <p:cNvPr id="5" name="图片 4">
              <a:extLst>
                <a:ext uri="{FF2B5EF4-FFF2-40B4-BE49-F238E27FC236}">
                  <a16:creationId xmlns="" xmlns:a16="http://schemas.microsoft.com/office/drawing/2014/main" id="{18D05A7D-18AE-4C3E-AD55-48190C7687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3160"/>
              <a:ext cx="1412954" cy="1221670"/>
            </a:xfrm>
            <a:prstGeom prst="rect">
              <a:avLst/>
            </a:prstGeom>
          </p:spPr>
        </p:pic>
        <p:sp>
          <p:nvSpPr>
            <p:cNvPr id="16" name="文本框 15"/>
            <p:cNvSpPr txBox="1"/>
            <p:nvPr/>
          </p:nvSpPr>
          <p:spPr>
            <a:xfrm>
              <a:off x="1088615" y="264186"/>
              <a:ext cx="9874993" cy="1254535"/>
            </a:xfrm>
            <a:prstGeom prst="roundRect">
              <a:avLst/>
            </a:prstGeom>
            <a:noFill/>
          </p:spPr>
          <p:txBody>
            <a:bodyPr wrap="square" rtlCol="0">
              <a:spAutoFit/>
            </a:bodyPr>
            <a:lstStyle/>
            <a:p>
              <a:pPr marL="0" marR="0" algn="just">
                <a:spcBef>
                  <a:spcPts val="700"/>
                </a:spcBef>
                <a:spcAft>
                  <a:spcPts val="700"/>
                </a:spcAft>
                <a:tabLst>
                  <a:tab pos="3160395" algn="ctr"/>
                  <a:tab pos="5740400" algn="l"/>
                </a:tabLst>
              </a:pPr>
              <a:r>
                <a:rPr lang="nl-NL" sz="2800" b="1" dirty="0">
                  <a:solidFill>
                    <a:schemeClr val="accent2">
                      <a:lumMod val="75000"/>
                    </a:schemeClr>
                  </a:solidFill>
                  <a:effectLst/>
                  <a:latin typeface="Arial" panose="020B0604020202020204" pitchFamily="34" charset="0"/>
                  <a:ea typeface="Times New Roman" panose="02020603050405020304" pitchFamily="18" charset="0"/>
                  <a:cs typeface="Arial" panose="020B0604020202020204" pitchFamily="34" charset="0"/>
                </a:rPr>
                <a:t>Quan sát các Hình 1-4 trang 99 SGK và nêu </a:t>
              </a:r>
              <a:endParaRPr lang="nl-NL" sz="2800" b="1" dirty="0" smtClean="0">
                <a:solidFill>
                  <a:schemeClr val="accent2">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700"/>
                </a:spcBef>
                <a:spcAft>
                  <a:spcPts val="700"/>
                </a:spcAft>
                <a:tabLst>
                  <a:tab pos="3160395" algn="ctr"/>
                  <a:tab pos="5740400" algn="l"/>
                </a:tabLst>
              </a:pPr>
              <a:r>
                <a:rPr lang="nl-NL" sz="2800" b="1" dirty="0" smtClean="0">
                  <a:solidFill>
                    <a:schemeClr val="accent2">
                      <a:lumMod val="75000"/>
                    </a:schemeClr>
                  </a:solidFill>
                  <a:effectLst/>
                  <a:latin typeface="Arial" panose="020B0604020202020204" pitchFamily="34" charset="0"/>
                  <a:ea typeface="Times New Roman" panose="02020603050405020304" pitchFamily="18" charset="0"/>
                  <a:cs typeface="Arial" panose="020B0604020202020204" pitchFamily="34" charset="0"/>
                </a:rPr>
                <a:t>nhận </a:t>
              </a:r>
              <a:r>
                <a:rPr lang="nl-NL" sz="2800" b="1" dirty="0">
                  <a:solidFill>
                    <a:schemeClr val="accent2">
                      <a:lumMod val="75000"/>
                    </a:schemeClr>
                  </a:solidFill>
                  <a:effectLst/>
                  <a:latin typeface="Arial" panose="020B0604020202020204" pitchFamily="34" charset="0"/>
                  <a:ea typeface="Times New Roman" panose="02020603050405020304" pitchFamily="18" charset="0"/>
                  <a:cs typeface="Arial" panose="020B0604020202020204" pitchFamily="34" charset="0"/>
                </a:rPr>
                <a:t>xét ở hình nào không khí chứa nhiều khói, bụi.</a:t>
              </a:r>
              <a:endParaRPr lang="en-US" sz="2800" b="1"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pic>
        <p:nvPicPr>
          <p:cNvPr id="12" name="Picture 11">
            <a:extLst>
              <a:ext uri="{FF2B5EF4-FFF2-40B4-BE49-F238E27FC236}">
                <a16:creationId xmlns="" xmlns:a16="http://schemas.microsoft.com/office/drawing/2014/main" id="{292C2326-D9A7-415E-8980-DAB5F6DD6DC7}"/>
              </a:ext>
            </a:extLst>
          </p:cNvPr>
          <p:cNvPicPr>
            <a:picLocks noChangeAspect="1"/>
          </p:cNvPicPr>
          <p:nvPr/>
        </p:nvPicPr>
        <p:blipFill>
          <a:blip r:embed="rId5"/>
          <a:stretch>
            <a:fillRect/>
          </a:stretch>
        </p:blipFill>
        <p:spPr>
          <a:xfrm>
            <a:off x="2883878" y="1319733"/>
            <a:ext cx="6610350" cy="5353050"/>
          </a:xfrm>
          <a:prstGeom prst="rect">
            <a:avLst/>
          </a:prstGeom>
        </p:spPr>
      </p:pic>
      <p:grpSp>
        <p:nvGrpSpPr>
          <p:cNvPr id="15" name="Group 14">
            <a:extLst>
              <a:ext uri="{FF2B5EF4-FFF2-40B4-BE49-F238E27FC236}">
                <a16:creationId xmlns="" xmlns:a16="http://schemas.microsoft.com/office/drawing/2014/main" id="{DC9C446C-1622-4359-A822-E5DAB9C832E3}"/>
              </a:ext>
            </a:extLst>
          </p:cNvPr>
          <p:cNvGrpSpPr/>
          <p:nvPr/>
        </p:nvGrpSpPr>
        <p:grpSpPr>
          <a:xfrm>
            <a:off x="8919173" y="4424882"/>
            <a:ext cx="3192504" cy="2247901"/>
            <a:chOff x="8919173" y="4424882"/>
            <a:chExt cx="3192504" cy="2247901"/>
          </a:xfrm>
        </p:grpSpPr>
        <p:pic>
          <p:nvPicPr>
            <p:cNvPr id="14" name="Picture 13">
              <a:extLst>
                <a:ext uri="{FF2B5EF4-FFF2-40B4-BE49-F238E27FC236}">
                  <a16:creationId xmlns="" xmlns:a16="http://schemas.microsoft.com/office/drawing/2014/main" id="{3CB3DD8C-5827-42D5-8DE3-CD71E52368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9173" y="4424882"/>
              <a:ext cx="3192504" cy="2247901"/>
            </a:xfrm>
            <a:prstGeom prst="rect">
              <a:avLst/>
            </a:prstGeom>
          </p:spPr>
        </p:pic>
        <p:sp>
          <p:nvSpPr>
            <p:cNvPr id="13" name="Rectangle: Rounded Corners 12">
              <a:extLst>
                <a:ext uri="{FF2B5EF4-FFF2-40B4-BE49-F238E27FC236}">
                  <a16:creationId xmlns="" xmlns:a16="http://schemas.microsoft.com/office/drawing/2014/main" id="{7F4B303E-2E6B-4FAB-A342-9E450B194178}"/>
                </a:ext>
              </a:extLst>
            </p:cNvPr>
            <p:cNvSpPr/>
            <p:nvPr/>
          </p:nvSpPr>
          <p:spPr>
            <a:xfrm>
              <a:off x="9163050" y="6076950"/>
              <a:ext cx="2838450" cy="59583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dirty="0" err="1">
                  <a:latin typeface="Arial" panose="020B0604020202020204" pitchFamily="34" charset="0"/>
                  <a:cs typeface="Arial" panose="020B0604020202020204" pitchFamily="34" charset="0"/>
                </a:rPr>
                <a:t>Thảo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luận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nhóm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đôi</a:t>
              </a:r>
              <a:endParaRPr lang="en-US" sz="2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967350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C4FCC6EC-968A-4540-BDB3-AC11BFDFCC67}"/>
              </a:ext>
            </a:extLst>
          </p:cNvPr>
          <p:cNvSpPr/>
          <p:nvPr/>
        </p:nvSpPr>
        <p:spPr>
          <a:xfrm>
            <a:off x="342900" y="4137352"/>
            <a:ext cx="4610100" cy="1384995"/>
          </a:xfrm>
          <a:prstGeom prst="rect">
            <a:avLst/>
          </a:prstGeom>
          <a:solidFill>
            <a:srgbClr val="FFD1DB">
              <a:alpha val="64706"/>
            </a:srgbClr>
          </a:solidFill>
        </p:spPr>
        <p:txBody>
          <a:bodyPr wrap="square">
            <a:spAutoFit/>
          </a:bodyPr>
          <a:lstStyle/>
          <a:p>
            <a:pPr algn="ctr" defTabSz="914217"/>
            <a:r>
              <a:rPr lang="nl-NL" sz="2800" i="1" dirty="0"/>
              <a:t>Không khí ở đường phố có nhiều khói, bụi do các ô tô thải ra</a:t>
            </a:r>
            <a:endParaRPr lang="en-US" sz="2800" dirty="0">
              <a:ln w="3175">
                <a:solidFill>
                  <a:srgbClr val="000000"/>
                </a:solidFill>
              </a:ln>
              <a:solidFill>
                <a:srgbClr val="000000"/>
              </a:solidFill>
              <a:latin typeface="Calibri"/>
            </a:endParaRPr>
          </a:p>
        </p:txBody>
      </p:sp>
      <p:pic>
        <p:nvPicPr>
          <p:cNvPr id="12" name="Picture 11">
            <a:extLst>
              <a:ext uri="{FF2B5EF4-FFF2-40B4-BE49-F238E27FC236}">
                <a16:creationId xmlns="" xmlns:a16="http://schemas.microsoft.com/office/drawing/2014/main" id="{D028F72B-3A59-4A8A-82FF-289005BC096A}"/>
              </a:ext>
            </a:extLst>
          </p:cNvPr>
          <p:cNvPicPr>
            <a:picLocks noChangeAspect="1"/>
          </p:cNvPicPr>
          <p:nvPr/>
        </p:nvPicPr>
        <p:blipFill>
          <a:blip r:embed="rId4"/>
          <a:stretch>
            <a:fillRect/>
          </a:stretch>
        </p:blipFill>
        <p:spPr>
          <a:xfrm>
            <a:off x="495300" y="405438"/>
            <a:ext cx="4457700" cy="3470424"/>
          </a:xfrm>
          <a:prstGeom prst="rect">
            <a:avLst/>
          </a:prstGeom>
        </p:spPr>
      </p:pic>
      <p:pic>
        <p:nvPicPr>
          <p:cNvPr id="14" name="Picture 13">
            <a:extLst>
              <a:ext uri="{FF2B5EF4-FFF2-40B4-BE49-F238E27FC236}">
                <a16:creationId xmlns="" xmlns:a16="http://schemas.microsoft.com/office/drawing/2014/main" id="{EF9F1C3B-9F84-4D05-BD75-6A9ABFE7DE34}"/>
              </a:ext>
            </a:extLst>
          </p:cNvPr>
          <p:cNvPicPr>
            <a:picLocks noChangeAspect="1"/>
          </p:cNvPicPr>
          <p:nvPr/>
        </p:nvPicPr>
        <p:blipFill>
          <a:blip r:embed="rId5"/>
          <a:stretch>
            <a:fillRect/>
          </a:stretch>
        </p:blipFill>
        <p:spPr>
          <a:xfrm>
            <a:off x="6700837" y="472408"/>
            <a:ext cx="4062413" cy="3336484"/>
          </a:xfrm>
          <a:prstGeom prst="rect">
            <a:avLst/>
          </a:prstGeom>
        </p:spPr>
      </p:pic>
      <p:sp>
        <p:nvSpPr>
          <p:cNvPr id="17" name="Rectangle 16">
            <a:extLst>
              <a:ext uri="{FF2B5EF4-FFF2-40B4-BE49-F238E27FC236}">
                <a16:creationId xmlns="" xmlns:a16="http://schemas.microsoft.com/office/drawing/2014/main" id="{222D9089-5E6D-4E91-A995-A57B9C415385}"/>
              </a:ext>
            </a:extLst>
          </p:cNvPr>
          <p:cNvSpPr/>
          <p:nvPr/>
        </p:nvSpPr>
        <p:spPr>
          <a:xfrm>
            <a:off x="6943725" y="3994477"/>
            <a:ext cx="4610100" cy="954107"/>
          </a:xfrm>
          <a:prstGeom prst="rect">
            <a:avLst/>
          </a:prstGeom>
          <a:solidFill>
            <a:srgbClr val="FFD1DB">
              <a:alpha val="64706"/>
            </a:srgbClr>
          </a:solidFill>
        </p:spPr>
        <p:txBody>
          <a:bodyPr wrap="square">
            <a:spAutoFit/>
          </a:bodyPr>
          <a:lstStyle/>
          <a:p>
            <a:pPr algn="ctr" defTabSz="914217"/>
            <a:r>
              <a:rPr lang="nl-NL" sz="2800" i="1" dirty="0"/>
              <a:t>Không khí trong nhà có khói thuốc lá.</a:t>
            </a:r>
            <a:endParaRPr lang="en-US" sz="2800" dirty="0">
              <a:ln w="3175">
                <a:solidFill>
                  <a:srgbClr val="000000"/>
                </a:solidFill>
              </a:ln>
              <a:solidFill>
                <a:srgbClr val="000000"/>
              </a:solidFill>
              <a:latin typeface="Calibri"/>
            </a:endParaRPr>
          </a:p>
        </p:txBody>
      </p:sp>
    </p:spTree>
    <p:extLst>
      <p:ext uri="{BB962C8B-B14F-4D97-AF65-F5344CB8AC3E}">
        <p14:creationId xmlns:p14="http://schemas.microsoft.com/office/powerpoint/2010/main" val="26087229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542924" y="-142875"/>
            <a:ext cx="11344274" cy="6134099"/>
            <a:chOff x="7366165" y="2086418"/>
            <a:chExt cx="5544617" cy="4402493"/>
          </a:xfrm>
        </p:grpSpPr>
        <p:pic>
          <p:nvPicPr>
            <p:cNvPr id="22" name="图片 10">
              <a:extLst>
                <a:ext uri="{FF2B5EF4-FFF2-40B4-BE49-F238E27FC236}">
                  <a16:creationId xmlns="" xmlns:a16="http://schemas.microsoft.com/office/drawing/2014/main" id="{C5FB9567-6390-4F08-ADB0-5D4C7866BD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6165" y="2086418"/>
              <a:ext cx="5544617" cy="4402493"/>
            </a:xfrm>
            <a:prstGeom prst="rect">
              <a:avLst/>
            </a:prstGeom>
          </p:spPr>
        </p:pic>
        <p:sp>
          <p:nvSpPr>
            <p:cNvPr id="17" name="文本框 15"/>
            <p:cNvSpPr txBox="1"/>
            <p:nvPr/>
          </p:nvSpPr>
          <p:spPr>
            <a:xfrm>
              <a:off x="8460680" y="2970867"/>
              <a:ext cx="3127959" cy="757618"/>
            </a:xfrm>
            <a:prstGeom prst="roundRect">
              <a:avLst/>
            </a:prstGeom>
            <a:solidFill>
              <a:schemeClr val="accent1">
                <a:lumMod val="40000"/>
                <a:lumOff val="60000"/>
              </a:schemeClr>
            </a:solidFill>
          </p:spPr>
          <p:txBody>
            <a:bodyPr wrap="square" rtlCol="0">
              <a:spAutoFit/>
            </a:bodyPr>
            <a:lstStyle/>
            <a:p>
              <a:pPr algn="just" defTabSz="914217">
                <a:defRPr/>
              </a:pP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1.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Em</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cảm</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thấy</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thế</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nào</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khi</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phải</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thở</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không</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khí</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có</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nhiều</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khói</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bụi</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a:t>
              </a:r>
              <a:endParaRPr lang="zh-CN" altLang="en-US"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endParaRPr>
            </a:p>
          </p:txBody>
        </p:sp>
        <p:sp>
          <p:nvSpPr>
            <p:cNvPr id="18" name="文本框 15"/>
            <p:cNvSpPr txBox="1"/>
            <p:nvPr/>
          </p:nvSpPr>
          <p:spPr>
            <a:xfrm>
              <a:off x="8369478" y="3846698"/>
              <a:ext cx="3475720" cy="757618"/>
            </a:xfrm>
            <a:prstGeom prst="roundRect">
              <a:avLst/>
            </a:prstGeom>
            <a:solidFill>
              <a:srgbClr val="DEF1AD"/>
            </a:solidFill>
          </p:spPr>
          <p:txBody>
            <a:bodyPr wrap="square" rtlCol="0">
              <a:spAutoFit/>
            </a:bodyPr>
            <a:lstStyle/>
            <a:p>
              <a:pPr defTabSz="914217">
                <a:defRPr/>
              </a:pPr>
              <a:r>
                <a:rPr lang="en-US" altLang="zh-CN" sz="2800" kern="0" dirty="0">
                  <a:ln w="3175">
                    <a:solidFill>
                      <a:srgbClr val="00B050"/>
                    </a:solidFill>
                  </a:ln>
                  <a:solidFill>
                    <a:srgbClr val="00B050"/>
                  </a:solidFill>
                  <a:latin typeface="Calibri"/>
                  <a:ea typeface="站酷快乐体2016修订版" panose="02010600030101010101" pitchFamily="2" charset="-122"/>
                </a:rPr>
                <a:t>2. </a:t>
              </a:r>
              <a:r>
                <a:rPr lang="vi-VN" altLang="zh-CN" sz="2800" kern="0" dirty="0">
                  <a:ln w="3175">
                    <a:solidFill>
                      <a:srgbClr val="00B050"/>
                    </a:solidFill>
                  </a:ln>
                  <a:solidFill>
                    <a:srgbClr val="00B050"/>
                  </a:solidFill>
                  <a:latin typeface="Calibri"/>
                  <a:ea typeface="站酷快乐体2016修订版" panose="02010600030101010101" pitchFamily="2" charset="-122"/>
                </a:rPr>
                <a:t>Tại sao chúng ta nên tránh xa nơi có khói, bụi?</a:t>
              </a:r>
              <a:endParaRPr lang="zh-CN" altLang="en-US" sz="2800" kern="0" dirty="0">
                <a:ln w="3175">
                  <a:solidFill>
                    <a:srgbClr val="00B050"/>
                  </a:solidFill>
                </a:ln>
                <a:solidFill>
                  <a:srgbClr val="00B050"/>
                </a:solidFill>
                <a:latin typeface="Calibri"/>
                <a:ea typeface="站酷快乐体2016修订版" panose="02010600030101010101" pitchFamily="2" charset="-122"/>
              </a:endParaRPr>
            </a:p>
          </p:txBody>
        </p:sp>
        <p:sp>
          <p:nvSpPr>
            <p:cNvPr id="26" name="5-Point Star 25"/>
            <p:cNvSpPr/>
            <p:nvPr/>
          </p:nvSpPr>
          <p:spPr>
            <a:xfrm>
              <a:off x="11422731" y="3697502"/>
              <a:ext cx="360000" cy="324000"/>
            </a:xfrm>
            <a:prstGeom prst="star5">
              <a:avLst>
                <a:gd name="adj" fmla="val 24675"/>
                <a:gd name="hf" fmla="val 105146"/>
                <a:gd name="vf" fmla="val 110557"/>
              </a:avLst>
            </a:prstGeom>
            <a:solidFill>
              <a:srgbClr val="FFFF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27" name="5-Point Star 26"/>
            <p:cNvSpPr/>
            <p:nvPr/>
          </p:nvSpPr>
          <p:spPr>
            <a:xfrm>
              <a:off x="8280681" y="5623186"/>
              <a:ext cx="360000" cy="324000"/>
            </a:xfrm>
            <a:prstGeom prst="star5">
              <a:avLst>
                <a:gd name="adj" fmla="val 24675"/>
                <a:gd name="hf" fmla="val 105146"/>
                <a:gd name="vf" fmla="val 110557"/>
              </a:avLst>
            </a:prstGeom>
            <a:solidFill>
              <a:srgbClr val="FFFF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23" name="文本框 15">
              <a:extLst>
                <a:ext uri="{FF2B5EF4-FFF2-40B4-BE49-F238E27FC236}">
                  <a16:creationId xmlns="" xmlns:a16="http://schemas.microsoft.com/office/drawing/2014/main" id="{C27D082F-FA04-4576-B3A9-D8FE282EADBF}"/>
                </a:ext>
              </a:extLst>
            </p:cNvPr>
            <p:cNvSpPr txBox="1"/>
            <p:nvPr/>
          </p:nvSpPr>
          <p:spPr>
            <a:xfrm>
              <a:off x="8353252" y="4722529"/>
              <a:ext cx="3475720" cy="75761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defTabSz="914217">
                <a:defRPr/>
              </a:pPr>
              <a:r>
                <a:rPr lang="en-US" altLang="zh-CN" sz="2800" kern="0" dirty="0">
                  <a:ln w="3175">
                    <a:solidFill>
                      <a:srgbClr val="00B050"/>
                    </a:solidFill>
                  </a:ln>
                  <a:solidFill>
                    <a:srgbClr val="00B050"/>
                  </a:solidFill>
                  <a:latin typeface="Calibri"/>
                  <a:ea typeface="站酷快乐体2016修订版" panose="02010600030101010101" pitchFamily="2" charset="-122"/>
                </a:rPr>
                <a:t>3. </a:t>
              </a:r>
              <a:r>
                <a:rPr lang="vi-VN" altLang="zh-CN" sz="2800" kern="0" dirty="0">
                  <a:ln w="3175">
                    <a:solidFill>
                      <a:srgbClr val="00B050"/>
                    </a:solidFill>
                  </a:ln>
                  <a:solidFill>
                    <a:srgbClr val="00B050"/>
                  </a:solidFill>
                  <a:latin typeface="Calibri"/>
                  <a:ea typeface="站酷快乐体2016修订版" panose="02010600030101010101" pitchFamily="2" charset="-122"/>
                </a:rPr>
                <a:t>Trong trường hợp phải tiếp xúc với không khí có nhiều khói, bụi, chúng ta cần làm gì?</a:t>
              </a:r>
              <a:endParaRPr lang="zh-CN" altLang="en-US" sz="2800" kern="0" dirty="0">
                <a:ln w="3175">
                  <a:solidFill>
                    <a:srgbClr val="00B050"/>
                  </a:solidFill>
                </a:ln>
                <a:solidFill>
                  <a:srgbClr val="00B050"/>
                </a:solidFill>
                <a:latin typeface="Calibri"/>
                <a:ea typeface="站酷快乐体2016修订版" panose="02010600030101010101" pitchFamily="2" charset="-122"/>
              </a:endParaRPr>
            </a:p>
          </p:txBody>
        </p:sp>
      </p:grpSp>
      <p:pic>
        <p:nvPicPr>
          <p:cNvPr id="9" name="Picture 8"/>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0" r="100000">
                        <a14:foregroundMark x1="7797" y1="88646" x2="88814" y2="85153"/>
                        <a14:foregroundMark x1="33220" y1="89083" x2="51525" y2="83406"/>
                        <a14:foregroundMark x1="31186" y1="87773" x2="44746" y2="87773"/>
                      </a14:backgroundRemoval>
                    </a14:imgEffect>
                  </a14:imgLayer>
                </a14:imgProps>
              </a:ext>
              <a:ext uri="{28A0092B-C50C-407E-A947-70E740481C1C}">
                <a14:useLocalDpi xmlns:a14="http://schemas.microsoft.com/office/drawing/2010/main" val="0"/>
              </a:ext>
            </a:extLst>
          </a:blip>
          <a:stretch>
            <a:fillRect/>
          </a:stretch>
        </p:blipFill>
        <p:spPr>
          <a:xfrm>
            <a:off x="8687065" y="4132503"/>
            <a:ext cx="3376090" cy="2620761"/>
          </a:xfrm>
          <a:prstGeom prst="rect">
            <a:avLst/>
          </a:prstGeom>
        </p:spPr>
      </p:pic>
    </p:spTree>
    <p:extLst>
      <p:ext uri="{BB962C8B-B14F-4D97-AF65-F5344CB8AC3E}">
        <p14:creationId xmlns:p14="http://schemas.microsoft.com/office/powerpoint/2010/main" val="12944281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par>
                                <p:cTn id="11" presetID="6" presetClass="entr" presetSubtype="3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out)">
                                      <p:cBhvr>
                                        <p:cTn id="13" dur="1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90A1AFD-949E-4FBC-A07C-5944374D4492}"/>
              </a:ext>
            </a:extLst>
          </p:cNvPr>
          <p:cNvPicPr>
            <a:picLocks noChangeAspect="1"/>
          </p:cNvPicPr>
          <p:nvPr/>
        </p:nvPicPr>
        <p:blipFill>
          <a:blip r:embed="rId4"/>
          <a:stretch>
            <a:fillRect/>
          </a:stretch>
        </p:blipFill>
        <p:spPr>
          <a:xfrm>
            <a:off x="76200" y="1660313"/>
            <a:ext cx="11821395" cy="3429848"/>
          </a:xfrm>
          <a:prstGeom prst="rect">
            <a:avLst/>
          </a:prstGeom>
        </p:spPr>
      </p:pic>
    </p:spTree>
    <p:extLst>
      <p:ext uri="{BB962C8B-B14F-4D97-AF65-F5344CB8AC3E}">
        <p14:creationId xmlns:p14="http://schemas.microsoft.com/office/powerpoint/2010/main" val="2435292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 y="8483"/>
            <a:ext cx="12161839" cy="6841034"/>
          </a:xfrm>
          <a:prstGeom prst="rect">
            <a:avLst/>
          </a:prstGeom>
        </p:spPr>
      </p:pic>
      <p:sp>
        <p:nvSpPr>
          <p:cNvPr id="3" name="íşḷîḓe">
            <a:extLst>
              <a:ext uri="{FF2B5EF4-FFF2-40B4-BE49-F238E27FC236}">
                <a16:creationId xmlns="" xmlns:a16="http://schemas.microsoft.com/office/drawing/2014/main" id="{4968EA2C-5436-43EF-B600-0C877688AF97}"/>
              </a:ext>
            </a:extLst>
          </p:cNvPr>
          <p:cNvSpPr/>
          <p:nvPr/>
        </p:nvSpPr>
        <p:spPr>
          <a:xfrm>
            <a:off x="801084" y="414771"/>
            <a:ext cx="7530117" cy="881475"/>
          </a:xfrm>
          <a:prstGeom prst="rect">
            <a:avLst/>
          </a:prstGeom>
        </p:spPr>
        <p:txBody>
          <a:bodyPr wrap="square" lIns="91214" tIns="45607" rIns="91214" bIns="45607"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4389" b="1" kern="0" dirty="0">
                <a:ln w="6350">
                  <a:noFill/>
                </a:ln>
                <a:solidFill>
                  <a:srgbClr val="FF0000"/>
                </a:solidFill>
                <a:latin typeface="UTM Avo" pitchFamily="18" charset="0"/>
                <a:cs typeface="Times New Roman" pitchFamily="18" charset="0"/>
              </a:rPr>
              <a:t>YÊU CẦU CẦN ĐẠT</a:t>
            </a:r>
            <a:endParaRPr lang="zh-CN" altLang="en-US" sz="4389" b="1" kern="0" dirty="0">
              <a:ln w="6350">
                <a:noFill/>
              </a:ln>
              <a:solidFill>
                <a:srgbClr val="FF0000"/>
              </a:solidFill>
              <a:latin typeface="UTM Avo" pitchFamily="18" charset="0"/>
              <a:cs typeface="Times New Roman" pitchFamily="18" charset="0"/>
            </a:endParaRPr>
          </a:p>
        </p:txBody>
      </p:sp>
      <p:cxnSp>
        <p:nvCxnSpPr>
          <p:cNvPr id="4" name="直接连接符 59">
            <a:extLst>
              <a:ext uri="{FF2B5EF4-FFF2-40B4-BE49-F238E27FC236}">
                <a16:creationId xmlns="" xmlns:a16="http://schemas.microsoft.com/office/drawing/2014/main" id="{44F71D0C-7F93-4F4C-9E3D-768F31B9922C}"/>
              </a:ext>
            </a:extLst>
          </p:cNvPr>
          <p:cNvCxnSpPr/>
          <p:nvPr/>
        </p:nvCxnSpPr>
        <p:spPr>
          <a:xfrm>
            <a:off x="4371143" y="3798113"/>
            <a:ext cx="7302764"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 xmlns:a16="http://schemas.microsoft.com/office/drawing/2014/main" id="{B65D6A18-A848-4365-8261-A87CDAF5B169}"/>
              </a:ext>
            </a:extLst>
          </p:cNvPr>
          <p:cNvSpPr/>
          <p:nvPr/>
        </p:nvSpPr>
        <p:spPr bwMode="auto">
          <a:xfrm>
            <a:off x="3556002" y="2010859"/>
            <a:ext cx="1013713" cy="627974"/>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793" b="1" dirty="0">
                <a:solidFill>
                  <a:srgbClr val="0000CC"/>
                </a:solidFill>
                <a:latin typeface="UTM Avo" pitchFamily="18" charset="0"/>
                <a:ea typeface="仓耳玄三M W05" panose="02020400000000000000" pitchFamily="18" charset="-122"/>
                <a:cs typeface="Times New Roman" pitchFamily="18" charset="0"/>
              </a:rPr>
              <a:t>01</a:t>
            </a:r>
            <a:endParaRPr lang="zh-CN" altLang="en-US" sz="2793" b="1" dirty="0">
              <a:solidFill>
                <a:srgbClr val="0000CC"/>
              </a:solidFill>
              <a:latin typeface="UTM Avo" pitchFamily="18" charset="0"/>
              <a:ea typeface="仓耳玄三M W05" panose="02020400000000000000" pitchFamily="18" charset="-122"/>
              <a:cs typeface="Times New Roman" pitchFamily="18" charset="0"/>
            </a:endParaRPr>
          </a:p>
        </p:txBody>
      </p:sp>
      <p:sp>
        <p:nvSpPr>
          <p:cNvPr id="6" name="isḻîḓè">
            <a:extLst>
              <a:ext uri="{FF2B5EF4-FFF2-40B4-BE49-F238E27FC236}">
                <a16:creationId xmlns="" xmlns:a16="http://schemas.microsoft.com/office/drawing/2014/main" id="{2D5C3EA8-0EA8-4A1D-AB27-36CB41F4EB17}"/>
              </a:ext>
            </a:extLst>
          </p:cNvPr>
          <p:cNvSpPr/>
          <p:nvPr/>
        </p:nvSpPr>
        <p:spPr bwMode="auto">
          <a:xfrm>
            <a:off x="4569721" y="1296244"/>
            <a:ext cx="6475649" cy="1760962"/>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07000"/>
              </a:lnSpc>
            </a:pPr>
            <a:r>
              <a:rPr lang="en-US" sz="3200" b="1" dirty="0">
                <a:solidFill>
                  <a:srgbClr val="4472C4"/>
                </a:solidFill>
                <a:latin typeface="Times New Roman"/>
                <a:ea typeface="Calibri"/>
              </a:rPr>
              <a:t>L</a:t>
            </a:r>
            <a:r>
              <a:rPr lang="vi-VN" sz="3200" b="1" dirty="0">
                <a:solidFill>
                  <a:srgbClr val="4472C4"/>
                </a:solidFill>
                <a:latin typeface="Times New Roman"/>
                <a:ea typeface="Calibri"/>
              </a:rPr>
              <a:t>iệt kê được lợi ích của việc hít thở đúng cách. </a:t>
            </a:r>
            <a:endParaRPr lang="en-US" sz="3200" b="1" dirty="0">
              <a:solidFill>
                <a:srgbClr val="4472C4"/>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isḻîḓè">
            <a:extLst>
              <a:ext uri="{FF2B5EF4-FFF2-40B4-BE49-F238E27FC236}">
                <a16:creationId xmlns="" xmlns:a16="http://schemas.microsoft.com/office/drawing/2014/main" id="{1380D21F-97BD-43C0-80EB-5174AA5D5A43}"/>
              </a:ext>
            </a:extLst>
          </p:cNvPr>
          <p:cNvSpPr/>
          <p:nvPr/>
        </p:nvSpPr>
        <p:spPr bwMode="auto">
          <a:xfrm>
            <a:off x="4978400" y="4489614"/>
            <a:ext cx="1150429" cy="653608"/>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793" b="1" dirty="0">
                <a:solidFill>
                  <a:srgbClr val="0000CC"/>
                </a:solidFill>
                <a:latin typeface="UTM Avo" pitchFamily="18" charset="0"/>
                <a:ea typeface="仓耳玄三M W05" panose="02020400000000000000" pitchFamily="18" charset="-122"/>
                <a:cs typeface="Times New Roman" pitchFamily="18" charset="0"/>
              </a:rPr>
              <a:t>02</a:t>
            </a:r>
            <a:endParaRPr lang="zh-CN" altLang="en-US" sz="2793" b="1" dirty="0">
              <a:solidFill>
                <a:srgbClr val="0000CC"/>
              </a:solidFill>
              <a:latin typeface="UTM Avo" pitchFamily="18" charset="0"/>
              <a:ea typeface="仓耳玄三M W05" panose="02020400000000000000" pitchFamily="18" charset="-122"/>
              <a:cs typeface="Times New Roman" pitchFamily="18" charset="0"/>
            </a:endParaRPr>
          </a:p>
        </p:txBody>
      </p:sp>
      <p:sp>
        <p:nvSpPr>
          <p:cNvPr id="8" name="isḻîḓè">
            <a:extLst>
              <a:ext uri="{FF2B5EF4-FFF2-40B4-BE49-F238E27FC236}">
                <a16:creationId xmlns="" xmlns:a16="http://schemas.microsoft.com/office/drawing/2014/main" id="{CC18E718-57BD-48E6-81A4-E988EC090412}"/>
              </a:ext>
            </a:extLst>
          </p:cNvPr>
          <p:cNvSpPr/>
          <p:nvPr/>
        </p:nvSpPr>
        <p:spPr bwMode="auto">
          <a:xfrm>
            <a:off x="6128831" y="3906983"/>
            <a:ext cx="5669800" cy="1690998"/>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15000"/>
              </a:lnSpc>
            </a:pPr>
            <a:r>
              <a:rPr lang="vi-VN" sz="3200" b="1" dirty="0">
                <a:solidFill>
                  <a:srgbClr val="4472C4"/>
                </a:solidFill>
                <a:latin typeface="Times New Roman"/>
                <a:ea typeface="Calibri"/>
              </a:rPr>
              <a:t>Nêu được sự cần thiết phải tránh xa nơi có khói, bụi</a:t>
            </a:r>
            <a:endParaRPr lang="en-US" sz="3200" b="1" dirty="0">
              <a:solidFill>
                <a:srgbClr val="4472C4"/>
              </a:solidFill>
              <a:latin typeface="Times New Roman"/>
              <a:ea typeface="Calibri"/>
            </a:endParaRPr>
          </a:p>
        </p:txBody>
      </p:sp>
    </p:spTree>
    <p:extLst>
      <p:ext uri="{BB962C8B-B14F-4D97-AF65-F5344CB8AC3E}">
        <p14:creationId xmlns:p14="http://schemas.microsoft.com/office/powerpoint/2010/main" val="3229447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5FD26D33-B1F0-41D2-ACF9-226A7D23E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sp>
        <p:nvSpPr>
          <p:cNvPr id="25" name="任意多边形 70">
            <a:extLst>
              <a:ext uri="{FF2B5EF4-FFF2-40B4-BE49-F238E27FC236}">
                <a16:creationId xmlns="" xmlns:a16="http://schemas.microsoft.com/office/drawing/2014/main" id="{F5814427-19AC-4496-860A-28C57A834931}"/>
              </a:ext>
            </a:extLst>
          </p:cNvPr>
          <p:cNvSpPr/>
          <p:nvPr/>
        </p:nvSpPr>
        <p:spPr>
          <a:xfrm rot="10800000">
            <a:off x="2396177" y="1196357"/>
            <a:ext cx="8732930" cy="4231636"/>
          </a:xfrm>
          <a:custGeom>
            <a:avLst/>
            <a:gdLst>
              <a:gd name="connsiteX0" fmla="*/ 514985 w 2610115"/>
              <a:gd name="connsiteY0" fmla="*/ 194411 h 1975845"/>
              <a:gd name="connsiteX1" fmla="*/ 847273 w 2610115"/>
              <a:gd name="connsiteY1" fmla="*/ 231372 h 1975845"/>
              <a:gd name="connsiteX2" fmla="*/ 847370 w 2610115"/>
              <a:gd name="connsiteY2" fmla="*/ 231228 h 1975845"/>
              <a:gd name="connsiteX3" fmla="*/ 891877 w 2610115"/>
              <a:gd name="connsiteY3" fmla="*/ 165153 h 1975845"/>
              <a:gd name="connsiteX4" fmla="*/ 1357208 w 2610115"/>
              <a:gd name="connsiteY4" fmla="*/ 150454 h 1975845"/>
              <a:gd name="connsiteX5" fmla="*/ 1359483 w 2610115"/>
              <a:gd name="connsiteY5" fmla="*/ 146907 h 1975845"/>
              <a:gd name="connsiteX6" fmla="*/ 1392515 w 2610115"/>
              <a:gd name="connsiteY6" fmla="*/ 95396 h 1975845"/>
              <a:gd name="connsiteX7" fmla="*/ 1555909 w 2610115"/>
              <a:gd name="connsiteY7" fmla="*/ 2697 h 1975845"/>
              <a:gd name="connsiteX8" fmla="*/ 1752718 w 2610115"/>
              <a:gd name="connsiteY8" fmla="*/ 55742 h 1975845"/>
              <a:gd name="connsiteX9" fmla="*/ 1799449 w 2610115"/>
              <a:gd name="connsiteY9" fmla="*/ 103995 h 1975845"/>
              <a:gd name="connsiteX10" fmla="*/ 1802338 w 2610115"/>
              <a:gd name="connsiteY10" fmla="*/ 106977 h 1975845"/>
              <a:gd name="connsiteX11" fmla="*/ 2004528 w 2610115"/>
              <a:gd name="connsiteY11" fmla="*/ 1214 h 1975845"/>
              <a:gd name="connsiteX12" fmla="*/ 2142054 w 2610115"/>
              <a:gd name="connsiteY12" fmla="*/ 25099 h 1975845"/>
              <a:gd name="connsiteX13" fmla="*/ 2314325 w 2610115"/>
              <a:gd name="connsiteY13" fmla="*/ 248470 h 1975845"/>
              <a:gd name="connsiteX14" fmla="*/ 2315263 w 2610115"/>
              <a:gd name="connsiteY14" fmla="*/ 248869 h 1975845"/>
              <a:gd name="connsiteX15" fmla="*/ 2388106 w 2610115"/>
              <a:gd name="connsiteY15" fmla="*/ 279811 h 1975845"/>
              <a:gd name="connsiteX16" fmla="*/ 2535411 w 2610115"/>
              <a:gd name="connsiteY16" fmla="*/ 465259 h 1975845"/>
              <a:gd name="connsiteX17" fmla="*/ 2525516 w 2610115"/>
              <a:gd name="connsiteY17" fmla="*/ 700334 h 1975845"/>
              <a:gd name="connsiteX18" fmla="*/ 2597804 w 2610115"/>
              <a:gd name="connsiteY18" fmla="*/ 1059759 h 1975845"/>
              <a:gd name="connsiteX19" fmla="*/ 2259174 w 2610115"/>
              <a:gd name="connsiteY19" fmla="*/ 1374381 h 1975845"/>
              <a:gd name="connsiteX20" fmla="*/ 2137951 w 2610115"/>
              <a:gd name="connsiteY20" fmla="*/ 1643972 h 1975845"/>
              <a:gd name="connsiteX21" fmla="*/ 1725223 w 2610115"/>
              <a:gd name="connsiteY21" fmla="*/ 1676614 h 1975845"/>
              <a:gd name="connsiteX22" fmla="*/ 1430280 w 2610115"/>
              <a:gd name="connsiteY22" fmla="*/ 1964218 h 1975845"/>
              <a:gd name="connsiteX23" fmla="*/ 996615 w 2610115"/>
              <a:gd name="connsiteY23" fmla="*/ 1788666 h 1975845"/>
              <a:gd name="connsiteX24" fmla="*/ 352423 w 2610115"/>
              <a:gd name="connsiteY24" fmla="*/ 1615216 h 1975845"/>
              <a:gd name="connsiteX25" fmla="*/ 69186 w 2610115"/>
              <a:gd name="connsiteY25" fmla="*/ 1422201 h 1975845"/>
              <a:gd name="connsiteX26" fmla="*/ 89788 w 2610115"/>
              <a:gd name="connsiteY26" fmla="*/ 1218899 h 1975845"/>
              <a:gd name="connsiteX27" fmla="*/ 128033 w 2610115"/>
              <a:gd name="connsiteY27" fmla="*/ 1164062 h 1975845"/>
              <a:gd name="connsiteX28" fmla="*/ 127542 w 2610115"/>
              <a:gd name="connsiteY28" fmla="*/ 1159860 h 1975845"/>
              <a:gd name="connsiteX29" fmla="*/ 69942 w 2610115"/>
              <a:gd name="connsiteY29" fmla="*/ 1111936 h 1975845"/>
              <a:gd name="connsiteX30" fmla="*/ 1906 w 2610115"/>
              <a:gd name="connsiteY30" fmla="*/ 894356 h 1975845"/>
              <a:gd name="connsiteX31" fmla="*/ 235303 w 2610115"/>
              <a:gd name="connsiteY31" fmla="*/ 656766 h 1975845"/>
              <a:gd name="connsiteX32" fmla="*/ 237535 w 2610115"/>
              <a:gd name="connsiteY32" fmla="*/ 650503 h 1975845"/>
              <a:gd name="connsiteX33" fmla="*/ 341501 w 2610115"/>
              <a:gd name="connsiteY33" fmla="*/ 309319 h 1975845"/>
              <a:gd name="connsiteX34" fmla="*/ 514985 w 2610115"/>
              <a:gd name="connsiteY34" fmla="*/ 194411 h 197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10115" h="1975845">
                <a:moveTo>
                  <a:pt x="514985" y="194411"/>
                </a:moveTo>
                <a:cubicBezTo>
                  <a:pt x="622902" y="158190"/>
                  <a:pt x="743903" y="168940"/>
                  <a:pt x="847273" y="231372"/>
                </a:cubicBezTo>
                <a:lnTo>
                  <a:pt x="847370" y="231228"/>
                </a:lnTo>
                <a:lnTo>
                  <a:pt x="891877" y="165153"/>
                </a:lnTo>
                <a:cubicBezTo>
                  <a:pt x="1010526" y="28042"/>
                  <a:pt x="1222997" y="14047"/>
                  <a:pt x="1357208" y="150454"/>
                </a:cubicBezTo>
                <a:lnTo>
                  <a:pt x="1359483" y="146907"/>
                </a:lnTo>
                <a:lnTo>
                  <a:pt x="1392515" y="95396"/>
                </a:lnTo>
                <a:cubicBezTo>
                  <a:pt x="1433742" y="45531"/>
                  <a:pt x="1491601" y="12092"/>
                  <a:pt x="1555909" y="2697"/>
                </a:cubicBezTo>
                <a:cubicBezTo>
                  <a:pt x="1626688" y="-7657"/>
                  <a:pt x="1697399" y="12178"/>
                  <a:pt x="1752718" y="55742"/>
                </a:cubicBezTo>
                <a:lnTo>
                  <a:pt x="1799449" y="103995"/>
                </a:lnTo>
                <a:lnTo>
                  <a:pt x="1802338" y="106977"/>
                </a:lnTo>
                <a:cubicBezTo>
                  <a:pt x="1854457" y="43717"/>
                  <a:pt x="1927884" y="7011"/>
                  <a:pt x="2004528" y="1214"/>
                </a:cubicBezTo>
                <a:cubicBezTo>
                  <a:pt x="2050514" y="-2265"/>
                  <a:pt x="2097658" y="5383"/>
                  <a:pt x="2142054" y="25099"/>
                </a:cubicBezTo>
                <a:cubicBezTo>
                  <a:pt x="2232262" y="65146"/>
                  <a:pt x="2296947" y="148991"/>
                  <a:pt x="2314325" y="248470"/>
                </a:cubicBezTo>
                <a:lnTo>
                  <a:pt x="2315263" y="248869"/>
                </a:lnTo>
                <a:lnTo>
                  <a:pt x="2388106" y="279811"/>
                </a:lnTo>
                <a:cubicBezTo>
                  <a:pt x="2457030" y="320051"/>
                  <a:pt x="2510068" y="385712"/>
                  <a:pt x="2535411" y="465259"/>
                </a:cubicBezTo>
                <a:cubicBezTo>
                  <a:pt x="2559970" y="542246"/>
                  <a:pt x="2556471" y="625862"/>
                  <a:pt x="2525516" y="700334"/>
                </a:cubicBezTo>
                <a:cubicBezTo>
                  <a:pt x="2601605" y="802465"/>
                  <a:pt x="2628215" y="934861"/>
                  <a:pt x="2597804" y="1059759"/>
                </a:cubicBezTo>
                <a:cubicBezTo>
                  <a:pt x="2557376" y="1225802"/>
                  <a:pt x="2423541" y="1350151"/>
                  <a:pt x="2259174" y="1374381"/>
                </a:cubicBezTo>
                <a:cubicBezTo>
                  <a:pt x="2258390" y="1478021"/>
                  <a:pt x="2214160" y="1576312"/>
                  <a:pt x="2137951" y="1643972"/>
                </a:cubicBezTo>
                <a:cubicBezTo>
                  <a:pt x="2022158" y="1746789"/>
                  <a:pt x="1854895" y="1760001"/>
                  <a:pt x="1725223" y="1676614"/>
                </a:cubicBezTo>
                <a:cubicBezTo>
                  <a:pt x="1683287" y="1819845"/>
                  <a:pt x="1570994" y="1929336"/>
                  <a:pt x="1430280" y="1964218"/>
                </a:cubicBezTo>
                <a:cubicBezTo>
                  <a:pt x="1264465" y="2005317"/>
                  <a:pt x="1091410" y="1935279"/>
                  <a:pt x="996615" y="1788666"/>
                </a:cubicBezTo>
                <a:cubicBezTo>
                  <a:pt x="772874" y="1927827"/>
                  <a:pt x="482275" y="1849606"/>
                  <a:pt x="352423" y="1615216"/>
                </a:cubicBezTo>
                <a:cubicBezTo>
                  <a:pt x="224864" y="1630623"/>
                  <a:pt x="105088" y="1549019"/>
                  <a:pt x="69186" y="1422201"/>
                </a:cubicBezTo>
                <a:cubicBezTo>
                  <a:pt x="49681" y="1353386"/>
                  <a:pt x="57737" y="1280482"/>
                  <a:pt x="89788" y="1218899"/>
                </a:cubicBezTo>
                <a:lnTo>
                  <a:pt x="128033" y="1164062"/>
                </a:lnTo>
                <a:lnTo>
                  <a:pt x="127542" y="1159860"/>
                </a:lnTo>
                <a:lnTo>
                  <a:pt x="69942" y="1111936"/>
                </a:lnTo>
                <a:cubicBezTo>
                  <a:pt x="18379" y="1054273"/>
                  <a:pt x="-7507" y="975034"/>
                  <a:pt x="1906" y="894356"/>
                </a:cubicBezTo>
                <a:cubicBezTo>
                  <a:pt x="16630" y="768406"/>
                  <a:pt x="113536" y="669750"/>
                  <a:pt x="235303" y="656766"/>
                </a:cubicBezTo>
                <a:cubicBezTo>
                  <a:pt x="236026" y="654663"/>
                  <a:pt x="236811" y="652606"/>
                  <a:pt x="237535" y="650503"/>
                </a:cubicBezTo>
                <a:cubicBezTo>
                  <a:pt x="221183" y="526474"/>
                  <a:pt x="259318" y="401393"/>
                  <a:pt x="341501" y="309319"/>
                </a:cubicBezTo>
                <a:cubicBezTo>
                  <a:pt x="390196" y="254785"/>
                  <a:pt x="450235" y="216143"/>
                  <a:pt x="514985" y="194411"/>
                </a:cubicBezTo>
                <a:close/>
              </a:path>
            </a:pathLst>
          </a:custGeom>
          <a:solidFill>
            <a:schemeClr val="bg1"/>
          </a:solidFill>
          <a:ln>
            <a:solidFill>
              <a:srgbClr val="8FE5BB"/>
            </a:solidFill>
          </a:ln>
          <a:effectLst>
            <a:outerShdw dist="203200" dir="3300000" algn="t"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rgbClr val="FFFFFF"/>
              </a:solidFill>
              <a:latin typeface="字魂59号-创粗黑" panose="00000500000000000000" pitchFamily="2" charset="-122"/>
              <a:ea typeface="宋体" panose="02010600030101010101" pitchFamily="2" charset="-122"/>
            </a:endParaRPr>
          </a:p>
        </p:txBody>
      </p:sp>
      <p:pic>
        <p:nvPicPr>
          <p:cNvPr id="2" name="Picture 1"/>
          <p:cNvPicPr>
            <a:picLocks noChangeAspect="1"/>
          </p:cNvPicPr>
          <p:nvPr/>
        </p:nvPicPr>
        <p:blipFill>
          <a:blip r:embed="rId4"/>
          <a:stretch>
            <a:fillRect/>
          </a:stretch>
        </p:blipFill>
        <p:spPr>
          <a:xfrm>
            <a:off x="2697198" y="1749794"/>
            <a:ext cx="8130887" cy="3358410"/>
          </a:xfrm>
          <a:prstGeom prst="rect">
            <a:avLst/>
          </a:prstGeom>
        </p:spPr>
      </p:pic>
    </p:spTree>
    <p:extLst>
      <p:ext uri="{BB962C8B-B14F-4D97-AF65-F5344CB8AC3E}">
        <p14:creationId xmlns:p14="http://schemas.microsoft.com/office/powerpoint/2010/main" val="38924042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2000"/>
                            </p:stCondLst>
                            <p:childTnLst>
                              <p:par>
                                <p:cTn id="20" presetID="32" presetClass="emph" presetSubtype="0" fill="hold" nodeType="afterEffect">
                                  <p:stCondLst>
                                    <p:cond delay="0"/>
                                  </p:stCondLst>
                                  <p:childTnLst>
                                    <p:animRot by="120000">
                                      <p:cBhvr>
                                        <p:cTn id="21" dur="100" fill="hold">
                                          <p:stCondLst>
                                            <p:cond delay="0"/>
                                          </p:stCondLst>
                                        </p:cTn>
                                        <p:tgtEl>
                                          <p:spTgt spid="2"/>
                                        </p:tgtEl>
                                        <p:attrNameLst>
                                          <p:attrName>r</p:attrName>
                                        </p:attrNameLst>
                                      </p:cBhvr>
                                    </p:animRot>
                                    <p:animRot by="-240000">
                                      <p:cBhvr>
                                        <p:cTn id="22" dur="200" fill="hold">
                                          <p:stCondLst>
                                            <p:cond delay="200"/>
                                          </p:stCondLst>
                                        </p:cTn>
                                        <p:tgtEl>
                                          <p:spTgt spid="2"/>
                                        </p:tgtEl>
                                        <p:attrNameLst>
                                          <p:attrName>r</p:attrName>
                                        </p:attrNameLst>
                                      </p:cBhvr>
                                    </p:animRot>
                                    <p:animRot by="240000">
                                      <p:cBhvr>
                                        <p:cTn id="23" dur="200" fill="hold">
                                          <p:stCondLst>
                                            <p:cond delay="400"/>
                                          </p:stCondLst>
                                        </p:cTn>
                                        <p:tgtEl>
                                          <p:spTgt spid="2"/>
                                        </p:tgtEl>
                                        <p:attrNameLst>
                                          <p:attrName>r</p:attrName>
                                        </p:attrNameLst>
                                      </p:cBhvr>
                                    </p:animRot>
                                    <p:animRot by="-240000">
                                      <p:cBhvr>
                                        <p:cTn id="24" dur="200" fill="hold">
                                          <p:stCondLst>
                                            <p:cond delay="600"/>
                                          </p:stCondLst>
                                        </p:cTn>
                                        <p:tgtEl>
                                          <p:spTgt spid="2"/>
                                        </p:tgtEl>
                                        <p:attrNameLst>
                                          <p:attrName>r</p:attrName>
                                        </p:attrNameLst>
                                      </p:cBhvr>
                                    </p:animRot>
                                    <p:animRot by="120000">
                                      <p:cBhvr>
                                        <p:cTn id="2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 y="8483"/>
            <a:ext cx="12161839" cy="6841034"/>
          </a:xfrm>
          <a:prstGeom prst="rect">
            <a:avLst/>
          </a:prstGeom>
        </p:spPr>
      </p:pic>
      <p:sp>
        <p:nvSpPr>
          <p:cNvPr id="3" name="íşḷîḓe">
            <a:extLst>
              <a:ext uri="{FF2B5EF4-FFF2-40B4-BE49-F238E27FC236}">
                <a16:creationId xmlns="" xmlns:a16="http://schemas.microsoft.com/office/drawing/2014/main" id="{4968EA2C-5436-43EF-B600-0C877688AF97}"/>
              </a:ext>
            </a:extLst>
          </p:cNvPr>
          <p:cNvSpPr/>
          <p:nvPr/>
        </p:nvSpPr>
        <p:spPr>
          <a:xfrm>
            <a:off x="801084" y="414771"/>
            <a:ext cx="7530117" cy="881475"/>
          </a:xfrm>
          <a:prstGeom prst="rect">
            <a:avLst/>
          </a:prstGeom>
        </p:spPr>
        <p:txBody>
          <a:bodyPr wrap="square" lIns="91214" tIns="45607" rIns="91214" bIns="45607"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4389" b="1" kern="0" dirty="0">
                <a:ln w="6350">
                  <a:noFill/>
                </a:ln>
                <a:solidFill>
                  <a:srgbClr val="FF0000"/>
                </a:solidFill>
                <a:latin typeface="UTM Avo" pitchFamily="18" charset="0"/>
                <a:cs typeface="Times New Roman" pitchFamily="18" charset="0"/>
              </a:rPr>
              <a:t>YÊU CẦU CẦN ĐẠT</a:t>
            </a:r>
            <a:endParaRPr lang="zh-CN" altLang="en-US" sz="4389" b="1" kern="0" dirty="0">
              <a:ln w="6350">
                <a:noFill/>
              </a:ln>
              <a:solidFill>
                <a:srgbClr val="FF0000"/>
              </a:solidFill>
              <a:latin typeface="UTM Avo" pitchFamily="18" charset="0"/>
              <a:cs typeface="Times New Roman" pitchFamily="18" charset="0"/>
            </a:endParaRPr>
          </a:p>
        </p:txBody>
      </p:sp>
      <p:cxnSp>
        <p:nvCxnSpPr>
          <p:cNvPr id="4" name="直接连接符 59">
            <a:extLst>
              <a:ext uri="{FF2B5EF4-FFF2-40B4-BE49-F238E27FC236}">
                <a16:creationId xmlns="" xmlns:a16="http://schemas.microsoft.com/office/drawing/2014/main" id="{44F71D0C-7F93-4F4C-9E3D-768F31B9922C}"/>
              </a:ext>
            </a:extLst>
          </p:cNvPr>
          <p:cNvCxnSpPr/>
          <p:nvPr/>
        </p:nvCxnSpPr>
        <p:spPr>
          <a:xfrm>
            <a:off x="4371143" y="3798113"/>
            <a:ext cx="7302764"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 xmlns:a16="http://schemas.microsoft.com/office/drawing/2014/main" id="{B65D6A18-A848-4365-8261-A87CDAF5B169}"/>
              </a:ext>
            </a:extLst>
          </p:cNvPr>
          <p:cNvSpPr/>
          <p:nvPr/>
        </p:nvSpPr>
        <p:spPr bwMode="auto">
          <a:xfrm>
            <a:off x="3556002" y="2010859"/>
            <a:ext cx="1013713" cy="627974"/>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793" b="1" dirty="0">
                <a:solidFill>
                  <a:srgbClr val="0000CC"/>
                </a:solidFill>
                <a:latin typeface="UTM Avo" pitchFamily="18" charset="0"/>
                <a:ea typeface="仓耳玄三M W05" panose="02020400000000000000" pitchFamily="18" charset="-122"/>
                <a:cs typeface="Times New Roman" pitchFamily="18" charset="0"/>
              </a:rPr>
              <a:t>01</a:t>
            </a:r>
            <a:endParaRPr lang="zh-CN" altLang="en-US" sz="2793" b="1" dirty="0">
              <a:solidFill>
                <a:srgbClr val="0000CC"/>
              </a:solidFill>
              <a:latin typeface="UTM Avo" pitchFamily="18" charset="0"/>
              <a:ea typeface="仓耳玄三M W05" panose="02020400000000000000" pitchFamily="18" charset="-122"/>
              <a:cs typeface="Times New Roman" pitchFamily="18" charset="0"/>
            </a:endParaRPr>
          </a:p>
        </p:txBody>
      </p:sp>
      <p:sp>
        <p:nvSpPr>
          <p:cNvPr id="6" name="isḻîḓè">
            <a:extLst>
              <a:ext uri="{FF2B5EF4-FFF2-40B4-BE49-F238E27FC236}">
                <a16:creationId xmlns="" xmlns:a16="http://schemas.microsoft.com/office/drawing/2014/main" id="{2D5C3EA8-0EA8-4A1D-AB27-36CB41F4EB17}"/>
              </a:ext>
            </a:extLst>
          </p:cNvPr>
          <p:cNvSpPr/>
          <p:nvPr/>
        </p:nvSpPr>
        <p:spPr bwMode="auto">
          <a:xfrm>
            <a:off x="4569721" y="1296244"/>
            <a:ext cx="6475649" cy="1760962"/>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07000"/>
              </a:lnSpc>
            </a:pPr>
            <a:r>
              <a:rPr lang="en-US" sz="3200" b="1" dirty="0">
                <a:solidFill>
                  <a:schemeClr val="accent1"/>
                </a:solidFill>
                <a:latin typeface="Times New Roman"/>
                <a:ea typeface="Calibri"/>
              </a:rPr>
              <a:t>L</a:t>
            </a:r>
            <a:r>
              <a:rPr lang="vi-VN" sz="3200" b="1" dirty="0">
                <a:solidFill>
                  <a:schemeClr val="accent1"/>
                </a:solidFill>
                <a:latin typeface="Times New Roman"/>
                <a:ea typeface="Calibri"/>
              </a:rPr>
              <a:t>iệt kê được lợi ích của việc hít thở đúng cách. </a:t>
            </a:r>
            <a:endParaRPr lang="en-US" sz="32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isḻîḓè">
            <a:extLst>
              <a:ext uri="{FF2B5EF4-FFF2-40B4-BE49-F238E27FC236}">
                <a16:creationId xmlns="" xmlns:a16="http://schemas.microsoft.com/office/drawing/2014/main" id="{1380D21F-97BD-43C0-80EB-5174AA5D5A43}"/>
              </a:ext>
            </a:extLst>
          </p:cNvPr>
          <p:cNvSpPr/>
          <p:nvPr/>
        </p:nvSpPr>
        <p:spPr bwMode="auto">
          <a:xfrm>
            <a:off x="4978400" y="4489614"/>
            <a:ext cx="1150429" cy="653608"/>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793" b="1" dirty="0">
                <a:solidFill>
                  <a:srgbClr val="0000CC"/>
                </a:solidFill>
                <a:latin typeface="UTM Avo" pitchFamily="18" charset="0"/>
                <a:ea typeface="仓耳玄三M W05" panose="02020400000000000000" pitchFamily="18" charset="-122"/>
                <a:cs typeface="Times New Roman" pitchFamily="18" charset="0"/>
              </a:rPr>
              <a:t>02</a:t>
            </a:r>
            <a:endParaRPr lang="zh-CN" altLang="en-US" sz="2793" b="1" dirty="0">
              <a:solidFill>
                <a:srgbClr val="0000CC"/>
              </a:solidFill>
              <a:latin typeface="UTM Avo" pitchFamily="18" charset="0"/>
              <a:ea typeface="仓耳玄三M W05" panose="02020400000000000000" pitchFamily="18" charset="-122"/>
              <a:cs typeface="Times New Roman" pitchFamily="18" charset="0"/>
            </a:endParaRPr>
          </a:p>
        </p:txBody>
      </p:sp>
      <p:sp>
        <p:nvSpPr>
          <p:cNvPr id="8" name="isḻîḓè">
            <a:extLst>
              <a:ext uri="{FF2B5EF4-FFF2-40B4-BE49-F238E27FC236}">
                <a16:creationId xmlns="" xmlns:a16="http://schemas.microsoft.com/office/drawing/2014/main" id="{CC18E718-57BD-48E6-81A4-E988EC090412}"/>
              </a:ext>
            </a:extLst>
          </p:cNvPr>
          <p:cNvSpPr/>
          <p:nvPr/>
        </p:nvSpPr>
        <p:spPr bwMode="auto">
          <a:xfrm>
            <a:off x="6128831" y="3906983"/>
            <a:ext cx="5669800" cy="1690998"/>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15000"/>
              </a:lnSpc>
              <a:spcAft>
                <a:spcPts val="0"/>
              </a:spcAft>
            </a:pPr>
            <a:r>
              <a:rPr lang="vi-VN" sz="3200" b="1" dirty="0">
                <a:solidFill>
                  <a:schemeClr val="accent1"/>
                </a:solidFill>
                <a:latin typeface="Times New Roman"/>
                <a:ea typeface="Calibri"/>
              </a:rPr>
              <a:t>Nêu được sự cần thiết phải tránh xa nơi có khói, bụi</a:t>
            </a:r>
            <a:endParaRPr lang="en-US" sz="3200" b="1" dirty="0">
              <a:solidFill>
                <a:schemeClr val="accent1"/>
              </a:solidFill>
              <a:effectLst/>
              <a:latin typeface="Times New Roman"/>
              <a:ea typeface="Calibri"/>
            </a:endParaRPr>
          </a:p>
        </p:txBody>
      </p:sp>
    </p:spTree>
    <p:extLst>
      <p:ext uri="{BB962C8B-B14F-4D97-AF65-F5344CB8AC3E}">
        <p14:creationId xmlns:p14="http://schemas.microsoft.com/office/powerpoint/2010/main" val="1143418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765176" y="1680882"/>
            <a:ext cx="4480714" cy="1015663"/>
          </a:xfrm>
          <a:prstGeom prst="rect">
            <a:avLst/>
          </a:prstGeom>
          <a:noFill/>
        </p:spPr>
        <p:txBody>
          <a:bodyPr wrap="none" rtlCol="0">
            <a:spAutoFit/>
          </a:bodyPr>
          <a:lstStyle/>
          <a:p>
            <a:r>
              <a:rPr lang="en-US" sz="6000" b="1" dirty="0" smtClean="0">
                <a:solidFill>
                  <a:srgbClr val="0070C0"/>
                </a:solidFill>
                <a:latin typeface="Times New Roman" pitchFamily="18" charset="0"/>
                <a:cs typeface="Times New Roman" pitchFamily="18" charset="0"/>
              </a:rPr>
              <a:t>A:Khởi</a:t>
            </a:r>
            <a:r>
              <a:rPr lang="en-US" sz="6000" b="1" dirty="0" smtClean="0">
                <a:solidFill>
                  <a:schemeClr val="tx1">
                    <a:lumMod val="95000"/>
                    <a:lumOff val="5000"/>
                  </a:schemeClr>
                </a:solidFill>
                <a:latin typeface="Times New Roman" pitchFamily="18" charset="0"/>
                <a:cs typeface="Times New Roman" pitchFamily="18" charset="0"/>
              </a:rPr>
              <a:t> </a:t>
            </a:r>
            <a:r>
              <a:rPr lang="en-US" sz="6000" b="1" dirty="0" err="1" smtClean="0">
                <a:solidFill>
                  <a:srgbClr val="0070C0"/>
                </a:solidFill>
                <a:latin typeface="Times New Roman" pitchFamily="18" charset="0"/>
                <a:cs typeface="Times New Roman" pitchFamily="18" charset="0"/>
              </a:rPr>
              <a:t>động</a:t>
            </a:r>
            <a:endParaRPr lang="en-US" sz="60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9079614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82787" y="1653986"/>
            <a:ext cx="4972836" cy="1015663"/>
          </a:xfrm>
          <a:prstGeom prst="rect">
            <a:avLst/>
          </a:prstGeom>
          <a:noFill/>
        </p:spPr>
        <p:txBody>
          <a:bodyPr wrap="none" rtlCol="0">
            <a:spAutoFit/>
          </a:bodyPr>
          <a:lstStyle/>
          <a:p>
            <a:r>
              <a:rPr lang="en-US" sz="6000" b="1" dirty="0" smtClean="0">
                <a:solidFill>
                  <a:srgbClr val="0070C0"/>
                </a:solidFill>
                <a:latin typeface="Times New Roman" pitchFamily="18" charset="0"/>
                <a:cs typeface="Times New Roman" pitchFamily="18" charset="0"/>
              </a:rPr>
              <a:t>B:Hoạt </a:t>
            </a:r>
            <a:r>
              <a:rPr lang="en-US" sz="6000" b="1" dirty="0" err="1" smtClean="0">
                <a:solidFill>
                  <a:srgbClr val="0070C0"/>
                </a:solidFill>
                <a:latin typeface="Times New Roman" pitchFamily="18" charset="0"/>
                <a:cs typeface="Times New Roman" pitchFamily="18" charset="0"/>
              </a:rPr>
              <a:t>động</a:t>
            </a:r>
            <a:r>
              <a:rPr lang="en-US" sz="6000" b="1" dirty="0" smtClean="0">
                <a:solidFill>
                  <a:srgbClr val="0070C0"/>
                </a:solidFill>
                <a:latin typeface="Times New Roman" pitchFamily="18" charset="0"/>
                <a:cs typeface="Times New Roman" pitchFamily="18" charset="0"/>
              </a:rPr>
              <a:t> 3</a:t>
            </a:r>
            <a:endParaRPr lang="en-US" sz="60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657868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400C9677-2F3D-41B2-9FF4-B642A130C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13" name="图片 6">
            <a:extLst>
              <a:ext uri="{FF2B5EF4-FFF2-40B4-BE49-F238E27FC236}">
                <a16:creationId xmlns="" xmlns:a16="http://schemas.microsoft.com/office/drawing/2014/main" id="{B90B9EEE-3868-4E7E-80D9-846421E19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950" y="941478"/>
            <a:ext cx="13477875" cy="5038301"/>
          </a:xfrm>
          <a:prstGeom prst="rect">
            <a:avLst/>
          </a:prstGeom>
        </p:spPr>
      </p:pic>
      <p:grpSp>
        <p:nvGrpSpPr>
          <p:cNvPr id="10" name="Group 9"/>
          <p:cNvGrpSpPr/>
          <p:nvPr/>
        </p:nvGrpSpPr>
        <p:grpSpPr>
          <a:xfrm>
            <a:off x="-269329" y="-242336"/>
            <a:ext cx="2944410" cy="2943302"/>
            <a:chOff x="2368015" y="972224"/>
            <a:chExt cx="2945092" cy="2943983"/>
          </a:xfrm>
        </p:grpSpPr>
        <p:pic>
          <p:nvPicPr>
            <p:cNvPr id="18" name="图片 2">
              <a:extLst>
                <a:ext uri="{FF2B5EF4-FFF2-40B4-BE49-F238E27FC236}">
                  <a16:creationId xmlns="" xmlns:a16="http://schemas.microsoft.com/office/drawing/2014/main" id="{CA2BE855-F9E0-4987-9F1F-4312E7789EB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68015" y="972224"/>
              <a:ext cx="2945092" cy="2943983"/>
            </a:xfrm>
            <a:prstGeom prst="rect">
              <a:avLst/>
            </a:prstGeom>
          </p:spPr>
        </p:pic>
        <p:sp>
          <p:nvSpPr>
            <p:cNvPr id="8" name="Rectangle 7"/>
            <p:cNvSpPr/>
            <p:nvPr/>
          </p:nvSpPr>
          <p:spPr>
            <a:xfrm>
              <a:off x="3524609" y="1659386"/>
              <a:ext cx="736269" cy="1569703"/>
            </a:xfrm>
            <a:prstGeom prst="rect">
              <a:avLst/>
            </a:prstGeom>
          </p:spPr>
          <p:txBody>
            <a:bodyPr wrap="none">
              <a:spAutoFit/>
            </a:bodyPr>
            <a:lstStyle/>
            <a:p>
              <a:pPr defTabSz="914217"/>
              <a:r>
                <a:rPr lang="en-US" sz="9598" kern="0" dirty="0">
                  <a:ln w="3175">
                    <a:noFill/>
                  </a:ln>
                  <a:solidFill>
                    <a:srgbClr val="EC4646"/>
                  </a:solidFill>
                  <a:latin typeface="Patrick Hand" panose="00000500000000000000" pitchFamily="2" charset="0"/>
                  <a:ea typeface="站酷快乐体2016修订版" panose="02010600030101010101" pitchFamily="2" charset="-122"/>
                  <a:cs typeface="Pattaya" panose="00000500000000000000" pitchFamily="2" charset="-34"/>
                </a:rPr>
                <a:t>3</a:t>
              </a:r>
              <a:endParaRPr lang="en-US" sz="3199" dirty="0">
                <a:solidFill>
                  <a:srgbClr val="000000"/>
                </a:solidFill>
                <a:latin typeface="Patrick Hand" panose="00000500000000000000" pitchFamily="2" charset="0"/>
                <a:cs typeface="Pattaya" panose="00000500000000000000" pitchFamily="2" charset="-34"/>
              </a:endParaRPr>
            </a:p>
          </p:txBody>
        </p:sp>
      </p:grpSp>
      <p:pic>
        <p:nvPicPr>
          <p:cNvPr id="3" name="Picture 2">
            <a:extLst>
              <a:ext uri="{FF2B5EF4-FFF2-40B4-BE49-F238E27FC236}">
                <a16:creationId xmlns="" xmlns:a16="http://schemas.microsoft.com/office/drawing/2014/main" id="{569ED536-7127-48E7-8A7B-114EEB59A455}"/>
              </a:ext>
            </a:extLst>
          </p:cNvPr>
          <p:cNvPicPr>
            <a:picLocks noChangeAspect="1"/>
          </p:cNvPicPr>
          <p:nvPr/>
        </p:nvPicPr>
        <p:blipFill>
          <a:blip r:embed="rId6"/>
          <a:stretch>
            <a:fillRect/>
          </a:stretch>
        </p:blipFill>
        <p:spPr>
          <a:xfrm>
            <a:off x="2799709" y="2587679"/>
            <a:ext cx="7864522" cy="1682642"/>
          </a:xfrm>
          <a:prstGeom prst="rect">
            <a:avLst/>
          </a:prstGeom>
        </p:spPr>
      </p:pic>
    </p:spTree>
    <p:extLst>
      <p:ext uri="{BB962C8B-B14F-4D97-AF65-F5344CB8AC3E}">
        <p14:creationId xmlns:p14="http://schemas.microsoft.com/office/powerpoint/2010/main" val="12559197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 calcmode="lin" valueType="num">
                                      <p:cBhvr>
                                        <p:cTn id="12" dur="500" fill="hold"/>
                                        <p:tgtEl>
                                          <p:spTgt spid="10"/>
                                        </p:tgtEl>
                                        <p:attrNameLst>
                                          <p:attrName>style.rotation</p:attrName>
                                        </p:attrNameLst>
                                      </p:cBhvr>
                                      <p:tavLst>
                                        <p:tav tm="0">
                                          <p:val>
                                            <p:fltVal val="360"/>
                                          </p:val>
                                        </p:tav>
                                        <p:tav tm="100000">
                                          <p:val>
                                            <p:fltVal val="0"/>
                                          </p:val>
                                        </p:tav>
                                      </p:tavLst>
                                    </p:anim>
                                    <p:animEffect transition="in" filter="fade">
                                      <p:cBhvr>
                                        <p:cTn id="13" dur="500"/>
                                        <p:tgtEl>
                                          <p:spTgt spid="1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18D05A7D-18AE-4C3E-AD55-48190C7687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08" y="293911"/>
            <a:ext cx="1412627" cy="1221387"/>
          </a:xfrm>
          <a:prstGeom prst="rect">
            <a:avLst/>
          </a:prstGeom>
        </p:spPr>
      </p:pic>
      <p:sp>
        <p:nvSpPr>
          <p:cNvPr id="16" name="文本框 15"/>
          <p:cNvSpPr txBox="1"/>
          <p:nvPr/>
        </p:nvSpPr>
        <p:spPr>
          <a:xfrm>
            <a:off x="1617736" y="489105"/>
            <a:ext cx="9328489" cy="830997"/>
          </a:xfrm>
          <a:prstGeom prst="rect">
            <a:avLst/>
          </a:prstGeom>
          <a:noFill/>
        </p:spPr>
        <p:txBody>
          <a:bodyPr wrap="square" rtlCol="0">
            <a:spAutoFit/>
          </a:bodyPr>
          <a:lstStyle/>
          <a:p>
            <a:pPr algn="ctr" defTabSz="914217">
              <a:defRPr/>
            </a:pPr>
            <a:r>
              <a:rPr lang="en-US" altLang="zh-CN" sz="4800" kern="0" dirty="0" err="1">
                <a:ln w="3175">
                  <a:solidFill>
                    <a:prstClr val="black"/>
                  </a:solidFill>
                </a:ln>
                <a:solidFill>
                  <a:prstClr val="black"/>
                </a:solidFill>
                <a:latin typeface="Calibri"/>
                <a:ea typeface="站酷快乐体2016修订版" panose="02010600030101010101" pitchFamily="2" charset="-122"/>
              </a:rPr>
              <a:t>Luật</a:t>
            </a:r>
            <a:r>
              <a:rPr lang="en-US" altLang="zh-CN" sz="4800" kern="0" dirty="0">
                <a:ln w="3175">
                  <a:solidFill>
                    <a:prstClr val="black"/>
                  </a:solidFill>
                </a:ln>
                <a:solidFill>
                  <a:prstClr val="black"/>
                </a:solidFill>
                <a:latin typeface="Calibri"/>
                <a:ea typeface="站酷快乐体2016修订版" panose="02010600030101010101" pitchFamily="2" charset="-122"/>
              </a:rPr>
              <a:t> </a:t>
            </a:r>
            <a:r>
              <a:rPr lang="en-US" altLang="zh-CN" sz="4800" kern="0" dirty="0" err="1">
                <a:ln w="3175">
                  <a:solidFill>
                    <a:prstClr val="black"/>
                  </a:solidFill>
                </a:ln>
                <a:solidFill>
                  <a:prstClr val="black"/>
                </a:solidFill>
                <a:latin typeface="Calibri"/>
                <a:ea typeface="站酷快乐体2016修订版" panose="02010600030101010101" pitchFamily="2" charset="-122"/>
              </a:rPr>
              <a:t>chơi</a:t>
            </a:r>
            <a:endParaRPr lang="zh-CN" altLang="en-US" sz="4800" kern="0" dirty="0">
              <a:ln w="3175">
                <a:solidFill>
                  <a:prstClr val="black"/>
                </a:solidFill>
              </a:ln>
              <a:solidFill>
                <a:prstClr val="black"/>
              </a:solidFill>
              <a:latin typeface="Calibri"/>
              <a:ea typeface="站酷快乐体2016修订版" panose="02010600030101010101" pitchFamily="2" charset="-122"/>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6689" y="5212239"/>
            <a:ext cx="2337337" cy="1645762"/>
          </a:xfrm>
          <a:prstGeom prst="rect">
            <a:avLst/>
          </a:prstGeom>
        </p:spPr>
      </p:pic>
      <p:sp>
        <p:nvSpPr>
          <p:cNvPr id="21" name="文本框 15"/>
          <p:cNvSpPr txBox="1"/>
          <p:nvPr/>
        </p:nvSpPr>
        <p:spPr>
          <a:xfrm>
            <a:off x="437208" y="1670167"/>
            <a:ext cx="11317583" cy="4031873"/>
          </a:xfrm>
          <a:prstGeom prst="rect">
            <a:avLst/>
          </a:prstGeom>
          <a:noFill/>
        </p:spPr>
        <p:txBody>
          <a:bodyPr wrap="square" rtlCol="0">
            <a:spAutoFit/>
          </a:bodyPr>
          <a:lstStyle/>
          <a:p>
            <a:pPr marL="342900" indent="-342900" algn="just" defTabSz="914217">
              <a:buFont typeface="Arial" panose="020B0604020202020204" pitchFamily="34" charset="0"/>
              <a:buChar char="•"/>
              <a:defRPr/>
            </a:pPr>
            <a:r>
              <a:rPr lang="nl-NL" sz="3200" dirty="0">
                <a:solidFill>
                  <a:srgbClr val="002060"/>
                </a:solidFill>
                <a:latin typeface="Arial" panose="020B0604020202020204" pitchFamily="34" charset="0"/>
                <a:cs typeface="Arial" panose="020B0604020202020204" pitchFamily="34" charset="0"/>
              </a:rPr>
              <a:t>Chia lớp thành 2 đội. Hai đội sẽ bắt thăm xem đội nào được nói trước. </a:t>
            </a:r>
          </a:p>
          <a:p>
            <a:pPr marL="342900" indent="-342900" algn="just" defTabSz="914217">
              <a:buFont typeface="Arial" panose="020B0604020202020204" pitchFamily="34" charset="0"/>
              <a:buChar char="•"/>
              <a:defRPr/>
            </a:pPr>
            <a:r>
              <a:rPr lang="nl-NL" sz="3200" dirty="0">
                <a:solidFill>
                  <a:srgbClr val="002060"/>
                </a:solidFill>
                <a:latin typeface="Arial" panose="020B0604020202020204" pitchFamily="34" charset="0"/>
                <a:cs typeface="Arial" panose="020B0604020202020204" pitchFamily="34" charset="0"/>
              </a:rPr>
              <a:t>Khi quản trò nêu xong câu hỏi “Hít thở đúng cách có lợi gì?” và hô bắt đầu thì lần lượt mỗi nhóm đưa ra một câu trả lời, trọng tài sẽ đếm số câu trả lời của mồi nhóm. </a:t>
            </a:r>
          </a:p>
          <a:p>
            <a:pPr marL="342900" indent="-342900" algn="just" defTabSz="914217">
              <a:buFont typeface="Arial" panose="020B0604020202020204" pitchFamily="34" charset="0"/>
              <a:buChar char="•"/>
              <a:defRPr/>
            </a:pPr>
            <a:r>
              <a:rPr lang="nl-NL" sz="3200" dirty="0">
                <a:solidFill>
                  <a:srgbClr val="002060"/>
                </a:solidFill>
                <a:latin typeface="Arial" panose="020B0604020202020204" pitchFamily="34" charset="0"/>
                <a:cs typeface="Arial" panose="020B0604020202020204" pitchFamily="34" charset="0"/>
              </a:rPr>
              <a:t>Trò chơi sẽ kết thúc khi các nhóm không còn câu trả lời. </a:t>
            </a:r>
          </a:p>
          <a:p>
            <a:pPr marL="342900" indent="-342900" algn="just" defTabSz="914217">
              <a:buFont typeface="Arial" panose="020B0604020202020204" pitchFamily="34" charset="0"/>
              <a:buChar char="•"/>
              <a:defRPr/>
            </a:pPr>
            <a:r>
              <a:rPr lang="nl-NL" sz="3200" dirty="0">
                <a:solidFill>
                  <a:srgbClr val="002060"/>
                </a:solidFill>
                <a:latin typeface="Arial" panose="020B0604020202020204" pitchFamily="34" charset="0"/>
                <a:cs typeface="Arial" panose="020B0604020202020204" pitchFamily="34" charset="0"/>
              </a:rPr>
              <a:t>Đội nào có nhiều câu trả lời đúng hơn sẽ thắng cuộc.</a:t>
            </a:r>
            <a:endParaRPr lang="en-US" altLang="zh-CN" sz="3200" kern="0" dirty="0">
              <a:ln w="3175">
                <a:solidFill>
                  <a:srgbClr val="EC4646"/>
                </a:solidFill>
              </a:ln>
              <a:solidFill>
                <a:srgbClr val="002060"/>
              </a:solidFill>
              <a:latin typeface="Arial" panose="020B0604020202020204" pitchFamily="34" charset="0"/>
              <a:ea typeface="站酷快乐体2016修订版" panose="02010600030101010101" pitchFamily="2" charset="-122"/>
              <a:cs typeface="Arial" panose="020B0604020202020204" pitchFamily="34" charset="0"/>
            </a:endParaRPr>
          </a:p>
          <a:p>
            <a:pPr algn="just" defTabSz="914217">
              <a:defRPr/>
            </a:pPr>
            <a:endParaRPr lang="zh-CN" altLang="en-US" sz="3200" kern="0" dirty="0">
              <a:ln w="3175">
                <a:solidFill>
                  <a:srgbClr val="EC4646"/>
                </a:solidFill>
              </a:ln>
              <a:solidFill>
                <a:srgbClr val="002060"/>
              </a:solidFill>
              <a:latin typeface="Arial" panose="020B0604020202020204" pitchFamily="34" charset="0"/>
              <a:ea typeface="站酷快乐体2016修订版" panose="02010600030101010101" pitchFamily="2" charset="-122"/>
              <a:cs typeface="Arial" panose="020B0604020202020204" pitchFamily="34" charset="0"/>
            </a:endParaRPr>
          </a:p>
        </p:txBody>
      </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Effect transition="in" filter="wipe(left)">
                                      <p:cBhvr>
                                        <p:cTn id="19" dur="500"/>
                                        <p:tgtEl>
                                          <p:spTgt spid="2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1">
                                            <p:txEl>
                                              <p:pRg st="2" end="2"/>
                                            </p:txEl>
                                          </p:spTgt>
                                        </p:tgtEl>
                                        <p:attrNameLst>
                                          <p:attrName>style.visibility</p:attrName>
                                        </p:attrNameLst>
                                      </p:cBhvr>
                                      <p:to>
                                        <p:strVal val="visible"/>
                                      </p:to>
                                    </p:set>
                                    <p:animEffect transition="in" filter="wipe(left)">
                                      <p:cBhvr>
                                        <p:cTn id="24" dur="500"/>
                                        <p:tgtEl>
                                          <p:spTgt spid="2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1">
                                            <p:txEl>
                                              <p:pRg st="3" end="3"/>
                                            </p:txEl>
                                          </p:spTgt>
                                        </p:tgtEl>
                                        <p:attrNameLst>
                                          <p:attrName>style.visibility</p:attrName>
                                        </p:attrNameLst>
                                      </p:cBhvr>
                                      <p:to>
                                        <p:strVal val="visible"/>
                                      </p:to>
                                    </p:set>
                                    <p:animEffect transition="in" filter="wipe(left)">
                                      <p:cBhvr>
                                        <p:cTn id="29"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D1DC7126-7D05-462F-92D4-25D0B3E9F96F}"/>
              </a:ext>
            </a:extLst>
          </p:cNvPr>
          <p:cNvPicPr>
            <a:picLocks noChangeAspect="1"/>
          </p:cNvPicPr>
          <p:nvPr/>
        </p:nvPicPr>
        <p:blipFill>
          <a:blip r:embed="rId4"/>
          <a:stretch>
            <a:fillRect/>
          </a:stretch>
        </p:blipFill>
        <p:spPr>
          <a:xfrm>
            <a:off x="1409700" y="1057275"/>
            <a:ext cx="9372600" cy="4476750"/>
          </a:xfrm>
          <a:prstGeom prst="rect">
            <a:avLst/>
          </a:prstGeom>
        </p:spPr>
      </p:pic>
    </p:spTree>
    <p:extLst>
      <p:ext uri="{BB962C8B-B14F-4D97-AF65-F5344CB8AC3E}">
        <p14:creationId xmlns:p14="http://schemas.microsoft.com/office/powerpoint/2010/main" val="26811166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82787" y="1653986"/>
            <a:ext cx="4972836" cy="1015663"/>
          </a:xfrm>
          <a:prstGeom prst="rect">
            <a:avLst/>
          </a:prstGeom>
          <a:noFill/>
        </p:spPr>
        <p:txBody>
          <a:bodyPr wrap="none" rtlCol="0">
            <a:spAutoFit/>
          </a:bodyPr>
          <a:lstStyle/>
          <a:p>
            <a:r>
              <a:rPr lang="en-US" sz="6000" b="1" dirty="0" smtClean="0">
                <a:solidFill>
                  <a:srgbClr val="0070C0"/>
                </a:solidFill>
                <a:latin typeface="Times New Roman" pitchFamily="18" charset="0"/>
                <a:cs typeface="Times New Roman" pitchFamily="18" charset="0"/>
              </a:rPr>
              <a:t>B:Hoạt </a:t>
            </a:r>
            <a:r>
              <a:rPr lang="en-US" sz="6000" b="1" dirty="0" err="1" smtClean="0">
                <a:solidFill>
                  <a:srgbClr val="0070C0"/>
                </a:solidFill>
                <a:latin typeface="Times New Roman" pitchFamily="18" charset="0"/>
                <a:cs typeface="Times New Roman" pitchFamily="18" charset="0"/>
              </a:rPr>
              <a:t>động</a:t>
            </a:r>
            <a:r>
              <a:rPr lang="en-US" sz="6000" b="1" dirty="0" smtClean="0">
                <a:solidFill>
                  <a:srgbClr val="0070C0"/>
                </a:solidFill>
                <a:latin typeface="Times New Roman" pitchFamily="18" charset="0"/>
                <a:cs typeface="Times New Roman" pitchFamily="18" charset="0"/>
              </a:rPr>
              <a:t> 4</a:t>
            </a:r>
            <a:endParaRPr lang="en-US" sz="60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0463668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400C9677-2F3D-41B2-9FF4-B642A130C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13" name="图片 6">
            <a:extLst>
              <a:ext uri="{FF2B5EF4-FFF2-40B4-BE49-F238E27FC236}">
                <a16:creationId xmlns="" xmlns:a16="http://schemas.microsoft.com/office/drawing/2014/main" id="{B90B9EEE-3868-4E7E-80D9-846421E19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950" y="941478"/>
            <a:ext cx="13477875" cy="5038301"/>
          </a:xfrm>
          <a:prstGeom prst="rect">
            <a:avLst/>
          </a:prstGeom>
        </p:spPr>
      </p:pic>
      <p:grpSp>
        <p:nvGrpSpPr>
          <p:cNvPr id="10" name="Group 9"/>
          <p:cNvGrpSpPr/>
          <p:nvPr/>
        </p:nvGrpSpPr>
        <p:grpSpPr>
          <a:xfrm>
            <a:off x="-269329" y="-242336"/>
            <a:ext cx="2944410" cy="2943302"/>
            <a:chOff x="2368015" y="972224"/>
            <a:chExt cx="2945092" cy="2943983"/>
          </a:xfrm>
        </p:grpSpPr>
        <p:pic>
          <p:nvPicPr>
            <p:cNvPr id="18" name="图片 2">
              <a:extLst>
                <a:ext uri="{FF2B5EF4-FFF2-40B4-BE49-F238E27FC236}">
                  <a16:creationId xmlns="" xmlns:a16="http://schemas.microsoft.com/office/drawing/2014/main" id="{CA2BE855-F9E0-4987-9F1F-4312E7789EB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68015" y="972224"/>
              <a:ext cx="2945092" cy="2943983"/>
            </a:xfrm>
            <a:prstGeom prst="rect">
              <a:avLst/>
            </a:prstGeom>
          </p:spPr>
        </p:pic>
        <p:sp>
          <p:nvSpPr>
            <p:cNvPr id="8" name="Rectangle 7"/>
            <p:cNvSpPr/>
            <p:nvPr/>
          </p:nvSpPr>
          <p:spPr>
            <a:xfrm>
              <a:off x="3524609" y="1659386"/>
              <a:ext cx="646481" cy="1569703"/>
            </a:xfrm>
            <a:prstGeom prst="rect">
              <a:avLst/>
            </a:prstGeom>
          </p:spPr>
          <p:txBody>
            <a:bodyPr wrap="non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9598" b="0" i="0" u="none" strike="noStrike" kern="0" cap="none" spc="0" normalizeH="0" baseline="0" noProof="0" dirty="0">
                  <a:ln w="3175">
                    <a:noFill/>
                  </a:ln>
                  <a:solidFill>
                    <a:srgbClr val="EC4646"/>
                  </a:solidFill>
                  <a:effectLst/>
                  <a:uLnTx/>
                  <a:uFillTx/>
                  <a:latin typeface="Patrick Hand" panose="00000500000000000000" pitchFamily="2" charset="0"/>
                  <a:ea typeface="站酷快乐体2016修订版" panose="02010600030101010101" pitchFamily="2" charset="-122"/>
                  <a:cs typeface="Pattaya" panose="00000500000000000000" pitchFamily="2" charset="-34"/>
                </a:rPr>
                <a:t>4</a:t>
              </a:r>
              <a:endParaRPr kumimoji="0" lang="en-US" sz="3199" b="0" i="0" u="none" strike="noStrike" kern="1200" cap="none" spc="0" normalizeH="0" baseline="0" noProof="0" dirty="0">
                <a:ln>
                  <a:noFill/>
                </a:ln>
                <a:solidFill>
                  <a:srgbClr val="000000"/>
                </a:solidFill>
                <a:effectLst/>
                <a:uLnTx/>
                <a:uFillTx/>
                <a:latin typeface="Patrick Hand" panose="00000500000000000000" pitchFamily="2" charset="0"/>
                <a:ea typeface="+mn-ea"/>
                <a:cs typeface="Pattaya" panose="00000500000000000000" pitchFamily="2" charset="-34"/>
              </a:endParaRPr>
            </a:p>
          </p:txBody>
        </p:sp>
      </p:grpSp>
      <p:pic>
        <p:nvPicPr>
          <p:cNvPr id="4" name="Picture 3">
            <a:extLst>
              <a:ext uri="{FF2B5EF4-FFF2-40B4-BE49-F238E27FC236}">
                <a16:creationId xmlns="" xmlns:a16="http://schemas.microsoft.com/office/drawing/2014/main" id="{90A9A1B2-C153-4225-8AC6-EF4114A085CD}"/>
              </a:ext>
            </a:extLst>
          </p:cNvPr>
          <p:cNvPicPr>
            <a:picLocks noChangeAspect="1"/>
          </p:cNvPicPr>
          <p:nvPr/>
        </p:nvPicPr>
        <p:blipFill>
          <a:blip r:embed="rId6"/>
          <a:stretch>
            <a:fillRect/>
          </a:stretch>
        </p:blipFill>
        <p:spPr>
          <a:xfrm>
            <a:off x="2568318" y="2587679"/>
            <a:ext cx="8846063" cy="1682642"/>
          </a:xfrm>
          <a:prstGeom prst="rect">
            <a:avLst/>
          </a:prstGeom>
        </p:spPr>
      </p:pic>
    </p:spTree>
    <p:extLst>
      <p:ext uri="{BB962C8B-B14F-4D97-AF65-F5344CB8AC3E}">
        <p14:creationId xmlns:p14="http://schemas.microsoft.com/office/powerpoint/2010/main" val="37850547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 calcmode="lin" valueType="num">
                                      <p:cBhvr>
                                        <p:cTn id="12" dur="500" fill="hold"/>
                                        <p:tgtEl>
                                          <p:spTgt spid="10"/>
                                        </p:tgtEl>
                                        <p:attrNameLst>
                                          <p:attrName>style.rotation</p:attrName>
                                        </p:attrNameLst>
                                      </p:cBhvr>
                                      <p:tavLst>
                                        <p:tav tm="0">
                                          <p:val>
                                            <p:fltVal val="360"/>
                                          </p:val>
                                        </p:tav>
                                        <p:tav tm="100000">
                                          <p:val>
                                            <p:fltVal val="0"/>
                                          </p:val>
                                        </p:tav>
                                      </p:tavLst>
                                    </p:anim>
                                    <p:animEffect transition="in" filter="fade">
                                      <p:cBhvr>
                                        <p:cTn id="13" dur="500"/>
                                        <p:tgtEl>
                                          <p:spTgt spid="1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366</Words>
  <Application>Microsoft Office PowerPoint</Application>
  <PresentationFormat>Custom</PresentationFormat>
  <Paragraphs>47</Paragraphs>
  <Slides>15</Slides>
  <Notes>13</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Windows User</cp:lastModifiedBy>
  <cp:revision>9</cp:revision>
  <dcterms:created xsi:type="dcterms:W3CDTF">2022-01-01T07:34:10Z</dcterms:created>
  <dcterms:modified xsi:type="dcterms:W3CDTF">2023-03-20T03:05:23Z</dcterms:modified>
</cp:coreProperties>
</file>