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  <p:sldMasterId id="2147483795" r:id="rId2"/>
    <p:sldMasterId id="2147483807" r:id="rId3"/>
    <p:sldMasterId id="2147483824" r:id="rId4"/>
    <p:sldMasterId id="2147483848" r:id="rId5"/>
    <p:sldMasterId id="2147483860" r:id="rId6"/>
    <p:sldMasterId id="2147483872" r:id="rId7"/>
  </p:sldMasterIdLst>
  <p:notesMasterIdLst>
    <p:notesMasterId r:id="rId22"/>
  </p:notesMasterIdLst>
  <p:sldIdLst>
    <p:sldId id="2007577215" r:id="rId8"/>
    <p:sldId id="279" r:id="rId9"/>
    <p:sldId id="2007577214" r:id="rId10"/>
    <p:sldId id="2007577203" r:id="rId11"/>
    <p:sldId id="2007577204" r:id="rId12"/>
    <p:sldId id="2007577210" r:id="rId13"/>
    <p:sldId id="2007577205" r:id="rId14"/>
    <p:sldId id="2007577212" r:id="rId15"/>
    <p:sldId id="257" r:id="rId16"/>
    <p:sldId id="261" r:id="rId17"/>
    <p:sldId id="262" r:id="rId18"/>
    <p:sldId id="2007577208" r:id="rId19"/>
    <p:sldId id="2007577209" r:id="rId20"/>
    <p:sldId id="2007577200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6415"/>
    <a:srgbClr val="FCCA4E"/>
    <a:srgbClr val="FBB917"/>
    <a:srgbClr val="F3ED42"/>
    <a:srgbClr val="DBF3F3"/>
    <a:srgbClr val="5A9E7D"/>
    <a:srgbClr val="F8E351"/>
    <a:srgbClr val="EE6D2E"/>
    <a:srgbClr val="99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81" d="100"/>
          <a:sy n="81" d="100"/>
        </p:scale>
        <p:origin x="-402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xmlns="" id="{43F84995-533C-4982-979B-8EF9128270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xmlns="" id="{69A90BE3-6F64-4C75-A9C9-80376DD5793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xmlns="" id="{64F7B8FD-9CD3-42E1-8D77-67F58AF138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xmlns="" id="{BE44908F-CA62-4AE6-B25B-19F679019AA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1862" name="Rectangle 6">
            <a:extLst>
              <a:ext uri="{FF2B5EF4-FFF2-40B4-BE49-F238E27FC236}">
                <a16:creationId xmlns:a16="http://schemas.microsoft.com/office/drawing/2014/main" xmlns="" id="{ED66EC05-CFE9-4751-980C-B83E891B63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21863" name="Rectangle 7">
            <a:extLst>
              <a:ext uri="{FF2B5EF4-FFF2-40B4-BE49-F238E27FC236}">
                <a16:creationId xmlns:a16="http://schemas.microsoft.com/office/drawing/2014/main" xmlns="" id="{F7D828DC-693F-436D-B970-1A0F078D63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492F60C-A786-405E-A898-75724BC4AA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239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08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vào cô gái để về thu hoạch bí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10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Click chuột vào quả bí để ra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GV CLICK CHUỘT VÀO Ô TRÒN BA CHẤM =&gt; BÍ ĐỎ TỰ CHUYỂN VÀO RỔ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316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vào cô gái để về thu hoạch bí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2F60C-A786-405E-A898-75724BC4AA83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43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0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9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14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23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3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8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3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9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94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1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7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4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7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6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16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9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0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1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1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4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71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73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18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95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86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95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94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27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434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14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1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86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3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5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8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4CE67B-080B-41CB-B26A-F8BD7C7F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596EB6B-AF00-4072-B648-58BD8B003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231EC5-A634-4ECF-BDD1-37C7D506B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71BCBF3-AEE9-41C2-BEF7-DD59F202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7D3795-D8A8-43AB-9016-C23D00EC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C18880-AFF8-419E-90B8-BE86D524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9EC2BF3-3C1E-4894-A8FD-5AD6AB20F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4A6EAD9-4735-4589-BFCB-80CA82F2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F390A1-276E-4B3F-9A3A-B5E1A4EF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30B1798-EE21-405A-80C3-14C67D3B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2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BA0A4C-C1B5-4C53-AB3A-248BEBA5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233D288-282C-4C41-9B8F-B1FD3ED35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5C1FE0-E145-427E-A501-B2FF108B1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5C517C-D03B-43E1-84A0-D737DE9C2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5E519E-6C60-4254-B650-61C32B9E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B7B197-54B6-4514-A5AE-7004CF25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6F7DE6-97B4-4F0C-9357-C07FC8B497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06CFFA5-280E-4B79-888C-1523876BD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328E6F-309C-43C5-A14E-1F9C7645C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C0697B-C035-4115-ACE2-526621092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A59BFF-1324-4399-A945-E5A5FA27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459E95-6077-43E0-AED2-A0E50734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22FD9F0-7E25-4DB1-92F5-D365F27C5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49CDBA9-0554-4770-81D0-607D2F69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BB86AE1-2CB4-418C-B765-76900D51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D3BDF6B-15C1-43C6-BD45-5198A9A52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EB58A2D-644D-4CFC-85B6-7EA5D9859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5C03EDC-F9DE-43D1-A3C7-E8EAEB399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CCE24-5C00-4086-B693-D7160386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F75728-051A-42FB-B42C-2F49086C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3DDF764-FA55-4350-9FAB-7BC4A2C94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9B0F793-52FB-416B-B34C-768923A4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7D13DD4-AA12-49F4-8BC6-212B22724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14A73F1-1FEE-49AC-B30B-02536C9A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77767E2-1141-4010-AA4D-1E1BF69B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8B17312-DAC6-4A11-ACBA-030A2C5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AE690E3-3909-41CE-B694-2C7745E99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D59B674-9972-4AB1-95B5-A20846A47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56C260-D6C0-439A-B9E3-5D5F9CAFA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BED2F5D-A566-425E-8B2E-F922325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D2D112B-8B3E-4615-9436-D350CF1B7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E81705-3615-43A8-B495-6F45BFC15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3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BF011-D92C-4F0C-822A-AE15B341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AEBD60-9D51-4E29-8943-F2F686E78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275088-E516-466D-AF38-5652F3AC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B2E2-A3C4-4D83-8530-8ABA85E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515510-D018-4C4F-A268-243892CE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B0A7912-0B18-4335-A069-2362ECE3D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8EF1DED-9227-49E9-A49B-F9AEDC70C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4F4AE6-96E8-48CB-B5AA-642534A6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1B09AD-3D58-4F34-8478-1397F3932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B2A354-EC39-4840-ACB9-D8A39CD8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72D714-5001-4DF1-A20F-132423C45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15D4308-735C-457E-BDD1-9DADFB9C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99FE8D6-B2E1-46BB-97AE-420FEBEB5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891BAC-58FE-4D76-8842-DB8D4469A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466800-028C-4BF7-8FEF-E4CAE88CC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4DEDC1-32AA-411C-B63B-7A80CA3C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5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63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647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7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2506A5D-443E-4628-91FD-7366AF42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03476A-06ED-4E26-81FD-8CDECB827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70C839-DBF8-425B-8BC6-BBE081303C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F15F3-B87F-4F30-BFAC-670D2B777C3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2023/4/7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FA66A1-5414-4612-BD87-CEFDC9D6E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B53D3A5-205C-468E-B2DF-A4583899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BA2-E24F-4A33-8698-9321078663A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.png"/><Relationship Id="rId2" Type="http://schemas.openxmlformats.org/officeDocument/2006/relationships/audio" Target="file:///C:\Users\thaom\Downloads\Tieng-ting-www_nhacchuongvui_com.mp3" TargetMode="External"/><Relationship Id="rId1" Type="http://schemas.microsoft.com/office/2007/relationships/media" Target="file:///C:\Users\thaom\Downloads\Tieng-ting-www_nhacchuongvui_com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13.xml"/><Relationship Id="rId17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4.png"/><Relationship Id="rId15" Type="http://schemas.openxmlformats.org/officeDocument/2006/relationships/slide" Target="slide11.xml"/><Relationship Id="rId10" Type="http://schemas.openxmlformats.org/officeDocument/2006/relationships/image" Target="../media/image27.png"/><Relationship Id="rId19" Type="http://schemas.openxmlformats.org/officeDocument/2006/relationships/image" Target="../media/image37.svg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2.xml"/><Relationship Id="rId22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slide" Target="slide10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slide" Target="slide10.xml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slide" Target="slide10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53582C8-51E6-462E-B4E5-88A40DACFD7B}"/>
              </a:ext>
            </a:extLst>
          </p:cNvPr>
          <p:cNvGrpSpPr/>
          <p:nvPr/>
        </p:nvGrpSpPr>
        <p:grpSpPr>
          <a:xfrm>
            <a:off x="3143894" y="1851937"/>
            <a:ext cx="7699375" cy="990600"/>
            <a:chOff x="3143894" y="1851937"/>
            <a:chExt cx="7699375" cy="9906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DE2AE6C-F1D3-48AD-B578-1CBC4542A8B6}"/>
                </a:ext>
              </a:extLst>
            </p:cNvPr>
            <p:cNvSpPr/>
            <p:nvPr/>
          </p:nvSpPr>
          <p:spPr>
            <a:xfrm>
              <a:off x="3640782" y="1851937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 Box 127">
              <a:extLst>
                <a:ext uri="{FF2B5EF4-FFF2-40B4-BE49-F238E27FC236}">
                  <a16:creationId xmlns:a16="http://schemas.microsoft.com/office/drawing/2014/main" xmlns="" id="{E0F90DAF-8C7F-4052-8662-9BBFC6BC1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894" y="2025551"/>
              <a:ext cx="76993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Câu 1: 0,5 km</a:t>
              </a:r>
              <a:r>
                <a:rPr lang="en-US" altLang="en-US" sz="4000" b="1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=     …....    ha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59E2637-FAB6-4538-9B58-C0D2E522E4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7" y="3090258"/>
            <a:ext cx="3219163" cy="344813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B08B2A4-7A2A-480B-A052-C328B0F4B48B}"/>
              </a:ext>
            </a:extLst>
          </p:cNvPr>
          <p:cNvGrpSpPr/>
          <p:nvPr/>
        </p:nvGrpSpPr>
        <p:grpSpPr>
          <a:xfrm>
            <a:off x="3134467" y="3755019"/>
            <a:ext cx="7708802" cy="990600"/>
            <a:chOff x="3134467" y="3755019"/>
            <a:chExt cx="7708802" cy="9906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A77FC35-FA0E-4C61-A066-BD5852FBB5F6}"/>
                </a:ext>
              </a:extLst>
            </p:cNvPr>
            <p:cNvSpPr/>
            <p:nvPr/>
          </p:nvSpPr>
          <p:spPr>
            <a:xfrm>
              <a:off x="3640782" y="3755019"/>
              <a:ext cx="7202487" cy="990600"/>
            </a:xfrm>
            <a:prstGeom prst="roundRect">
              <a:avLst/>
            </a:prstGeom>
            <a:solidFill>
              <a:srgbClr val="F8E351"/>
            </a:solidFill>
            <a:ln w="38100">
              <a:solidFill>
                <a:srgbClr val="BA64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 Box 119">
              <a:extLst>
                <a:ext uri="{FF2B5EF4-FFF2-40B4-BE49-F238E27FC236}">
                  <a16:creationId xmlns:a16="http://schemas.microsoft.com/office/drawing/2014/main" xmlns="" id="{8E47A7A2-CFD9-40CC-B68C-5F5B46D77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4467" y="3911947"/>
              <a:ext cx="769937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Câu 2: 24946 m</a:t>
              </a:r>
              <a:r>
                <a:rPr lang="en-US" altLang="en-US" sz="4000" b="1" baseline="30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 </a:t>
              </a:r>
              <a:r>
                <a:rPr lang="en-US" alt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 …......…  ha</a:t>
              </a:r>
              <a:endParaRPr lang="en-US" altLang="en-US" sz="40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106AE0-3624-4388-9C99-D256A634B0E9}"/>
              </a:ext>
            </a:extLst>
          </p:cNvPr>
          <p:cNvSpPr txBox="1"/>
          <p:nvPr/>
        </p:nvSpPr>
        <p:spPr>
          <a:xfrm>
            <a:off x="1524000" y="313898"/>
            <a:ext cx="82432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4472C4">
                    <a:lumMod val="50000"/>
                  </a:srgb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Khởi</a:t>
            </a:r>
            <a:r>
              <a:rPr lang="en-US" sz="6600" dirty="0" smtClean="0">
                <a:solidFill>
                  <a:srgbClr val="4472C4">
                    <a:lumMod val="50000"/>
                  </a:srgb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 </a:t>
            </a:r>
            <a:r>
              <a:rPr lang="en-US" sz="6600" dirty="0" err="1" smtClean="0">
                <a:solidFill>
                  <a:srgbClr val="4472C4">
                    <a:lumMod val="50000"/>
                  </a:srgb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động</a:t>
            </a:r>
            <a:endParaRPr lang="en-US" sz="6600" dirty="0">
              <a:solidFill>
                <a:srgbClr val="4472C4">
                  <a:lumMod val="50000"/>
                </a:srgbClr>
              </a:solidFill>
              <a:latin typeface="#9Slide06 SVNKarlita" pitchFamily="2" charset="-128"/>
              <a:ea typeface="#9Slide06 SVNKarlita" pitchFamily="2" charset="-128"/>
              <a:cs typeface="#9Slide06 SVNKarlita" pitchFamily="2" charset="-128"/>
            </a:endParaRPr>
          </a:p>
        </p:txBody>
      </p:sp>
      <p:pic>
        <p:nvPicPr>
          <p:cNvPr id="202754" name="Picture 2">
            <a:extLst>
              <a:ext uri="{FF2B5EF4-FFF2-40B4-BE49-F238E27FC236}">
                <a16:creationId xmlns:a16="http://schemas.microsoft.com/office/drawing/2014/main" xmlns="" id="{D9B253FE-93B4-403A-A9F5-5EAB8FCF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439887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59FC5C1F-EF8D-4213-91D3-6FF92AB0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785" y="3460994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0274160-5D00-413F-9FAD-315C177A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1859" y="631782"/>
            <a:ext cx="487363" cy="487363"/>
          </a:xfrm>
          <a:prstGeom prst="rect">
            <a:avLst/>
          </a:prstGeom>
        </p:spPr>
      </p:pic>
      <p:pic>
        <p:nvPicPr>
          <p:cNvPr id="22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798F27B-B160-41E5-AC07-4C8A1897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95540" y="39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6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75046C47-1F4B-41E0-AD6E-6016BBDE2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2287445"/>
            <a:ext cx="1716963" cy="2506516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C2E1E4A-B6EB-472E-A784-19C004FD74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32" y="4318960"/>
            <a:ext cx="2928547" cy="1240001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62021" y="4872035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54396" y="4872035"/>
            <a:ext cx="2870937" cy="656728"/>
          </a:xfrm>
          <a:prstGeom prst="rect">
            <a:avLst/>
          </a:prstGeom>
        </p:spPr>
      </p:pic>
      <p:pic>
        <p:nvPicPr>
          <p:cNvPr id="45" name="Picture 4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9FE6F222-3A02-438E-A815-9DA4A12359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40" y="4162878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6253EC8-3137-458A-A436-F436693E92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9" y="4162873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4049C41-442E-4AC0-8B6D-BDAFED5973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48" y="4136661"/>
            <a:ext cx="1590752" cy="1365881"/>
          </a:xfrm>
          <a:prstGeom prst="rect">
            <a:avLst/>
          </a:prstGeom>
        </p:spPr>
      </p:pic>
      <p:pic>
        <p:nvPicPr>
          <p:cNvPr id="38" name="Picture 3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D07D2BA-121B-4434-8D32-A3E8E30390F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498047" y="4526848"/>
            <a:ext cx="2928547" cy="1001897"/>
          </a:xfrm>
          <a:prstGeom prst="rect">
            <a:avLst/>
          </a:prstGeom>
        </p:spPr>
      </p:pic>
      <p:sp>
        <p:nvSpPr>
          <p:cNvPr id="52" name="16 sau">
            <a:extLst>
              <a:ext uri="{FF2B5EF4-FFF2-40B4-BE49-F238E27FC236}">
                <a16:creationId xmlns:a16="http://schemas.microsoft.com/office/drawing/2014/main" xmlns="" id="{7A9228DB-2355-4E25-9664-B7A72D624116}"/>
              </a:ext>
            </a:extLst>
          </p:cNvPr>
          <p:cNvSpPr/>
          <p:nvPr/>
        </p:nvSpPr>
        <p:spPr>
          <a:xfrm>
            <a:off x="637375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510AA2F0-44BC-4FD3-BBEA-CE3F3B2581DD}"/>
              </a:ext>
            </a:extLst>
          </p:cNvPr>
          <p:cNvGrpSpPr/>
          <p:nvPr/>
        </p:nvGrpSpPr>
        <p:grpSpPr>
          <a:xfrm>
            <a:off x="6362733" y="4956154"/>
            <a:ext cx="774240" cy="671424"/>
            <a:chOff x="5443860" y="3702580"/>
            <a:chExt cx="580680" cy="503568"/>
          </a:xfrm>
        </p:grpSpPr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xmlns="" id="{AA71ED93-6E6D-4C21-9E9D-ADF1E6107D02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0B73526E-59EF-43C7-AE35-80E4BC28E550}"/>
                </a:ext>
              </a:extLst>
            </p:cNvPr>
            <p:cNvSpPr txBox="1"/>
            <p:nvPr/>
          </p:nvSpPr>
          <p:spPr>
            <a:xfrm>
              <a:off x="5468006" y="370258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01</a:t>
              </a:r>
            </a:p>
          </p:txBody>
        </p:sp>
      </p:grpSp>
      <p:sp>
        <p:nvSpPr>
          <p:cNvPr id="61" name="10 sau">
            <a:extLst>
              <a:ext uri="{FF2B5EF4-FFF2-40B4-BE49-F238E27FC236}">
                <a16:creationId xmlns:a16="http://schemas.microsoft.com/office/drawing/2014/main" xmlns="" id="{25FA31C9-7779-4B1C-B791-D4929DDF2654}"/>
              </a:ext>
            </a:extLst>
          </p:cNvPr>
          <p:cNvSpPr/>
          <p:nvPr/>
        </p:nvSpPr>
        <p:spPr>
          <a:xfrm>
            <a:off x="8514576" y="4980439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sp>
        <p:nvSpPr>
          <p:cNvPr id="62" name="14 sau">
            <a:extLst>
              <a:ext uri="{FF2B5EF4-FFF2-40B4-BE49-F238E27FC236}">
                <a16:creationId xmlns:a16="http://schemas.microsoft.com/office/drawing/2014/main" xmlns="" id="{8DC12402-0616-45CF-A06E-ED43F83FD5B1}"/>
              </a:ext>
            </a:extLst>
          </p:cNvPr>
          <p:cNvSpPr/>
          <p:nvPr/>
        </p:nvSpPr>
        <p:spPr>
          <a:xfrm>
            <a:off x="7457176" y="4979732"/>
            <a:ext cx="721789" cy="64991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…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7EC3A7EB-321D-4AD1-AF99-F28AA689D413}"/>
              </a:ext>
            </a:extLst>
          </p:cNvPr>
          <p:cNvGrpSpPr/>
          <p:nvPr/>
        </p:nvGrpSpPr>
        <p:grpSpPr>
          <a:xfrm>
            <a:off x="8509159" y="4973609"/>
            <a:ext cx="788112" cy="673286"/>
            <a:chOff x="5443860" y="3718714"/>
            <a:chExt cx="591084" cy="504965"/>
          </a:xfrm>
        </p:grpSpPr>
        <p:sp>
          <p:nvSpPr>
            <p:cNvPr id="64" name="Rounded Rectangle 13">
              <a:extLst>
                <a:ext uri="{FF2B5EF4-FFF2-40B4-BE49-F238E27FC236}">
                  <a16:creationId xmlns:a16="http://schemas.microsoft.com/office/drawing/2014/main" xmlns="" id="{47034D7B-1992-44F5-ABA1-BD23DD7DBDA7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4947A02A-A868-4961-9130-8A5955FF46F7}"/>
                </a:ext>
              </a:extLst>
            </p:cNvPr>
            <p:cNvSpPr txBox="1"/>
            <p:nvPr/>
          </p:nvSpPr>
          <p:spPr>
            <a:xfrm>
              <a:off x="5478410" y="3723590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43B7270-091C-44E8-8462-E4B18499132C}"/>
              </a:ext>
            </a:extLst>
          </p:cNvPr>
          <p:cNvGrpSpPr/>
          <p:nvPr/>
        </p:nvGrpSpPr>
        <p:grpSpPr>
          <a:xfrm>
            <a:off x="7457887" y="4977628"/>
            <a:ext cx="793200" cy="666785"/>
            <a:chOff x="5443860" y="3716851"/>
            <a:chExt cx="594900" cy="500089"/>
          </a:xfrm>
        </p:grpSpPr>
        <p:sp>
          <p:nvSpPr>
            <p:cNvPr id="67" name="Rounded Rectangle 13">
              <a:extLst>
                <a:ext uri="{FF2B5EF4-FFF2-40B4-BE49-F238E27FC236}">
                  <a16:creationId xmlns:a16="http://schemas.microsoft.com/office/drawing/2014/main" xmlns="" id="{0FF58325-2739-48F9-96AD-B749BC9257EE}"/>
                </a:ext>
              </a:extLst>
            </p:cNvPr>
            <p:cNvSpPr/>
            <p:nvPr/>
          </p:nvSpPr>
          <p:spPr>
            <a:xfrm>
              <a:off x="5443860" y="3718714"/>
              <a:ext cx="541342" cy="487434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BAD0A984-FDF7-4D3C-B77B-DFB03FC1CFAC}"/>
                </a:ext>
              </a:extLst>
            </p:cNvPr>
            <p:cNvSpPr txBox="1"/>
            <p:nvPr/>
          </p:nvSpPr>
          <p:spPr>
            <a:xfrm>
              <a:off x="5482226" y="3716851"/>
              <a:ext cx="556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02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BA31DB30-F154-4EA2-9958-A5DA7F7E1EBA}"/>
              </a:ext>
            </a:extLst>
          </p:cNvPr>
          <p:cNvGrpSpPr/>
          <p:nvPr/>
        </p:nvGrpSpPr>
        <p:grpSpPr>
          <a:xfrm>
            <a:off x="6828823" y="358783"/>
            <a:ext cx="5076252" cy="2077236"/>
            <a:chOff x="4935619" y="-334057"/>
            <a:chExt cx="3322124" cy="1557927"/>
          </a:xfrm>
        </p:grpSpPr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xmlns="" id="{24CB5920-446D-4800-B2E7-3E5F1B35D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t="7063"/>
            <a:stretch/>
          </p:blipFill>
          <p:spPr>
            <a:xfrm>
              <a:off x="5011766" y="-334057"/>
              <a:ext cx="3218331" cy="155792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B2509B2F-8E72-4999-AF42-2C9D0F8E3AF4}"/>
                </a:ext>
              </a:extLst>
            </p:cNvPr>
            <p:cNvSpPr txBox="1"/>
            <p:nvPr/>
          </p:nvSpPr>
          <p:spPr>
            <a:xfrm>
              <a:off x="4935619" y="432893"/>
              <a:ext cx="332212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75000"/>
                    </a:srgbClr>
                  </a:solidFill>
                  <a:effectLst/>
                  <a:uLnTx/>
                  <a:uFillTx/>
                  <a:latin typeface="#9Slide07 SVNAdeline" panose="02000500000000000000" pitchFamily="2" charset="0"/>
                  <a:ea typeface="+mn-ea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93" name="Graphic 92">
            <a:extLst>
              <a:ext uri="{FF2B5EF4-FFF2-40B4-BE49-F238E27FC236}">
                <a16:creationId xmlns:a16="http://schemas.microsoft.com/office/drawing/2014/main" xmlns="" id="{93727C59-CDFF-4DA7-A1B2-101B48F7F3EA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b="68228"/>
          <a:stretch/>
        </p:blipFill>
        <p:spPr>
          <a:xfrm>
            <a:off x="6945176" y="-114418"/>
            <a:ext cx="4917655" cy="710137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8E5E3D3-0B6D-4CDB-8966-12E4CE02E31C}"/>
              </a:ext>
            </a:extLst>
          </p:cNvPr>
          <p:cNvSpPr/>
          <p:nvPr/>
        </p:nvSpPr>
        <p:spPr>
          <a:xfrm>
            <a:off x="10527792" y="5875618"/>
            <a:ext cx="1664208" cy="982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#9Slide03 AllRoundGothic" panose="020B0703020202020104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597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09 -0.00185 L -0.00209 -0.00185 C -0.0033 -0.06049 3.33333E-6 -0.04938 -0.00573 -0.08241 C -0.00643 -0.08673 -0.00677 -0.09136 -0.00816 -0.09506 C -0.01059 -0.10216 -0.02014 -0.12222 -0.02483 -0.12901 C -0.03004 -0.13642 -0.03594 -0.1429 -0.0415 -0.15 C -0.04514 -0.15494 -0.04827 -0.1608 -0.05209 -0.16481 C -0.06493 -0.17839 -0.0658 -0.18025 -0.08073 -0.19228 C -0.09497 -0.20401 -0.10868 -0.2179 -0.12361 -0.22623 C -0.15087 -0.24167 -0.15261 -0.24321 -0.18542 -0.25802 C -0.19584 -0.26265 -0.20591 -0.2679 -0.2165 -0.27068 C -0.22952 -0.27407 -0.24271 -0.27438 -0.25573 -0.27685 C -0.26841 -0.27932 -0.28108 -0.28241 -0.29375 -0.28549 C -0.30695 -0.28858 -0.31997 -0.29321 -0.33316 -0.29599 C -0.34341 -0.29815 -0.35382 -0.29846 -0.36407 -0.30031 C -0.37118 -0.30154 -0.3783 -0.30308 -0.38542 -0.30432 C -0.40486 -0.30154 -0.42466 -0.30216 -0.44375 -0.29599 C -0.46407 -0.2895 -0.48438 -0.28055 -0.5033 -0.26636 L -0.54028 -0.23889 C -0.5441 -0.23611 -0.54809 -0.23271 -0.55209 -0.23055 L -0.5592 -0.22623 C -0.57223 -0.20308 -0.55261 -0.23796 -0.57361 -0.20308 C -0.58143 -0.18981 -0.58143 -0.1892 -0.58785 -0.17531 C -0.58907 -0.16975 -0.59063 -0.1645 -0.5915 -0.15864 C -0.59219 -0.15308 -0.59219 -0.14722 -0.59254 -0.14167 C -0.59375 -0.12685 -0.59445 -0.11173 -0.59618 -0.09722 C -0.59879 -0.07469 -0.59792 -0.10092 -0.60087 -0.08241 C -0.60139 -0.07963 -0.60087 -0.07685 -0.60087 -0.07407 L -0.59618 -0.07808 " pathEditMode="relative" ptsTypes="AAAAAAAAAAAAAAAAAAAAAAAAAAAAA">
                                          <p:cBhvr>
                                            <p:cTn id="23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0.00587 L -0.00017 0.00617 C 0.00035 -0.00494 0.00243 -0.01759 -0.00017 -0.02808 C -0.00364 -0.0429 -0.00295 -0.03518 -0.00937 -0.04722 C -0.01232 -0.05216 -0.01423 -0.05957 -0.01771 -0.0642 C -0.03906 -0.09167 -0.04045 -0.08858 -0.05937 -0.1037 C -0.07291 -0.1145 -0.07708 -0.12037 -0.09201 -0.12716 C -0.09878 -0.12963 -0.10573 -0.13086 -0.11267 -0.13333 C -0.11823 -0.13734 -0.12344 -0.1429 -0.12899 -0.14568 C -0.13698 -0.15062 -0.14739 -0.15062 -0.15573 -0.15216 C -0.18871 -0.15988 -0.15069 -0.15339 -0.18368 -0.15802 C -0.21684 -0.1571 -0.25034 -0.1571 -0.28333 -0.15432 C -0.29496 -0.15308 -0.31059 -0.14413 -0.32066 -0.13549 L -0.34496 -0.1142 C -0.3467 -0.11296 -0.34791 -0.1108 -0.34965 -0.11018 C -0.35399 -0.10802 -0.35573 -0.10771 -0.36024 -0.1037 C -0.36284 -0.10123 -0.36545 -0.09753 -0.36823 -0.09537 C -0.39045 -0.07901 -0.36666 -0.10123 -0.38455 -0.08673 C -0.38889 -0.08364 -0.39531 -0.07839 -0.39948 -0.07222 C -0.40173 -0.06944 -0.40347 -0.06636 -0.40538 -0.0642 C -0.40781 -0.0608 -0.41007 -0.05833 -0.41232 -0.05555 C -0.41441 -0.05278 -0.41614 -0.04969 -0.41823 -0.04722 C -0.41962 -0.04506 -0.42135 -0.04413 -0.42274 -0.04259 C -0.42448 -0.04136 -0.4276 -0.03734 -0.42864 -0.03457 C -0.42986 -0.03117 -0.43142 -0.02376 -0.43212 -0.01975 C -0.43264 -0.01543 -0.43264 -0.01111 -0.43333 -0.0071 C -0.43385 -0.00432 -0.43472 -0.00123 -0.43559 0.00124 C -0.4368 0.0213 -0.43437 0.01574 -0.43767 0.02284 L -0.4368 0.01389 " pathEditMode="relative" rAng="0" ptsTypes="AAAAAAAAAAAAAAAAAAAAAAAAAAAAA">
                                          <p:cBhvr>
                                            <p:cTn id="35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823" y="-734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0.00895 L 5.55556E-7 0.00926 C 0.00052 -0.00185 0.00226 -0.01482 5.55556E-7 -0.02562 C -0.00347 -0.04074 -0.00295 -0.03303 -0.0092 -0.04506 C -0.01181 -0.05031 -0.01372 -0.05803 -0.01701 -0.06235 C -0.03785 -0.09043 -0.03924 -0.08766 -0.05764 -0.10309 C -0.07049 -0.1142 -0.07483 -0.12006 -0.08906 -0.12685 C -0.09566 -0.12963 -0.1026 -0.13118 -0.10938 -0.13334 C -0.11458 -0.13766 -0.11962 -0.1429 -0.12517 -0.14599 C -0.13281 -0.15093 -0.14288 -0.15093 -0.15104 -0.15247 C -0.18299 -0.1605 -0.14635 -0.15401 -0.17813 -0.15864 C -0.21042 -0.15772 -0.24271 -0.15772 -0.27483 -0.15494 C -0.28594 -0.15371 -0.30122 -0.14445 -0.31094 -0.13519 L -0.33455 -0.11358 C -0.33611 -0.11235 -0.3375 -0.1105 -0.33906 -0.10988 C -0.34323 -0.10741 -0.34497 -0.1071 -0.34931 -0.10309 C -0.35191 -0.10062 -0.35434 -0.09661 -0.35712 -0.09445 C -0.37865 -0.07809 -0.35538 -0.10062 -0.37292 -0.08611 C -0.37726 -0.08241 -0.38333 -0.07716 -0.38767 -0.07068 C -0.38941 -0.0679 -0.39132 -0.06482 -0.39306 -0.06235 C -0.39549 -0.05926 -0.39774 -0.05648 -0.4 -0.05371 C -0.40174 -0.05093 -0.40365 -0.04753 -0.40556 -0.04506 C -0.40694 -0.04321 -0.40851 -0.04229 -0.41007 -0.04043 C -0.41181 -0.03889 -0.41458 -0.03519 -0.4158 -0.0321 C -0.41684 -0.02871 -0.41858 -0.0213 -0.4191 -0.01698 C -0.41962 -0.01266 -0.41962 -0.00834 -0.42031 -0.00432 C -0.42066 -0.00093 -0.4217 0.00185 -0.42257 0.00463 C -0.42379 0.025 -0.42118 0.01913 -0.42448 0.02654 L -0.42379 0.01759 " pathEditMode="relative" rAng="0" ptsTypes="AAAAAAAAAAAAAAAAAAAAAAAAAAAAA">
                                          <p:cBhvr>
                                            <p:cTn id="47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181" y="-75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2966E-17 -2.46914E-6 L 3.72966E-17 0.00062 C -0.04479 -0.06759 0.04497 0.07068 -0.01858 -0.04105 C -0.02674 -0.05555 -0.03524 -0.07006 -0.04566 -0.07778 C -0.07066 -0.09722 -0.09687 -0.11111 -0.12344 -0.12129 C -0.17865 -0.1429 -0.23437 -0.16203 -0.2908 -0.17345 C -0.38924 -0.19352 -0.34826 -0.1858 -0.41406 -0.19691 C -0.43889 -0.1929 -0.46424 -0.19228 -0.48906 -0.18426 C -0.50677 -0.17901 -0.53976 -0.1608 -0.5592 -0.1429 C -0.56632 -0.13642 -0.57274 -0.12778 -0.58021 -0.12129 C -0.58229 -0.11975 -0.58889 -0.1142 -0.59132 -0.11049 C -0.59531 -0.10432 -0.59931 -0.09845 -0.60243 -0.09074 C -0.60677 -0.08086 -0.60469 -0.08487 -0.60816 -0.07778 L -0.60816 -0.07747 " pathEditMode="relative" rAng="0" ptsTypes="AAAAAAAAAAAAAA">
                                          <p:cBhvr>
                                            <p:cTn id="59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15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</p:childTnLst>
            </p:cTn>
          </p:par>
        </p:tnLst>
        <p:bldLst>
          <p:bldP spid="52" grpId="0" animBg="1"/>
          <p:bldP spid="61" grpId="0" animBg="1"/>
          <p:bldP spid="62" grpId="0" animBg="1"/>
          <p:bldP spid="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xmlns="" id="{79541D0C-52D9-4F49-9D17-FF461FB3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727" y="3020429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 dirty="0">
                <a:latin typeface="#9Slide03 AllRoundGothic" panose="020B0703020202020104" pitchFamily="34" charset="0"/>
              </a:rPr>
              <a:t>0,25m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……..…..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xmlns="" id="{426DFD36-8178-4B3E-9866-47669B5F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63" y="29424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250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1: Điền số thích hợp vào ô trống</a:t>
            </a:r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675A0374-AA8F-48A7-9DD1-AB76D8F51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2: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420AAB6F-CDEE-4BE4-B159-B227544BA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026" y="3212591"/>
            <a:ext cx="89841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FFFF00"/>
                </a:solidFill>
                <a:latin typeface="#9Slide03 AllRoundGothic" panose="020B0703020202020104" pitchFamily="34" charset="0"/>
              </a:rPr>
              <a:t>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3dm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7cm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……….……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xmlns="" id="{E70E7ACF-35CE-4FE5-B889-2ACBA136B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201336"/>
            <a:ext cx="3276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3007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8E8E93B2-3258-4E32-81AA-E997483C1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E0A356DC-98BF-4276-B5A6-1E2842E4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66BDA93-1403-4640-87C1-2D5B07B7D33D}"/>
              </a:ext>
            </a:extLst>
          </p:cNvPr>
          <p:cNvSpPr/>
          <p:nvPr/>
        </p:nvSpPr>
        <p:spPr>
          <a:xfrm>
            <a:off x="710545" y="1181100"/>
            <a:ext cx="10896600" cy="37338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9890B9-CAE5-4C38-B1B8-26CAD8239669}"/>
              </a:ext>
            </a:extLst>
          </p:cNvPr>
          <p:cNvSpPr txBox="1"/>
          <p:nvPr/>
        </p:nvSpPr>
        <p:spPr>
          <a:xfrm>
            <a:off x="1739245" y="170923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#9Slide03 AllRoundGothic" panose="020B0703020202020104" pitchFamily="34" charset="0"/>
              </a:rPr>
              <a:t>Câu 3: Điền số thích hợp vào ô trống</a:t>
            </a: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xmlns="" id="{517FC339-A5B8-416F-BD64-DAE4FBBCE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13501"/>
            <a:ext cx="10134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#9Slide03 AllRoundGothic" panose="020B0703020202020104" pitchFamily="34" charset="0"/>
              </a:rPr>
              <a:t>        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9dm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 68cm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= </a:t>
            </a:r>
            <a:r>
              <a:rPr lang="en-US" altLang="en-US" sz="2800" b="1" dirty="0">
                <a:latin typeface="#9Slide03 AllRoundGothic" panose="020B0703020202020104" pitchFamily="34" charset="0"/>
              </a:rPr>
              <a:t>…………………</a:t>
            </a:r>
            <a:r>
              <a:rPr lang="en-US" altLang="en-US" sz="4800" b="1" dirty="0">
                <a:latin typeface="#9Slide03 AllRoundGothic" panose="020B0703020202020104" pitchFamily="34" charset="0"/>
              </a:rPr>
              <a:t>dm</a:t>
            </a:r>
            <a:r>
              <a:rPr lang="en-US" altLang="en-US" sz="4800" b="1" baseline="30000" dirty="0">
                <a:latin typeface="#9Slide03 AllRoundGothic" panose="020B0703020202020104" pitchFamily="34" charset="0"/>
              </a:rPr>
              <a:t>3</a:t>
            </a:r>
            <a:endParaRPr lang="en-US" altLang="en-US" sz="48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xmlns="" id="{E06D2BA6-F5BC-4E4D-BDB9-D198C0277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870" y="2916599"/>
            <a:ext cx="19955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#9Slide03 AllRoundGothic" panose="020B0703020202020104" pitchFamily="34" charset="0"/>
              </a:rPr>
              <a:t>9,068 </a:t>
            </a:r>
          </a:p>
        </p:txBody>
      </p: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12C9AB98-EABE-473D-A2EC-26846B09F9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800" y="2915738"/>
            <a:ext cx="1716963" cy="25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lide(fromBottom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80191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34" y="17411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20" y="2330604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90" y="4706781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06" y="4644535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604186" y="-819013"/>
            <a:ext cx="4245737" cy="5940463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xmlns="" id="{DFF11100-C2D4-441F-930F-99B02D1AC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2113290" y="1043267"/>
            <a:ext cx="8053628" cy="40060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69CF13-37B9-41C4-91C5-FC21E37F8D4D}"/>
              </a:ext>
            </a:extLst>
          </p:cNvPr>
          <p:cNvSpPr txBox="1"/>
          <p:nvPr/>
        </p:nvSpPr>
        <p:spPr>
          <a:xfrm>
            <a:off x="343304" y="215777"/>
            <a:ext cx="34325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#9Slide06 SVNKarlita" pitchFamily="2" charset="-128"/>
                <a:ea typeface="#9Slide06 SVNKarlita" pitchFamily="2" charset="-128"/>
                <a:cs typeface="#9Slide06 SVNKarlita" pitchFamily="2" charset="-128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06B6AB-D987-4297-BF51-0138685867E1}"/>
              </a:ext>
            </a:extLst>
          </p:cNvPr>
          <p:cNvSpPr txBox="1"/>
          <p:nvPr/>
        </p:nvSpPr>
        <p:spPr>
          <a:xfrm>
            <a:off x="2725198" y="1982747"/>
            <a:ext cx="72680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latin typeface="#9Slide03 AllRoundGothic" panose="020B0703020202020104" pitchFamily="34" charset="0"/>
              </a:rPr>
              <a:t>Chuẩn bị bài: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Ôn tập về đo diện tích và </a:t>
            </a:r>
          </a:p>
          <a:p>
            <a:pPr algn="ctr"/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#9Slide03 AllRoundGothic" panose="020B0703020202020104" pitchFamily="34" charset="0"/>
              </a:rPr>
              <a:t>đo thể tích (tiếp theo)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4B14F5E8-28F4-46D6-B39A-1DBB62825A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304" y="2737231"/>
            <a:ext cx="1921058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4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F2B4ED1-2049-4386-BF40-E6232C98C2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93A3644-A51A-4B39-B056-448467884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2955410"/>
            <a:ext cx="2108200" cy="34754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609278E5-B16E-45BE-B55A-FC45AC6C7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835"/>
            <a:ext cx="12192000" cy="56556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F8DDFBF9-7689-4EC8-A430-51A20AC15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8" y="843370"/>
            <a:ext cx="12192000" cy="73302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1B1D3C7-2BDC-422D-A69B-7B3C7BF32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3037" y="0"/>
            <a:ext cx="3128963" cy="2781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1A84B4D-4A2A-4117-B3F4-71FF31586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54"/>
            <a:ext cx="12192000" cy="2074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A2ECB36-0D00-474A-954D-696295587D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47" y="1803400"/>
            <a:ext cx="4496253" cy="5245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B048B1B-F64F-4E1F-9A96-4B9D667BA1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97" y="4515959"/>
            <a:ext cx="3432501" cy="21449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7E1E9A17-FAE9-4CE5-8672-C920EC0350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1" y="4486040"/>
            <a:ext cx="3432501" cy="214495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7D4375A-F047-4F9A-9416-287A9F618D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9037">
            <a:off x="-529631" y="-797636"/>
            <a:ext cx="4245737" cy="5940463"/>
          </a:xfrm>
          <a:prstGeom prst="rect">
            <a:avLst/>
          </a:prstGeom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46DDE91-E7C7-430E-BF31-CE45DD8524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7714" y="1638759"/>
            <a:ext cx="5022150" cy="5022150"/>
          </a:xfrm>
          <a:prstGeom prst="rect">
            <a:avLst/>
          </a:prstGeom>
        </p:spPr>
      </p:pic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2EFF3812-C0F3-40A3-BE9D-7F6A9AEEA4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93237" y="51404"/>
            <a:ext cx="8007963" cy="3169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B9208C1-9199-4765-9E91-751AE38F3A8D}"/>
              </a:ext>
            </a:extLst>
          </p:cNvPr>
          <p:cNvSpPr txBox="1"/>
          <p:nvPr/>
        </p:nvSpPr>
        <p:spPr>
          <a:xfrm>
            <a:off x="2651670" y="1195820"/>
            <a:ext cx="8000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#9Slide07 SVNMomento" panose="00000500000000000000" pitchFamily="2" charset="0"/>
              </a:rPr>
              <a:t>Ôn tập về đo thể tích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DBD9AC-4C0E-49B6-BB79-1EF2B9CB3451}"/>
              </a:ext>
            </a:extLst>
          </p:cNvPr>
          <p:cNvSpPr txBox="1"/>
          <p:nvPr/>
        </p:nvSpPr>
        <p:spPr>
          <a:xfrm>
            <a:off x="4402374" y="2202208"/>
            <a:ext cx="287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6D2E"/>
                </a:solidFill>
                <a:latin typeface="#9Slide07 SVNDessert Menu Scrip" panose="00000500000000000000" pitchFamily="2" charset="0"/>
              </a:rPr>
              <a:t>Trang 155</a:t>
            </a:r>
          </a:p>
        </p:txBody>
      </p:sp>
    </p:spTree>
    <p:extLst>
      <p:ext uri="{BB962C8B-B14F-4D97-AF65-F5344CB8AC3E}">
        <p14:creationId xmlns:p14="http://schemas.microsoft.com/office/powerpoint/2010/main" val="142934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1C2BEC6-E86B-4EB2-B464-B38C400F5502}"/>
              </a:ext>
            </a:extLst>
          </p:cNvPr>
          <p:cNvGrpSpPr/>
          <p:nvPr/>
        </p:nvGrpSpPr>
        <p:grpSpPr>
          <a:xfrm>
            <a:off x="2466147" y="381000"/>
            <a:ext cx="7259705" cy="1077190"/>
            <a:chOff x="2466147" y="457200"/>
            <a:chExt cx="7259705" cy="83126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0F9A51DB-50C1-4B39-B66B-13548928D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66147" y="457200"/>
              <a:ext cx="7259705" cy="83126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D5FFAC3-6833-45E0-886B-C63C838DC07E}"/>
                </a:ext>
              </a:extLst>
            </p:cNvPr>
            <p:cNvSpPr txBox="1"/>
            <p:nvPr/>
          </p:nvSpPr>
          <p:spPr>
            <a:xfrm>
              <a:off x="3901491" y="605867"/>
              <a:ext cx="4389023" cy="475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smtClean="0">
                  <a:solidFill>
                    <a:sysClr val="window" lastClr="FFFFFF"/>
                  </a:solidFill>
                  <a:latin typeface="#9Slide07 SVNPosterizer KG Inli" panose="02000503000000020003" pitchFamily="2" charset="0"/>
                </a:rPr>
                <a:t>YÊU CẦU CẦN ĐẠT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#9Slide07 SVNPosterizer KG Inli" panose="02000503000000020003" pitchFamily="2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8205523-4BBB-4A00-8929-5B21ED1BBE86}"/>
              </a:ext>
            </a:extLst>
          </p:cNvPr>
          <p:cNvSpPr txBox="1"/>
          <p:nvPr/>
        </p:nvSpPr>
        <p:spPr>
          <a:xfrm>
            <a:off x="1738530" y="2137158"/>
            <a:ext cx="90613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Quan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hệ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giữa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đơn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vị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đo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  <a:endParaRPr lang="en-US" sz="3600" b="1" dirty="0">
              <a:solidFill>
                <a:srgbClr val="ED5565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272DE0A-01D3-41EC-8ADF-C8E3E15655CE}"/>
              </a:ext>
            </a:extLst>
          </p:cNvPr>
          <p:cNvSpPr txBox="1"/>
          <p:nvPr/>
        </p:nvSpPr>
        <p:spPr>
          <a:xfrm>
            <a:off x="1738530" y="3276600"/>
            <a:ext cx="92958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Chuyển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đổi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các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đo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  <a:endParaRPr lang="en-US" sz="3600" b="1" dirty="0">
              <a:solidFill>
                <a:srgbClr val="ED5565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3BFFD2A-5EDC-4AFC-B9D6-C186824BB417}"/>
              </a:ext>
            </a:extLst>
          </p:cNvPr>
          <p:cNvSpPr txBox="1"/>
          <p:nvPr/>
        </p:nvSpPr>
        <p:spPr>
          <a:xfrm>
            <a:off x="1828800" y="4266855"/>
            <a:ext cx="929585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ü"/>
            </a:pP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Viết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đo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thể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tích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dưới</a:t>
            </a:r>
            <a:r>
              <a:rPr lang="en-US" sz="3600" b="1" dirty="0" smtClean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dạng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số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thập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phân</a:t>
            </a:r>
            <a:r>
              <a:rPr lang="en-US" sz="3600" b="1" dirty="0">
                <a:solidFill>
                  <a:srgbClr val="ED5565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545109"/>
      </p:ext>
    </p:extLst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6041156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15F91B6-CC00-4CB1-894D-5A2E7716F801}"/>
              </a:ext>
            </a:extLst>
          </p:cNvPr>
          <p:cNvGrpSpPr/>
          <p:nvPr/>
        </p:nvGrpSpPr>
        <p:grpSpPr>
          <a:xfrm>
            <a:off x="495187" y="-99851"/>
            <a:ext cx="2504963" cy="1368440"/>
            <a:chOff x="536243" y="3160"/>
            <a:chExt cx="2504963" cy="13684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EF193D4C-1F03-4A10-8236-C5EF738CFF2A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图片 25">
              <a:extLst>
                <a:ext uri="{FF2B5EF4-FFF2-40B4-BE49-F238E27FC236}">
                  <a16:creationId xmlns:a16="http://schemas.microsoft.com/office/drawing/2014/main" xmlns="" id="{C37AC59E-4BF5-4721-AE19-221AAE92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93DC0386-3409-45BC-8FB4-3CFF7B8EFAAC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1</a:t>
              </a:r>
            </a:p>
          </p:txBody>
        </p:sp>
      </p:grpSp>
      <p:sp>
        <p:nvSpPr>
          <p:cNvPr id="26" name="Text Box 4">
            <a:extLst>
              <a:ext uri="{FF2B5EF4-FFF2-40B4-BE49-F238E27FC236}">
                <a16:creationId xmlns:a16="http://schemas.microsoft.com/office/drawing/2014/main" xmlns="" id="{F6957648-2526-4BD1-8539-153A77F6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86" y="482442"/>
            <a:ext cx="7162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Viết số thích hợp vào chỗ chấm</a:t>
            </a:r>
          </a:p>
        </p:txBody>
      </p:sp>
      <p:graphicFrame>
        <p:nvGraphicFramePr>
          <p:cNvPr id="27" name="Group 191">
            <a:extLst>
              <a:ext uri="{FF2B5EF4-FFF2-40B4-BE49-F238E27FC236}">
                <a16:creationId xmlns:a16="http://schemas.microsoft.com/office/drawing/2014/main" xmlns="" id="{99B4BFB5-B4F1-4331-A785-39D6332C866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7291493"/>
              </p:ext>
            </p:extLst>
          </p:nvPr>
        </p:nvGraphicFramePr>
        <p:xfrm>
          <a:off x="680975" y="1573162"/>
          <a:ext cx="11472812" cy="2477325"/>
        </p:xfrm>
        <a:graphic>
          <a:graphicData uri="http://schemas.openxmlformats.org/drawingml/2006/table">
            <a:tbl>
              <a:tblPr/>
              <a:tblGrid>
                <a:gridCol w="2574366">
                  <a:extLst>
                    <a:ext uri="{9D8B030D-6E8A-4147-A177-3AD203B41FA5}">
                      <a16:colId xmlns:a16="http://schemas.microsoft.com/office/drawing/2014/main" xmlns="" val="2942532324"/>
                    </a:ext>
                  </a:extLst>
                </a:gridCol>
                <a:gridCol w="1822230">
                  <a:extLst>
                    <a:ext uri="{9D8B030D-6E8A-4147-A177-3AD203B41FA5}">
                      <a16:colId xmlns:a16="http://schemas.microsoft.com/office/drawing/2014/main" xmlns="" val="2048111087"/>
                    </a:ext>
                  </a:extLst>
                </a:gridCol>
                <a:gridCol w="7076216">
                  <a:extLst>
                    <a:ext uri="{9D8B030D-6E8A-4147-A177-3AD203B41FA5}">
                      <a16:colId xmlns:a16="http://schemas.microsoft.com/office/drawing/2014/main" xmlns="" val="75175647"/>
                    </a:ext>
                  </a:extLst>
                </a:gridCol>
              </a:tblGrid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KÝ HIỆU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HỆ GIỮA CÁC ĐƠN VỊ ĐO LIỀN NHAU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500718"/>
                  </a:ext>
                </a:extLst>
              </a:tr>
              <a:tr h="6517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7091910"/>
                  </a:ext>
                </a:extLst>
              </a:tr>
              <a:tr h="6776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2715863"/>
                  </a:ext>
                </a:extLst>
              </a:tr>
              <a:tr h="573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1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BF3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CA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4844004"/>
                  </a:ext>
                </a:extLst>
              </a:tr>
            </a:tbl>
          </a:graphicData>
        </a:graphic>
      </p:graphicFrame>
      <p:sp>
        <p:nvSpPr>
          <p:cNvPr id="29" name="Text Box 113">
            <a:extLst>
              <a:ext uri="{FF2B5EF4-FFF2-40B4-BE49-F238E27FC236}">
                <a16:creationId xmlns:a16="http://schemas.microsoft.com/office/drawing/2014/main" xmlns="" id="{9969BA22-EC3C-4E98-AF8D-A0C6A489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144" y="2194286"/>
            <a:ext cx="2501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Mét khối</a:t>
            </a:r>
          </a:p>
        </p:txBody>
      </p:sp>
      <p:sp>
        <p:nvSpPr>
          <p:cNvPr id="30" name="Text Box 114">
            <a:extLst>
              <a:ext uri="{FF2B5EF4-FFF2-40B4-BE49-F238E27FC236}">
                <a16:creationId xmlns:a16="http://schemas.microsoft.com/office/drawing/2014/main" xmlns="" id="{694816EB-D508-4F18-BD5B-E7098AF48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370" y="2180244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 Box 116">
            <a:extLst>
              <a:ext uri="{FF2B5EF4-FFF2-40B4-BE49-F238E27FC236}">
                <a16:creationId xmlns:a16="http://schemas.microsoft.com/office/drawing/2014/main" xmlns="" id="{D60152CD-C8B0-40A3-9E95-05F8AE9B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00" y="2186865"/>
            <a:ext cx="626825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……..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…..……….…..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  ……..    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 1dm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   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…..     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=   …….   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Text Box 118">
            <a:extLst>
              <a:ext uri="{FF2B5EF4-FFF2-40B4-BE49-F238E27FC236}">
                <a16:creationId xmlns:a16="http://schemas.microsoft.com/office/drawing/2014/main" xmlns="" id="{C3507F10-DC0A-4538-AF48-75CC06A08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7004" y="2181573"/>
            <a:ext cx="929845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4" name="Text Box 119">
            <a:extLst>
              <a:ext uri="{FF2B5EF4-FFF2-40B4-BE49-F238E27FC236}">
                <a16:creationId xmlns:a16="http://schemas.microsoft.com/office/drawing/2014/main" xmlns="" id="{79147A10-EC5E-4946-82EE-11376F8C1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7807" y="2181573"/>
            <a:ext cx="173303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1 000 000</a:t>
            </a:r>
          </a:p>
        </p:txBody>
      </p:sp>
      <p:sp>
        <p:nvSpPr>
          <p:cNvPr id="35" name="Text Box 121">
            <a:extLst>
              <a:ext uri="{FF2B5EF4-FFF2-40B4-BE49-F238E27FC236}">
                <a16:creationId xmlns:a16="http://schemas.microsoft.com/office/drawing/2014/main" xmlns="" id="{87D68C42-DE1F-461E-AE4A-462EB571A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2837534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36" name="Text Box 122">
            <a:extLst>
              <a:ext uri="{FF2B5EF4-FFF2-40B4-BE49-F238E27FC236}">
                <a16:creationId xmlns:a16="http://schemas.microsoft.com/office/drawing/2014/main" xmlns="" id="{96014CBB-82FE-40DB-B55E-1300F838D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225" y="349349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7" name="Text Box 123">
            <a:extLst>
              <a:ext uri="{FF2B5EF4-FFF2-40B4-BE49-F238E27FC236}">
                <a16:creationId xmlns:a16="http://schemas.microsoft.com/office/drawing/2014/main" xmlns="" id="{62E0AF2B-2920-4409-BF0F-1E53FD74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7437" y="2811825"/>
            <a:ext cx="1066800" cy="523220"/>
          </a:xfrm>
          <a:prstGeom prst="rect">
            <a:avLst/>
          </a:prstGeom>
          <a:solidFill>
            <a:srgbClr val="FCCA4E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0,001</a:t>
            </a:r>
          </a:p>
        </p:txBody>
      </p:sp>
      <p:sp>
        <p:nvSpPr>
          <p:cNvPr id="38" name="Text Box 167">
            <a:extLst>
              <a:ext uri="{FF2B5EF4-FFF2-40B4-BE49-F238E27FC236}">
                <a16:creationId xmlns:a16="http://schemas.microsoft.com/office/drawing/2014/main" xmlns="" id="{2B048B2B-CC3B-4EED-8897-8A1E086CB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623" y="2869792"/>
            <a:ext cx="27408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Đề-xi-mét-khối</a:t>
            </a:r>
          </a:p>
        </p:txBody>
      </p:sp>
      <p:sp>
        <p:nvSpPr>
          <p:cNvPr id="39" name="Text Box 168">
            <a:extLst>
              <a:ext uri="{FF2B5EF4-FFF2-40B4-BE49-F238E27FC236}">
                <a16:creationId xmlns:a16="http://schemas.microsoft.com/office/drawing/2014/main" xmlns="" id="{ACD054CD-22A9-4407-9ECB-6ACFEC5FC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75" y="3475990"/>
            <a:ext cx="283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Xăng-ti-mét-khối</a:t>
            </a:r>
          </a:p>
        </p:txBody>
      </p:sp>
      <p:sp>
        <p:nvSpPr>
          <p:cNvPr id="40" name="Text Box 170">
            <a:extLst>
              <a:ext uri="{FF2B5EF4-FFF2-40B4-BE49-F238E27FC236}">
                <a16:creationId xmlns:a16="http://schemas.microsoft.com/office/drawing/2014/main" xmlns="" id="{73B26359-5385-4BF1-BC19-5DAA416B5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0318" y="2862532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 Box 171">
            <a:extLst>
              <a:ext uri="{FF2B5EF4-FFF2-40B4-BE49-F238E27FC236}">
                <a16:creationId xmlns:a16="http://schemas.microsoft.com/office/drawing/2014/main" xmlns="" id="{280C5F69-5E80-48A8-B1AE-F21E848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413" y="3493495"/>
            <a:ext cx="91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 Box 117">
            <a:extLst>
              <a:ext uri="{FF2B5EF4-FFF2-40B4-BE49-F238E27FC236}">
                <a16:creationId xmlns:a16="http://schemas.microsoft.com/office/drawing/2014/main" xmlns="" id="{46113ECD-F397-4571-A802-DACE0626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426" y="4263571"/>
            <a:ext cx="83256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b. Trong các đơn vị đo thể tích: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69BC5B82-960E-409E-8A42-6DB4C02C0528}"/>
                  </a:ext>
                </a:extLst>
              </p:cNvPr>
              <p:cNvSpPr txBox="1"/>
              <p:nvPr/>
            </p:nvSpPr>
            <p:spPr>
              <a:xfrm>
                <a:off x="2761837" y="4703633"/>
                <a:ext cx="7772400" cy="1699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lớn gấp 1000 lần đơn vị bé liền sau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Đơn vị bé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đơn vị liền trước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9BC5B82-960E-409E-8A42-6DB4C02C0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837" y="4703633"/>
                <a:ext cx="7772400" cy="1699119"/>
              </a:xfrm>
              <a:prstGeom prst="rect">
                <a:avLst/>
              </a:prstGeom>
              <a:blipFill>
                <a:blip r:embed="rId8"/>
                <a:stretch>
                  <a:fillRect l="-1569" b="-2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459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/>
      <p:bldP spid="41" grpId="0"/>
      <p:bldP spid="3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2A4186C-FCFE-4E87-B9DC-41C27F007D70}"/>
              </a:ext>
            </a:extLst>
          </p:cNvPr>
          <p:cNvSpPr/>
          <p:nvPr/>
        </p:nvSpPr>
        <p:spPr>
          <a:xfrm>
            <a:off x="762000" y="2125140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xmlns="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xmlns="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350" y="725504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xmlns="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8" y="2644237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=  …………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1 dm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=  ………….. cm</a:t>
            </a:r>
            <a:r>
              <a:rPr lang="en-US" altLang="en-US" sz="3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2A4186C-FCFE-4E87-B9DC-41C27F007D70}"/>
              </a:ext>
            </a:extLst>
          </p:cNvPr>
          <p:cNvSpPr/>
          <p:nvPr/>
        </p:nvSpPr>
        <p:spPr>
          <a:xfrm>
            <a:off x="762000" y="2125140"/>
            <a:ext cx="11049000" cy="3553928"/>
          </a:xfrm>
          <a:custGeom>
            <a:avLst/>
            <a:gdLst>
              <a:gd name="connsiteX0" fmla="*/ 0 w 11049000"/>
              <a:gd name="connsiteY0" fmla="*/ 592333 h 3553928"/>
              <a:gd name="connsiteX1" fmla="*/ 592333 w 11049000"/>
              <a:gd name="connsiteY1" fmla="*/ 0 h 3553928"/>
              <a:gd name="connsiteX2" fmla="*/ 1052669 w 11049000"/>
              <a:gd name="connsiteY2" fmla="*/ 0 h 3553928"/>
              <a:gd name="connsiteX3" fmla="*/ 1414361 w 11049000"/>
              <a:gd name="connsiteY3" fmla="*/ 0 h 3553928"/>
              <a:gd name="connsiteX4" fmla="*/ 1776053 w 11049000"/>
              <a:gd name="connsiteY4" fmla="*/ 0 h 3553928"/>
              <a:gd name="connsiteX5" fmla="*/ 2236389 w 11049000"/>
              <a:gd name="connsiteY5" fmla="*/ 0 h 3553928"/>
              <a:gd name="connsiteX6" fmla="*/ 2795368 w 11049000"/>
              <a:gd name="connsiteY6" fmla="*/ 0 h 3553928"/>
              <a:gd name="connsiteX7" fmla="*/ 3650277 w 11049000"/>
              <a:gd name="connsiteY7" fmla="*/ 0 h 3553928"/>
              <a:gd name="connsiteX8" fmla="*/ 4406542 w 11049000"/>
              <a:gd name="connsiteY8" fmla="*/ 0 h 3553928"/>
              <a:gd name="connsiteX9" fmla="*/ 4965521 w 11049000"/>
              <a:gd name="connsiteY9" fmla="*/ 0 h 3553928"/>
              <a:gd name="connsiteX10" fmla="*/ 5524500 w 11049000"/>
              <a:gd name="connsiteY10" fmla="*/ 0 h 3553928"/>
              <a:gd name="connsiteX11" fmla="*/ 6083479 w 11049000"/>
              <a:gd name="connsiteY11" fmla="*/ 0 h 3553928"/>
              <a:gd name="connsiteX12" fmla="*/ 6839745 w 11049000"/>
              <a:gd name="connsiteY12" fmla="*/ 0 h 3553928"/>
              <a:gd name="connsiteX13" fmla="*/ 7596010 w 11049000"/>
              <a:gd name="connsiteY13" fmla="*/ 0 h 3553928"/>
              <a:gd name="connsiteX14" fmla="*/ 8352276 w 11049000"/>
              <a:gd name="connsiteY14" fmla="*/ 0 h 3553928"/>
              <a:gd name="connsiteX15" fmla="*/ 8713968 w 11049000"/>
              <a:gd name="connsiteY15" fmla="*/ 0 h 3553928"/>
              <a:gd name="connsiteX16" fmla="*/ 9272947 w 11049000"/>
              <a:gd name="connsiteY16" fmla="*/ 0 h 3553928"/>
              <a:gd name="connsiteX17" fmla="*/ 9831926 w 11049000"/>
              <a:gd name="connsiteY17" fmla="*/ 0 h 3553928"/>
              <a:gd name="connsiteX18" fmla="*/ 10456667 w 11049000"/>
              <a:gd name="connsiteY18" fmla="*/ 0 h 3553928"/>
              <a:gd name="connsiteX19" fmla="*/ 11049000 w 11049000"/>
              <a:gd name="connsiteY19" fmla="*/ 592333 h 3553928"/>
              <a:gd name="connsiteX20" fmla="*/ 11049000 w 11049000"/>
              <a:gd name="connsiteY20" fmla="*/ 1232034 h 3553928"/>
              <a:gd name="connsiteX21" fmla="*/ 11049000 w 11049000"/>
              <a:gd name="connsiteY21" fmla="*/ 1848042 h 3553928"/>
              <a:gd name="connsiteX22" fmla="*/ 11049000 w 11049000"/>
              <a:gd name="connsiteY22" fmla="*/ 2961595 h 3553928"/>
              <a:gd name="connsiteX23" fmla="*/ 10456667 w 11049000"/>
              <a:gd name="connsiteY23" fmla="*/ 3553928 h 3553928"/>
              <a:gd name="connsiteX24" fmla="*/ 9996331 w 11049000"/>
              <a:gd name="connsiteY24" fmla="*/ 3553928 h 3553928"/>
              <a:gd name="connsiteX25" fmla="*/ 9535996 w 11049000"/>
              <a:gd name="connsiteY25" fmla="*/ 3553928 h 3553928"/>
              <a:gd name="connsiteX26" fmla="*/ 8779730 w 11049000"/>
              <a:gd name="connsiteY26" fmla="*/ 3553928 h 3553928"/>
              <a:gd name="connsiteX27" fmla="*/ 8220751 w 11049000"/>
              <a:gd name="connsiteY27" fmla="*/ 3553928 h 3553928"/>
              <a:gd name="connsiteX28" fmla="*/ 7563129 w 11049000"/>
              <a:gd name="connsiteY28" fmla="*/ 3553928 h 3553928"/>
              <a:gd name="connsiteX29" fmla="*/ 6905507 w 11049000"/>
              <a:gd name="connsiteY29" fmla="*/ 3553928 h 3553928"/>
              <a:gd name="connsiteX30" fmla="*/ 6346528 w 11049000"/>
              <a:gd name="connsiteY30" fmla="*/ 3553928 h 3553928"/>
              <a:gd name="connsiteX31" fmla="*/ 5787549 w 11049000"/>
              <a:gd name="connsiteY31" fmla="*/ 3553928 h 3553928"/>
              <a:gd name="connsiteX32" fmla="*/ 5228570 w 11049000"/>
              <a:gd name="connsiteY32" fmla="*/ 3553928 h 3553928"/>
              <a:gd name="connsiteX33" fmla="*/ 4472304 w 11049000"/>
              <a:gd name="connsiteY33" fmla="*/ 3553928 h 3553928"/>
              <a:gd name="connsiteX34" fmla="*/ 3617395 w 11049000"/>
              <a:gd name="connsiteY34" fmla="*/ 3553928 h 3553928"/>
              <a:gd name="connsiteX35" fmla="*/ 3255703 w 11049000"/>
              <a:gd name="connsiteY35" fmla="*/ 3553928 h 3553928"/>
              <a:gd name="connsiteX36" fmla="*/ 2696724 w 11049000"/>
              <a:gd name="connsiteY36" fmla="*/ 3553928 h 3553928"/>
              <a:gd name="connsiteX37" fmla="*/ 2236389 w 11049000"/>
              <a:gd name="connsiteY37" fmla="*/ 3553928 h 3553928"/>
              <a:gd name="connsiteX38" fmla="*/ 1677410 w 11049000"/>
              <a:gd name="connsiteY38" fmla="*/ 3553928 h 3553928"/>
              <a:gd name="connsiteX39" fmla="*/ 1217074 w 11049000"/>
              <a:gd name="connsiteY39" fmla="*/ 3553928 h 3553928"/>
              <a:gd name="connsiteX40" fmla="*/ 592333 w 11049000"/>
              <a:gd name="connsiteY40" fmla="*/ 3553928 h 3553928"/>
              <a:gd name="connsiteX41" fmla="*/ 0 w 11049000"/>
              <a:gd name="connsiteY41" fmla="*/ 2961595 h 3553928"/>
              <a:gd name="connsiteX42" fmla="*/ 0 w 11049000"/>
              <a:gd name="connsiteY42" fmla="*/ 2345587 h 3553928"/>
              <a:gd name="connsiteX43" fmla="*/ 0 w 11049000"/>
              <a:gd name="connsiteY43" fmla="*/ 1753271 h 3553928"/>
              <a:gd name="connsiteX44" fmla="*/ 0 w 11049000"/>
              <a:gd name="connsiteY44" fmla="*/ 1232034 h 3553928"/>
              <a:gd name="connsiteX45" fmla="*/ 0 w 11049000"/>
              <a:gd name="connsiteY45" fmla="*/ 592333 h 3553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049000" h="3553928" fill="none" extrusionOk="0">
                <a:moveTo>
                  <a:pt x="0" y="592333"/>
                </a:moveTo>
                <a:cubicBezTo>
                  <a:pt x="-13630" y="281098"/>
                  <a:pt x="268631" y="6683"/>
                  <a:pt x="592333" y="0"/>
                </a:cubicBezTo>
                <a:cubicBezTo>
                  <a:pt x="728369" y="-19826"/>
                  <a:pt x="946291" y="3705"/>
                  <a:pt x="1052669" y="0"/>
                </a:cubicBezTo>
                <a:cubicBezTo>
                  <a:pt x="1159047" y="-3705"/>
                  <a:pt x="1286221" y="-14212"/>
                  <a:pt x="1414361" y="0"/>
                </a:cubicBezTo>
                <a:cubicBezTo>
                  <a:pt x="1542501" y="14212"/>
                  <a:pt x="1686704" y="12949"/>
                  <a:pt x="1776053" y="0"/>
                </a:cubicBezTo>
                <a:cubicBezTo>
                  <a:pt x="1865402" y="-12949"/>
                  <a:pt x="2080607" y="-1866"/>
                  <a:pt x="2236389" y="0"/>
                </a:cubicBezTo>
                <a:cubicBezTo>
                  <a:pt x="2392171" y="1866"/>
                  <a:pt x="2665990" y="10886"/>
                  <a:pt x="2795368" y="0"/>
                </a:cubicBezTo>
                <a:cubicBezTo>
                  <a:pt x="2924746" y="-10886"/>
                  <a:pt x="3244799" y="22119"/>
                  <a:pt x="3650277" y="0"/>
                </a:cubicBezTo>
                <a:cubicBezTo>
                  <a:pt x="4055755" y="-22119"/>
                  <a:pt x="4164665" y="11984"/>
                  <a:pt x="4406542" y="0"/>
                </a:cubicBezTo>
                <a:cubicBezTo>
                  <a:pt x="4648420" y="-11984"/>
                  <a:pt x="4745846" y="6565"/>
                  <a:pt x="4965521" y="0"/>
                </a:cubicBezTo>
                <a:cubicBezTo>
                  <a:pt x="5185196" y="-6565"/>
                  <a:pt x="5391161" y="-10108"/>
                  <a:pt x="5524500" y="0"/>
                </a:cubicBezTo>
                <a:cubicBezTo>
                  <a:pt x="5657839" y="10108"/>
                  <a:pt x="5870685" y="-3322"/>
                  <a:pt x="6083479" y="0"/>
                </a:cubicBezTo>
                <a:cubicBezTo>
                  <a:pt x="6296273" y="3322"/>
                  <a:pt x="6576724" y="-2377"/>
                  <a:pt x="6839745" y="0"/>
                </a:cubicBezTo>
                <a:cubicBezTo>
                  <a:pt x="7102766" y="2377"/>
                  <a:pt x="7254097" y="-18081"/>
                  <a:pt x="7596010" y="0"/>
                </a:cubicBezTo>
                <a:cubicBezTo>
                  <a:pt x="7937924" y="18081"/>
                  <a:pt x="8120360" y="24671"/>
                  <a:pt x="8352276" y="0"/>
                </a:cubicBezTo>
                <a:cubicBezTo>
                  <a:pt x="8584192" y="-24671"/>
                  <a:pt x="8572727" y="-12186"/>
                  <a:pt x="8713968" y="0"/>
                </a:cubicBezTo>
                <a:cubicBezTo>
                  <a:pt x="8855209" y="12186"/>
                  <a:pt x="9056184" y="12154"/>
                  <a:pt x="9272947" y="0"/>
                </a:cubicBezTo>
                <a:cubicBezTo>
                  <a:pt x="9489710" y="-12154"/>
                  <a:pt x="9629504" y="-1061"/>
                  <a:pt x="9831926" y="0"/>
                </a:cubicBezTo>
                <a:cubicBezTo>
                  <a:pt x="10034348" y="1061"/>
                  <a:pt x="10295637" y="-1539"/>
                  <a:pt x="10456667" y="0"/>
                </a:cubicBezTo>
                <a:cubicBezTo>
                  <a:pt x="10762586" y="48125"/>
                  <a:pt x="10988056" y="229096"/>
                  <a:pt x="11049000" y="592333"/>
                </a:cubicBezTo>
                <a:cubicBezTo>
                  <a:pt x="11079568" y="811061"/>
                  <a:pt x="11050724" y="1094219"/>
                  <a:pt x="11049000" y="1232034"/>
                </a:cubicBezTo>
                <a:cubicBezTo>
                  <a:pt x="11047276" y="1369849"/>
                  <a:pt x="11051309" y="1654847"/>
                  <a:pt x="11049000" y="1848042"/>
                </a:cubicBezTo>
                <a:cubicBezTo>
                  <a:pt x="11046691" y="2041237"/>
                  <a:pt x="11011510" y="2457185"/>
                  <a:pt x="11049000" y="2961595"/>
                </a:cubicBezTo>
                <a:cubicBezTo>
                  <a:pt x="10996387" y="3237158"/>
                  <a:pt x="10818837" y="3522571"/>
                  <a:pt x="10456667" y="3553928"/>
                </a:cubicBezTo>
                <a:cubicBezTo>
                  <a:pt x="10260505" y="3574251"/>
                  <a:pt x="10157221" y="3531616"/>
                  <a:pt x="9996331" y="3553928"/>
                </a:cubicBezTo>
                <a:cubicBezTo>
                  <a:pt x="9835441" y="3576240"/>
                  <a:pt x="9747106" y="3533895"/>
                  <a:pt x="9535996" y="3553928"/>
                </a:cubicBezTo>
                <a:cubicBezTo>
                  <a:pt x="9324886" y="3573961"/>
                  <a:pt x="9001720" y="3521395"/>
                  <a:pt x="8779730" y="3553928"/>
                </a:cubicBezTo>
                <a:cubicBezTo>
                  <a:pt x="8557740" y="3586461"/>
                  <a:pt x="8451336" y="3548972"/>
                  <a:pt x="8220751" y="3553928"/>
                </a:cubicBezTo>
                <a:cubicBezTo>
                  <a:pt x="7990166" y="3558884"/>
                  <a:pt x="7714715" y="3576617"/>
                  <a:pt x="7563129" y="3553928"/>
                </a:cubicBezTo>
                <a:cubicBezTo>
                  <a:pt x="7411543" y="3531239"/>
                  <a:pt x="7186196" y="3560518"/>
                  <a:pt x="6905507" y="3553928"/>
                </a:cubicBezTo>
                <a:cubicBezTo>
                  <a:pt x="6624818" y="3547338"/>
                  <a:pt x="6524252" y="3567631"/>
                  <a:pt x="6346528" y="3553928"/>
                </a:cubicBezTo>
                <a:cubicBezTo>
                  <a:pt x="6168804" y="3540225"/>
                  <a:pt x="5940772" y="3567949"/>
                  <a:pt x="5787549" y="3553928"/>
                </a:cubicBezTo>
                <a:cubicBezTo>
                  <a:pt x="5634326" y="3539907"/>
                  <a:pt x="5408938" y="3577689"/>
                  <a:pt x="5228570" y="3553928"/>
                </a:cubicBezTo>
                <a:cubicBezTo>
                  <a:pt x="5048202" y="3530167"/>
                  <a:pt x="4677358" y="3525743"/>
                  <a:pt x="4472304" y="3553928"/>
                </a:cubicBezTo>
                <a:cubicBezTo>
                  <a:pt x="4267250" y="3582113"/>
                  <a:pt x="3907476" y="3523078"/>
                  <a:pt x="3617395" y="3553928"/>
                </a:cubicBezTo>
                <a:cubicBezTo>
                  <a:pt x="3327314" y="3584778"/>
                  <a:pt x="3338588" y="3563946"/>
                  <a:pt x="3255703" y="3553928"/>
                </a:cubicBezTo>
                <a:cubicBezTo>
                  <a:pt x="3172818" y="3543910"/>
                  <a:pt x="2852954" y="3543398"/>
                  <a:pt x="2696724" y="3553928"/>
                </a:cubicBezTo>
                <a:cubicBezTo>
                  <a:pt x="2540494" y="3564458"/>
                  <a:pt x="2431550" y="3573760"/>
                  <a:pt x="2236389" y="3553928"/>
                </a:cubicBezTo>
                <a:cubicBezTo>
                  <a:pt x="2041229" y="3534096"/>
                  <a:pt x="1936421" y="3542535"/>
                  <a:pt x="1677410" y="3553928"/>
                </a:cubicBezTo>
                <a:cubicBezTo>
                  <a:pt x="1418399" y="3565321"/>
                  <a:pt x="1438664" y="3568892"/>
                  <a:pt x="1217074" y="3553928"/>
                </a:cubicBezTo>
                <a:cubicBezTo>
                  <a:pt x="995484" y="3538964"/>
                  <a:pt x="785157" y="3578014"/>
                  <a:pt x="592333" y="3553928"/>
                </a:cubicBezTo>
                <a:cubicBezTo>
                  <a:pt x="314034" y="3601697"/>
                  <a:pt x="-12818" y="3213843"/>
                  <a:pt x="0" y="2961595"/>
                </a:cubicBezTo>
                <a:cubicBezTo>
                  <a:pt x="-16325" y="2768593"/>
                  <a:pt x="-12557" y="2588035"/>
                  <a:pt x="0" y="2345587"/>
                </a:cubicBezTo>
                <a:cubicBezTo>
                  <a:pt x="12557" y="2103139"/>
                  <a:pt x="-22086" y="1999418"/>
                  <a:pt x="0" y="1753271"/>
                </a:cubicBezTo>
                <a:cubicBezTo>
                  <a:pt x="22086" y="1507124"/>
                  <a:pt x="-3005" y="1454345"/>
                  <a:pt x="0" y="1232034"/>
                </a:cubicBezTo>
                <a:cubicBezTo>
                  <a:pt x="3005" y="1009723"/>
                  <a:pt x="-29557" y="843937"/>
                  <a:pt x="0" y="592333"/>
                </a:cubicBezTo>
                <a:close/>
              </a:path>
              <a:path w="11049000" h="3553928" stroke="0" extrusionOk="0">
                <a:moveTo>
                  <a:pt x="0" y="592333"/>
                </a:moveTo>
                <a:cubicBezTo>
                  <a:pt x="-41428" y="219926"/>
                  <a:pt x="247288" y="751"/>
                  <a:pt x="592333" y="0"/>
                </a:cubicBezTo>
                <a:cubicBezTo>
                  <a:pt x="730437" y="9021"/>
                  <a:pt x="867554" y="10205"/>
                  <a:pt x="1052669" y="0"/>
                </a:cubicBezTo>
                <a:cubicBezTo>
                  <a:pt x="1237784" y="-10205"/>
                  <a:pt x="1297299" y="-15367"/>
                  <a:pt x="1414361" y="0"/>
                </a:cubicBezTo>
                <a:cubicBezTo>
                  <a:pt x="1531423" y="15367"/>
                  <a:pt x="1844492" y="34904"/>
                  <a:pt x="2269270" y="0"/>
                </a:cubicBezTo>
                <a:cubicBezTo>
                  <a:pt x="2694048" y="-34904"/>
                  <a:pt x="2750559" y="-16658"/>
                  <a:pt x="3025535" y="0"/>
                </a:cubicBezTo>
                <a:cubicBezTo>
                  <a:pt x="3300511" y="16658"/>
                  <a:pt x="3367770" y="-1357"/>
                  <a:pt x="3485871" y="0"/>
                </a:cubicBezTo>
                <a:cubicBezTo>
                  <a:pt x="3603972" y="1357"/>
                  <a:pt x="4112502" y="35849"/>
                  <a:pt x="4340780" y="0"/>
                </a:cubicBezTo>
                <a:cubicBezTo>
                  <a:pt x="4569058" y="-35849"/>
                  <a:pt x="4793097" y="-10839"/>
                  <a:pt x="5195689" y="0"/>
                </a:cubicBezTo>
                <a:cubicBezTo>
                  <a:pt x="5598281" y="10839"/>
                  <a:pt x="5709797" y="5910"/>
                  <a:pt x="5853311" y="0"/>
                </a:cubicBezTo>
                <a:cubicBezTo>
                  <a:pt x="5996825" y="-5910"/>
                  <a:pt x="6268383" y="-35760"/>
                  <a:pt x="6609577" y="0"/>
                </a:cubicBezTo>
                <a:cubicBezTo>
                  <a:pt x="6950771" y="35760"/>
                  <a:pt x="7219621" y="8913"/>
                  <a:pt x="7464486" y="0"/>
                </a:cubicBezTo>
                <a:cubicBezTo>
                  <a:pt x="7709351" y="-8913"/>
                  <a:pt x="8092664" y="33431"/>
                  <a:pt x="8319395" y="0"/>
                </a:cubicBezTo>
                <a:cubicBezTo>
                  <a:pt x="8546126" y="-33431"/>
                  <a:pt x="8565418" y="18869"/>
                  <a:pt x="8779730" y="0"/>
                </a:cubicBezTo>
                <a:cubicBezTo>
                  <a:pt x="8994043" y="-18869"/>
                  <a:pt x="9165121" y="-24287"/>
                  <a:pt x="9338709" y="0"/>
                </a:cubicBezTo>
                <a:cubicBezTo>
                  <a:pt x="9512297" y="24287"/>
                  <a:pt x="9598531" y="-13499"/>
                  <a:pt x="9799045" y="0"/>
                </a:cubicBezTo>
                <a:cubicBezTo>
                  <a:pt x="9999559" y="13499"/>
                  <a:pt x="10227061" y="21035"/>
                  <a:pt x="10456667" y="0"/>
                </a:cubicBezTo>
                <a:cubicBezTo>
                  <a:pt x="10813924" y="-4921"/>
                  <a:pt x="11106802" y="247086"/>
                  <a:pt x="11049000" y="592333"/>
                </a:cubicBezTo>
                <a:cubicBezTo>
                  <a:pt x="11041146" y="857638"/>
                  <a:pt x="11051278" y="949854"/>
                  <a:pt x="11049000" y="1160956"/>
                </a:cubicBezTo>
                <a:cubicBezTo>
                  <a:pt x="11046722" y="1372058"/>
                  <a:pt x="11048747" y="1593032"/>
                  <a:pt x="11049000" y="1753271"/>
                </a:cubicBezTo>
                <a:cubicBezTo>
                  <a:pt x="11049253" y="1913510"/>
                  <a:pt x="11036300" y="2209651"/>
                  <a:pt x="11049000" y="2369280"/>
                </a:cubicBezTo>
                <a:cubicBezTo>
                  <a:pt x="11061700" y="2528909"/>
                  <a:pt x="11022964" y="2721057"/>
                  <a:pt x="11049000" y="2961595"/>
                </a:cubicBezTo>
                <a:cubicBezTo>
                  <a:pt x="11118714" y="3262183"/>
                  <a:pt x="10843951" y="3589117"/>
                  <a:pt x="10456667" y="3553928"/>
                </a:cubicBezTo>
                <a:cubicBezTo>
                  <a:pt x="10114839" y="3517347"/>
                  <a:pt x="10032838" y="3518363"/>
                  <a:pt x="9700401" y="3553928"/>
                </a:cubicBezTo>
                <a:cubicBezTo>
                  <a:pt x="9367964" y="3589493"/>
                  <a:pt x="9405036" y="3537248"/>
                  <a:pt x="9141422" y="3553928"/>
                </a:cubicBezTo>
                <a:cubicBezTo>
                  <a:pt x="8877808" y="3570608"/>
                  <a:pt x="8898441" y="3555003"/>
                  <a:pt x="8681087" y="3553928"/>
                </a:cubicBezTo>
                <a:cubicBezTo>
                  <a:pt x="8463734" y="3552853"/>
                  <a:pt x="8450891" y="3546921"/>
                  <a:pt x="8319395" y="3553928"/>
                </a:cubicBezTo>
                <a:cubicBezTo>
                  <a:pt x="8187899" y="3560935"/>
                  <a:pt x="7862706" y="3537324"/>
                  <a:pt x="7661772" y="3553928"/>
                </a:cubicBezTo>
                <a:cubicBezTo>
                  <a:pt x="7460838" y="3570532"/>
                  <a:pt x="7141660" y="3584254"/>
                  <a:pt x="7004150" y="3553928"/>
                </a:cubicBezTo>
                <a:cubicBezTo>
                  <a:pt x="6866640" y="3523602"/>
                  <a:pt x="6686432" y="3574725"/>
                  <a:pt x="6543815" y="3553928"/>
                </a:cubicBezTo>
                <a:cubicBezTo>
                  <a:pt x="6401198" y="3533131"/>
                  <a:pt x="6222239" y="3556291"/>
                  <a:pt x="5984836" y="3553928"/>
                </a:cubicBezTo>
                <a:cubicBezTo>
                  <a:pt x="5747433" y="3551565"/>
                  <a:pt x="5795930" y="3559136"/>
                  <a:pt x="5623143" y="3553928"/>
                </a:cubicBezTo>
                <a:cubicBezTo>
                  <a:pt x="5450356" y="3548720"/>
                  <a:pt x="5398541" y="3560899"/>
                  <a:pt x="5261451" y="3553928"/>
                </a:cubicBezTo>
                <a:cubicBezTo>
                  <a:pt x="5124361" y="3546957"/>
                  <a:pt x="4968413" y="3532176"/>
                  <a:pt x="4801116" y="3553928"/>
                </a:cubicBezTo>
                <a:cubicBezTo>
                  <a:pt x="4633819" y="3575680"/>
                  <a:pt x="4267951" y="3541442"/>
                  <a:pt x="3946207" y="3553928"/>
                </a:cubicBezTo>
                <a:cubicBezTo>
                  <a:pt x="3624463" y="3566414"/>
                  <a:pt x="3385307" y="3564299"/>
                  <a:pt x="3091298" y="3553928"/>
                </a:cubicBezTo>
                <a:cubicBezTo>
                  <a:pt x="2797289" y="3543557"/>
                  <a:pt x="2909909" y="3549125"/>
                  <a:pt x="2729605" y="3553928"/>
                </a:cubicBezTo>
                <a:cubicBezTo>
                  <a:pt x="2549301" y="3558731"/>
                  <a:pt x="2508351" y="3552154"/>
                  <a:pt x="2367913" y="3553928"/>
                </a:cubicBezTo>
                <a:cubicBezTo>
                  <a:pt x="2227475" y="3555702"/>
                  <a:pt x="2087634" y="3534398"/>
                  <a:pt x="1808934" y="3553928"/>
                </a:cubicBezTo>
                <a:cubicBezTo>
                  <a:pt x="1530234" y="3573458"/>
                  <a:pt x="1359653" y="3545791"/>
                  <a:pt x="1151312" y="3553928"/>
                </a:cubicBezTo>
                <a:cubicBezTo>
                  <a:pt x="942971" y="3562065"/>
                  <a:pt x="870069" y="3579846"/>
                  <a:pt x="592333" y="3553928"/>
                </a:cubicBezTo>
                <a:cubicBezTo>
                  <a:pt x="238279" y="3615208"/>
                  <a:pt x="4274" y="3300526"/>
                  <a:pt x="0" y="2961595"/>
                </a:cubicBezTo>
                <a:cubicBezTo>
                  <a:pt x="-6052" y="2703157"/>
                  <a:pt x="-20883" y="2569777"/>
                  <a:pt x="0" y="2392972"/>
                </a:cubicBezTo>
                <a:cubicBezTo>
                  <a:pt x="20883" y="2216167"/>
                  <a:pt x="7588" y="2004056"/>
                  <a:pt x="0" y="1824349"/>
                </a:cubicBezTo>
                <a:cubicBezTo>
                  <a:pt x="-7588" y="1644642"/>
                  <a:pt x="11329" y="1492527"/>
                  <a:pt x="0" y="1279419"/>
                </a:cubicBezTo>
                <a:cubicBezTo>
                  <a:pt x="-11329" y="1066311"/>
                  <a:pt x="6" y="820539"/>
                  <a:pt x="0" y="592333"/>
                </a:cubicBezTo>
                <a:close/>
              </a:path>
            </a:pathLst>
          </a:custGeom>
          <a:solidFill>
            <a:schemeClr val="bg1">
              <a:alpha val="64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3961231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12040B1-D438-4E2A-9938-2F5D274F6AA0}"/>
              </a:ext>
            </a:extLst>
          </p:cNvPr>
          <p:cNvGrpSpPr/>
          <p:nvPr/>
        </p:nvGrpSpPr>
        <p:grpSpPr>
          <a:xfrm>
            <a:off x="654514" y="214402"/>
            <a:ext cx="2504963" cy="1368440"/>
            <a:chOff x="536243" y="3160"/>
            <a:chExt cx="2504963" cy="136844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1D12EF54-2CAC-4AAB-B8B7-1D6DF071A79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图片 25">
              <a:extLst>
                <a:ext uri="{FF2B5EF4-FFF2-40B4-BE49-F238E27FC236}">
                  <a16:creationId xmlns:a16="http://schemas.microsoft.com/office/drawing/2014/main" xmlns="" id="{BAF03D8E-2A15-4EC6-A1FA-CFF6AE31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E276D43-1259-4AB2-A883-D1421313FCD3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#9Slide05 SVNKitten" pitchFamily="2" charset="0"/>
                </a:rPr>
                <a:t>Bài 2</a:t>
              </a:r>
            </a:p>
          </p:txBody>
        </p:sp>
      </p:grpSp>
      <p:sp>
        <p:nvSpPr>
          <p:cNvPr id="26" name="Text Box 2">
            <a:extLst>
              <a:ext uri="{FF2B5EF4-FFF2-40B4-BE49-F238E27FC236}">
                <a16:creationId xmlns:a16="http://schemas.microsoft.com/office/drawing/2014/main" xmlns="" id="{AE130233-0978-4027-AA12-DCE8ED408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350" y="725504"/>
            <a:ext cx="716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số thích hợp vào chỗ chấm:</a:t>
            </a:r>
          </a:p>
        </p:txBody>
      </p:sp>
      <p:sp>
        <p:nvSpPr>
          <p:cNvPr id="27" name="Text Box 44">
            <a:extLst>
              <a:ext uri="{FF2B5EF4-FFF2-40B4-BE49-F238E27FC236}">
                <a16:creationId xmlns:a16="http://schemas.microsoft.com/office/drawing/2014/main" xmlns="" id="{7531874F-FE31-4FD5-8506-4A8135C14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88" y="2644237"/>
            <a:ext cx="1036908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=  …………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=  …..……… cm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7,268 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 …………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                    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4,351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0,5 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=  …………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                             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0,2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  …..……… cm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…………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1 dm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cm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  ………….. cm</a:t>
            </a:r>
            <a:r>
              <a:rPr lang="en-US" altLang="en-US" sz="3200" b="1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45">
            <a:extLst>
              <a:ext uri="{FF2B5EF4-FFF2-40B4-BE49-F238E27FC236}">
                <a16:creationId xmlns:a16="http://schemas.microsoft.com/office/drawing/2014/main" xmlns="" id="{56BF1D0D-CB40-49DC-B23C-06F7F9605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46">
            <a:extLst>
              <a:ext uri="{FF2B5EF4-FFF2-40B4-BE49-F238E27FC236}">
                <a16:creationId xmlns:a16="http://schemas.microsoft.com/office/drawing/2014/main" xmlns="" id="{0B54A05B-ECD0-4663-94A0-2A7DB7DBD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4805" y="4015031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47">
            <a:extLst>
              <a:ext uri="{FF2B5EF4-FFF2-40B4-BE49-F238E27FC236}">
                <a16:creationId xmlns:a16="http://schemas.microsoft.com/office/drawing/2014/main" xmlns="" id="{DE420FA2-8C50-4B55-88AC-80102A9F3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4759286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3002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48">
            <a:extLst>
              <a:ext uri="{FF2B5EF4-FFF2-40B4-BE49-F238E27FC236}">
                <a16:creationId xmlns:a16="http://schemas.microsoft.com/office/drawing/2014/main" xmlns="" id="{7D1EBC41-FD29-4C13-AA8F-BAE005E75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0055" y="4760377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1009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45">
            <a:extLst>
              <a:ext uri="{FF2B5EF4-FFF2-40B4-BE49-F238E27FC236}">
                <a16:creationId xmlns:a16="http://schemas.microsoft.com/office/drawing/2014/main" xmlns="" id="{2AF538B3-4900-41CA-86AF-080570403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727" y="2585058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45">
            <a:extLst>
              <a:ext uri="{FF2B5EF4-FFF2-40B4-BE49-F238E27FC236}">
                <a16:creationId xmlns:a16="http://schemas.microsoft.com/office/drawing/2014/main" xmlns="" id="{226EC58C-CDBA-4E43-B820-0E74D20CF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2569360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45">
            <a:extLst>
              <a:ext uri="{FF2B5EF4-FFF2-40B4-BE49-F238E27FC236}">
                <a16:creationId xmlns:a16="http://schemas.microsoft.com/office/drawing/2014/main" xmlns="" id="{49231AE8-F707-4139-9EC8-2B3CF0E6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436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7268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xmlns="" id="{448F4250-0BA4-4B08-879E-559AD701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4469" y="3299699"/>
            <a:ext cx="137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BA6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4351</a:t>
            </a:r>
            <a:endParaRPr lang="en-US" altLang="en-US" sz="2800" b="1" dirty="0">
              <a:solidFill>
                <a:srgbClr val="BA641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8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04A59E4-C11C-4D8E-B09E-C032BFA23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8548"/>
            <a:ext cx="12192000" cy="11789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EA33B4B-21F1-426D-B928-B7B8B50C2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" y="-90615"/>
            <a:ext cx="660400" cy="1209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DE454CE-E3E3-4548-A523-AE0AE5853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599" y="5374851"/>
            <a:ext cx="1961343" cy="14976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AD17B7-D63A-458D-889F-D84204E8C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961" y="5491843"/>
            <a:ext cx="891289" cy="13661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60320B3-016D-4713-A7D8-2C60B71C880E}"/>
              </a:ext>
            </a:extLst>
          </p:cNvPr>
          <p:cNvGrpSpPr/>
          <p:nvPr/>
        </p:nvGrpSpPr>
        <p:grpSpPr>
          <a:xfrm>
            <a:off x="457200" y="214402"/>
            <a:ext cx="2504963" cy="1368440"/>
            <a:chOff x="536243" y="3160"/>
            <a:chExt cx="2504963" cy="13684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729C04F3-F846-4D6F-B90F-537AC3389C42}"/>
                </a:ext>
              </a:extLst>
            </p:cNvPr>
            <p:cNvSpPr/>
            <p:nvPr/>
          </p:nvSpPr>
          <p:spPr>
            <a:xfrm>
              <a:off x="1219200" y="391789"/>
              <a:ext cx="1739015" cy="979811"/>
            </a:xfrm>
            <a:custGeom>
              <a:avLst/>
              <a:gdLst>
                <a:gd name="connsiteX0" fmla="*/ 0 w 1739015"/>
                <a:gd name="connsiteY0" fmla="*/ 163305 h 979811"/>
                <a:gd name="connsiteX1" fmla="*/ 163305 w 1739015"/>
                <a:gd name="connsiteY1" fmla="*/ 0 h 979811"/>
                <a:gd name="connsiteX2" fmla="*/ 591735 w 1739015"/>
                <a:gd name="connsiteY2" fmla="*/ 0 h 979811"/>
                <a:gd name="connsiteX3" fmla="*/ 1048412 w 1739015"/>
                <a:gd name="connsiteY3" fmla="*/ 0 h 979811"/>
                <a:gd name="connsiteX4" fmla="*/ 1575710 w 1739015"/>
                <a:gd name="connsiteY4" fmla="*/ 0 h 979811"/>
                <a:gd name="connsiteX5" fmla="*/ 1739015 w 1739015"/>
                <a:gd name="connsiteY5" fmla="*/ 163305 h 979811"/>
                <a:gd name="connsiteX6" fmla="*/ 1739015 w 1739015"/>
                <a:gd name="connsiteY6" fmla="*/ 816506 h 979811"/>
                <a:gd name="connsiteX7" fmla="*/ 1575710 w 1739015"/>
                <a:gd name="connsiteY7" fmla="*/ 979811 h 979811"/>
                <a:gd name="connsiteX8" fmla="*/ 1133156 w 1739015"/>
                <a:gd name="connsiteY8" fmla="*/ 979811 h 979811"/>
                <a:gd name="connsiteX9" fmla="*/ 648231 w 1739015"/>
                <a:gd name="connsiteY9" fmla="*/ 979811 h 979811"/>
                <a:gd name="connsiteX10" fmla="*/ 163305 w 1739015"/>
                <a:gd name="connsiteY10" fmla="*/ 979811 h 979811"/>
                <a:gd name="connsiteX11" fmla="*/ 0 w 1739015"/>
                <a:gd name="connsiteY11" fmla="*/ 816506 h 979811"/>
                <a:gd name="connsiteX12" fmla="*/ 0 w 1739015"/>
                <a:gd name="connsiteY12" fmla="*/ 163305 h 979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9015" h="979811" extrusionOk="0">
                  <a:moveTo>
                    <a:pt x="0" y="163305"/>
                  </a:moveTo>
                  <a:cubicBezTo>
                    <a:pt x="3558" y="75612"/>
                    <a:pt x="69459" y="-4614"/>
                    <a:pt x="163305" y="0"/>
                  </a:cubicBezTo>
                  <a:cubicBezTo>
                    <a:pt x="314070" y="-16312"/>
                    <a:pt x="450218" y="-17013"/>
                    <a:pt x="591735" y="0"/>
                  </a:cubicBezTo>
                  <a:cubicBezTo>
                    <a:pt x="733252" y="17013"/>
                    <a:pt x="820618" y="13434"/>
                    <a:pt x="1048412" y="0"/>
                  </a:cubicBezTo>
                  <a:cubicBezTo>
                    <a:pt x="1276206" y="-13434"/>
                    <a:pt x="1389144" y="-1418"/>
                    <a:pt x="1575710" y="0"/>
                  </a:cubicBezTo>
                  <a:cubicBezTo>
                    <a:pt x="1675821" y="13311"/>
                    <a:pt x="1730325" y="64336"/>
                    <a:pt x="1739015" y="163305"/>
                  </a:cubicBezTo>
                  <a:cubicBezTo>
                    <a:pt x="1724585" y="442976"/>
                    <a:pt x="1765750" y="518124"/>
                    <a:pt x="1739015" y="816506"/>
                  </a:cubicBezTo>
                  <a:cubicBezTo>
                    <a:pt x="1758942" y="909519"/>
                    <a:pt x="1664097" y="978142"/>
                    <a:pt x="1575710" y="979811"/>
                  </a:cubicBezTo>
                  <a:cubicBezTo>
                    <a:pt x="1399742" y="976651"/>
                    <a:pt x="1285594" y="982983"/>
                    <a:pt x="1133156" y="979811"/>
                  </a:cubicBezTo>
                  <a:cubicBezTo>
                    <a:pt x="980718" y="976639"/>
                    <a:pt x="830248" y="989610"/>
                    <a:pt x="648231" y="979811"/>
                  </a:cubicBezTo>
                  <a:cubicBezTo>
                    <a:pt x="466214" y="970012"/>
                    <a:pt x="301898" y="990603"/>
                    <a:pt x="163305" y="979811"/>
                  </a:cubicBezTo>
                  <a:cubicBezTo>
                    <a:pt x="85497" y="990181"/>
                    <a:pt x="-2025" y="898083"/>
                    <a:pt x="0" y="816506"/>
                  </a:cubicBezTo>
                  <a:cubicBezTo>
                    <a:pt x="-10854" y="543140"/>
                    <a:pt x="-25466" y="357917"/>
                    <a:pt x="0" y="163305"/>
                  </a:cubicBezTo>
                  <a:close/>
                </a:path>
              </a:pathLst>
            </a:custGeom>
            <a:noFill/>
            <a:ln w="38100">
              <a:solidFill>
                <a:srgbClr val="BA6415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391918039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图片 25">
              <a:extLst>
                <a:ext uri="{FF2B5EF4-FFF2-40B4-BE49-F238E27FC236}">
                  <a16:creationId xmlns:a16="http://schemas.microsoft.com/office/drawing/2014/main" xmlns="" id="{AF3B34CB-8BF7-48DF-90AA-D839F942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63956">
              <a:off x="536243" y="3160"/>
              <a:ext cx="1448907" cy="102220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C78B264-8704-4200-8FFE-413E0CCCBEFF}"/>
                </a:ext>
              </a:extLst>
            </p:cNvPr>
            <p:cNvSpPr txBox="1"/>
            <p:nvPr/>
          </p:nvSpPr>
          <p:spPr>
            <a:xfrm>
              <a:off x="1503621" y="514264"/>
              <a:ext cx="15375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5 SVNKitten" pitchFamily="2" charset="0"/>
                </a:rPr>
                <a:t>Bài 3</a:t>
              </a:r>
            </a:p>
          </p:txBody>
        </p: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xmlns="" id="{CB7CC31F-B341-4DA5-96F9-C7676030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69888"/>
            <a:ext cx="6248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a/  6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272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2105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=  …..………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3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82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=  ………..… 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xmlns="" id="{A3DB2807-8FEC-426D-AF7C-85587EB53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170332"/>
            <a:ext cx="633399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b/  8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439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                      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3670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=  …..………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5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77 cm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=  ………..… dm</a:t>
            </a:r>
            <a:r>
              <a:rPr lang="en-US" alt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xmlns="" id="{C64080DE-1583-451D-82B3-93620E3A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63" y="625565"/>
            <a:ext cx="87726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sz="1200" b="1" i="1" dirty="0"/>
          </a:p>
          <a:p>
            <a:r>
              <a:rPr lang="en-US" altLang="en-US" sz="3200" b="1" dirty="0">
                <a:latin typeface="#9Slide03 AllRoundGothic" panose="020B0703020202020104" pitchFamily="34" charset="0"/>
              </a:rPr>
              <a:t>Viết các số đo sau dưới dạng số thập phân:</a:t>
            </a:r>
          </a:p>
        </p:txBody>
      </p:sp>
    </p:spTree>
    <p:extLst>
      <p:ext uri="{BB962C8B-B14F-4D97-AF65-F5344CB8AC3E}">
        <p14:creationId xmlns:p14="http://schemas.microsoft.com/office/powerpoint/2010/main" val="638782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8765" y="849445"/>
            <a:ext cx="7994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dirty="0" smtClean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VẬN DỤNG</a:t>
            </a:r>
            <a:endParaRPr lang="en-US" sz="880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91" y="4224292"/>
            <a:ext cx="2289109" cy="1965517"/>
          </a:xfrm>
          <a:prstGeom prst="rect">
            <a:avLst/>
          </a:prstGeom>
        </p:spPr>
      </p:pic>
      <p:pic>
        <p:nvPicPr>
          <p:cNvPr id="5" name="Picture 2" descr="Hình ảnh đã tải lê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649" y1="7846" x2="72684" y2="14023"/>
                        <a14:foregroundMark x1="49521" y1="30217" x2="49521" y2="30217"/>
                        <a14:foregroundMark x1="2556" y1="26711" x2="2556" y2="26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5" y="2674785"/>
            <a:ext cx="3658958" cy="350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859440"/>
            <a:ext cx="90350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Thu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hoạch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bí</a:t>
            </a:r>
            <a:r>
              <a:rPr kumimoji="0" lang="en-US" sz="8800" b="0" i="0" u="none" strike="noStrike" kern="1200" cap="none" spc="0" normalizeH="0" baseline="0" noProof="0" dirty="0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38100">
                  <a:solidFill>
                    <a:srgbClr val="FF66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+mn-ea"/>
                <a:cs typeface="#9Slide05 Pattaya" panose="00000500000000000000" pitchFamily="2" charset="-34"/>
              </a:rPr>
              <a:t>đỏ</a:t>
            </a:r>
            <a:endParaRPr kumimoji="0" lang="en-US" sz="8800" b="0" i="0" u="none" strike="noStrike" kern="1200" cap="none" spc="0" normalizeH="0" baseline="0" noProof="0" dirty="0">
              <a:ln w="38100">
                <a:solidFill>
                  <a:srgbClr val="FF6600"/>
                </a:solidFill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+mn-ea"/>
              <a:cs typeface="#9Slide05 Pattaya" panose="00000500000000000000" pitchFamily="2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19" y="4224292"/>
            <a:ext cx="2289109" cy="19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1944</TotalTime>
  <Words>466</Words>
  <Application>Microsoft Office PowerPoint</Application>
  <PresentationFormat>Custom</PresentationFormat>
  <Paragraphs>91</Paragraphs>
  <Slides>14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1_Office 主题​​</vt:lpstr>
      <vt:lpstr>Office Theme</vt:lpstr>
      <vt:lpstr>Weltkindertag! by Slidego</vt:lpstr>
      <vt:lpstr>2_Office 主题​​</vt:lpstr>
      <vt:lpstr>1_Office Theme</vt:lpstr>
      <vt:lpstr>4_Office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e929_f372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 TRA</dc:creator>
  <cp:lastModifiedBy>Windows User</cp:lastModifiedBy>
  <cp:revision>90</cp:revision>
  <dcterms:created xsi:type="dcterms:W3CDTF">2007-02-28T03:11:48Z</dcterms:created>
  <dcterms:modified xsi:type="dcterms:W3CDTF">2023-04-07T08:03:24Z</dcterms:modified>
</cp:coreProperties>
</file>