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3"/>
  </p:notesMasterIdLst>
  <p:sldIdLst>
    <p:sldId id="354" r:id="rId2"/>
    <p:sldId id="338" r:id="rId3"/>
    <p:sldId id="379" r:id="rId4"/>
    <p:sldId id="348" r:id="rId5"/>
    <p:sldId id="373" r:id="rId6"/>
    <p:sldId id="374" r:id="rId7"/>
    <p:sldId id="369" r:id="rId8"/>
    <p:sldId id="375" r:id="rId9"/>
    <p:sldId id="376" r:id="rId10"/>
    <p:sldId id="377" r:id="rId11"/>
    <p:sldId id="378" r:id="rId12"/>
  </p:sldIdLst>
  <p:sldSz cx="6858000" cy="5143500"/>
  <p:notesSz cx="6858000" cy="9144000"/>
  <p:embeddedFontLst>
    <p:embeddedFont>
      <p:font typeface="UTM Cookies" panose="02040603050506020204" pitchFamily="18" charset="0"/>
      <p:regular r:id="rId14"/>
    </p:embeddedFont>
    <p:embeddedFont>
      <p:font typeface="Montserrat" panose="020B0604020202020204" charset="0"/>
      <p:regular r:id="rId15"/>
      <p:bold r:id="rId16"/>
      <p:italic r:id="rId17"/>
      <p:boldItalic r:id="rId18"/>
    </p:embeddedFont>
    <p:embeddedFont>
      <p:font typeface="UTM Avo" panose="02040603050506020204" pitchFamily="18" charset="0"/>
      <p:regular r:id="rId19"/>
      <p:bold r:id="rId20"/>
      <p:italic r:id="rId21"/>
      <p:boldItalic r:id="rId22"/>
    </p:embeddedFont>
    <p:embeddedFont>
      <p:font typeface="iCiel Cadena" panose="02000503000000020004" pitchFamily="2" charset="0"/>
      <p:bold r:id="rId23"/>
    </p:embeddedFont>
    <p:embeddedFont>
      <p:font typeface="iCiel Crocante" panose="02000000000000000000" pitchFamily="2" charset="0"/>
      <p:regular r:id="rId24"/>
    </p:embeddedFont>
    <p:embeddedFont>
      <p:font typeface="Arial-Rounded" panose="020B0500000000000000" pitchFamily="34" charset="0"/>
      <p:regular r:id="rId25"/>
    </p:embeddedFont>
    <p:embeddedFont>
      <p:font typeface="Kalam" panose="020B0604020202020204" charset="0"/>
      <p:regular r:id="rId26"/>
      <p:bold r:id="rId27"/>
    </p:embeddedFont>
  </p:embeddedFontLst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574"/>
    <a:srgbClr val="000000"/>
    <a:srgbClr val="CC7500"/>
    <a:srgbClr val="1E5CC1"/>
    <a:srgbClr val="FB5B53"/>
    <a:srgbClr val="FB4C43"/>
    <a:srgbClr val="6FC9C7"/>
    <a:srgbClr val="FFCC00"/>
    <a:srgbClr val="7EA131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 snapToGrid="0">
      <p:cViewPr varScale="1">
        <p:scale>
          <a:sx n="118" d="100"/>
          <a:sy n="118" d="100"/>
        </p:scale>
        <p:origin x="619" y="8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74398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ca19421708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ca19421708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2738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499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82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767264"/>
            <a:ext cx="1543050" cy="273844"/>
          </a:xfrm>
          <a:prstGeom prst="rect">
            <a:avLst/>
          </a:prstGeom>
        </p:spPr>
        <p:txBody>
          <a:bodyPr/>
          <a:lstStyle/>
          <a:p>
            <a:fld id="{9BF06B03-135E-4169-9B02-3E1AF83E1D74}" type="datetimeFigureOut">
              <a:rPr lang="en-US" smtClean="0"/>
              <a:t>18/04/2022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95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472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1793925" y="3571975"/>
            <a:ext cx="3270150" cy="5319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3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ubTitle" idx="1"/>
          </p:nvPr>
        </p:nvSpPr>
        <p:spPr>
          <a:xfrm>
            <a:off x="1467339" y="2212250"/>
            <a:ext cx="3923325" cy="1272000"/>
          </a:xfrm>
          <a:prstGeom prst="rect">
            <a:avLst/>
          </a:prstGeom>
        </p:spPr>
        <p:txBody>
          <a:bodyPr spcFirstLastPara="1" wrap="square" lIns="121699" tIns="121699" rIns="121699" bIns="121699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2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201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201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201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201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201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201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201"/>
              </a:spcBef>
              <a:spcAft>
                <a:spcPts val="1201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4359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  <p:sldLayoutId id="2147483697" r:id="rId12"/>
    <p:sldLayoutId id="2147483698" r:id="rId13"/>
    <p:sldLayoutId id="214748369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A3C7FBB-0134-41F0-9437-48D957ABC2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70"/>
          <a:stretch/>
        </p:blipFill>
        <p:spPr>
          <a:xfrm>
            <a:off x="1831080" y="380343"/>
            <a:ext cx="4657439" cy="4382814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8213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941025" y="1102359"/>
            <a:ext cx="3108971" cy="221391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7"/>
          <p:cNvSpPr txBox="1">
            <a:spLocks noGrp="1"/>
          </p:cNvSpPr>
          <p:nvPr>
            <p:ph type="title" idx="4294967295"/>
          </p:nvPr>
        </p:nvSpPr>
        <p:spPr>
          <a:xfrm>
            <a:off x="1012745" y="1052448"/>
            <a:ext cx="2811478" cy="545343"/>
          </a:xfrm>
          <a:prstGeom prst="rect">
            <a:avLst/>
          </a:prstGeom>
        </p:spPr>
        <p:txBody>
          <a:bodyPr spcFirstLastPara="1" wrap="square" lIns="68625" tIns="68625" rIns="68625" bIns="68625" anchor="ctr" anchorCtr="0">
            <a:noAutofit/>
          </a:bodyPr>
          <a:lstStyle/>
          <a:p>
            <a:pPr algn="ctr"/>
            <a:r>
              <a:rPr lang="en" sz="4060" dirty="0">
                <a:solidFill>
                  <a:schemeClr val="dk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 dặn con:</a:t>
            </a:r>
            <a:endParaRPr sz="3722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5" name="Google Shape;23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62747">
            <a:off x="5019219" y="4226381"/>
            <a:ext cx="762389" cy="835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500007">
            <a:off x="4757935" y="4043170"/>
            <a:ext cx="783088" cy="85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604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802893" y="1052447"/>
            <a:ext cx="1647563" cy="7809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604722" y="1909972"/>
            <a:ext cx="5584704" cy="4558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75" b="1" dirty="0" smtClean="0">
                <a:latin typeface="UTM Avo" pitchFamily="18" charset="0"/>
              </a:rPr>
              <a:t> </a:t>
            </a:r>
            <a:r>
              <a:rPr lang="en-US" sz="1575" b="1" dirty="0" err="1" smtClean="0">
                <a:latin typeface="UTM Avo" pitchFamily="18" charset="0"/>
              </a:rPr>
              <a:t>Kể</a:t>
            </a:r>
            <a:r>
              <a:rPr lang="en-US" sz="1575" b="1" dirty="0" smtClean="0">
                <a:latin typeface="UTM Avo" pitchFamily="18" charset="0"/>
              </a:rPr>
              <a:t> </a:t>
            </a:r>
            <a:r>
              <a:rPr lang="en-US" sz="1575" b="1" dirty="0" err="1" smtClean="0">
                <a:latin typeface="UTM Avo" pitchFamily="18" charset="0"/>
              </a:rPr>
              <a:t>lại</a:t>
            </a:r>
            <a:r>
              <a:rPr lang="en-US" sz="1575" b="1" dirty="0" smtClean="0">
                <a:latin typeface="UTM Avo" pitchFamily="18" charset="0"/>
              </a:rPr>
              <a:t> </a:t>
            </a:r>
            <a:r>
              <a:rPr lang="en-US" sz="1575" b="1" dirty="0" err="1" smtClean="0">
                <a:latin typeface="UTM Avo" pitchFamily="18" charset="0"/>
              </a:rPr>
              <a:t>câu</a:t>
            </a:r>
            <a:r>
              <a:rPr lang="en-US" sz="1575" b="1" dirty="0" smtClean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chuyện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 smtClean="0">
                <a:latin typeface="UTM Avo" pitchFamily="18" charset="0"/>
              </a:rPr>
              <a:t>cho</a:t>
            </a:r>
            <a:r>
              <a:rPr lang="en-US" sz="1575" b="1" dirty="0" smtClean="0">
                <a:latin typeface="UTM Avo" pitchFamily="18" charset="0"/>
              </a:rPr>
              <a:t> </a:t>
            </a:r>
            <a:r>
              <a:rPr lang="en-US" sz="1575" b="1" dirty="0" err="1" smtClean="0">
                <a:latin typeface="UTM Avo" pitchFamily="18" charset="0"/>
              </a:rPr>
              <a:t>người</a:t>
            </a:r>
            <a:r>
              <a:rPr lang="en-US" sz="1575" b="1" dirty="0" smtClean="0">
                <a:latin typeface="UTM Avo" pitchFamily="18" charset="0"/>
              </a:rPr>
              <a:t> </a:t>
            </a:r>
            <a:r>
              <a:rPr lang="en-US" sz="1575" b="1" dirty="0" err="1" smtClean="0">
                <a:latin typeface="UTM Avo" pitchFamily="18" charset="0"/>
              </a:rPr>
              <a:t>thân</a:t>
            </a:r>
            <a:r>
              <a:rPr lang="en-US" sz="1575" b="1" dirty="0" smtClean="0">
                <a:latin typeface="UTM Avo" pitchFamily="18" charset="0"/>
              </a:rPr>
              <a:t> </a:t>
            </a:r>
            <a:r>
              <a:rPr lang="en-US" sz="1575" b="1" dirty="0" err="1" smtClean="0">
                <a:latin typeface="UTM Avo" pitchFamily="18" charset="0"/>
              </a:rPr>
              <a:t>nghe</a:t>
            </a:r>
            <a:endParaRPr lang="en-US" sz="1575" b="1" dirty="0">
              <a:latin typeface="UTM Avo" pitchFamily="18" charset="0"/>
            </a:endParaRPr>
          </a:p>
        </p:txBody>
      </p:sp>
      <p:pic>
        <p:nvPicPr>
          <p:cNvPr id="9" name="Google Shape;160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0950" y="4257262"/>
            <a:ext cx="812663" cy="77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21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5571" y="3724838"/>
            <a:ext cx="1451711" cy="131310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656603" y="2920834"/>
            <a:ext cx="5584704" cy="45589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75" b="1" dirty="0" err="1">
                <a:latin typeface="UTM Avo" pitchFamily="18" charset="0"/>
              </a:rPr>
              <a:t>Chuẩn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bị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bài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sau</a:t>
            </a:r>
            <a:r>
              <a:rPr lang="en-US" sz="1575" b="1" dirty="0">
                <a:latin typeface="UTM Avo" pitchFamily="18" charset="0"/>
              </a:rPr>
              <a:t>: </a:t>
            </a:r>
            <a:r>
              <a:rPr lang="en-US" sz="1575" b="1" dirty="0" err="1">
                <a:latin typeface="UTM Avo" pitchFamily="18" charset="0"/>
              </a:rPr>
              <a:t>Kể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chuyện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 smtClean="0">
                <a:latin typeface="UTM Avo" pitchFamily="18" charset="0"/>
              </a:rPr>
              <a:t>Bóp</a:t>
            </a:r>
            <a:r>
              <a:rPr lang="en-US" sz="1575" b="1" dirty="0" smtClean="0">
                <a:latin typeface="UTM Avo" pitchFamily="18" charset="0"/>
              </a:rPr>
              <a:t> </a:t>
            </a:r>
            <a:r>
              <a:rPr lang="en-US" sz="1575" b="1" dirty="0" err="1" smtClean="0">
                <a:latin typeface="UTM Avo" pitchFamily="18" charset="0"/>
              </a:rPr>
              <a:t>nát</a:t>
            </a:r>
            <a:r>
              <a:rPr lang="en-US" sz="1575" b="1" dirty="0" smtClean="0">
                <a:latin typeface="UTM Avo" pitchFamily="18" charset="0"/>
              </a:rPr>
              <a:t> </a:t>
            </a:r>
            <a:r>
              <a:rPr lang="en-US" sz="1575" b="1" dirty="0" err="1" smtClean="0">
                <a:latin typeface="UTM Avo" pitchFamily="18" charset="0"/>
              </a:rPr>
              <a:t>quả</a:t>
            </a:r>
            <a:r>
              <a:rPr lang="en-US" sz="1575" b="1" dirty="0" smtClean="0">
                <a:latin typeface="UTM Avo" pitchFamily="18" charset="0"/>
              </a:rPr>
              <a:t> cam</a:t>
            </a:r>
            <a:endParaRPr lang="en-US" sz="1575" b="1" dirty="0"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61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563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774637" y="2584926"/>
            <a:ext cx="1638451" cy="877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69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0" y="2155260"/>
            <a:ext cx="1110317" cy="25541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1337621" y="1501244"/>
            <a:ext cx="4293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18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18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18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18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18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8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18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18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18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18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18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18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1" name="图片 30">
            <a:extLst>
              <a:ext uri="{FF2B5EF4-FFF2-40B4-BE49-F238E27FC236}">
                <a16:creationId xmlns:a16="http://schemas.microsoft.com/office/drawing/2014/main" xmlns="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52" y="2216132"/>
            <a:ext cx="1432394" cy="243244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xmlns="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21" y="761803"/>
            <a:ext cx="458245" cy="73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6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214008" y="313786"/>
            <a:ext cx="6643991" cy="4405937"/>
            <a:chOff x="806260" y="176558"/>
            <a:chExt cx="5497972" cy="440593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806260" y="667390"/>
              <a:ext cx="5017214" cy="391510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2559163" y="176558"/>
              <a:ext cx="3745069" cy="823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 dirty="0">
                  <a:solidFill>
                    <a:srgbClr val="17479D"/>
                  </a:solidFill>
                  <a:latin typeface="Times New Roman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Times New Roman" pitchFamily="18" charset="0"/>
              </a:endParaRP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44A673D-E065-44EE-BF7F-DB8629706782}"/>
              </a:ext>
            </a:extLst>
          </p:cNvPr>
          <p:cNvGrpSpPr/>
          <p:nvPr/>
        </p:nvGrpSpPr>
        <p:grpSpPr>
          <a:xfrm>
            <a:off x="289469" y="627725"/>
            <a:ext cx="1971949" cy="587246"/>
            <a:chOff x="328799" y="617893"/>
            <a:chExt cx="1971949" cy="58724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E417450-9763-468E-BF5B-B16359E73BD9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BÀI 21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702D2FC-256F-4072-A78D-94390907A602}"/>
                </a:ext>
              </a:extLst>
            </p:cNvPr>
            <p:cNvSpPr txBox="1"/>
            <p:nvPr/>
          </p:nvSpPr>
          <p:spPr>
            <a:xfrm>
              <a:off x="328799" y="620364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BÀI 21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D9A65CD-53A0-4FFB-BFB8-611D052A9561}"/>
              </a:ext>
            </a:extLst>
          </p:cNvPr>
          <p:cNvSpPr txBox="1"/>
          <p:nvPr/>
        </p:nvSpPr>
        <p:spPr>
          <a:xfrm>
            <a:off x="1667964" y="2683896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 AN TIÊM</a:t>
            </a:r>
          </a:p>
        </p:txBody>
      </p:sp>
      <p:sp>
        <p:nvSpPr>
          <p:cNvPr id="23" name="Google Shape;1714;p64">
            <a:extLst>
              <a:ext uri="{FF2B5EF4-FFF2-40B4-BE49-F238E27FC236}">
                <a16:creationId xmlns:a16="http://schemas.microsoft.com/office/drawing/2014/main" xmlns="" id="{B879B476-B410-42F1-9B67-7C4F803BABCA}"/>
              </a:ext>
            </a:extLst>
          </p:cNvPr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715;p64">
            <a:extLst>
              <a:ext uri="{FF2B5EF4-FFF2-40B4-BE49-F238E27FC236}">
                <a16:creationId xmlns:a16="http://schemas.microsoft.com/office/drawing/2014/main" xmlns="" id="{3164FF71-B4FF-4029-B5EB-828C6F52F549}"/>
              </a:ext>
            </a:extLst>
          </p:cNvPr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716;p64">
            <a:extLst>
              <a:ext uri="{FF2B5EF4-FFF2-40B4-BE49-F238E27FC236}">
                <a16:creationId xmlns:a16="http://schemas.microsoft.com/office/drawing/2014/main" xmlns="" id="{820AEA31-0D32-4344-9D26-B7DE50DB2D97}"/>
              </a:ext>
            </a:extLst>
          </p:cNvPr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1725;p64">
            <a:extLst>
              <a:ext uri="{FF2B5EF4-FFF2-40B4-BE49-F238E27FC236}">
                <a16:creationId xmlns:a16="http://schemas.microsoft.com/office/drawing/2014/main" xmlns="" id="{DEF1FAE3-8991-45E3-B5F4-DAD544310F71}"/>
              </a:ext>
            </a:extLst>
          </p:cNvPr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7" name="Google Shape;1726;p64">
              <a:extLst>
                <a:ext uri="{FF2B5EF4-FFF2-40B4-BE49-F238E27FC236}">
                  <a16:creationId xmlns:a16="http://schemas.microsoft.com/office/drawing/2014/main" xmlns="" id="{410CF4C3-163A-476E-B2A9-0D63EB1E1201}"/>
                </a:ext>
              </a:extLst>
            </p:cNvPr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27;p64">
              <a:extLst>
                <a:ext uri="{FF2B5EF4-FFF2-40B4-BE49-F238E27FC236}">
                  <a16:creationId xmlns:a16="http://schemas.microsoft.com/office/drawing/2014/main" xmlns="" id="{20A917F3-71B3-438C-8C5C-671F5107900A}"/>
                </a:ext>
              </a:extLst>
            </p:cNvPr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28;p64">
              <a:extLst>
                <a:ext uri="{FF2B5EF4-FFF2-40B4-BE49-F238E27FC236}">
                  <a16:creationId xmlns:a16="http://schemas.microsoft.com/office/drawing/2014/main" xmlns="" id="{FF6B738E-3893-42C5-A979-492430796CF9}"/>
                </a:ext>
              </a:extLst>
            </p:cNvPr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1714;p64">
            <a:extLst>
              <a:ext uri="{FF2B5EF4-FFF2-40B4-BE49-F238E27FC236}">
                <a16:creationId xmlns:a16="http://schemas.microsoft.com/office/drawing/2014/main" xmlns="" id="{9D3C981C-CCF3-49C7-B733-1EFB1C1A2DCF}"/>
              </a:ext>
            </a:extLst>
          </p:cNvPr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1725;p64">
            <a:extLst>
              <a:ext uri="{FF2B5EF4-FFF2-40B4-BE49-F238E27FC236}">
                <a16:creationId xmlns:a16="http://schemas.microsoft.com/office/drawing/2014/main" xmlns="" id="{0B93CC5E-26E0-4AC5-A962-B58216D0EA8B}"/>
              </a:ext>
            </a:extLst>
          </p:cNvPr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32" name="Google Shape;1726;p64">
              <a:extLst>
                <a:ext uri="{FF2B5EF4-FFF2-40B4-BE49-F238E27FC236}">
                  <a16:creationId xmlns:a16="http://schemas.microsoft.com/office/drawing/2014/main" xmlns="" id="{13247FF7-5B1A-461A-9817-AB158CAEFAF9}"/>
                </a:ext>
              </a:extLst>
            </p:cNvPr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27;p64">
              <a:extLst>
                <a:ext uri="{FF2B5EF4-FFF2-40B4-BE49-F238E27FC236}">
                  <a16:creationId xmlns:a16="http://schemas.microsoft.com/office/drawing/2014/main" xmlns="" id="{6B0259DF-82E8-4059-91E3-C7FA2C3BBA3E}"/>
                </a:ext>
              </a:extLst>
            </p:cNvPr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28;p64">
              <a:extLst>
                <a:ext uri="{FF2B5EF4-FFF2-40B4-BE49-F238E27FC236}">
                  <a16:creationId xmlns:a16="http://schemas.microsoft.com/office/drawing/2014/main" xmlns="" id="{54F2F103-C920-47F9-BD88-4720B7F6C6E5}"/>
                </a:ext>
              </a:extLst>
            </p:cNvPr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96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22">
            <a:extLst>
              <a:ext uri="{FF2B5EF4-FFF2-40B4-BE49-F238E27FC236}">
                <a16:creationId xmlns=""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1994315" y="365440"/>
            <a:ext cx="2938288" cy="519437"/>
          </a:xfrm>
          <a:prstGeom prst="rect">
            <a:avLst/>
          </a:prstGeom>
          <a:noFill/>
        </p:spPr>
        <p:txBody>
          <a:bodyPr wrap="square" lIns="51434" tIns="25717" rIns="51434" bIns="25717" rtlCol="0">
            <a:spAutoFit/>
          </a:bodyPr>
          <a:lstStyle/>
          <a:p>
            <a:r>
              <a:rPr lang="en-US" altLang="zh-CN" sz="3038" dirty="0" err="1">
                <a:latin typeface="iCiel Cadena" panose="02000503000000020004" pitchFamily="2" charset="0"/>
                <a:ea typeface="思源黑体 CN Bold" panose="020B0800000000000000" pitchFamily="34" charset="-122"/>
              </a:rPr>
              <a:t>Yêu</a:t>
            </a:r>
            <a:r>
              <a:rPr lang="en-US" altLang="zh-CN" sz="3038" dirty="0"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038" dirty="0" err="1">
                <a:latin typeface="iCiel Cadena" panose="02000503000000020004" pitchFamily="2" charset="0"/>
                <a:ea typeface="思源黑体 CN Bold" panose="020B0800000000000000" pitchFamily="34" charset="-122"/>
              </a:rPr>
              <a:t>cầu</a:t>
            </a:r>
            <a:r>
              <a:rPr lang="en-US" altLang="zh-CN" sz="3038" dirty="0"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038" dirty="0" err="1">
                <a:latin typeface="iCiel Cadena" panose="02000503000000020004" pitchFamily="2" charset="0"/>
                <a:ea typeface="思源黑体 CN Bold" panose="020B0800000000000000" pitchFamily="34" charset="-122"/>
              </a:rPr>
              <a:t>cần</a:t>
            </a:r>
            <a:r>
              <a:rPr lang="en-US" altLang="zh-CN" sz="3038" dirty="0"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038" dirty="0" err="1">
                <a:latin typeface="iCiel Cadena" panose="02000503000000020004" pitchFamily="2" charset="0"/>
                <a:ea typeface="思源黑体 CN Bold" panose="020B0800000000000000" pitchFamily="34" charset="-122"/>
              </a:rPr>
              <a:t>đạt</a:t>
            </a:r>
            <a:endParaRPr lang="zh-CN" altLang="en-US" sz="3038" dirty="0"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22" name="Picture 21" descr="A picture containing toy, doll, clock, drawing&#10;&#10;Description automatically generated">
            <a:extLst>
              <a:ext uri="{FF2B5EF4-FFF2-40B4-BE49-F238E27FC236}">
                <a16:creationId xmlns="" xmlns:a16="http://schemas.microsoft.com/office/drawing/2014/main" id="{EE450A0D-CEC3-4764-809D-6E89BC327F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4" y="2937090"/>
            <a:ext cx="2123476" cy="2044581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852748" y="1076546"/>
            <a:ext cx="4770160" cy="917931"/>
            <a:chOff x="4129586" y="2020528"/>
            <a:chExt cx="6968574" cy="1106129"/>
          </a:xfrm>
        </p:grpSpPr>
        <p:sp>
          <p:nvSpPr>
            <p:cNvPr id="26" name="Rounded Rectangle 25"/>
            <p:cNvSpPr/>
            <p:nvPr/>
          </p:nvSpPr>
          <p:spPr>
            <a:xfrm>
              <a:off x="4948083" y="2020528"/>
              <a:ext cx="6150077" cy="110612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69" dirty="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129586" y="2363428"/>
              <a:ext cx="735480" cy="435077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chemeClr val="tx1"/>
                  </a:solidFill>
                  <a:latin typeface="UTM Avo" pitchFamily="18" charset="0"/>
                </a:rPr>
                <a:t>1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22763" y="2461043"/>
            <a:ext cx="4770160" cy="1011782"/>
            <a:chOff x="4129586" y="2020529"/>
            <a:chExt cx="6968574" cy="1106129"/>
          </a:xfrm>
        </p:grpSpPr>
        <p:sp>
          <p:nvSpPr>
            <p:cNvPr id="31" name="Rounded Rectangle 30"/>
            <p:cNvSpPr/>
            <p:nvPr/>
          </p:nvSpPr>
          <p:spPr>
            <a:xfrm>
              <a:off x="4948083" y="2020529"/>
              <a:ext cx="6150077" cy="1106129"/>
            </a:xfrm>
            <a:prstGeom prst="roundRect">
              <a:avLst>
                <a:gd name="adj" fmla="val 50000"/>
              </a:avLst>
            </a:prstGeom>
            <a:solidFill>
              <a:srgbClr val="FFCCCC"/>
            </a:solidFill>
            <a:ln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069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129586" y="2363428"/>
              <a:ext cx="735480" cy="334727"/>
            </a:xfrm>
            <a:prstGeom prst="roundRect">
              <a:avLst>
                <a:gd name="adj" fmla="val 50000"/>
              </a:avLst>
            </a:prstGeom>
            <a:solidFill>
              <a:srgbClr val="FFCCCC"/>
            </a:solidFill>
            <a:ln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1350" b="1" dirty="0">
                  <a:solidFill>
                    <a:schemeClr val="tx1"/>
                  </a:solidFill>
                  <a:latin typeface="UTM Avo" pitchFamily="18" charset="0"/>
                </a:rPr>
                <a:t>2</a:t>
              </a: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1708970" y="2848276"/>
            <a:ext cx="514903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80572" y="1255126"/>
            <a:ext cx="3874791" cy="45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75" b="1" dirty="0" err="1">
                <a:latin typeface="UTM Avo" pitchFamily="18" charset="0"/>
              </a:rPr>
              <a:t>Nói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được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nội</a:t>
            </a:r>
            <a:r>
              <a:rPr lang="en-US" sz="1575" b="1" dirty="0">
                <a:latin typeface="UTM Avo" pitchFamily="18" charset="0"/>
              </a:rPr>
              <a:t> dung </a:t>
            </a:r>
            <a:r>
              <a:rPr lang="en-US" sz="1575" b="1" dirty="0" err="1">
                <a:latin typeface="UTM Avo" pitchFamily="18" charset="0"/>
              </a:rPr>
              <a:t>của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từng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tranh</a:t>
            </a:r>
            <a:endParaRPr lang="en-US" sz="1575" b="1" dirty="0">
              <a:latin typeface="UTM Avo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4795" y="2489618"/>
            <a:ext cx="3848186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75" b="1" dirty="0" err="1">
                <a:latin typeface="UTM Avo" pitchFamily="18" charset="0"/>
              </a:rPr>
              <a:t>Kể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được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từng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đoạn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của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câu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chuyện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theo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tranh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smtClean="0">
                <a:latin typeface="UTM Avo" pitchFamily="18" charset="0"/>
              </a:rPr>
              <a:t> </a:t>
            </a:r>
            <a:endParaRPr lang="en-US" sz="1575" b="1" dirty="0"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71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8ED014-6010-4793-B5BF-B0A0C074301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55F565-500F-4B74-B82A-82E2009B4B13}"/>
              </a:ext>
            </a:extLst>
          </p:cNvPr>
          <p:cNvSpPr txBox="1"/>
          <p:nvPr/>
        </p:nvSpPr>
        <p:spPr>
          <a:xfrm>
            <a:off x="451045" y="335125"/>
            <a:ext cx="5918130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1. </a:t>
            </a:r>
            <a:r>
              <a:rPr lang="en-US" sz="1600" b="1" dirty="0">
                <a:latin typeface="Times New Roman" pitchFamily="18" charset="0"/>
              </a:rPr>
              <a:t>Quan </a:t>
            </a:r>
            <a:r>
              <a:rPr lang="en-US" sz="1600" b="1" dirty="0" err="1">
                <a:latin typeface="Times New Roman" pitchFamily="18" charset="0"/>
              </a:rPr>
              <a:t>sát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tranh</a:t>
            </a:r>
            <a:r>
              <a:rPr lang="en-US" sz="1600" b="1" dirty="0">
                <a:latin typeface="Times New Roman" pitchFamily="18" charset="0"/>
              </a:rPr>
              <a:t>, </a:t>
            </a:r>
            <a:r>
              <a:rPr lang="en-US" sz="1600" b="1" dirty="0" err="1">
                <a:latin typeface="Times New Roman" pitchFamily="18" charset="0"/>
              </a:rPr>
              <a:t>nói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tên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nhân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vật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và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sự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việc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trong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từng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tranh</a:t>
            </a:r>
            <a:r>
              <a:rPr lang="en-US" sz="1600" b="1" dirty="0">
                <a:latin typeface="Times New Roman" pitchFamily="18" charset="0"/>
              </a:rPr>
              <a:t>.</a:t>
            </a:r>
            <a:endParaRPr lang="vi-VN" sz="1600" b="1" dirty="0">
              <a:latin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0206D1-8093-4165-BCC8-50BB47612E89}"/>
              </a:ext>
            </a:extLst>
          </p:cNvPr>
          <p:cNvSpPr txBox="1"/>
          <p:nvPr/>
        </p:nvSpPr>
        <p:spPr>
          <a:xfrm>
            <a:off x="2054216" y="788198"/>
            <a:ext cx="2749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</a:rPr>
              <a:t>MAI AN TIÊM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44BCE9-3ADC-4216-B76A-D23552B9B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359" y="1375732"/>
            <a:ext cx="4503669" cy="17472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C852E4B-BBD7-4E25-9574-A7CE0EAF9C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7996" y="3123020"/>
            <a:ext cx="4164137" cy="1677222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724769" y="677952"/>
            <a:ext cx="13553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185481" y="680936"/>
            <a:ext cx="2250332" cy="2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0029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C8B06D4-528E-4E84-9C7E-D47837BF8C6D}"/>
              </a:ext>
            </a:extLst>
          </p:cNvPr>
          <p:cNvSpPr txBox="1"/>
          <p:nvPr/>
        </p:nvSpPr>
        <p:spPr>
          <a:xfrm>
            <a:off x="304800" y="3049453"/>
            <a:ext cx="2939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Vợ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chồng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Mai An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Tiêm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dựng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nhà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tre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nứa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lấy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cỏ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phơi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khô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tết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quần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áo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vi-VN" sz="15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B1C7224-1001-4AAD-AB4D-10114886CF8B}"/>
              </a:ext>
            </a:extLst>
          </p:cNvPr>
          <p:cNvSpPr txBox="1"/>
          <p:nvPr/>
        </p:nvSpPr>
        <p:spPr>
          <a:xfrm>
            <a:off x="3728935" y="2933213"/>
            <a:ext cx="2853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Mai An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Tiêm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thấy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đàn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chim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bay qua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thả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xuống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loại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hạt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đen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nhánh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C8F413E-54D7-4E45-8682-3C555C8F9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025" y="629497"/>
            <a:ext cx="5937873" cy="23037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068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C8B06D4-528E-4E84-9C7E-D47837BF8C6D}"/>
              </a:ext>
            </a:extLst>
          </p:cNvPr>
          <p:cNvSpPr txBox="1"/>
          <p:nvPr/>
        </p:nvSpPr>
        <p:spPr>
          <a:xfrm>
            <a:off x="384214" y="2896009"/>
            <a:ext cx="2863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Mai An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Tiêm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gieo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hạt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xuống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cát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Rồi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hạt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mầm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mọc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ra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loại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dây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bò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lan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rộng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vi-VN" sz="15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B1C7224-1001-4AAD-AB4D-10114886CF8B}"/>
              </a:ext>
            </a:extLst>
          </p:cNvPr>
          <p:cNvSpPr txBox="1"/>
          <p:nvPr/>
        </p:nvSpPr>
        <p:spPr>
          <a:xfrm>
            <a:off x="3706140" y="2896009"/>
            <a:ext cx="2791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Vợ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chồng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Mai An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Tiêm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</a:rPr>
              <a:t>khắc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lên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quả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dưa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thả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xuống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1A1F0CC-CCCF-45FD-80AF-C0477138E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005" y="495433"/>
            <a:ext cx="5891020" cy="2372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63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8ED014-6010-4793-B5BF-B0A0C074301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55F565-500F-4B74-B82A-82E2009B4B13}"/>
              </a:ext>
            </a:extLst>
          </p:cNvPr>
          <p:cNvSpPr txBox="1"/>
          <p:nvPr/>
        </p:nvSpPr>
        <p:spPr>
          <a:xfrm>
            <a:off x="451045" y="335125"/>
            <a:ext cx="5836866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2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. </a:t>
            </a:r>
            <a:r>
              <a:rPr lang="en-US" sz="1800" b="1" dirty="0" err="1">
                <a:latin typeface="Times New Roman" pitchFamily="18" charset="0"/>
              </a:rPr>
              <a:t>Kể</a:t>
            </a:r>
            <a:r>
              <a:rPr lang="en-US" sz="1800" b="1" dirty="0">
                <a:latin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</a:rPr>
              <a:t>lại</a:t>
            </a:r>
            <a:r>
              <a:rPr lang="en-US" sz="1800" b="1" dirty="0">
                <a:latin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</a:rPr>
              <a:t>từng</a:t>
            </a:r>
            <a:r>
              <a:rPr lang="en-US" sz="1800" b="1" dirty="0">
                <a:latin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</a:rPr>
              <a:t>đoạn</a:t>
            </a:r>
            <a:r>
              <a:rPr lang="en-US" sz="1800" b="1" dirty="0">
                <a:latin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</a:rPr>
              <a:t>của</a:t>
            </a:r>
            <a:r>
              <a:rPr lang="en-US" sz="1800" b="1" dirty="0">
                <a:latin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</a:rPr>
              <a:t>câu</a:t>
            </a:r>
            <a:r>
              <a:rPr lang="en-US" sz="1800" b="1" dirty="0">
                <a:latin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</a:rPr>
              <a:t>chuyện</a:t>
            </a:r>
            <a:r>
              <a:rPr lang="en-US" sz="1800" b="1" dirty="0">
                <a:latin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</a:rPr>
              <a:t>theo</a:t>
            </a:r>
            <a:r>
              <a:rPr lang="en-US" sz="1800" b="1" dirty="0">
                <a:latin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</a:rPr>
              <a:t>tranh</a:t>
            </a:r>
            <a:r>
              <a:rPr lang="en-US" sz="1800" b="1" dirty="0">
                <a:latin typeface="Times New Roman" pitchFamily="18" charset="0"/>
              </a:rPr>
              <a:t>.</a:t>
            </a:r>
            <a:endParaRPr lang="vi-VN" sz="1800" b="1" dirty="0">
              <a:latin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0B6AA3F-530C-47DF-87DE-F2AB3744D042}"/>
              </a:ext>
            </a:extLst>
          </p:cNvPr>
          <p:cNvSpPr txBox="1"/>
          <p:nvPr/>
        </p:nvSpPr>
        <p:spPr>
          <a:xfrm>
            <a:off x="2054216" y="788198"/>
            <a:ext cx="2749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</a:rPr>
              <a:t>MAI AN TIÊM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7F05E17-1657-4FD9-BA68-55FF4197A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359" y="1375732"/>
            <a:ext cx="4503669" cy="17472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7163364-CA4F-46B4-9263-67D996219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7996" y="3123020"/>
            <a:ext cx="4164137" cy="167722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76650" y="726332"/>
            <a:ext cx="4236337" cy="35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7869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D7596D9-39CB-49C0-B4CE-121FE2171F97}"/>
              </a:ext>
            </a:extLst>
          </p:cNvPr>
          <p:cNvGrpSpPr/>
          <p:nvPr/>
        </p:nvGrpSpPr>
        <p:grpSpPr>
          <a:xfrm>
            <a:off x="511811" y="527283"/>
            <a:ext cx="5862692" cy="1096630"/>
            <a:chOff x="511811" y="527283"/>
            <a:chExt cx="5862692" cy="1096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BF7F0044-EC6F-41DD-AD10-50DAC9841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811" y="527283"/>
              <a:ext cx="5834378" cy="109663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CA41E64-99F6-4801-BDC4-33A47C239C0A}"/>
                </a:ext>
              </a:extLst>
            </p:cNvPr>
            <p:cNvSpPr txBox="1"/>
            <p:nvPr/>
          </p:nvSpPr>
          <p:spPr>
            <a:xfrm>
              <a:off x="1200730" y="777848"/>
              <a:ext cx="51737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Viết</a:t>
              </a:r>
              <a:r>
                <a:rPr lang="en-US" sz="18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 2 – 3 </a:t>
              </a:r>
              <a:r>
                <a:rPr lang="en-US" sz="18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câu</a:t>
              </a:r>
              <a:r>
                <a:rPr lang="en-US" sz="18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về</a:t>
              </a:r>
              <a:r>
                <a:rPr lang="en-US" sz="18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nhân</a:t>
              </a:r>
              <a:r>
                <a:rPr lang="en-US" sz="18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vật</a:t>
              </a:r>
              <a:r>
                <a:rPr lang="en-US" sz="18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 Mai An </a:t>
              </a:r>
              <a:r>
                <a:rPr lang="en-US" sz="18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Tiêm</a:t>
              </a:r>
              <a:r>
                <a:rPr lang="en-US" sz="18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trong</a:t>
              </a:r>
              <a:r>
                <a:rPr lang="en-US" sz="18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câu</a:t>
              </a:r>
              <a:r>
                <a:rPr lang="en-US" sz="18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chuyện</a:t>
              </a:r>
              <a:r>
                <a:rPr lang="en-US" sz="18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1800" b="1" dirty="0" err="1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trên</a:t>
              </a:r>
              <a:r>
                <a:rPr lang="en-US" sz="18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</a:rPr>
                <a:t>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82B1D1-0C47-4F2E-B107-D914E48BFD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783" y="1652809"/>
            <a:ext cx="5233621" cy="29634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111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22">
            <a:extLst>
              <a:ext uri="{FF2B5EF4-FFF2-40B4-BE49-F238E27FC236}">
                <a16:creationId xmlns=""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1994315" y="365440"/>
            <a:ext cx="2938288" cy="519437"/>
          </a:xfrm>
          <a:prstGeom prst="rect">
            <a:avLst/>
          </a:prstGeom>
          <a:noFill/>
        </p:spPr>
        <p:txBody>
          <a:bodyPr wrap="square" lIns="51434" tIns="25717" rIns="51434" bIns="25717" rtlCol="0">
            <a:spAutoFit/>
          </a:bodyPr>
          <a:lstStyle/>
          <a:p>
            <a:r>
              <a:rPr lang="en-US" altLang="zh-CN" sz="3038" dirty="0" err="1">
                <a:latin typeface="iCiel Cadena" panose="02000503000000020004" pitchFamily="2" charset="0"/>
                <a:ea typeface="思源黑体 CN Bold" panose="020B0800000000000000" pitchFamily="34" charset="-122"/>
              </a:rPr>
              <a:t>Yêu</a:t>
            </a:r>
            <a:r>
              <a:rPr lang="en-US" altLang="zh-CN" sz="3038" dirty="0"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038" dirty="0" err="1">
                <a:latin typeface="iCiel Cadena" panose="02000503000000020004" pitchFamily="2" charset="0"/>
                <a:ea typeface="思源黑体 CN Bold" panose="020B0800000000000000" pitchFamily="34" charset="-122"/>
              </a:rPr>
              <a:t>cầu</a:t>
            </a:r>
            <a:r>
              <a:rPr lang="en-US" altLang="zh-CN" sz="3038" dirty="0"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038" dirty="0" err="1">
                <a:latin typeface="iCiel Cadena" panose="02000503000000020004" pitchFamily="2" charset="0"/>
                <a:ea typeface="思源黑体 CN Bold" panose="020B0800000000000000" pitchFamily="34" charset="-122"/>
              </a:rPr>
              <a:t>cần</a:t>
            </a:r>
            <a:r>
              <a:rPr lang="en-US" altLang="zh-CN" sz="3038" dirty="0"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038" dirty="0" err="1">
                <a:latin typeface="iCiel Cadena" panose="02000503000000020004" pitchFamily="2" charset="0"/>
                <a:ea typeface="思源黑体 CN Bold" panose="020B0800000000000000" pitchFamily="34" charset="-122"/>
              </a:rPr>
              <a:t>đạt</a:t>
            </a:r>
            <a:endParaRPr lang="zh-CN" altLang="en-US" sz="3038" dirty="0"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22" name="Picture 21" descr="A picture containing toy, doll, clock, drawing&#10;&#10;Description automatically generated">
            <a:extLst>
              <a:ext uri="{FF2B5EF4-FFF2-40B4-BE49-F238E27FC236}">
                <a16:creationId xmlns="" xmlns:a16="http://schemas.microsoft.com/office/drawing/2014/main" id="{EE450A0D-CEC3-4764-809D-6E89BC327F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4" y="2937090"/>
            <a:ext cx="2123476" cy="2044581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852748" y="1076546"/>
            <a:ext cx="4770160" cy="917931"/>
            <a:chOff x="4129586" y="2020528"/>
            <a:chExt cx="6968574" cy="1106129"/>
          </a:xfrm>
        </p:grpSpPr>
        <p:sp>
          <p:nvSpPr>
            <p:cNvPr id="26" name="Rounded Rectangle 25"/>
            <p:cNvSpPr/>
            <p:nvPr/>
          </p:nvSpPr>
          <p:spPr>
            <a:xfrm>
              <a:off x="4948083" y="2020528"/>
              <a:ext cx="6150077" cy="110612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69" dirty="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129586" y="2363428"/>
              <a:ext cx="735480" cy="435077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chemeClr val="tx1"/>
                  </a:solidFill>
                  <a:latin typeface="UTM Avo" pitchFamily="18" charset="0"/>
                </a:rPr>
                <a:t>1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22763" y="2461043"/>
            <a:ext cx="4770160" cy="1011782"/>
            <a:chOff x="4129586" y="2020529"/>
            <a:chExt cx="6968574" cy="1106129"/>
          </a:xfrm>
        </p:grpSpPr>
        <p:sp>
          <p:nvSpPr>
            <p:cNvPr id="31" name="Rounded Rectangle 30"/>
            <p:cNvSpPr/>
            <p:nvPr/>
          </p:nvSpPr>
          <p:spPr>
            <a:xfrm>
              <a:off x="4948083" y="2020529"/>
              <a:ext cx="6150077" cy="1106129"/>
            </a:xfrm>
            <a:prstGeom prst="roundRect">
              <a:avLst>
                <a:gd name="adj" fmla="val 50000"/>
              </a:avLst>
            </a:prstGeom>
            <a:solidFill>
              <a:srgbClr val="FFCCCC"/>
            </a:solidFill>
            <a:ln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069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129586" y="2363428"/>
              <a:ext cx="735480" cy="334727"/>
            </a:xfrm>
            <a:prstGeom prst="roundRect">
              <a:avLst>
                <a:gd name="adj" fmla="val 50000"/>
              </a:avLst>
            </a:prstGeom>
            <a:solidFill>
              <a:srgbClr val="FFCCCC"/>
            </a:solidFill>
            <a:ln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1350" b="1" dirty="0">
                  <a:solidFill>
                    <a:schemeClr val="tx1"/>
                  </a:solidFill>
                  <a:latin typeface="UTM Avo" pitchFamily="18" charset="0"/>
                </a:rPr>
                <a:t>2</a:t>
              </a: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1708970" y="2848276"/>
            <a:ext cx="514903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80572" y="1255126"/>
            <a:ext cx="3874791" cy="45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75" b="1" dirty="0" err="1">
                <a:latin typeface="UTM Avo" pitchFamily="18" charset="0"/>
              </a:rPr>
              <a:t>Nói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được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nội</a:t>
            </a:r>
            <a:r>
              <a:rPr lang="en-US" sz="1575" b="1" dirty="0">
                <a:latin typeface="UTM Avo" pitchFamily="18" charset="0"/>
              </a:rPr>
              <a:t> dung </a:t>
            </a:r>
            <a:r>
              <a:rPr lang="en-US" sz="1575" b="1" dirty="0" err="1">
                <a:latin typeface="UTM Avo" pitchFamily="18" charset="0"/>
              </a:rPr>
              <a:t>của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từng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tranh</a:t>
            </a:r>
            <a:endParaRPr lang="en-US" sz="1575" b="1" dirty="0">
              <a:latin typeface="UTM Avo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4795" y="2489618"/>
            <a:ext cx="3848186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75" b="1" dirty="0" err="1">
                <a:latin typeface="UTM Avo" pitchFamily="18" charset="0"/>
              </a:rPr>
              <a:t>Kể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được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từng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đoạn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của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câu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chuyện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theo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err="1">
                <a:latin typeface="UTM Avo" pitchFamily="18" charset="0"/>
              </a:rPr>
              <a:t>tranh</a:t>
            </a:r>
            <a:r>
              <a:rPr lang="en-US" sz="1575" b="1" dirty="0">
                <a:latin typeface="UTM Avo" pitchFamily="18" charset="0"/>
              </a:rPr>
              <a:t> </a:t>
            </a:r>
            <a:r>
              <a:rPr lang="en-US" sz="1575" b="1" dirty="0" smtClean="0">
                <a:latin typeface="UTM Avo" pitchFamily="18" charset="0"/>
              </a:rPr>
              <a:t> </a:t>
            </a:r>
            <a:endParaRPr lang="en-US" sz="1575" b="1" dirty="0"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29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21.Maiantiem[20210620111926609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227</Words>
  <Application>Microsoft Office PowerPoint</Application>
  <PresentationFormat>Custom</PresentationFormat>
  <Paragraphs>30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UTM Cookies</vt:lpstr>
      <vt:lpstr>Times New Roman</vt:lpstr>
      <vt:lpstr>Montserrat</vt:lpstr>
      <vt:lpstr>UTM Avo</vt:lpstr>
      <vt:lpstr>iCiel Cadena</vt:lpstr>
      <vt:lpstr>思源黑体 CN Bold</vt:lpstr>
      <vt:lpstr>Arial</vt:lpstr>
      <vt:lpstr>iCiel Crocante</vt:lpstr>
      <vt:lpstr>Arial-Rounded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 dặn con: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L171021</cp:lastModifiedBy>
  <cp:revision>100</cp:revision>
  <dcterms:modified xsi:type="dcterms:W3CDTF">2022-04-18T14:47:39Z</dcterms:modified>
</cp:coreProperties>
</file>