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emf" ContentType="image/x-emf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333" r:id="rId3"/>
    <p:sldId id="319" r:id="rId4"/>
    <p:sldId id="315" r:id="rId5"/>
    <p:sldId id="316" r:id="rId6"/>
    <p:sldId id="318" r:id="rId7"/>
    <p:sldId id="334" r:id="rId8"/>
    <p:sldId id="335" r:id="rId9"/>
    <p:sldId id="336" r:id="rId11"/>
    <p:sldId id="258" r:id="rId12"/>
    <p:sldId id="320" r:id="rId13"/>
    <p:sldId id="261" r:id="rId14"/>
    <p:sldId id="265" r:id="rId15"/>
    <p:sldId id="32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16DA210-FB5B-4158-B5E0-FEB733F419BA}" styleName="浅色样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7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F1B79-4D61-4158-8B01-E3A8DEFD18B6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C5E628-6043-4D51-AEEE-2C5EBD5960D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5BA3BC0-4B8A-453D-B965-8968036FA18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/>
            </a:pPr>
            <a:r>
              <a:rPr lang="en-US" dirty="0" err="1"/>
              <a:t>Thầy</a:t>
            </a:r>
            <a:r>
              <a:rPr lang="en-US" baseline="0" dirty="0"/>
              <a:t> </a:t>
            </a:r>
            <a:r>
              <a:rPr lang="en-US" baseline="0" dirty="0" err="1"/>
              <a:t>cô</a:t>
            </a:r>
            <a:r>
              <a:rPr lang="en-US" baseline="0" dirty="0"/>
              <a:t> click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mũi</a:t>
            </a:r>
            <a:r>
              <a:rPr lang="en-US" baseline="0" dirty="0"/>
              <a:t> </a:t>
            </a:r>
            <a:r>
              <a:rPr lang="en-US" baseline="0" dirty="0" err="1"/>
              <a:t>tên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về</a:t>
            </a:r>
            <a:r>
              <a:rPr lang="en-US" baseline="0" dirty="0"/>
              <a:t> </a:t>
            </a:r>
            <a:r>
              <a:rPr lang="en-US" baseline="0" dirty="0" err="1"/>
              <a:t>trang</a:t>
            </a:r>
            <a:r>
              <a:rPr lang="en-US" baseline="0" dirty="0"/>
              <a:t> </a:t>
            </a:r>
            <a:r>
              <a:rPr lang="en-US" baseline="0" dirty="0" err="1"/>
              <a:t>cũ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/>
            </a:pPr>
            <a:r>
              <a:rPr lang="en-US" dirty="0" err="1"/>
              <a:t>Thầy</a:t>
            </a:r>
            <a:r>
              <a:rPr lang="en-US" baseline="0" dirty="0"/>
              <a:t> </a:t>
            </a:r>
            <a:r>
              <a:rPr lang="en-US" baseline="0" dirty="0" err="1"/>
              <a:t>cô</a:t>
            </a:r>
            <a:r>
              <a:rPr lang="en-US" baseline="0" dirty="0"/>
              <a:t> click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mũi</a:t>
            </a:r>
            <a:r>
              <a:rPr lang="en-US" baseline="0" dirty="0"/>
              <a:t> </a:t>
            </a:r>
            <a:r>
              <a:rPr lang="en-US" baseline="0" dirty="0" err="1"/>
              <a:t>tên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về</a:t>
            </a:r>
            <a:r>
              <a:rPr lang="en-US" baseline="0" dirty="0"/>
              <a:t> </a:t>
            </a:r>
            <a:r>
              <a:rPr lang="en-US" baseline="0" dirty="0" err="1"/>
              <a:t>trang</a:t>
            </a:r>
            <a:r>
              <a:rPr lang="en-US" baseline="0" dirty="0"/>
              <a:t> </a:t>
            </a:r>
            <a:r>
              <a:rPr lang="en-US" baseline="0" dirty="0" err="1"/>
              <a:t>cũ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1" name="Google Shape;2261;gb5e3ec5bec_0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2" name="Google Shape;2262;gb5e3ec5bec_0_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5BA3BC0-4B8A-453D-B965-8968036FA18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E932-1FA1-4162-B673-6C5EFD75EBE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B375B-C096-4952-88B6-48BAC888498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E932-1FA1-4162-B673-6C5EFD75EBE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B375B-C096-4952-88B6-48BAC888498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E932-1FA1-4162-B673-6C5EFD75EBE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B375B-C096-4952-88B6-48BAC888498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matchingName="Title and two columns">
  <p:cSld name="Title and two columns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"/>
          <p:cNvSpPr txBox="1">
            <a:spLocks noGrp="1"/>
          </p:cNvSpPr>
          <p:nvPr>
            <p:ph type="subTitle" idx="1"/>
          </p:nvPr>
        </p:nvSpPr>
        <p:spPr>
          <a:xfrm>
            <a:off x="2326233" y="4228029"/>
            <a:ext cx="3336400" cy="50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latin typeface="Gochi Hand"/>
                <a:ea typeface="Gochi Hand"/>
                <a:cs typeface="Gochi Hand"/>
                <a:sym typeface="Gochi Ha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lvl="2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lvl="3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lvl="4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lvl="5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lvl="6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lvl="7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lvl="8">
              <a:spcBef>
                <a:spcPts val="2135"/>
              </a:spcBef>
              <a:spcAft>
                <a:spcPts val="2135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/>
        </p:txBody>
      </p:sp>
      <p:sp>
        <p:nvSpPr>
          <p:cNvPr id="126" name="Google Shape;126;p5"/>
          <p:cNvSpPr txBox="1">
            <a:spLocks noGrp="1"/>
          </p:cNvSpPr>
          <p:nvPr>
            <p:ph type="subTitle" idx="2"/>
          </p:nvPr>
        </p:nvSpPr>
        <p:spPr>
          <a:xfrm>
            <a:off x="2326233" y="4784833"/>
            <a:ext cx="3336400" cy="124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135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5"/>
              </a:spcBef>
              <a:spcAft>
                <a:spcPts val="2135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5"/>
          <p:cNvSpPr txBox="1">
            <a:spLocks noGrp="1"/>
          </p:cNvSpPr>
          <p:nvPr>
            <p:ph type="subTitle" idx="3"/>
          </p:nvPr>
        </p:nvSpPr>
        <p:spPr>
          <a:xfrm>
            <a:off x="6788788" y="4228029"/>
            <a:ext cx="3336400" cy="50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latin typeface="Gochi Hand"/>
                <a:ea typeface="Gochi Hand"/>
                <a:cs typeface="Gochi Hand"/>
                <a:sym typeface="Gochi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lvl="2" rtl="0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lvl="3" rtl="0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lvl="4" rtl="0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lvl="5" rtl="0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lvl="6" rtl="0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lvl="7" rtl="0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lvl="8" rtl="0">
              <a:spcBef>
                <a:spcPts val="2135"/>
              </a:spcBef>
              <a:spcAft>
                <a:spcPts val="2135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/>
        </p:txBody>
      </p:sp>
      <p:sp>
        <p:nvSpPr>
          <p:cNvPr id="128" name="Google Shape;128;p5"/>
          <p:cNvSpPr txBox="1">
            <a:spLocks noGrp="1"/>
          </p:cNvSpPr>
          <p:nvPr>
            <p:ph type="subTitle" idx="4"/>
          </p:nvPr>
        </p:nvSpPr>
        <p:spPr>
          <a:xfrm>
            <a:off x="6788800" y="4784833"/>
            <a:ext cx="3336400" cy="124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135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5"/>
              </a:spcBef>
              <a:spcAft>
                <a:spcPts val="2135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29" name="Google Shape;129;p5"/>
          <p:cNvGrpSpPr/>
          <p:nvPr/>
        </p:nvGrpSpPr>
        <p:grpSpPr>
          <a:xfrm rot="-2241120">
            <a:off x="11651330" y="499493"/>
            <a:ext cx="223377" cy="314312"/>
            <a:chOff x="5248950" y="2607450"/>
            <a:chExt cx="27575" cy="38800"/>
          </a:xfrm>
        </p:grpSpPr>
        <p:sp>
          <p:nvSpPr>
            <p:cNvPr id="130" name="Google Shape;130;p5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5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2" name="Google Shape;132;p5"/>
          <p:cNvGrpSpPr/>
          <p:nvPr/>
        </p:nvGrpSpPr>
        <p:grpSpPr>
          <a:xfrm rot="-2700000">
            <a:off x="656353" y="613931"/>
            <a:ext cx="139484" cy="196264"/>
            <a:chOff x="5248950" y="2607450"/>
            <a:chExt cx="27575" cy="38800"/>
          </a:xfrm>
        </p:grpSpPr>
        <p:sp>
          <p:nvSpPr>
            <p:cNvPr id="133" name="Google Shape;133;p5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5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5" name="Google Shape;135;p5"/>
          <p:cNvGrpSpPr/>
          <p:nvPr/>
        </p:nvGrpSpPr>
        <p:grpSpPr>
          <a:xfrm rot="3488692">
            <a:off x="5226950" y="5477400"/>
            <a:ext cx="1201097" cy="1656627"/>
            <a:chOff x="330281" y="38723"/>
            <a:chExt cx="1614914" cy="2227176"/>
          </a:xfrm>
        </p:grpSpPr>
        <p:sp>
          <p:nvSpPr>
            <p:cNvPr id="136" name="Google Shape;136;p5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5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5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9" name="Google Shape;139;p5"/>
          <p:cNvSpPr/>
          <p:nvPr/>
        </p:nvSpPr>
        <p:spPr>
          <a:xfrm>
            <a:off x="7716300" y="6255334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" name="Google Shape;140;p5"/>
          <p:cNvSpPr/>
          <p:nvPr/>
        </p:nvSpPr>
        <p:spPr>
          <a:xfrm>
            <a:off x="10060151" y="6041134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" name="Google Shape;141;p5"/>
          <p:cNvSpPr/>
          <p:nvPr/>
        </p:nvSpPr>
        <p:spPr>
          <a:xfrm>
            <a:off x="2256667" y="6255334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" name="Google Shape;142;p5"/>
          <p:cNvSpPr/>
          <p:nvPr/>
        </p:nvSpPr>
        <p:spPr>
          <a:xfrm>
            <a:off x="415600" y="4608118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43" name="Google Shape;143;p5"/>
          <p:cNvGrpSpPr/>
          <p:nvPr/>
        </p:nvGrpSpPr>
        <p:grpSpPr>
          <a:xfrm rot="3488692">
            <a:off x="-568350" y="1653316"/>
            <a:ext cx="1201097" cy="1656627"/>
            <a:chOff x="330281" y="38723"/>
            <a:chExt cx="1614914" cy="2227176"/>
          </a:xfrm>
        </p:grpSpPr>
        <p:sp>
          <p:nvSpPr>
            <p:cNvPr id="144" name="Google Shape;144;p5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5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5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7" name="Google Shape;147;p5"/>
          <p:cNvGrpSpPr/>
          <p:nvPr/>
        </p:nvGrpSpPr>
        <p:grpSpPr>
          <a:xfrm rot="3488692">
            <a:off x="11664383" y="1111983"/>
            <a:ext cx="1201097" cy="1656627"/>
            <a:chOff x="330281" y="38723"/>
            <a:chExt cx="1614914" cy="2227176"/>
          </a:xfrm>
        </p:grpSpPr>
        <p:sp>
          <p:nvSpPr>
            <p:cNvPr id="148" name="Google Shape;148;p5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5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5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1" name="Google Shape;151;p5"/>
          <p:cNvSpPr/>
          <p:nvPr/>
        </p:nvSpPr>
        <p:spPr>
          <a:xfrm>
            <a:off x="-1337299" y="5680167"/>
            <a:ext cx="2522796" cy="1572925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" name="Google Shape;152;p5"/>
          <p:cNvSpPr/>
          <p:nvPr/>
        </p:nvSpPr>
        <p:spPr>
          <a:xfrm>
            <a:off x="11241801" y="5680167"/>
            <a:ext cx="2522796" cy="1572925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" name="Google Shape;153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9">
  <p:cSld name="Title only 9"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1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grpSp>
        <p:nvGrpSpPr>
          <p:cNvPr id="597" name="Google Shape;597;p18"/>
          <p:cNvGrpSpPr/>
          <p:nvPr/>
        </p:nvGrpSpPr>
        <p:grpSpPr>
          <a:xfrm rot="3320949">
            <a:off x="12115232" y="3117335"/>
            <a:ext cx="205731" cy="289477"/>
            <a:chOff x="5248950" y="2607450"/>
            <a:chExt cx="27575" cy="38800"/>
          </a:xfrm>
        </p:grpSpPr>
        <p:sp>
          <p:nvSpPr>
            <p:cNvPr id="598" name="Google Shape;598;p18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9" name="Google Shape;599;p18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00" name="Google Shape;600;p18"/>
          <p:cNvGrpSpPr/>
          <p:nvPr/>
        </p:nvGrpSpPr>
        <p:grpSpPr>
          <a:xfrm rot="7179494">
            <a:off x="10274243" y="3188283"/>
            <a:ext cx="1201005" cy="1656601"/>
            <a:chOff x="330281" y="38723"/>
            <a:chExt cx="1614914" cy="2227176"/>
          </a:xfrm>
        </p:grpSpPr>
        <p:sp>
          <p:nvSpPr>
            <p:cNvPr id="601" name="Google Shape;601;p18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2" name="Google Shape;602;p18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3" name="Google Shape;603;p18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04" name="Google Shape;604;p18"/>
          <p:cNvGrpSpPr/>
          <p:nvPr/>
        </p:nvGrpSpPr>
        <p:grpSpPr>
          <a:xfrm>
            <a:off x="1124191" y="-177931"/>
            <a:ext cx="1232287" cy="1640092"/>
            <a:chOff x="330281" y="38723"/>
            <a:chExt cx="1614914" cy="2227176"/>
          </a:xfrm>
        </p:grpSpPr>
        <p:sp>
          <p:nvSpPr>
            <p:cNvPr id="605" name="Google Shape;605;p18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" name="Google Shape;606;p18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" name="Google Shape;607;p18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08" name="Google Shape;608;p18"/>
          <p:cNvSpPr/>
          <p:nvPr/>
        </p:nvSpPr>
        <p:spPr>
          <a:xfrm>
            <a:off x="-1287366" y="-568167"/>
            <a:ext cx="2522796" cy="1572925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9" name="Google Shape;609;p18"/>
          <p:cNvSpPr/>
          <p:nvPr/>
        </p:nvSpPr>
        <p:spPr>
          <a:xfrm>
            <a:off x="11277134" y="2225934"/>
            <a:ext cx="2458781" cy="1588775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10" name="Google Shape;610;p18"/>
          <p:cNvGrpSpPr/>
          <p:nvPr/>
        </p:nvGrpSpPr>
        <p:grpSpPr>
          <a:xfrm rot="-5118020">
            <a:off x="398199" y="5376623"/>
            <a:ext cx="1201012" cy="1656648"/>
            <a:chOff x="330281" y="38723"/>
            <a:chExt cx="1614914" cy="2227176"/>
          </a:xfrm>
        </p:grpSpPr>
        <p:sp>
          <p:nvSpPr>
            <p:cNvPr id="611" name="Google Shape;611;p18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2" name="Google Shape;612;p18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3" name="Google Shape;613;p18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14" name="Google Shape;614;p18"/>
          <p:cNvGrpSpPr/>
          <p:nvPr/>
        </p:nvGrpSpPr>
        <p:grpSpPr>
          <a:xfrm rot="-2241120">
            <a:off x="11197213" y="320860"/>
            <a:ext cx="223377" cy="314312"/>
            <a:chOff x="5248950" y="2607450"/>
            <a:chExt cx="27575" cy="38800"/>
          </a:xfrm>
        </p:grpSpPr>
        <p:sp>
          <p:nvSpPr>
            <p:cNvPr id="615" name="Google Shape;615;p18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6" name="Google Shape;616;p18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17" name="Google Shape;617;p18"/>
          <p:cNvGrpSpPr/>
          <p:nvPr/>
        </p:nvGrpSpPr>
        <p:grpSpPr>
          <a:xfrm rot="1583875">
            <a:off x="11416248" y="5923791"/>
            <a:ext cx="213065" cy="299803"/>
            <a:chOff x="5248950" y="2607450"/>
            <a:chExt cx="27575" cy="38800"/>
          </a:xfrm>
        </p:grpSpPr>
        <p:sp>
          <p:nvSpPr>
            <p:cNvPr id="618" name="Google Shape;618;p18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" name="Google Shape;619;p18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20" name="Google Shape;620;p18"/>
          <p:cNvGrpSpPr/>
          <p:nvPr/>
        </p:nvGrpSpPr>
        <p:grpSpPr>
          <a:xfrm rot="4025085">
            <a:off x="935031" y="6259682"/>
            <a:ext cx="140875" cy="198223"/>
            <a:chOff x="5248950" y="2607450"/>
            <a:chExt cx="27575" cy="38800"/>
          </a:xfrm>
        </p:grpSpPr>
        <p:sp>
          <p:nvSpPr>
            <p:cNvPr id="621" name="Google Shape;621;p18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" name="Google Shape;622;p18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23" name="Google Shape;623;p18"/>
          <p:cNvGrpSpPr/>
          <p:nvPr/>
        </p:nvGrpSpPr>
        <p:grpSpPr>
          <a:xfrm rot="-5243946">
            <a:off x="-112494" y="3732874"/>
            <a:ext cx="223379" cy="314309"/>
            <a:chOff x="5248950" y="2607450"/>
            <a:chExt cx="27575" cy="38800"/>
          </a:xfrm>
        </p:grpSpPr>
        <p:sp>
          <p:nvSpPr>
            <p:cNvPr id="624" name="Google Shape;624;p18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" name="Google Shape;625;p18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26" name="Google Shape;626;p18"/>
          <p:cNvGrpSpPr/>
          <p:nvPr/>
        </p:nvGrpSpPr>
        <p:grpSpPr>
          <a:xfrm rot="-2700000">
            <a:off x="764953" y="2334431"/>
            <a:ext cx="139484" cy="196264"/>
            <a:chOff x="5248950" y="2607450"/>
            <a:chExt cx="27575" cy="38800"/>
          </a:xfrm>
        </p:grpSpPr>
        <p:sp>
          <p:nvSpPr>
            <p:cNvPr id="627" name="Google Shape;627;p18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8" name="Google Shape;628;p18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29" name="Google Shape;629;p18"/>
          <p:cNvGrpSpPr/>
          <p:nvPr/>
        </p:nvGrpSpPr>
        <p:grpSpPr>
          <a:xfrm rot="3320916">
            <a:off x="11519193" y="1527693"/>
            <a:ext cx="139487" cy="196267"/>
            <a:chOff x="5248950" y="2607450"/>
            <a:chExt cx="27575" cy="38800"/>
          </a:xfrm>
        </p:grpSpPr>
        <p:sp>
          <p:nvSpPr>
            <p:cNvPr id="630" name="Google Shape;630;p18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" name="Google Shape;631;p18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32" name="Google Shape;632;p18"/>
          <p:cNvSpPr/>
          <p:nvPr/>
        </p:nvSpPr>
        <p:spPr>
          <a:xfrm>
            <a:off x="607400" y="5234667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3" name="Google Shape;633;p18"/>
          <p:cNvSpPr/>
          <p:nvPr/>
        </p:nvSpPr>
        <p:spPr>
          <a:xfrm>
            <a:off x="10276367" y="6023301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4" name="Google Shape;634;p18"/>
          <p:cNvSpPr/>
          <p:nvPr/>
        </p:nvSpPr>
        <p:spPr>
          <a:xfrm>
            <a:off x="10276367" y="1004751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5" name="Google Shape;635;p18"/>
          <p:cNvSpPr/>
          <p:nvPr/>
        </p:nvSpPr>
        <p:spPr>
          <a:xfrm>
            <a:off x="11493033" y="5014134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6" name="Google Shape;636;p18"/>
          <p:cNvSpPr/>
          <p:nvPr/>
        </p:nvSpPr>
        <p:spPr>
          <a:xfrm>
            <a:off x="607400" y="1575451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7" name="Google Shape;637;p18"/>
          <p:cNvSpPr/>
          <p:nvPr/>
        </p:nvSpPr>
        <p:spPr>
          <a:xfrm>
            <a:off x="6129933" y="6462267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15"/>
          <p:cNvSpPr txBox="1">
            <a:spLocks noGrp="1"/>
          </p:cNvSpPr>
          <p:nvPr>
            <p:ph type="body" idx="1"/>
          </p:nvPr>
        </p:nvSpPr>
        <p:spPr>
          <a:xfrm>
            <a:off x="3153000" y="1745367"/>
            <a:ext cx="5886000" cy="42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31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735"/>
            </a:lvl1pPr>
            <a:lvl2pPr marL="1219200" lvl="1" indent="-431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2pPr>
            <a:lvl3pPr marL="1828800" lvl="2" indent="-431800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500"/>
              <a:buChar char="■"/>
              <a:defRPr sz="2000"/>
            </a:lvl3pPr>
            <a:lvl4pPr marL="2438400" lvl="3" indent="-431800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500"/>
              <a:buChar char="●"/>
              <a:defRPr sz="2000"/>
            </a:lvl4pPr>
            <a:lvl5pPr marL="3048000" lvl="4" indent="-431800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500"/>
              <a:buChar char="○"/>
              <a:defRPr sz="2000"/>
            </a:lvl5pPr>
            <a:lvl6pPr marL="3657600" lvl="5" indent="-431800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500"/>
              <a:buChar char="■"/>
              <a:defRPr sz="2000"/>
            </a:lvl6pPr>
            <a:lvl7pPr marL="4267200" lvl="6" indent="-431800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500"/>
              <a:buChar char="●"/>
              <a:defRPr sz="2000"/>
            </a:lvl7pPr>
            <a:lvl8pPr marL="4876800" lvl="7" indent="-431800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500"/>
              <a:buChar char="○"/>
              <a:defRPr sz="2000"/>
            </a:lvl8pPr>
            <a:lvl9pPr marL="5486400" lvl="8" indent="-431800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500"/>
              <a:buChar char="■"/>
              <a:defRPr sz="2000"/>
            </a:lvl9pPr>
          </a:lstStyle>
          <a:p/>
        </p:txBody>
      </p:sp>
      <p:grpSp>
        <p:nvGrpSpPr>
          <p:cNvPr id="451" name="Google Shape;451;p15"/>
          <p:cNvGrpSpPr/>
          <p:nvPr/>
        </p:nvGrpSpPr>
        <p:grpSpPr>
          <a:xfrm rot="-2241120">
            <a:off x="11651330" y="499493"/>
            <a:ext cx="223377" cy="314312"/>
            <a:chOff x="5248950" y="2607450"/>
            <a:chExt cx="27575" cy="38800"/>
          </a:xfrm>
        </p:grpSpPr>
        <p:sp>
          <p:nvSpPr>
            <p:cNvPr id="452" name="Google Shape;452;p15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" name="Google Shape;453;p15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54" name="Google Shape;454;p15"/>
          <p:cNvGrpSpPr/>
          <p:nvPr/>
        </p:nvGrpSpPr>
        <p:grpSpPr>
          <a:xfrm rot="-2700000">
            <a:off x="656353" y="613931"/>
            <a:ext cx="139484" cy="196264"/>
            <a:chOff x="5248950" y="2607450"/>
            <a:chExt cx="27575" cy="38800"/>
          </a:xfrm>
        </p:grpSpPr>
        <p:sp>
          <p:nvSpPr>
            <p:cNvPr id="455" name="Google Shape;455;p15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" name="Google Shape;456;p15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57" name="Google Shape;457;p15"/>
          <p:cNvGrpSpPr/>
          <p:nvPr/>
        </p:nvGrpSpPr>
        <p:grpSpPr>
          <a:xfrm rot="3488692">
            <a:off x="11664383" y="1111983"/>
            <a:ext cx="1201097" cy="1656627"/>
            <a:chOff x="330281" y="38723"/>
            <a:chExt cx="1614914" cy="2227176"/>
          </a:xfrm>
        </p:grpSpPr>
        <p:sp>
          <p:nvSpPr>
            <p:cNvPr id="458" name="Google Shape;458;p15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" name="Google Shape;459;p15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" name="Google Shape;460;p15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61" name="Google Shape;461;p15"/>
          <p:cNvGrpSpPr/>
          <p:nvPr/>
        </p:nvGrpSpPr>
        <p:grpSpPr>
          <a:xfrm rot="3488692">
            <a:off x="-568350" y="1653316"/>
            <a:ext cx="1201097" cy="1656627"/>
            <a:chOff x="330281" y="38723"/>
            <a:chExt cx="1614914" cy="2227176"/>
          </a:xfrm>
        </p:grpSpPr>
        <p:sp>
          <p:nvSpPr>
            <p:cNvPr id="462" name="Google Shape;462;p15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" name="Google Shape;463;p15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" name="Google Shape;464;p15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65" name="Google Shape;465;p15"/>
          <p:cNvSpPr/>
          <p:nvPr/>
        </p:nvSpPr>
        <p:spPr>
          <a:xfrm>
            <a:off x="1513033" y="3738634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6" name="Google Shape;466;p15"/>
          <p:cNvSpPr/>
          <p:nvPr/>
        </p:nvSpPr>
        <p:spPr>
          <a:xfrm>
            <a:off x="10060151" y="6041134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67" name="Google Shape;467;p15"/>
          <p:cNvGrpSpPr/>
          <p:nvPr/>
        </p:nvGrpSpPr>
        <p:grpSpPr>
          <a:xfrm rot="3488692">
            <a:off x="5226950" y="5477400"/>
            <a:ext cx="1201097" cy="1656627"/>
            <a:chOff x="330281" y="38723"/>
            <a:chExt cx="1614914" cy="2227176"/>
          </a:xfrm>
        </p:grpSpPr>
        <p:sp>
          <p:nvSpPr>
            <p:cNvPr id="468" name="Google Shape;468;p15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" name="Google Shape;469;p15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" name="Google Shape;470;p15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71" name="Google Shape;471;p15"/>
          <p:cNvSpPr/>
          <p:nvPr/>
        </p:nvSpPr>
        <p:spPr>
          <a:xfrm>
            <a:off x="2256667" y="6255334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2" name="Google Shape;472;p15"/>
          <p:cNvSpPr/>
          <p:nvPr/>
        </p:nvSpPr>
        <p:spPr>
          <a:xfrm>
            <a:off x="7716300" y="6255334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73" name="Google Shape;473;p15"/>
          <p:cNvGrpSpPr/>
          <p:nvPr/>
        </p:nvGrpSpPr>
        <p:grpSpPr>
          <a:xfrm>
            <a:off x="10814981" y="3495468"/>
            <a:ext cx="2394689" cy="4934176"/>
            <a:chOff x="6239025" y="396475"/>
            <a:chExt cx="480900" cy="990825"/>
          </a:xfrm>
        </p:grpSpPr>
        <p:sp>
          <p:nvSpPr>
            <p:cNvPr id="474" name="Google Shape;474;p15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" name="Google Shape;475;p15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" name="Google Shape;476;p15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" name="Google Shape;477;p15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" name="Google Shape;478;p15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" name="Google Shape;479;p15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" name="Google Shape;480;p15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" name="Google Shape;481;p15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" name="Google Shape;482;p15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83" name="Google Shape;483;p15"/>
          <p:cNvGrpSpPr/>
          <p:nvPr/>
        </p:nvGrpSpPr>
        <p:grpSpPr>
          <a:xfrm>
            <a:off x="-1251453" y="3606301"/>
            <a:ext cx="2394689" cy="4934176"/>
            <a:chOff x="6239025" y="396475"/>
            <a:chExt cx="480900" cy="990825"/>
          </a:xfrm>
        </p:grpSpPr>
        <p:sp>
          <p:nvSpPr>
            <p:cNvPr id="484" name="Google Shape;484;p15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" name="Google Shape;485;p15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" name="Google Shape;486;p15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" name="Google Shape;487;p15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" name="Google Shape;488;p15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" name="Google Shape;489;p15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" name="Google Shape;490;p15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" name="Google Shape;491;p15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" name="Google Shape;492;p15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93" name="Google Shape;493;p1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Section header">
  <p:cSld name="1_Section heade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"/>
          <p:cNvSpPr txBox="1">
            <a:spLocks noGrp="1"/>
          </p:cNvSpPr>
          <p:nvPr>
            <p:ph type="title" hasCustomPrompt="1"/>
          </p:nvPr>
        </p:nvSpPr>
        <p:spPr>
          <a:xfrm>
            <a:off x="1536557" y="994460"/>
            <a:ext cx="1691600" cy="125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900"/>
              <a:buNone/>
              <a:defRPr sz="10265" b="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2pPr>
            <a:lvl3pPr lvl="2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3pPr>
            <a:lvl4pPr lvl="3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4pPr>
            <a:lvl5pPr lvl="4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5pPr>
            <a:lvl6pPr lvl="5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6pPr>
            <a:lvl7pPr lvl="6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7pPr>
            <a:lvl8pPr lvl="7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8pPr>
            <a:lvl9pPr lvl="8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9pPr>
          </a:lstStyle>
          <a:p>
            <a:r>
              <a:t>xx%</a:t>
            </a:r>
          </a:p>
        </p:txBody>
      </p:sp>
      <p:sp>
        <p:nvSpPr>
          <p:cNvPr id="60" name="Google Shape;60;p3"/>
          <p:cNvSpPr txBox="1">
            <a:spLocks noGrp="1"/>
          </p:cNvSpPr>
          <p:nvPr>
            <p:ph type="title" idx="2"/>
          </p:nvPr>
        </p:nvSpPr>
        <p:spPr>
          <a:xfrm>
            <a:off x="1166067" y="2405900"/>
            <a:ext cx="6040400" cy="21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7735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61" name="Google Shape;61;p3"/>
          <p:cNvSpPr txBox="1">
            <a:spLocks noGrp="1"/>
          </p:cNvSpPr>
          <p:nvPr>
            <p:ph type="subTitle" idx="1"/>
          </p:nvPr>
        </p:nvSpPr>
        <p:spPr>
          <a:xfrm>
            <a:off x="1166067" y="5012367"/>
            <a:ext cx="3452400" cy="95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2135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2135"/>
              </a:spcBef>
              <a:spcAft>
                <a:spcPts val="2135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grpSp>
        <p:nvGrpSpPr>
          <p:cNvPr id="62" name="Google Shape;62;p3"/>
          <p:cNvGrpSpPr/>
          <p:nvPr/>
        </p:nvGrpSpPr>
        <p:grpSpPr>
          <a:xfrm rot="7179494">
            <a:off x="10423076" y="218550"/>
            <a:ext cx="1201005" cy="1656601"/>
            <a:chOff x="330281" y="38723"/>
            <a:chExt cx="1614914" cy="2227176"/>
          </a:xfrm>
        </p:grpSpPr>
        <p:sp>
          <p:nvSpPr>
            <p:cNvPr id="63" name="Google Shape;63;p3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3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3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6" name="Google Shape;66;p3"/>
          <p:cNvGrpSpPr/>
          <p:nvPr/>
        </p:nvGrpSpPr>
        <p:grpSpPr>
          <a:xfrm rot="-4940312">
            <a:off x="5328917" y="5226733"/>
            <a:ext cx="1232307" cy="1640169"/>
            <a:chOff x="330281" y="38723"/>
            <a:chExt cx="1614914" cy="2227176"/>
          </a:xfrm>
        </p:grpSpPr>
        <p:sp>
          <p:nvSpPr>
            <p:cNvPr id="67" name="Google Shape;67;p3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" name="Google Shape;68;p3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" name="Google Shape;69;p3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0" name="Google Shape;70;p3"/>
          <p:cNvSpPr/>
          <p:nvPr/>
        </p:nvSpPr>
        <p:spPr>
          <a:xfrm>
            <a:off x="4683667" y="-928800"/>
            <a:ext cx="2522796" cy="1572925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" name="Google Shape;71;p3"/>
          <p:cNvSpPr/>
          <p:nvPr/>
        </p:nvSpPr>
        <p:spPr>
          <a:xfrm>
            <a:off x="7366700" y="6141901"/>
            <a:ext cx="2458781" cy="1588775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2" name="Google Shape;72;p3"/>
          <p:cNvGrpSpPr/>
          <p:nvPr/>
        </p:nvGrpSpPr>
        <p:grpSpPr>
          <a:xfrm rot="-5856778">
            <a:off x="4115731" y="795177"/>
            <a:ext cx="1201101" cy="1656475"/>
            <a:chOff x="330281" y="38723"/>
            <a:chExt cx="1614914" cy="2227176"/>
          </a:xfrm>
        </p:grpSpPr>
        <p:sp>
          <p:nvSpPr>
            <p:cNvPr id="73" name="Google Shape;73;p3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3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" name="Google Shape;75;p3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6" name="Google Shape;76;p3"/>
          <p:cNvGrpSpPr/>
          <p:nvPr/>
        </p:nvGrpSpPr>
        <p:grpSpPr>
          <a:xfrm rot="-2241120">
            <a:off x="9980546" y="499493"/>
            <a:ext cx="223377" cy="314312"/>
            <a:chOff x="5248950" y="2607450"/>
            <a:chExt cx="27575" cy="38800"/>
          </a:xfrm>
        </p:grpSpPr>
        <p:sp>
          <p:nvSpPr>
            <p:cNvPr id="77" name="Google Shape;77;p3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9" name="Google Shape;79;p3"/>
          <p:cNvGrpSpPr/>
          <p:nvPr/>
        </p:nvGrpSpPr>
        <p:grpSpPr>
          <a:xfrm rot="1583875">
            <a:off x="11416248" y="5923791"/>
            <a:ext cx="213065" cy="299803"/>
            <a:chOff x="5248950" y="2607450"/>
            <a:chExt cx="27575" cy="38800"/>
          </a:xfrm>
        </p:grpSpPr>
        <p:sp>
          <p:nvSpPr>
            <p:cNvPr id="80" name="Google Shape;80;p3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2" name="Google Shape;82;p3"/>
          <p:cNvGrpSpPr/>
          <p:nvPr/>
        </p:nvGrpSpPr>
        <p:grpSpPr>
          <a:xfrm rot="4025085">
            <a:off x="935031" y="6259682"/>
            <a:ext cx="140875" cy="198223"/>
            <a:chOff x="5248950" y="2607450"/>
            <a:chExt cx="27575" cy="38800"/>
          </a:xfrm>
        </p:grpSpPr>
        <p:sp>
          <p:nvSpPr>
            <p:cNvPr id="83" name="Google Shape;83;p3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5" name="Google Shape;85;p3"/>
          <p:cNvGrpSpPr/>
          <p:nvPr/>
        </p:nvGrpSpPr>
        <p:grpSpPr>
          <a:xfrm rot="-5243946">
            <a:off x="-112494" y="3732874"/>
            <a:ext cx="223379" cy="314309"/>
            <a:chOff x="5248950" y="2607450"/>
            <a:chExt cx="27575" cy="38800"/>
          </a:xfrm>
        </p:grpSpPr>
        <p:sp>
          <p:nvSpPr>
            <p:cNvPr id="86" name="Google Shape;86;p3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8" name="Google Shape;88;p3"/>
          <p:cNvGrpSpPr/>
          <p:nvPr/>
        </p:nvGrpSpPr>
        <p:grpSpPr>
          <a:xfrm rot="-2700000">
            <a:off x="2632853" y="617964"/>
            <a:ext cx="139484" cy="196264"/>
            <a:chOff x="5248950" y="2607450"/>
            <a:chExt cx="27575" cy="38800"/>
          </a:xfrm>
        </p:grpSpPr>
        <p:sp>
          <p:nvSpPr>
            <p:cNvPr id="89" name="Google Shape;89;p3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1" name="Google Shape;91;p3"/>
          <p:cNvGrpSpPr/>
          <p:nvPr/>
        </p:nvGrpSpPr>
        <p:grpSpPr>
          <a:xfrm rot="3320916">
            <a:off x="11519175" y="731127"/>
            <a:ext cx="139487" cy="196267"/>
            <a:chOff x="5248950" y="2607450"/>
            <a:chExt cx="27575" cy="38800"/>
          </a:xfrm>
        </p:grpSpPr>
        <p:sp>
          <p:nvSpPr>
            <p:cNvPr id="92" name="Google Shape;92;p3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4" name="Google Shape;94;p3"/>
          <p:cNvSpPr/>
          <p:nvPr/>
        </p:nvSpPr>
        <p:spPr>
          <a:xfrm>
            <a:off x="415600" y="5518934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" name="Google Shape;95;p3"/>
          <p:cNvSpPr/>
          <p:nvPr/>
        </p:nvSpPr>
        <p:spPr>
          <a:xfrm>
            <a:off x="10276367" y="6023301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" name="Google Shape;96;p3"/>
          <p:cNvSpPr/>
          <p:nvPr/>
        </p:nvSpPr>
        <p:spPr>
          <a:xfrm>
            <a:off x="11643467" y="2609985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" name="Google Shape;97;p3"/>
          <p:cNvSpPr/>
          <p:nvPr/>
        </p:nvSpPr>
        <p:spPr>
          <a:xfrm>
            <a:off x="588167" y="1096734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matchingName="Title and body">
  <p:cSld name="Title and body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100" name="Google Shape;100;p4"/>
          <p:cNvSpPr txBox="1">
            <a:spLocks noGrp="1"/>
          </p:cNvSpPr>
          <p:nvPr>
            <p:ph type="body" idx="1"/>
          </p:nvPr>
        </p:nvSpPr>
        <p:spPr>
          <a:xfrm>
            <a:off x="913467" y="1536633"/>
            <a:ext cx="10365200" cy="4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23545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65"/>
            </a:lvl1pPr>
            <a:lvl2pPr marL="1219200" lvl="1" indent="-423545">
              <a:spcBef>
                <a:spcPts val="2135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>
              <a:spcBef>
                <a:spcPts val="2135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>
              <a:spcBef>
                <a:spcPts val="2135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>
              <a:spcBef>
                <a:spcPts val="2135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>
              <a:spcBef>
                <a:spcPts val="2135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>
              <a:spcBef>
                <a:spcPts val="2135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>
              <a:spcBef>
                <a:spcPts val="2135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>
              <a:spcBef>
                <a:spcPts val="2135"/>
              </a:spcBef>
              <a:spcAft>
                <a:spcPts val="2135"/>
              </a:spcAft>
              <a:buSzPts val="1400"/>
              <a:buChar char="■"/>
              <a:defRPr/>
            </a:lvl9pPr>
          </a:lstStyle>
          <a:p/>
        </p:txBody>
      </p:sp>
      <p:grpSp>
        <p:nvGrpSpPr>
          <p:cNvPr id="101" name="Google Shape;101;p4"/>
          <p:cNvGrpSpPr/>
          <p:nvPr/>
        </p:nvGrpSpPr>
        <p:grpSpPr>
          <a:xfrm rot="-2241120">
            <a:off x="9980546" y="499493"/>
            <a:ext cx="223377" cy="314312"/>
            <a:chOff x="5248950" y="2607450"/>
            <a:chExt cx="27575" cy="38800"/>
          </a:xfrm>
        </p:grpSpPr>
        <p:sp>
          <p:nvSpPr>
            <p:cNvPr id="102" name="Google Shape;102;p4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" name="Google Shape;103;p4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4" name="Google Shape;104;p4"/>
          <p:cNvGrpSpPr/>
          <p:nvPr/>
        </p:nvGrpSpPr>
        <p:grpSpPr>
          <a:xfrm rot="1583875">
            <a:off x="11507814" y="6028591"/>
            <a:ext cx="213065" cy="299803"/>
            <a:chOff x="5248950" y="2607450"/>
            <a:chExt cx="27575" cy="38800"/>
          </a:xfrm>
        </p:grpSpPr>
        <p:sp>
          <p:nvSpPr>
            <p:cNvPr id="105" name="Google Shape;105;p4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" name="Google Shape;106;p4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7" name="Google Shape;107;p4"/>
          <p:cNvGrpSpPr/>
          <p:nvPr/>
        </p:nvGrpSpPr>
        <p:grpSpPr>
          <a:xfrm rot="4025085">
            <a:off x="1094364" y="6311382"/>
            <a:ext cx="140875" cy="198223"/>
            <a:chOff x="5248950" y="2607450"/>
            <a:chExt cx="27575" cy="38800"/>
          </a:xfrm>
        </p:grpSpPr>
        <p:sp>
          <p:nvSpPr>
            <p:cNvPr id="108" name="Google Shape;108;p4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0" name="Google Shape;110;p4"/>
          <p:cNvGrpSpPr/>
          <p:nvPr/>
        </p:nvGrpSpPr>
        <p:grpSpPr>
          <a:xfrm rot="-5243946">
            <a:off x="-112494" y="2989240"/>
            <a:ext cx="223379" cy="314309"/>
            <a:chOff x="5248950" y="2607450"/>
            <a:chExt cx="27575" cy="38800"/>
          </a:xfrm>
        </p:grpSpPr>
        <p:sp>
          <p:nvSpPr>
            <p:cNvPr id="111" name="Google Shape;111;p4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4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3" name="Google Shape;113;p4"/>
          <p:cNvGrpSpPr/>
          <p:nvPr/>
        </p:nvGrpSpPr>
        <p:grpSpPr>
          <a:xfrm rot="-2700000">
            <a:off x="2632853" y="617964"/>
            <a:ext cx="139484" cy="196264"/>
            <a:chOff x="5248950" y="2607450"/>
            <a:chExt cx="27575" cy="38800"/>
          </a:xfrm>
        </p:grpSpPr>
        <p:sp>
          <p:nvSpPr>
            <p:cNvPr id="114" name="Google Shape;114;p4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4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6" name="Google Shape;116;p4"/>
          <p:cNvGrpSpPr/>
          <p:nvPr/>
        </p:nvGrpSpPr>
        <p:grpSpPr>
          <a:xfrm rot="3320916">
            <a:off x="11502893" y="1444260"/>
            <a:ext cx="139487" cy="196267"/>
            <a:chOff x="5248950" y="2607450"/>
            <a:chExt cx="27575" cy="38800"/>
          </a:xfrm>
        </p:grpSpPr>
        <p:sp>
          <p:nvSpPr>
            <p:cNvPr id="117" name="Google Shape;117;p4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9" name="Google Shape;119;p4"/>
          <p:cNvSpPr/>
          <p:nvPr/>
        </p:nvSpPr>
        <p:spPr>
          <a:xfrm>
            <a:off x="415600" y="5760434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0" name="Google Shape;120;p4"/>
          <p:cNvSpPr/>
          <p:nvPr/>
        </p:nvSpPr>
        <p:spPr>
          <a:xfrm>
            <a:off x="10359000" y="6360118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1" name="Google Shape;121;p4"/>
          <p:cNvSpPr/>
          <p:nvPr/>
        </p:nvSpPr>
        <p:spPr>
          <a:xfrm>
            <a:off x="11145900" y="606267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2" name="Google Shape;122;p4"/>
          <p:cNvSpPr/>
          <p:nvPr/>
        </p:nvSpPr>
        <p:spPr>
          <a:xfrm>
            <a:off x="11643467" y="4862667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3" name="Google Shape;123;p4"/>
          <p:cNvSpPr/>
          <p:nvPr/>
        </p:nvSpPr>
        <p:spPr>
          <a:xfrm>
            <a:off x="854300" y="665718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99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conveyor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E932-1FA1-4162-B673-6C5EFD75EBE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B375B-C096-4952-88B6-48BAC888498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E932-1FA1-4162-B673-6C5EFD75EBE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B375B-C096-4952-88B6-48BAC888498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E932-1FA1-4162-B673-6C5EFD75EBEB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B375B-C096-4952-88B6-48BAC888498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E932-1FA1-4162-B673-6C5EFD75EBEB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B375B-C096-4952-88B6-48BAC888498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E932-1FA1-4162-B673-6C5EFD75EBEB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B375B-C096-4952-88B6-48BAC888498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E932-1FA1-4162-B673-6C5EFD75EBEB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B375B-C096-4952-88B6-48BAC888498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E932-1FA1-4162-B673-6C5EFD75EBEB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B375B-C096-4952-88B6-48BAC888498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E932-1FA1-4162-B673-6C5EFD75EBEB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B375B-C096-4952-88B6-48BAC888498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/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  <a:endParaRPr lang="en-US" sz="2400">
              <a:solidFill>
                <a:srgbClr val="CFCFC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6FE932-1FA1-4162-B673-6C5EFD75EBE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3B375B-C096-4952-88B6-48BAC888498A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14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13.xml"/><Relationship Id="rId4" Type="http://schemas.openxmlformats.org/officeDocument/2006/relationships/image" Target="../media/image18.jpeg"/><Relationship Id="rId3" Type="http://schemas.openxmlformats.org/officeDocument/2006/relationships/image" Target="../media/image17.GIF"/><Relationship Id="rId2" Type="http://schemas.openxmlformats.org/officeDocument/2006/relationships/image" Target="../media/image16.png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image" Target="../media/image20.png"/><Relationship Id="rId3" Type="http://schemas.openxmlformats.org/officeDocument/2006/relationships/image" Target="../media/image19.GIF"/><Relationship Id="rId2" Type="http://schemas.openxmlformats.org/officeDocument/2006/relationships/image" Target="../media/image16.png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7.xml"/><Relationship Id="rId8" Type="http://schemas.openxmlformats.org/officeDocument/2006/relationships/image" Target="../media/image13.png"/><Relationship Id="rId7" Type="http://schemas.openxmlformats.org/officeDocument/2006/relationships/image" Target="../media/image12.emf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0" Type="http://schemas.openxmlformats.org/officeDocument/2006/relationships/notesSlide" Target="../notesSlides/notesSlide5.xml"/><Relationship Id="rId1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3.png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3.png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7.xml"/><Relationship Id="rId8" Type="http://schemas.openxmlformats.org/officeDocument/2006/relationships/image" Target="../media/image13.png"/><Relationship Id="rId7" Type="http://schemas.openxmlformats.org/officeDocument/2006/relationships/image" Target="../media/image12.emf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0" Type="http://schemas.openxmlformats.org/officeDocument/2006/relationships/notesSlide" Target="../notesSlides/notesSlide1.xml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88657" y="2365688"/>
            <a:ext cx="784323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  <a:endParaRPr lang="en-US" sz="7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7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6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487923" cy="68580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27589" y="1330961"/>
            <a:ext cx="11865935" cy="55270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 Diagonal Corner Rectangle 4"/>
          <p:cNvSpPr/>
          <p:nvPr/>
        </p:nvSpPr>
        <p:spPr>
          <a:xfrm>
            <a:off x="577850" y="0"/>
            <a:ext cx="11228070" cy="1330960"/>
          </a:xfrm>
          <a:prstGeom prst="round2DiagRect">
            <a:avLst/>
          </a:prstGeom>
          <a:solidFill>
            <a:schemeClr val="bg1"/>
          </a:solidFill>
          <a:ln w="28575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2: Một ô tô đi từ A lúc 7 giờ 30 phút, đến B lúc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giờ 15 phút với vận tốc 46km/ giờ. Tính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quãng đường AB?</a:t>
            </a:r>
            <a:endParaRPr lang="vi-VN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 Box 10"/>
          <p:cNvSpPr txBox="1">
            <a:spLocks noChangeArrowheads="1"/>
          </p:cNvSpPr>
          <p:nvPr/>
        </p:nvSpPr>
        <p:spPr bwMode="auto">
          <a:xfrm>
            <a:off x="2886194" y="2916167"/>
            <a:ext cx="26376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7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30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 Box 11"/>
          <p:cNvSpPr txBox="1">
            <a:spLocks noChangeArrowheads="1"/>
          </p:cNvSpPr>
          <p:nvPr/>
        </p:nvSpPr>
        <p:spPr bwMode="auto">
          <a:xfrm>
            <a:off x="9737857" y="2904454"/>
            <a:ext cx="281950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12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15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 Box 12"/>
          <p:cNvSpPr txBox="1">
            <a:spLocks noChangeArrowheads="1"/>
          </p:cNvSpPr>
          <p:nvPr/>
        </p:nvSpPr>
        <p:spPr bwMode="auto">
          <a:xfrm>
            <a:off x="2119180" y="4068776"/>
            <a:ext cx="35471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 = 46 km/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189926" y="3318185"/>
            <a:ext cx="8110517" cy="872261"/>
            <a:chOff x="3120487" y="1989821"/>
            <a:chExt cx="8110517" cy="872261"/>
          </a:xfrm>
        </p:grpSpPr>
        <p:sp>
          <p:nvSpPr>
            <p:cNvPr id="21" name="Line 5"/>
            <p:cNvSpPr>
              <a:spLocks noChangeShapeType="1"/>
            </p:cNvSpPr>
            <p:nvPr/>
          </p:nvSpPr>
          <p:spPr bwMode="auto">
            <a:xfrm>
              <a:off x="3559705" y="2628459"/>
              <a:ext cx="727614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3120487" y="1989821"/>
              <a:ext cx="8110517" cy="872261"/>
              <a:chOff x="3120487" y="1989821"/>
              <a:chExt cx="8110517" cy="872261"/>
            </a:xfrm>
          </p:grpSpPr>
          <p:sp>
            <p:nvSpPr>
              <p:cNvPr id="22" name="Line 6"/>
              <p:cNvSpPr>
                <a:spLocks noChangeShapeType="1"/>
              </p:cNvSpPr>
              <p:nvPr/>
            </p:nvSpPr>
            <p:spPr bwMode="auto">
              <a:xfrm>
                <a:off x="3556369" y="2385889"/>
                <a:ext cx="0" cy="4672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35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" name="Line 7"/>
              <p:cNvSpPr>
                <a:spLocks noChangeShapeType="1"/>
              </p:cNvSpPr>
              <p:nvPr/>
            </p:nvSpPr>
            <p:spPr bwMode="auto">
              <a:xfrm>
                <a:off x="10833202" y="2394836"/>
                <a:ext cx="0" cy="4672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35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" name="Text Box 8"/>
              <p:cNvSpPr txBox="1">
                <a:spLocks noChangeArrowheads="1"/>
              </p:cNvSpPr>
              <p:nvPr/>
            </p:nvSpPr>
            <p:spPr bwMode="auto">
              <a:xfrm>
                <a:off x="3120487" y="1989821"/>
                <a:ext cx="545711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" name="Text Box 9"/>
              <p:cNvSpPr txBox="1">
                <a:spLocks noChangeArrowheads="1"/>
              </p:cNvSpPr>
              <p:nvPr/>
            </p:nvSpPr>
            <p:spPr bwMode="auto">
              <a:xfrm>
                <a:off x="10685293" y="2013181"/>
                <a:ext cx="545711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30" name="Text Box 14"/>
          <p:cNvSpPr txBox="1">
            <a:spLocks noChangeArrowheads="1"/>
          </p:cNvSpPr>
          <p:nvPr/>
        </p:nvSpPr>
        <p:spPr bwMode="auto">
          <a:xfrm>
            <a:off x="5828041" y="4388845"/>
            <a:ext cx="281950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?km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AutoShape 15"/>
          <p:cNvSpPr/>
          <p:nvPr/>
        </p:nvSpPr>
        <p:spPr bwMode="auto">
          <a:xfrm rot="-5400000" flipH="1">
            <a:off x="7069014" y="521874"/>
            <a:ext cx="383751" cy="7276833"/>
          </a:xfrm>
          <a:prstGeom prst="rightBracket">
            <a:avLst>
              <a:gd name="adj" fmla="val 473103"/>
            </a:avLst>
          </a:prstGeom>
          <a:noFill/>
          <a:ln w="9525">
            <a:solidFill>
              <a:schemeClr val="tx1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SG" sz="13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389" y="3503579"/>
            <a:ext cx="954192" cy="477096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6096000" y="528320"/>
            <a:ext cx="2143760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3120487" y="1005840"/>
            <a:ext cx="2641451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10109200" y="528320"/>
            <a:ext cx="1484578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1635909" y="1005840"/>
            <a:ext cx="741531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1327103" y="1754030"/>
            <a:ext cx="78028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2800" b="1" u="sng" dirty="0">
                <a:solidFill>
                  <a:schemeClr val="accent1"/>
                </a:solidFill>
              </a:rPr>
              <a:t>Tóm tắt:</a:t>
            </a:r>
            <a:endParaRPr lang="vi-VN" sz="2800" b="1" u="sng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1.85185E-6 L 0.51237 0.00371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12" y="185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-0.01366 L 0.58542 -0.0189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284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8" grpId="1"/>
      <p:bldP spid="30" grpId="0"/>
      <p:bldP spid="3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574" y="0"/>
            <a:ext cx="12606497" cy="6858000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350790" y="1493178"/>
            <a:ext cx="11526249" cy="520557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400" b="54489"/>
          <a:stretch>
            <a:fillRect/>
          </a:stretch>
        </p:blipFill>
        <p:spPr>
          <a:xfrm>
            <a:off x="8384603" y="8949"/>
            <a:ext cx="4381859" cy="2434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20" t="55847" r="36880" b="-1358"/>
          <a:stretch>
            <a:fillRect/>
          </a:stretch>
        </p:blipFill>
        <p:spPr>
          <a:xfrm>
            <a:off x="-1656705" y="-379379"/>
            <a:ext cx="3689769" cy="2049732"/>
          </a:xfrm>
          <a:prstGeom prst="rect">
            <a:avLst/>
          </a:prstGeom>
        </p:spPr>
      </p:pic>
      <p:pic>
        <p:nvPicPr>
          <p:cNvPr id="7172" name="Picture 4" descr="Flower Gif - Ice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574" y="4095965"/>
            <a:ext cx="2744047" cy="2744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 Diagonal Corner Rectangle 4"/>
          <p:cNvSpPr/>
          <p:nvPr/>
        </p:nvSpPr>
        <p:spPr>
          <a:xfrm>
            <a:off x="350791" y="80162"/>
            <a:ext cx="11319112" cy="1229888"/>
          </a:xfrm>
          <a:prstGeom prst="round2Diag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>
                <a:lumMod val="7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735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 3: Ong mật có thể bay được với vận tốc 8km/giờ. Tính quãng đường của ong mật bay trong 15phút.</a:t>
            </a:r>
            <a:endParaRPr lang="vi-VN" sz="3735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204970" y="2090420"/>
            <a:ext cx="2962910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    </a:t>
            </a:r>
            <a:r>
              <a:rPr lang="vi-VN" sz="2800" b="1" u="sng" dirty="0">
                <a:solidFill>
                  <a:schemeClr val="accent1"/>
                </a:solidFill>
              </a:rPr>
              <a:t>Tóm tắt:</a:t>
            </a:r>
            <a:endParaRPr lang="en-US" sz="2800" b="1" u="sng" dirty="0">
              <a:solidFill>
                <a:schemeClr val="accent1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vi-VN" sz="2800" dirty="0"/>
              <a:t>v </a:t>
            </a:r>
            <a:r>
              <a:rPr lang="vi-VN" sz="2800"/>
              <a:t>= </a:t>
            </a:r>
            <a:r>
              <a:rPr lang="en-US" sz="2800"/>
              <a:t> </a:t>
            </a:r>
            <a:r>
              <a:rPr lang="vi-VN" sz="2800"/>
              <a:t>8</a:t>
            </a:r>
            <a:r>
              <a:rPr lang="en-US" sz="2800"/>
              <a:t> </a:t>
            </a:r>
            <a:r>
              <a:rPr lang="vi-VN" sz="2800" dirty="0"/>
              <a:t>km/ giờ</a:t>
            </a:r>
            <a:endParaRPr lang="en-US" sz="2800" dirty="0"/>
          </a:p>
          <a:p>
            <a:pPr algn="just">
              <a:lnSpc>
                <a:spcPct val="150000"/>
              </a:lnSpc>
            </a:pPr>
            <a:r>
              <a:rPr lang="vi-VN" sz="2800" dirty="0"/>
              <a:t>t = 15 phút</a:t>
            </a:r>
            <a:endParaRPr lang="en-US" sz="2800" dirty="0"/>
          </a:p>
          <a:p>
            <a:pPr algn="just">
              <a:lnSpc>
                <a:spcPct val="150000"/>
              </a:lnSpc>
            </a:pPr>
            <a:r>
              <a:rPr lang="vi-VN" sz="2800" dirty="0"/>
              <a:t>s = ?</a:t>
            </a:r>
            <a:r>
              <a:rPr lang="en-US" sz="2800" dirty="0"/>
              <a:t> km</a:t>
            </a:r>
            <a:r>
              <a:rPr lang="vi-VN" sz="2800" dirty="0"/>
              <a:t> </a:t>
            </a:r>
            <a:endParaRPr lang="en-US" sz="2800" dirty="0"/>
          </a:p>
        </p:txBody>
      </p:sp>
      <p:cxnSp>
        <p:nvCxnSpPr>
          <p:cNvPr id="36" name="Straight Connector 35"/>
          <p:cNvCxnSpPr/>
          <p:nvPr/>
        </p:nvCxnSpPr>
        <p:spPr>
          <a:xfrm>
            <a:off x="9409218" y="1203961"/>
            <a:ext cx="136529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4870546" y="2906248"/>
            <a:ext cx="1346665" cy="52559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870460" y="3566822"/>
            <a:ext cx="878568" cy="61912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6298" y="4890160"/>
            <a:ext cx="1085850" cy="1551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20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574" y="0"/>
            <a:ext cx="12606497" cy="68580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642923" y="1850711"/>
            <a:ext cx="10906540" cy="4801880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4" t="-3965" r="39516" b="58454"/>
          <a:stretch>
            <a:fillRect/>
          </a:stretch>
        </p:blipFill>
        <p:spPr>
          <a:xfrm>
            <a:off x="8384734" y="-202261"/>
            <a:ext cx="3873146" cy="2151601"/>
          </a:xfrm>
          <a:prstGeom prst="rect">
            <a:avLst/>
          </a:prstGeom>
        </p:spPr>
      </p:pic>
      <p:pic>
        <p:nvPicPr>
          <p:cNvPr id="3074" name="Picture 2" descr="Cute Animated Honey Bee Gifs at Best Animations | Animated bee, Motion  design animation, Animated clipart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248855" y="1239792"/>
            <a:ext cx="907774" cy="911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 Diagonal Corner Rectangle 5"/>
          <p:cNvSpPr/>
          <p:nvPr/>
        </p:nvSpPr>
        <p:spPr>
          <a:xfrm>
            <a:off x="0" y="86558"/>
            <a:ext cx="11933499" cy="1677595"/>
          </a:xfrm>
          <a:prstGeom prst="round2DiagRect">
            <a:avLst/>
          </a:prstGeom>
          <a:solidFill>
            <a:schemeClr val="bg1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chemeClr val="tx1"/>
                </a:solidFill>
              </a:rPr>
              <a:t>Bài 4: Kăng – gu – ru có thể di chuyển (vừa chạy vừa nhảy) với </a:t>
            </a:r>
            <a:r>
              <a:rPr lang="en-US" sz="2800" b="1" dirty="0">
                <a:solidFill>
                  <a:schemeClr val="tx1"/>
                </a:solidFill>
              </a:rPr>
              <a:t>        </a:t>
            </a:r>
            <a:r>
              <a:rPr lang="vi-VN" sz="2800" b="1" dirty="0">
                <a:solidFill>
                  <a:schemeClr val="tx1"/>
                </a:solidFill>
              </a:rPr>
              <a:t>vận tốc 14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vi-VN" sz="2800" b="1" dirty="0">
                <a:solidFill>
                  <a:schemeClr val="tx1"/>
                </a:solidFill>
              </a:rPr>
              <a:t>m/giây. Tính quãng đường di chuyển được của </a:t>
            </a:r>
            <a:r>
              <a:rPr lang="en-US" sz="2800" b="1" dirty="0">
                <a:solidFill>
                  <a:schemeClr val="tx1"/>
                </a:solidFill>
              </a:rPr>
              <a:t>                              </a:t>
            </a:r>
            <a:r>
              <a:rPr lang="vi-VN" sz="2800" b="1" dirty="0">
                <a:solidFill>
                  <a:schemeClr val="tx1"/>
                </a:solidFill>
              </a:rPr>
              <a:t>kăng – gu – ru trong 1 phút 15 giây?</a:t>
            </a:r>
            <a:endParaRPr lang="vi-VN" sz="2800" b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83894" y="4389740"/>
            <a:ext cx="1920595" cy="2262851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4319905" y="2151380"/>
            <a:ext cx="3131185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    </a:t>
            </a:r>
            <a:r>
              <a:rPr lang="vi-VN" sz="2800" b="1" u="sng" dirty="0">
                <a:solidFill>
                  <a:schemeClr val="accent1"/>
                </a:solidFill>
              </a:rPr>
              <a:t>Tóm tắt:</a:t>
            </a:r>
            <a:endParaRPr lang="en-US" sz="2800" b="1" u="sng" dirty="0">
              <a:solidFill>
                <a:schemeClr val="accent1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vi-VN" sz="2800" dirty="0"/>
              <a:t>v = </a:t>
            </a:r>
            <a:r>
              <a:rPr lang="en-US" sz="2800" dirty="0"/>
              <a:t>14 m/s</a:t>
            </a:r>
            <a:endParaRPr lang="en-US" sz="2800" dirty="0"/>
          </a:p>
          <a:p>
            <a:pPr algn="just">
              <a:lnSpc>
                <a:spcPct val="150000"/>
              </a:lnSpc>
            </a:pPr>
            <a:r>
              <a:rPr lang="vi-VN" sz="2800" dirty="0"/>
              <a:t>t = </a:t>
            </a:r>
            <a:r>
              <a:rPr lang="en-US" sz="2800" dirty="0"/>
              <a:t>1 </a:t>
            </a:r>
            <a:r>
              <a:rPr lang="en-US" sz="2800" dirty="0" err="1"/>
              <a:t>phút</a:t>
            </a:r>
            <a:r>
              <a:rPr lang="en-US" sz="2800" dirty="0"/>
              <a:t> 15 </a:t>
            </a:r>
            <a:r>
              <a:rPr lang="en-US" sz="2800" dirty="0" err="1"/>
              <a:t>giây</a:t>
            </a:r>
            <a:endParaRPr lang="en-US" sz="2800" dirty="0"/>
          </a:p>
          <a:p>
            <a:pPr algn="just">
              <a:lnSpc>
                <a:spcPct val="150000"/>
              </a:lnSpc>
            </a:pPr>
            <a:r>
              <a:rPr lang="vi-VN" sz="2800" dirty="0"/>
              <a:t>s = ?</a:t>
            </a:r>
            <a:r>
              <a:rPr lang="en-US" sz="2800" dirty="0"/>
              <a:t> km</a:t>
            </a:r>
            <a:r>
              <a:rPr lang="vi-VN" sz="2800" dirty="0"/>
              <a:t> </a:t>
            </a:r>
            <a:endParaRPr lang="en-US" sz="2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5322" y="149339"/>
            <a:ext cx="1984262" cy="183942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8879" y="4979961"/>
            <a:ext cx="5364480" cy="1129364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1631991" y="5087828"/>
            <a:ext cx="1718993" cy="1313980"/>
            <a:chOff x="1631991" y="5087828"/>
            <a:chExt cx="1718993" cy="1313980"/>
          </a:xfrm>
        </p:grpSpPr>
        <p:pic>
          <p:nvPicPr>
            <p:cNvPr id="76" name="图片 7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757" b="14339"/>
            <a:stretch>
              <a:fillRect/>
            </a:stretch>
          </p:blipFill>
          <p:spPr>
            <a:xfrm>
              <a:off x="1631991" y="5087828"/>
              <a:ext cx="1445624" cy="1313980"/>
            </a:xfrm>
            <a:prstGeom prst="rect">
              <a:avLst/>
            </a:prstGeom>
          </p:spPr>
        </p:pic>
        <p:pic>
          <p:nvPicPr>
            <p:cNvPr id="77" name="图片 7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757" b="14339"/>
            <a:stretch>
              <a:fillRect/>
            </a:stretch>
          </p:blipFill>
          <p:spPr>
            <a:xfrm>
              <a:off x="2292096" y="5439346"/>
              <a:ext cx="1058888" cy="962462"/>
            </a:xfrm>
            <a:prstGeom prst="rect">
              <a:avLst/>
            </a:prstGeom>
          </p:spPr>
        </p:pic>
      </p:grpSp>
      <p:pic>
        <p:nvPicPr>
          <p:cNvPr id="79" name="图片 7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640" y="2231231"/>
            <a:ext cx="1385144" cy="952286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7041" flipH="1">
            <a:off x="9774427" y="29334"/>
            <a:ext cx="2731607" cy="896634"/>
          </a:xfrm>
          <a:prstGeom prst="rect">
            <a:avLst/>
          </a:prstGeom>
        </p:spPr>
      </p:pic>
      <p:pic>
        <p:nvPicPr>
          <p:cNvPr id="83" name="图片 8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93582" flipH="1">
            <a:off x="9138997" y="-241720"/>
            <a:ext cx="3221032" cy="1057285"/>
          </a:xfrm>
          <a:prstGeom prst="rect">
            <a:avLst/>
          </a:prstGeom>
        </p:spPr>
      </p:pic>
      <p:grpSp>
        <p:nvGrpSpPr>
          <p:cNvPr id="84" name="组合 83"/>
          <p:cNvGrpSpPr/>
          <p:nvPr/>
        </p:nvGrpSpPr>
        <p:grpSpPr>
          <a:xfrm>
            <a:off x="-17585" y="5729324"/>
            <a:ext cx="12203723" cy="1123362"/>
            <a:chOff x="-17585" y="5729324"/>
            <a:chExt cx="12203723" cy="1123362"/>
          </a:xfrm>
        </p:grpSpPr>
        <p:pic>
          <p:nvPicPr>
            <p:cNvPr id="85" name="图片 84"/>
            <p:cNvPicPr>
              <a:picLocks noChangeAspect="1"/>
            </p:cNvPicPr>
            <p:nvPr/>
          </p:nvPicPr>
          <p:blipFill rotWithShape="1">
            <a:blip r:embed="rId7"/>
            <a:srcRect l="1990"/>
            <a:stretch>
              <a:fillRect/>
            </a:stretch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86" name="图片 85"/>
            <p:cNvPicPr>
              <a:picLocks noChangeAspect="1"/>
            </p:cNvPicPr>
            <p:nvPr/>
          </p:nvPicPr>
          <p:blipFill rotWithShape="1">
            <a:blip r:embed="rId7"/>
            <a:srcRect r="21459"/>
            <a:stretch>
              <a:fillRect/>
            </a:stretch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pic>
        <p:nvPicPr>
          <p:cNvPr id="80" name="图片 7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640" y="3985082"/>
            <a:ext cx="1255286" cy="1053284"/>
          </a:xfrm>
          <a:prstGeom prst="rect">
            <a:avLst/>
          </a:prstGeom>
        </p:spPr>
      </p:pic>
      <p:sp>
        <p:nvSpPr>
          <p:cNvPr id="10" name="Rectangle: Rounded Corners 9"/>
          <p:cNvSpPr/>
          <p:nvPr/>
        </p:nvSpPr>
        <p:spPr>
          <a:xfrm>
            <a:off x="3267789" y="2038331"/>
            <a:ext cx="6830368" cy="1123362"/>
          </a:xfrm>
          <a:custGeom>
            <a:avLst/>
            <a:gdLst>
              <a:gd name="connsiteX0" fmla="*/ 0 w 6461090"/>
              <a:gd name="connsiteY0" fmla="*/ 187231 h 1123362"/>
              <a:gd name="connsiteX1" fmla="*/ 187231 w 6461090"/>
              <a:gd name="connsiteY1" fmla="*/ 0 h 1123362"/>
              <a:gd name="connsiteX2" fmla="*/ 679695 w 6461090"/>
              <a:gd name="connsiteY2" fmla="*/ 0 h 1123362"/>
              <a:gd name="connsiteX3" fmla="*/ 1050426 w 6461090"/>
              <a:gd name="connsiteY3" fmla="*/ 0 h 1123362"/>
              <a:gd name="connsiteX4" fmla="*/ 1421156 w 6461090"/>
              <a:gd name="connsiteY4" fmla="*/ 0 h 1123362"/>
              <a:gd name="connsiteX5" fmla="*/ 1791887 w 6461090"/>
              <a:gd name="connsiteY5" fmla="*/ 0 h 1123362"/>
              <a:gd name="connsiteX6" fmla="*/ 2284351 w 6461090"/>
              <a:gd name="connsiteY6" fmla="*/ 0 h 1123362"/>
              <a:gd name="connsiteX7" fmla="*/ 2898547 w 6461090"/>
              <a:gd name="connsiteY7" fmla="*/ 0 h 1123362"/>
              <a:gd name="connsiteX8" fmla="*/ 3512743 w 6461090"/>
              <a:gd name="connsiteY8" fmla="*/ 0 h 1123362"/>
              <a:gd name="connsiteX9" fmla="*/ 3883474 w 6461090"/>
              <a:gd name="connsiteY9" fmla="*/ 0 h 1123362"/>
              <a:gd name="connsiteX10" fmla="*/ 4315071 w 6461090"/>
              <a:gd name="connsiteY10" fmla="*/ 0 h 1123362"/>
              <a:gd name="connsiteX11" fmla="*/ 4929268 w 6461090"/>
              <a:gd name="connsiteY11" fmla="*/ 0 h 1123362"/>
              <a:gd name="connsiteX12" fmla="*/ 5543464 w 6461090"/>
              <a:gd name="connsiteY12" fmla="*/ 0 h 1123362"/>
              <a:gd name="connsiteX13" fmla="*/ 6273859 w 6461090"/>
              <a:gd name="connsiteY13" fmla="*/ 0 h 1123362"/>
              <a:gd name="connsiteX14" fmla="*/ 6461090 w 6461090"/>
              <a:gd name="connsiteY14" fmla="*/ 187231 h 1123362"/>
              <a:gd name="connsiteX15" fmla="*/ 6461090 w 6461090"/>
              <a:gd name="connsiteY15" fmla="*/ 554192 h 1123362"/>
              <a:gd name="connsiteX16" fmla="*/ 6461090 w 6461090"/>
              <a:gd name="connsiteY16" fmla="*/ 936131 h 1123362"/>
              <a:gd name="connsiteX17" fmla="*/ 6273859 w 6461090"/>
              <a:gd name="connsiteY17" fmla="*/ 1123362 h 1123362"/>
              <a:gd name="connsiteX18" fmla="*/ 5720529 w 6461090"/>
              <a:gd name="connsiteY18" fmla="*/ 1123362 h 1123362"/>
              <a:gd name="connsiteX19" fmla="*/ 5288932 w 6461090"/>
              <a:gd name="connsiteY19" fmla="*/ 1123362 h 1123362"/>
              <a:gd name="connsiteX20" fmla="*/ 4613870 w 6461090"/>
              <a:gd name="connsiteY20" fmla="*/ 1123362 h 1123362"/>
              <a:gd name="connsiteX21" fmla="*/ 4060540 w 6461090"/>
              <a:gd name="connsiteY21" fmla="*/ 1123362 h 1123362"/>
              <a:gd name="connsiteX22" fmla="*/ 3385477 w 6461090"/>
              <a:gd name="connsiteY22" fmla="*/ 1123362 h 1123362"/>
              <a:gd name="connsiteX23" fmla="*/ 2710415 w 6461090"/>
              <a:gd name="connsiteY23" fmla="*/ 1123362 h 1123362"/>
              <a:gd name="connsiteX24" fmla="*/ 2278818 w 6461090"/>
              <a:gd name="connsiteY24" fmla="*/ 1123362 h 1123362"/>
              <a:gd name="connsiteX25" fmla="*/ 1908087 w 6461090"/>
              <a:gd name="connsiteY25" fmla="*/ 1123362 h 1123362"/>
              <a:gd name="connsiteX26" fmla="*/ 1537356 w 6461090"/>
              <a:gd name="connsiteY26" fmla="*/ 1123362 h 1123362"/>
              <a:gd name="connsiteX27" fmla="*/ 862293 w 6461090"/>
              <a:gd name="connsiteY27" fmla="*/ 1123362 h 1123362"/>
              <a:gd name="connsiteX28" fmla="*/ 187231 w 6461090"/>
              <a:gd name="connsiteY28" fmla="*/ 1123362 h 1123362"/>
              <a:gd name="connsiteX29" fmla="*/ 0 w 6461090"/>
              <a:gd name="connsiteY29" fmla="*/ 936131 h 1123362"/>
              <a:gd name="connsiteX30" fmla="*/ 0 w 6461090"/>
              <a:gd name="connsiteY30" fmla="*/ 584148 h 1123362"/>
              <a:gd name="connsiteX31" fmla="*/ 0 w 6461090"/>
              <a:gd name="connsiteY31" fmla="*/ 187231 h 1123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461090" h="1123362" extrusionOk="0">
                <a:moveTo>
                  <a:pt x="0" y="187231"/>
                </a:moveTo>
                <a:cubicBezTo>
                  <a:pt x="-17159" y="103421"/>
                  <a:pt x="72991" y="-15526"/>
                  <a:pt x="187231" y="0"/>
                </a:cubicBezTo>
                <a:cubicBezTo>
                  <a:pt x="384467" y="-53303"/>
                  <a:pt x="500710" y="5951"/>
                  <a:pt x="679695" y="0"/>
                </a:cubicBezTo>
                <a:cubicBezTo>
                  <a:pt x="858680" y="-5951"/>
                  <a:pt x="935394" y="12383"/>
                  <a:pt x="1050426" y="0"/>
                </a:cubicBezTo>
                <a:cubicBezTo>
                  <a:pt x="1165458" y="-12383"/>
                  <a:pt x="1286218" y="25691"/>
                  <a:pt x="1421156" y="0"/>
                </a:cubicBezTo>
                <a:cubicBezTo>
                  <a:pt x="1556094" y="-25691"/>
                  <a:pt x="1716516" y="30092"/>
                  <a:pt x="1791887" y="0"/>
                </a:cubicBezTo>
                <a:cubicBezTo>
                  <a:pt x="1867258" y="-30092"/>
                  <a:pt x="2106074" y="27463"/>
                  <a:pt x="2284351" y="0"/>
                </a:cubicBezTo>
                <a:cubicBezTo>
                  <a:pt x="2462628" y="-27463"/>
                  <a:pt x="2750492" y="15413"/>
                  <a:pt x="2898547" y="0"/>
                </a:cubicBezTo>
                <a:cubicBezTo>
                  <a:pt x="3046602" y="-15413"/>
                  <a:pt x="3342397" y="31367"/>
                  <a:pt x="3512743" y="0"/>
                </a:cubicBezTo>
                <a:cubicBezTo>
                  <a:pt x="3683089" y="-31367"/>
                  <a:pt x="3793117" y="11903"/>
                  <a:pt x="3883474" y="0"/>
                </a:cubicBezTo>
                <a:cubicBezTo>
                  <a:pt x="3973831" y="-11903"/>
                  <a:pt x="4173091" y="5115"/>
                  <a:pt x="4315071" y="0"/>
                </a:cubicBezTo>
                <a:cubicBezTo>
                  <a:pt x="4457051" y="-5115"/>
                  <a:pt x="4663642" y="33495"/>
                  <a:pt x="4929268" y="0"/>
                </a:cubicBezTo>
                <a:cubicBezTo>
                  <a:pt x="5194894" y="-33495"/>
                  <a:pt x="5271498" y="13082"/>
                  <a:pt x="5543464" y="0"/>
                </a:cubicBezTo>
                <a:cubicBezTo>
                  <a:pt x="5815430" y="-13082"/>
                  <a:pt x="5924004" y="67592"/>
                  <a:pt x="6273859" y="0"/>
                </a:cubicBezTo>
                <a:cubicBezTo>
                  <a:pt x="6367826" y="18201"/>
                  <a:pt x="6456299" y="109961"/>
                  <a:pt x="6461090" y="187231"/>
                </a:cubicBezTo>
                <a:cubicBezTo>
                  <a:pt x="6479810" y="313702"/>
                  <a:pt x="6450213" y="392227"/>
                  <a:pt x="6461090" y="554192"/>
                </a:cubicBezTo>
                <a:cubicBezTo>
                  <a:pt x="6471967" y="716157"/>
                  <a:pt x="6437058" y="748499"/>
                  <a:pt x="6461090" y="936131"/>
                </a:cubicBezTo>
                <a:cubicBezTo>
                  <a:pt x="6443161" y="1047785"/>
                  <a:pt x="6370784" y="1110041"/>
                  <a:pt x="6273859" y="1123362"/>
                </a:cubicBezTo>
                <a:cubicBezTo>
                  <a:pt x="6079105" y="1127329"/>
                  <a:pt x="5948564" y="1121336"/>
                  <a:pt x="5720529" y="1123362"/>
                </a:cubicBezTo>
                <a:cubicBezTo>
                  <a:pt x="5492494" y="1125388"/>
                  <a:pt x="5488902" y="1098869"/>
                  <a:pt x="5288932" y="1123362"/>
                </a:cubicBezTo>
                <a:cubicBezTo>
                  <a:pt x="5088962" y="1147855"/>
                  <a:pt x="4840254" y="1091308"/>
                  <a:pt x="4613870" y="1123362"/>
                </a:cubicBezTo>
                <a:cubicBezTo>
                  <a:pt x="4387486" y="1155416"/>
                  <a:pt x="4186730" y="1091548"/>
                  <a:pt x="4060540" y="1123362"/>
                </a:cubicBezTo>
                <a:cubicBezTo>
                  <a:pt x="3934350" y="1155176"/>
                  <a:pt x="3539234" y="1082329"/>
                  <a:pt x="3385477" y="1123362"/>
                </a:cubicBezTo>
                <a:cubicBezTo>
                  <a:pt x="3231720" y="1164395"/>
                  <a:pt x="2855599" y="1068146"/>
                  <a:pt x="2710415" y="1123362"/>
                </a:cubicBezTo>
                <a:cubicBezTo>
                  <a:pt x="2565231" y="1178578"/>
                  <a:pt x="2392223" y="1072677"/>
                  <a:pt x="2278818" y="1123362"/>
                </a:cubicBezTo>
                <a:cubicBezTo>
                  <a:pt x="2165413" y="1174047"/>
                  <a:pt x="2080507" y="1093079"/>
                  <a:pt x="1908087" y="1123362"/>
                </a:cubicBezTo>
                <a:cubicBezTo>
                  <a:pt x="1735667" y="1153645"/>
                  <a:pt x="1639177" y="1116922"/>
                  <a:pt x="1537356" y="1123362"/>
                </a:cubicBezTo>
                <a:cubicBezTo>
                  <a:pt x="1435535" y="1129802"/>
                  <a:pt x="1183917" y="1042944"/>
                  <a:pt x="862293" y="1123362"/>
                </a:cubicBezTo>
                <a:cubicBezTo>
                  <a:pt x="540669" y="1203780"/>
                  <a:pt x="326917" y="1066256"/>
                  <a:pt x="187231" y="1123362"/>
                </a:cubicBezTo>
                <a:cubicBezTo>
                  <a:pt x="76550" y="1137796"/>
                  <a:pt x="4166" y="1049687"/>
                  <a:pt x="0" y="936131"/>
                </a:cubicBezTo>
                <a:cubicBezTo>
                  <a:pt x="-1027" y="841013"/>
                  <a:pt x="37211" y="687874"/>
                  <a:pt x="0" y="584148"/>
                </a:cubicBezTo>
                <a:cubicBezTo>
                  <a:pt x="-37211" y="480422"/>
                  <a:pt x="18205" y="297623"/>
                  <a:pt x="0" y="187231"/>
                </a:cubicBezTo>
                <a:close/>
              </a:path>
            </a:pathLst>
          </a:custGeom>
          <a:noFill/>
          <a:ln w="38100">
            <a:solidFill>
              <a:schemeClr val="accent2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Luyện tập cách tính quãng đường.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26" name="Rectangle: Rounded Corners 25"/>
          <p:cNvSpPr/>
          <p:nvPr/>
        </p:nvSpPr>
        <p:spPr>
          <a:xfrm>
            <a:off x="3196669" y="3877362"/>
            <a:ext cx="6532210" cy="1345103"/>
          </a:xfrm>
          <a:custGeom>
            <a:avLst/>
            <a:gdLst>
              <a:gd name="connsiteX0" fmla="*/ 0 w 6532210"/>
              <a:gd name="connsiteY0" fmla="*/ 224188 h 1345103"/>
              <a:gd name="connsiteX1" fmla="*/ 224188 w 6532210"/>
              <a:gd name="connsiteY1" fmla="*/ 0 h 1345103"/>
              <a:gd name="connsiteX2" fmla="*/ 716425 w 6532210"/>
              <a:gd name="connsiteY2" fmla="*/ 0 h 1345103"/>
              <a:gd name="connsiteX3" fmla="*/ 1086986 w 6532210"/>
              <a:gd name="connsiteY3" fmla="*/ 0 h 1345103"/>
              <a:gd name="connsiteX4" fmla="*/ 1457547 w 6532210"/>
              <a:gd name="connsiteY4" fmla="*/ 0 h 1345103"/>
              <a:gd name="connsiteX5" fmla="*/ 1828108 w 6532210"/>
              <a:gd name="connsiteY5" fmla="*/ 0 h 1345103"/>
              <a:gd name="connsiteX6" fmla="*/ 2320345 w 6532210"/>
              <a:gd name="connsiteY6" fmla="*/ 0 h 1345103"/>
              <a:gd name="connsiteX7" fmla="*/ 2934260 w 6532210"/>
              <a:gd name="connsiteY7" fmla="*/ 0 h 1345103"/>
              <a:gd name="connsiteX8" fmla="*/ 3548174 w 6532210"/>
              <a:gd name="connsiteY8" fmla="*/ 0 h 1345103"/>
              <a:gd name="connsiteX9" fmla="*/ 3918734 w 6532210"/>
              <a:gd name="connsiteY9" fmla="*/ 0 h 1345103"/>
              <a:gd name="connsiteX10" fmla="*/ 4350134 w 6532210"/>
              <a:gd name="connsiteY10" fmla="*/ 0 h 1345103"/>
              <a:gd name="connsiteX11" fmla="*/ 4964048 w 6532210"/>
              <a:gd name="connsiteY11" fmla="*/ 0 h 1345103"/>
              <a:gd name="connsiteX12" fmla="*/ 5577962 w 6532210"/>
              <a:gd name="connsiteY12" fmla="*/ 0 h 1345103"/>
              <a:gd name="connsiteX13" fmla="*/ 6308022 w 6532210"/>
              <a:gd name="connsiteY13" fmla="*/ 0 h 1345103"/>
              <a:gd name="connsiteX14" fmla="*/ 6532210 w 6532210"/>
              <a:gd name="connsiteY14" fmla="*/ 224188 h 1345103"/>
              <a:gd name="connsiteX15" fmla="*/ 6532210 w 6532210"/>
              <a:gd name="connsiteY15" fmla="*/ 663584 h 1345103"/>
              <a:gd name="connsiteX16" fmla="*/ 6532210 w 6532210"/>
              <a:gd name="connsiteY16" fmla="*/ 1120915 h 1345103"/>
              <a:gd name="connsiteX17" fmla="*/ 6308022 w 6532210"/>
              <a:gd name="connsiteY17" fmla="*/ 1345103 h 1345103"/>
              <a:gd name="connsiteX18" fmla="*/ 5754946 w 6532210"/>
              <a:gd name="connsiteY18" fmla="*/ 1345103 h 1345103"/>
              <a:gd name="connsiteX19" fmla="*/ 5323547 w 6532210"/>
              <a:gd name="connsiteY19" fmla="*/ 1345103 h 1345103"/>
              <a:gd name="connsiteX20" fmla="*/ 4648795 w 6532210"/>
              <a:gd name="connsiteY20" fmla="*/ 1345103 h 1345103"/>
              <a:gd name="connsiteX21" fmla="*/ 4095719 w 6532210"/>
              <a:gd name="connsiteY21" fmla="*/ 1345103 h 1345103"/>
              <a:gd name="connsiteX22" fmla="*/ 3420966 w 6532210"/>
              <a:gd name="connsiteY22" fmla="*/ 1345103 h 1345103"/>
              <a:gd name="connsiteX23" fmla="*/ 2746214 w 6532210"/>
              <a:gd name="connsiteY23" fmla="*/ 1345103 h 1345103"/>
              <a:gd name="connsiteX24" fmla="*/ 2314815 w 6532210"/>
              <a:gd name="connsiteY24" fmla="*/ 1345103 h 1345103"/>
              <a:gd name="connsiteX25" fmla="*/ 1944254 w 6532210"/>
              <a:gd name="connsiteY25" fmla="*/ 1345103 h 1345103"/>
              <a:gd name="connsiteX26" fmla="*/ 1573693 w 6532210"/>
              <a:gd name="connsiteY26" fmla="*/ 1345103 h 1345103"/>
              <a:gd name="connsiteX27" fmla="*/ 898940 w 6532210"/>
              <a:gd name="connsiteY27" fmla="*/ 1345103 h 1345103"/>
              <a:gd name="connsiteX28" fmla="*/ 224188 w 6532210"/>
              <a:gd name="connsiteY28" fmla="*/ 1345103 h 1345103"/>
              <a:gd name="connsiteX29" fmla="*/ 0 w 6532210"/>
              <a:gd name="connsiteY29" fmla="*/ 1120915 h 1345103"/>
              <a:gd name="connsiteX30" fmla="*/ 0 w 6532210"/>
              <a:gd name="connsiteY30" fmla="*/ 699453 h 1345103"/>
              <a:gd name="connsiteX31" fmla="*/ 0 w 6532210"/>
              <a:gd name="connsiteY31" fmla="*/ 224188 h 1345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532210" h="1345103" extrusionOk="0">
                <a:moveTo>
                  <a:pt x="0" y="224188"/>
                </a:moveTo>
                <a:cubicBezTo>
                  <a:pt x="-21488" y="124911"/>
                  <a:pt x="86417" y="-19996"/>
                  <a:pt x="224188" y="0"/>
                </a:cubicBezTo>
                <a:cubicBezTo>
                  <a:pt x="457880" y="-21242"/>
                  <a:pt x="585507" y="14404"/>
                  <a:pt x="716425" y="0"/>
                </a:cubicBezTo>
                <a:cubicBezTo>
                  <a:pt x="847343" y="-14404"/>
                  <a:pt x="935045" y="12068"/>
                  <a:pt x="1086986" y="0"/>
                </a:cubicBezTo>
                <a:cubicBezTo>
                  <a:pt x="1238927" y="-12068"/>
                  <a:pt x="1308025" y="14643"/>
                  <a:pt x="1457547" y="0"/>
                </a:cubicBezTo>
                <a:cubicBezTo>
                  <a:pt x="1607069" y="-14643"/>
                  <a:pt x="1684611" y="3406"/>
                  <a:pt x="1828108" y="0"/>
                </a:cubicBezTo>
                <a:cubicBezTo>
                  <a:pt x="1971605" y="-3406"/>
                  <a:pt x="2194184" y="44772"/>
                  <a:pt x="2320345" y="0"/>
                </a:cubicBezTo>
                <a:cubicBezTo>
                  <a:pt x="2446506" y="-44772"/>
                  <a:pt x="2758816" y="14560"/>
                  <a:pt x="2934260" y="0"/>
                </a:cubicBezTo>
                <a:cubicBezTo>
                  <a:pt x="3109705" y="-14560"/>
                  <a:pt x="3331183" y="39286"/>
                  <a:pt x="3548174" y="0"/>
                </a:cubicBezTo>
                <a:cubicBezTo>
                  <a:pt x="3765165" y="-39286"/>
                  <a:pt x="3771198" y="23262"/>
                  <a:pt x="3918734" y="0"/>
                </a:cubicBezTo>
                <a:cubicBezTo>
                  <a:pt x="4066270" y="-23262"/>
                  <a:pt x="4198337" y="24981"/>
                  <a:pt x="4350134" y="0"/>
                </a:cubicBezTo>
                <a:cubicBezTo>
                  <a:pt x="4501931" y="-24981"/>
                  <a:pt x="4685387" y="2108"/>
                  <a:pt x="4964048" y="0"/>
                </a:cubicBezTo>
                <a:cubicBezTo>
                  <a:pt x="5242709" y="-2108"/>
                  <a:pt x="5401725" y="61101"/>
                  <a:pt x="5577962" y="0"/>
                </a:cubicBezTo>
                <a:cubicBezTo>
                  <a:pt x="5754199" y="-61101"/>
                  <a:pt x="6027579" y="80135"/>
                  <a:pt x="6308022" y="0"/>
                </a:cubicBezTo>
                <a:cubicBezTo>
                  <a:pt x="6424267" y="14599"/>
                  <a:pt x="6526152" y="133420"/>
                  <a:pt x="6532210" y="224188"/>
                </a:cubicBezTo>
                <a:cubicBezTo>
                  <a:pt x="6584177" y="330105"/>
                  <a:pt x="6516360" y="473353"/>
                  <a:pt x="6532210" y="663584"/>
                </a:cubicBezTo>
                <a:cubicBezTo>
                  <a:pt x="6548060" y="853815"/>
                  <a:pt x="6498461" y="1021931"/>
                  <a:pt x="6532210" y="1120915"/>
                </a:cubicBezTo>
                <a:cubicBezTo>
                  <a:pt x="6512105" y="1253982"/>
                  <a:pt x="6421278" y="1323395"/>
                  <a:pt x="6308022" y="1345103"/>
                </a:cubicBezTo>
                <a:cubicBezTo>
                  <a:pt x="6125580" y="1396311"/>
                  <a:pt x="6002039" y="1324864"/>
                  <a:pt x="5754946" y="1345103"/>
                </a:cubicBezTo>
                <a:cubicBezTo>
                  <a:pt x="5507853" y="1365342"/>
                  <a:pt x="5425859" y="1295848"/>
                  <a:pt x="5323547" y="1345103"/>
                </a:cubicBezTo>
                <a:cubicBezTo>
                  <a:pt x="5221235" y="1394358"/>
                  <a:pt x="4905924" y="1285009"/>
                  <a:pt x="4648795" y="1345103"/>
                </a:cubicBezTo>
                <a:cubicBezTo>
                  <a:pt x="4391666" y="1405197"/>
                  <a:pt x="4216511" y="1339883"/>
                  <a:pt x="4095719" y="1345103"/>
                </a:cubicBezTo>
                <a:cubicBezTo>
                  <a:pt x="3974927" y="1350323"/>
                  <a:pt x="3658259" y="1266231"/>
                  <a:pt x="3420966" y="1345103"/>
                </a:cubicBezTo>
                <a:cubicBezTo>
                  <a:pt x="3183673" y="1423975"/>
                  <a:pt x="2964634" y="1287487"/>
                  <a:pt x="2746214" y="1345103"/>
                </a:cubicBezTo>
                <a:cubicBezTo>
                  <a:pt x="2527794" y="1402719"/>
                  <a:pt x="2467907" y="1338075"/>
                  <a:pt x="2314815" y="1345103"/>
                </a:cubicBezTo>
                <a:cubicBezTo>
                  <a:pt x="2161723" y="1352131"/>
                  <a:pt x="2071275" y="1312585"/>
                  <a:pt x="1944254" y="1345103"/>
                </a:cubicBezTo>
                <a:cubicBezTo>
                  <a:pt x="1817233" y="1377621"/>
                  <a:pt x="1712311" y="1332076"/>
                  <a:pt x="1573693" y="1345103"/>
                </a:cubicBezTo>
                <a:cubicBezTo>
                  <a:pt x="1435075" y="1358130"/>
                  <a:pt x="1207218" y="1277081"/>
                  <a:pt x="898940" y="1345103"/>
                </a:cubicBezTo>
                <a:cubicBezTo>
                  <a:pt x="590662" y="1413125"/>
                  <a:pt x="449572" y="1293597"/>
                  <a:pt x="224188" y="1345103"/>
                </a:cubicBezTo>
                <a:cubicBezTo>
                  <a:pt x="98306" y="1349201"/>
                  <a:pt x="9326" y="1267457"/>
                  <a:pt x="0" y="1120915"/>
                </a:cubicBezTo>
                <a:cubicBezTo>
                  <a:pt x="-15995" y="963818"/>
                  <a:pt x="46627" y="863298"/>
                  <a:pt x="0" y="699453"/>
                </a:cubicBezTo>
                <a:cubicBezTo>
                  <a:pt x="-46627" y="535608"/>
                  <a:pt x="56061" y="380008"/>
                  <a:pt x="0" y="224188"/>
                </a:cubicBezTo>
                <a:close/>
              </a:path>
            </a:pathLst>
          </a:custGeom>
          <a:noFill/>
          <a:ln w="38100">
            <a:solidFill>
              <a:schemeClr val="accent2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Thực hành </a:t>
            </a:r>
            <a:r>
              <a:rPr lang="en-US" sz="3200" dirty="0" smtClean="0">
                <a:solidFill>
                  <a:schemeClr val="tx1"/>
                </a:solidFill>
              </a:rPr>
              <a:t>giải các bài toán tính quãng đường của chuyển động đều.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70950" y="255270"/>
            <a:ext cx="864160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38827D"/>
                </a:solidFill>
                <a:latin typeface="+mj-lt"/>
              </a:rPr>
              <a:t>Đánh giá yêu </a:t>
            </a:r>
            <a:r>
              <a:rPr lang="en-US" sz="6600" b="1" dirty="0">
                <a:solidFill>
                  <a:srgbClr val="38827D"/>
                </a:solidFill>
                <a:latin typeface="+mj-lt"/>
              </a:rPr>
              <a:t>cầu cần đạt</a:t>
            </a:r>
            <a:endParaRPr lang="en-US" sz="6600" b="1" dirty="0">
              <a:solidFill>
                <a:srgbClr val="38827D"/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6" grpId="0" animBg="1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6743" y="-1"/>
            <a:ext cx="13530621" cy="711641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3" t="2100" r="77304" b="53353"/>
          <a:stretch>
            <a:fillRect/>
          </a:stretch>
        </p:blipFill>
        <p:spPr>
          <a:xfrm flipH="1">
            <a:off x="-842371" y="1487606"/>
            <a:ext cx="3680586" cy="5370394"/>
          </a:xfrm>
          <a:prstGeom prst="rect">
            <a:avLst/>
          </a:prstGeom>
        </p:spPr>
      </p:pic>
      <p:sp>
        <p:nvSpPr>
          <p:cNvPr id="12" name="Rounded Rectangle 4"/>
          <p:cNvSpPr/>
          <p:nvPr/>
        </p:nvSpPr>
        <p:spPr>
          <a:xfrm>
            <a:off x="2105628" y="176288"/>
            <a:ext cx="9830699" cy="92333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3600" b="1" u="sng" dirty="0"/>
              <a:t>Câu </a:t>
            </a:r>
            <a:r>
              <a:rPr lang="en-US" sz="3600" b="1" u="sng" dirty="0"/>
              <a:t>1</a:t>
            </a:r>
            <a:r>
              <a:rPr lang="vi-VN" sz="3600" b="1" u="sng" dirty="0"/>
              <a:t>:</a:t>
            </a:r>
            <a:r>
              <a:rPr lang="vi-VN" sz="3600" b="1" dirty="0"/>
              <a:t>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12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= …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endParaRPr lang="vi-VN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190029" y="2379214"/>
            <a:ext cx="4236930" cy="1314585"/>
            <a:chOff x="3201043" y="2379214"/>
            <a:chExt cx="3095366" cy="1314585"/>
          </a:xfrm>
        </p:grpSpPr>
        <p:sp>
          <p:nvSpPr>
            <p:cNvPr id="13" name="Rounded Rectangle 4"/>
            <p:cNvSpPr/>
            <p:nvPr/>
          </p:nvSpPr>
          <p:spPr>
            <a:xfrm>
              <a:off x="3230907" y="2379214"/>
              <a:ext cx="3065502" cy="1314585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R="0" lvl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defRPr/>
              </a:pPr>
              <a:r>
                <a:rPr kumimoji="0" lang="en-US" sz="4800" b="1" i="0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Calibri" panose="020F0502020204030204" pitchFamily="34" charset="0"/>
                  <a:sym typeface="Arial" panose="020B0604020202020204"/>
                </a:rPr>
                <a:t>  1,12 </a:t>
              </a:r>
              <a:r>
                <a:rPr kumimoji="0" lang="en-US" sz="4800" b="1" i="0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Calibri" panose="020F0502020204030204" pitchFamily="34" charset="0"/>
                  <a:sym typeface="Arial" panose="020B0604020202020204"/>
                </a:rPr>
                <a:t>phút</a:t>
              </a:r>
              <a:endParaRPr kumimoji="0" lang="en-US" sz="4800" b="1" i="0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Calibri" panose="020F0502020204030204" pitchFamily="34" charset="0"/>
                <a:sym typeface="Arial" panose="020B0604020202020204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3201043" y="2574841"/>
              <a:ext cx="82867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>
                  <a:latin typeface="Arial" panose="020B0604020202020204" pitchFamily="34" charset="0"/>
                  <a:cs typeface="Arial" panose="020B0604020202020204" pitchFamily="34" charset="0"/>
                </a:rPr>
                <a:t>A.</a:t>
              </a:r>
              <a:endParaRPr lang="en-US" sz="5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190029" y="3992709"/>
            <a:ext cx="4236930" cy="1314585"/>
            <a:chOff x="3201043" y="2379214"/>
            <a:chExt cx="3095366" cy="1314585"/>
          </a:xfrm>
        </p:grpSpPr>
        <p:sp>
          <p:nvSpPr>
            <p:cNvPr id="21" name="Rounded Rectangle 4"/>
            <p:cNvSpPr/>
            <p:nvPr/>
          </p:nvSpPr>
          <p:spPr>
            <a:xfrm>
              <a:off x="3230907" y="2379214"/>
              <a:ext cx="3065502" cy="1314585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R="0" lvl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defRPr/>
              </a:pPr>
              <a:r>
                <a:rPr kumimoji="0" lang="en-US" sz="4800" b="1" i="0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Calibri" panose="020F0502020204030204" pitchFamily="34" charset="0"/>
                  <a:sym typeface="Arial" panose="020B0604020202020204"/>
                </a:rPr>
                <a:t>  1,2 </a:t>
              </a:r>
              <a:r>
                <a:rPr kumimoji="0" lang="en-US" sz="4800" b="1" i="0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Calibri" panose="020F0502020204030204" pitchFamily="34" charset="0"/>
                  <a:sym typeface="Arial" panose="020B0604020202020204"/>
                </a:rPr>
                <a:t>phút</a:t>
              </a:r>
              <a:endParaRPr kumimoji="0" lang="en-US" sz="4800" b="1" i="0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Calibri" panose="020F0502020204030204" pitchFamily="34" charset="0"/>
                <a:sym typeface="Arial" panose="020B0604020202020204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201043" y="2574841"/>
              <a:ext cx="82867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>
                  <a:latin typeface="Arial" panose="020B0604020202020204" pitchFamily="34" charset="0"/>
                  <a:cs typeface="Arial" panose="020B0604020202020204" pitchFamily="34" charset="0"/>
                </a:rPr>
                <a:t>B.</a:t>
              </a:r>
              <a:endParaRPr lang="en-US" sz="5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190029" y="5583602"/>
            <a:ext cx="4236930" cy="1314585"/>
            <a:chOff x="3201043" y="2379214"/>
            <a:chExt cx="3095366" cy="1314585"/>
          </a:xfrm>
        </p:grpSpPr>
        <p:sp>
          <p:nvSpPr>
            <p:cNvPr id="27" name="Rounded Rectangle 4"/>
            <p:cNvSpPr/>
            <p:nvPr/>
          </p:nvSpPr>
          <p:spPr>
            <a:xfrm>
              <a:off x="3230907" y="2379214"/>
              <a:ext cx="3065502" cy="1314585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R="0" lvl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defRPr/>
              </a:pPr>
              <a:r>
                <a:rPr kumimoji="0" lang="en-US" sz="4800" b="1" i="0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Calibri" panose="020F0502020204030204" pitchFamily="34" charset="0"/>
                  <a:sym typeface="Arial" panose="020B0604020202020204"/>
                </a:rPr>
                <a:t>  1,02 </a:t>
              </a:r>
              <a:r>
                <a:rPr kumimoji="0" lang="en-US" sz="4800" b="1" i="0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Calibri" panose="020F0502020204030204" pitchFamily="34" charset="0"/>
                  <a:sym typeface="Arial" panose="020B0604020202020204"/>
                </a:rPr>
                <a:t>phút</a:t>
              </a:r>
              <a:endParaRPr kumimoji="0" lang="en-US" sz="4800" b="1" i="0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Calibri" panose="020F0502020204030204" pitchFamily="34" charset="0"/>
                <a:sym typeface="Arial" panose="020B0604020202020204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201043" y="2574841"/>
              <a:ext cx="82867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>
                  <a:latin typeface="Arial" panose="020B0604020202020204" pitchFamily="34" charset="0"/>
                  <a:cs typeface="Arial" panose="020B0604020202020204" pitchFamily="34" charset="0"/>
                </a:rPr>
                <a:t>C.</a:t>
              </a:r>
              <a:endParaRPr lang="en-US" sz="5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2571" y="-1"/>
            <a:ext cx="13530621" cy="711641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3" t="2100" r="77304" b="53353"/>
          <a:stretch>
            <a:fillRect/>
          </a:stretch>
        </p:blipFill>
        <p:spPr>
          <a:xfrm flipH="1">
            <a:off x="-842371" y="1487606"/>
            <a:ext cx="3680586" cy="5370394"/>
          </a:xfrm>
          <a:prstGeom prst="rect">
            <a:avLst/>
          </a:prstGeom>
        </p:spPr>
      </p:pic>
      <p:sp>
        <p:nvSpPr>
          <p:cNvPr id="12" name="Rounded Rectangle 4"/>
          <p:cNvSpPr/>
          <p:nvPr/>
        </p:nvSpPr>
        <p:spPr>
          <a:xfrm>
            <a:off x="2672821" y="2366046"/>
            <a:ext cx="6445504" cy="120980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/>
              <a:t>A. </a:t>
            </a:r>
            <a:r>
              <a:rPr lang="vi-VN" sz="4800" dirty="0"/>
              <a:t>s = v x t</a:t>
            </a:r>
            <a:endParaRPr lang="vi-VN" sz="4800" dirty="0"/>
          </a:p>
        </p:txBody>
      </p:sp>
      <p:sp>
        <p:nvSpPr>
          <p:cNvPr id="14" name="Rounded Rectangle 4"/>
          <p:cNvSpPr/>
          <p:nvPr/>
        </p:nvSpPr>
        <p:spPr>
          <a:xfrm>
            <a:off x="2672821" y="3693799"/>
            <a:ext cx="6445504" cy="120980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/>
              <a:t>B. </a:t>
            </a:r>
            <a:r>
              <a:rPr lang="vi-VN" sz="4800" dirty="0"/>
              <a:t>s = v : t</a:t>
            </a:r>
            <a:endParaRPr lang="vi-VN" sz="4800" dirty="0"/>
          </a:p>
        </p:txBody>
      </p:sp>
      <p:sp>
        <p:nvSpPr>
          <p:cNvPr id="9" name="Rounded Rectangle 4"/>
          <p:cNvSpPr/>
          <p:nvPr/>
        </p:nvSpPr>
        <p:spPr>
          <a:xfrm>
            <a:off x="2672821" y="5021552"/>
            <a:ext cx="6445504" cy="120980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C. s = t : v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4"/>
          <p:cNvSpPr/>
          <p:nvPr/>
        </p:nvSpPr>
        <p:spPr>
          <a:xfrm>
            <a:off x="2105628" y="176288"/>
            <a:ext cx="9830699" cy="131131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buClr>
                <a:srgbClr val="000000"/>
              </a:buClr>
              <a:defRPr/>
            </a:pPr>
            <a:r>
              <a:rPr lang="vi-VN" sz="3600" b="1" kern="0" dirty="0">
                <a:solidFill>
                  <a:srgbClr val="000000"/>
                </a:solidFill>
                <a:latin typeface="Arial" panose="020B0604020202020204"/>
                <a:cs typeface="Calibri" panose="020F0502020204030204" pitchFamily="34" charset="0"/>
                <a:sym typeface="Arial" panose="020B0604020202020204"/>
              </a:rPr>
              <a:t>Câu </a:t>
            </a:r>
            <a:r>
              <a:rPr lang="en-US" sz="3600" b="1" kern="0" dirty="0">
                <a:solidFill>
                  <a:srgbClr val="000000"/>
                </a:solidFill>
                <a:latin typeface="Arial" panose="020B0604020202020204"/>
                <a:cs typeface="Calibri" panose="020F0502020204030204" pitchFamily="34" charset="0"/>
                <a:sym typeface="Arial" panose="020B0604020202020204"/>
              </a:rPr>
              <a:t>2</a:t>
            </a:r>
            <a:r>
              <a:rPr lang="vi-VN" sz="3600" b="1" kern="0" dirty="0">
                <a:solidFill>
                  <a:srgbClr val="000000"/>
                </a:solidFill>
                <a:latin typeface="Arial" panose="020B0604020202020204"/>
                <a:cs typeface="Calibri" panose="020F0502020204030204" pitchFamily="34" charset="0"/>
                <a:sym typeface="Arial" panose="020B0604020202020204"/>
              </a:rPr>
              <a:t>: </a:t>
            </a:r>
            <a:r>
              <a:rPr lang="en-US" sz="3600" b="1" kern="0" dirty="0">
                <a:solidFill>
                  <a:srgbClr val="000000"/>
                </a:solidFill>
                <a:latin typeface="Arial" panose="020B0604020202020204"/>
                <a:cs typeface="Calibri" panose="020F0502020204030204" pitchFamily="34" charset="0"/>
                <a:sym typeface="Arial" panose="020B0604020202020204"/>
              </a:rPr>
              <a:t>C</a:t>
            </a:r>
            <a:r>
              <a:rPr lang="vi-VN" sz="3600" b="1" kern="0" dirty="0">
                <a:solidFill>
                  <a:srgbClr val="000000"/>
                </a:solidFill>
                <a:latin typeface="Arial" panose="020B0604020202020204"/>
                <a:cs typeface="Calibri" panose="020F0502020204030204" pitchFamily="34" charset="0"/>
                <a:sym typeface="Arial" panose="020B0604020202020204"/>
              </a:rPr>
              <a:t>ông thức tính quãng đường khi biết thời gian và vận tốc</a:t>
            </a:r>
            <a:r>
              <a:rPr lang="en-US" sz="3600" b="1" kern="0" dirty="0">
                <a:solidFill>
                  <a:srgbClr val="000000"/>
                </a:solidFill>
                <a:latin typeface="Arial" panose="020B0604020202020204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lang="en-US" sz="3600" b="1" kern="0" dirty="0" err="1">
                <a:solidFill>
                  <a:srgbClr val="000000"/>
                </a:solidFill>
                <a:latin typeface="Arial" panose="020B0604020202020204"/>
                <a:cs typeface="Calibri" panose="020F0502020204030204" pitchFamily="34" charset="0"/>
                <a:sym typeface="Arial" panose="020B0604020202020204"/>
              </a:rPr>
              <a:t>là</a:t>
            </a:r>
            <a:r>
              <a:rPr lang="en-US" sz="3600" b="1" kern="0" dirty="0">
                <a:solidFill>
                  <a:srgbClr val="000000"/>
                </a:solidFill>
                <a:latin typeface="Arial" panose="020B0604020202020204"/>
                <a:cs typeface="Calibri" panose="020F0502020204030204" pitchFamily="34" charset="0"/>
                <a:sym typeface="Arial" panose="020B0604020202020204"/>
              </a:rPr>
              <a:t>:</a:t>
            </a:r>
            <a:endParaRPr lang="vi-VN" sz="3600" b="1" kern="0" dirty="0">
              <a:solidFill>
                <a:srgbClr val="000000"/>
              </a:solidFill>
              <a:latin typeface="Arial" panose="020B0604020202020204"/>
              <a:cs typeface="Calibri" panose="020F0502020204030204" pitchFamily="34" charset="0"/>
              <a:sym typeface="Arial" panose="020B0604020202020204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1901 0.46551 L -8.33333E-7 -3.33333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51" y="-2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6743" y="0"/>
            <a:ext cx="12748743" cy="711641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3" t="2100" r="77304" b="53353"/>
          <a:stretch>
            <a:fillRect/>
          </a:stretch>
        </p:blipFill>
        <p:spPr>
          <a:xfrm flipH="1">
            <a:off x="-842371" y="1487606"/>
            <a:ext cx="3680586" cy="5370394"/>
          </a:xfrm>
          <a:prstGeom prst="rect">
            <a:avLst/>
          </a:prstGeom>
        </p:spPr>
      </p:pic>
      <p:sp>
        <p:nvSpPr>
          <p:cNvPr id="11" name="Oval Callout 5"/>
          <p:cNvSpPr/>
          <p:nvPr/>
        </p:nvSpPr>
        <p:spPr>
          <a:xfrm>
            <a:off x="2084217" y="62530"/>
            <a:ext cx="8507583" cy="1425076"/>
          </a:xfrm>
          <a:prstGeom prst="wedgeEllipseCallout">
            <a:avLst>
              <a:gd name="adj1" fmla="val -54713"/>
              <a:gd name="adj2" fmla="val 141922"/>
            </a:avLst>
          </a:prstGeom>
          <a:solidFill>
            <a:srgbClr val="FFFFFF"/>
          </a:solidFill>
          <a:ln w="5715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r>
              <a:rPr lang="vi-VN" sz="3600" b="1" dirty="0"/>
              <a:t>Câu </a:t>
            </a:r>
            <a:r>
              <a:rPr lang="en-US" sz="3600" b="1" dirty="0"/>
              <a:t>3</a:t>
            </a:r>
            <a:r>
              <a:rPr lang="vi-VN" sz="3600" b="1" dirty="0"/>
              <a:t>: 40 phút = ....... giờ?</a:t>
            </a:r>
            <a:endParaRPr lang="vi-VN" sz="3600" b="1" dirty="0"/>
          </a:p>
        </p:txBody>
      </p:sp>
      <p:grpSp>
        <p:nvGrpSpPr>
          <p:cNvPr id="3" name="Group 2"/>
          <p:cNvGrpSpPr/>
          <p:nvPr/>
        </p:nvGrpSpPr>
        <p:grpSpPr>
          <a:xfrm>
            <a:off x="3230907" y="2379214"/>
            <a:ext cx="2865093" cy="1314585"/>
            <a:chOff x="3230907" y="2379214"/>
            <a:chExt cx="2865093" cy="1314585"/>
          </a:xfrm>
        </p:grpSpPr>
        <p:sp>
          <p:nvSpPr>
            <p:cNvPr id="13" name="Rounded Rectangle 4"/>
            <p:cNvSpPr/>
            <p:nvPr/>
          </p:nvSpPr>
          <p:spPr>
            <a:xfrm>
              <a:off x="3230907" y="2379214"/>
              <a:ext cx="2865093" cy="1314585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R="0" lvl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defRPr/>
              </a:pPr>
              <a:r>
                <a:rPr kumimoji="0" lang="en-US" sz="4800" b="1" i="0" u="sng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Calibri" panose="020F0502020204030204" pitchFamily="34" charset="0"/>
                  <a:sym typeface="Arial" panose="020B0604020202020204"/>
                </a:rPr>
                <a:t>3</a:t>
              </a:r>
              <a:endParaRPr kumimoji="0" lang="en-US" sz="4800" b="1" i="0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Calibri" panose="020F0502020204030204" pitchFamily="34" charset="0"/>
                <a:sym typeface="Arial" panose="020B0604020202020204"/>
              </a:endParaRPr>
            </a:p>
            <a:p>
              <a:pPr marR="0" lvl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defRPr/>
              </a:pPr>
              <a:r>
                <a:rPr lang="en-US" sz="4800" b="1" u="none" kern="0" dirty="0">
                  <a:solidFill>
                    <a:srgbClr val="000000"/>
                  </a:solidFill>
                  <a:latin typeface="Arial" panose="020B0604020202020204"/>
                  <a:cs typeface="Calibri" panose="020F0502020204030204" pitchFamily="34" charset="0"/>
                  <a:sym typeface="Arial" panose="020B0604020202020204"/>
                </a:rPr>
                <a:t>8</a:t>
              </a:r>
              <a:endPara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Calibri" panose="020F0502020204030204" pitchFamily="34" charset="0"/>
                <a:sym typeface="Arial" panose="020B0604020202020204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3590925" y="2653839"/>
              <a:ext cx="82867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A.</a:t>
              </a:r>
              <a:endParaRPr lang="en-US" sz="4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190030" y="3921377"/>
            <a:ext cx="2865093" cy="1314585"/>
            <a:chOff x="3230907" y="2379214"/>
            <a:chExt cx="2865093" cy="1314585"/>
          </a:xfrm>
        </p:grpSpPr>
        <p:sp>
          <p:nvSpPr>
            <p:cNvPr id="17" name="Rounded Rectangle 4"/>
            <p:cNvSpPr/>
            <p:nvPr/>
          </p:nvSpPr>
          <p:spPr>
            <a:xfrm>
              <a:off x="3230907" y="2379214"/>
              <a:ext cx="2865093" cy="1314585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R="0" lvl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defRPr/>
              </a:pPr>
              <a:r>
                <a:rPr kumimoji="0" lang="en-US" sz="4800" b="1" i="0" u="sng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Calibri" panose="020F0502020204030204" pitchFamily="34" charset="0"/>
                  <a:sym typeface="Arial" panose="020B0604020202020204"/>
                </a:rPr>
                <a:t>8</a:t>
              </a:r>
              <a:endParaRPr kumimoji="0" lang="en-US" sz="4800" b="1" i="0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Calibri" panose="020F0502020204030204" pitchFamily="34" charset="0"/>
                <a:sym typeface="Arial" panose="020B0604020202020204"/>
              </a:endParaRPr>
            </a:p>
            <a:p>
              <a:pPr marR="0" lvl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defRPr/>
              </a:pPr>
              <a:r>
                <a:rPr lang="en-US" sz="4800" b="1" u="none" kern="0" dirty="0">
                  <a:solidFill>
                    <a:srgbClr val="000000"/>
                  </a:solidFill>
                  <a:latin typeface="Arial" panose="020B0604020202020204"/>
                  <a:cs typeface="Calibri" panose="020F0502020204030204" pitchFamily="34" charset="0"/>
                  <a:sym typeface="Arial" panose="020B0604020202020204"/>
                </a:rPr>
                <a:t>3</a:t>
              </a:r>
              <a:endPara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Calibri" panose="020F0502020204030204" pitchFamily="34" charset="0"/>
                <a:sym typeface="Arial" panose="020B0604020202020204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590925" y="2653839"/>
              <a:ext cx="82867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B.</a:t>
              </a:r>
              <a:endParaRPr lang="en-US" sz="4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190029" y="5480885"/>
            <a:ext cx="2865093" cy="1314585"/>
            <a:chOff x="3230907" y="2379214"/>
            <a:chExt cx="2865093" cy="1314585"/>
          </a:xfrm>
        </p:grpSpPr>
        <p:sp>
          <p:nvSpPr>
            <p:cNvPr id="23" name="Rounded Rectangle 4"/>
            <p:cNvSpPr/>
            <p:nvPr/>
          </p:nvSpPr>
          <p:spPr>
            <a:xfrm>
              <a:off x="3230907" y="2379214"/>
              <a:ext cx="2865093" cy="1314585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R="0" lvl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defRPr/>
              </a:pPr>
              <a:r>
                <a:rPr kumimoji="0" lang="en-US" sz="4800" b="1" i="0" u="sng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Calibri" panose="020F0502020204030204" pitchFamily="34" charset="0"/>
                  <a:sym typeface="Arial" panose="020B0604020202020204"/>
                </a:rPr>
                <a:t>2</a:t>
              </a:r>
              <a:endParaRPr kumimoji="0" lang="en-US" sz="4800" b="1" i="0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Calibri" panose="020F0502020204030204" pitchFamily="34" charset="0"/>
                <a:sym typeface="Arial" panose="020B0604020202020204"/>
              </a:endParaRPr>
            </a:p>
            <a:p>
              <a:pPr marR="0" lvl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defRPr/>
              </a:pPr>
              <a:r>
                <a:rPr lang="en-US" sz="4800" b="1" u="none" kern="0" dirty="0">
                  <a:solidFill>
                    <a:srgbClr val="000000"/>
                  </a:solidFill>
                  <a:latin typeface="Arial" panose="020B0604020202020204"/>
                  <a:cs typeface="Calibri" panose="020F0502020204030204" pitchFamily="34" charset="0"/>
                  <a:sym typeface="Arial" panose="020B0604020202020204"/>
                </a:rPr>
                <a:t>3</a:t>
              </a:r>
              <a:endPara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Calibri" panose="020F0502020204030204" pitchFamily="34" charset="0"/>
                <a:sym typeface="Arial" panose="020B0604020202020204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590925" y="2653839"/>
              <a:ext cx="82867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C.</a:t>
              </a:r>
              <a:endParaRPr lang="en-US" sz="4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1901 0.46551 L -8.33333E-7 -3.33333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51" y="-2328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6743" y="-106149"/>
            <a:ext cx="12748743" cy="722256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3" t="2100" r="77304" b="53353"/>
          <a:stretch>
            <a:fillRect/>
          </a:stretch>
        </p:blipFill>
        <p:spPr>
          <a:xfrm flipH="1">
            <a:off x="-842371" y="1487606"/>
            <a:ext cx="3680586" cy="5370394"/>
          </a:xfrm>
          <a:prstGeom prst="rect">
            <a:avLst/>
          </a:prstGeom>
        </p:spPr>
      </p:pic>
      <p:sp>
        <p:nvSpPr>
          <p:cNvPr id="12" name="Rounded Rectangle 4"/>
          <p:cNvSpPr/>
          <p:nvPr/>
        </p:nvSpPr>
        <p:spPr>
          <a:xfrm>
            <a:off x="2094054" y="137285"/>
            <a:ext cx="9830699" cy="180286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3600" b="1" u="sng" dirty="0"/>
              <a:t>Câu </a:t>
            </a:r>
            <a:r>
              <a:rPr lang="en-US" sz="3600" b="1" u="sng" dirty="0"/>
              <a:t>4</a:t>
            </a:r>
            <a:r>
              <a:rPr lang="vi-VN" sz="3600" b="1" u="sng" dirty="0"/>
              <a:t>: </a:t>
            </a:r>
            <a:r>
              <a:rPr lang="vi-VN" sz="3600" dirty="0"/>
              <a:t>Lúc 8 giờ 35 phút, một người đi xe đạp từ nhà và đến bưu điện huyện lúc 9 giờ. Hỏi người đó đi từ nhà đến bưu điện mất bao lâu?</a:t>
            </a:r>
            <a:endParaRPr lang="vi-VN" sz="3600" dirty="0"/>
          </a:p>
        </p:txBody>
      </p:sp>
      <p:grpSp>
        <p:nvGrpSpPr>
          <p:cNvPr id="3" name="Group 2"/>
          <p:cNvGrpSpPr/>
          <p:nvPr/>
        </p:nvGrpSpPr>
        <p:grpSpPr>
          <a:xfrm>
            <a:off x="3190029" y="2379214"/>
            <a:ext cx="4236930" cy="1314585"/>
            <a:chOff x="3201043" y="2379214"/>
            <a:chExt cx="3095366" cy="1314585"/>
          </a:xfrm>
        </p:grpSpPr>
        <p:sp>
          <p:nvSpPr>
            <p:cNvPr id="13" name="Rounded Rectangle 4"/>
            <p:cNvSpPr/>
            <p:nvPr/>
          </p:nvSpPr>
          <p:spPr>
            <a:xfrm>
              <a:off x="3230907" y="2379214"/>
              <a:ext cx="3065502" cy="1314585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R="0" lvl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defRPr/>
              </a:pPr>
              <a:r>
                <a:rPr kumimoji="0" lang="en-US" sz="4800" b="1" i="0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Calibri" panose="020F0502020204030204" pitchFamily="34" charset="0"/>
                  <a:sym typeface="Arial" panose="020B0604020202020204"/>
                </a:rPr>
                <a:t> 30 </a:t>
              </a:r>
              <a:r>
                <a:rPr kumimoji="0" lang="en-US" sz="4800" b="1" i="0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Calibri" panose="020F0502020204030204" pitchFamily="34" charset="0"/>
                  <a:sym typeface="Arial" panose="020B0604020202020204"/>
                </a:rPr>
                <a:t>phút</a:t>
              </a:r>
              <a:endParaRPr kumimoji="0" lang="en-US" sz="4800" b="1" i="0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Calibri" panose="020F0502020204030204" pitchFamily="34" charset="0"/>
                <a:sym typeface="Arial" panose="020B0604020202020204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3201043" y="2574841"/>
              <a:ext cx="82867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>
                  <a:latin typeface="Arial" panose="020B0604020202020204" pitchFamily="34" charset="0"/>
                  <a:cs typeface="Arial" panose="020B0604020202020204" pitchFamily="34" charset="0"/>
                </a:rPr>
                <a:t>A.</a:t>
              </a:r>
              <a:endParaRPr lang="en-US" sz="5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190029" y="3992709"/>
            <a:ext cx="4236930" cy="1314585"/>
            <a:chOff x="3201043" y="2379214"/>
            <a:chExt cx="3095366" cy="1314585"/>
          </a:xfrm>
        </p:grpSpPr>
        <p:sp>
          <p:nvSpPr>
            <p:cNvPr id="21" name="Rounded Rectangle 4"/>
            <p:cNvSpPr/>
            <p:nvPr/>
          </p:nvSpPr>
          <p:spPr>
            <a:xfrm>
              <a:off x="3230907" y="2379214"/>
              <a:ext cx="3065502" cy="1314585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R="0" lvl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defRPr/>
              </a:pPr>
              <a:r>
                <a:rPr kumimoji="0" lang="en-US" sz="4800" b="1" i="0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Calibri" panose="020F0502020204030204" pitchFamily="34" charset="0"/>
                  <a:sym typeface="Arial" panose="020B0604020202020204"/>
                </a:rPr>
                <a:t> 25 </a:t>
              </a:r>
              <a:r>
                <a:rPr kumimoji="0" lang="en-US" sz="4800" b="1" i="0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Calibri" panose="020F0502020204030204" pitchFamily="34" charset="0"/>
                  <a:sym typeface="Arial" panose="020B0604020202020204"/>
                </a:rPr>
                <a:t>phút</a:t>
              </a:r>
              <a:endParaRPr kumimoji="0" lang="en-US" sz="4800" b="1" i="0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Calibri" panose="020F0502020204030204" pitchFamily="34" charset="0"/>
                <a:sym typeface="Arial" panose="020B0604020202020204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201043" y="2574841"/>
              <a:ext cx="82867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>
                  <a:latin typeface="Arial" panose="020B0604020202020204" pitchFamily="34" charset="0"/>
                  <a:cs typeface="Arial" panose="020B0604020202020204" pitchFamily="34" charset="0"/>
                </a:rPr>
                <a:t>B.</a:t>
              </a:r>
              <a:endParaRPr lang="en-US" sz="5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190029" y="5583602"/>
            <a:ext cx="4236930" cy="1314585"/>
            <a:chOff x="3201043" y="2379214"/>
            <a:chExt cx="3095366" cy="1314585"/>
          </a:xfrm>
        </p:grpSpPr>
        <p:sp>
          <p:nvSpPr>
            <p:cNvPr id="27" name="Rounded Rectangle 4"/>
            <p:cNvSpPr/>
            <p:nvPr/>
          </p:nvSpPr>
          <p:spPr>
            <a:xfrm>
              <a:off x="3230907" y="2379214"/>
              <a:ext cx="3065502" cy="1314585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R="0" lvl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defRPr/>
              </a:pPr>
              <a:r>
                <a:rPr kumimoji="0" lang="en-US" sz="4800" b="1" i="0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Calibri" panose="020F0502020204030204" pitchFamily="34" charset="0"/>
                  <a:sym typeface="Arial" panose="020B0604020202020204"/>
                </a:rPr>
                <a:t> 20 </a:t>
              </a:r>
              <a:r>
                <a:rPr kumimoji="0" lang="en-US" sz="4800" b="1" i="0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Calibri" panose="020F0502020204030204" pitchFamily="34" charset="0"/>
                  <a:sym typeface="Arial" panose="020B0604020202020204"/>
                </a:rPr>
                <a:t>phút</a:t>
              </a:r>
              <a:endParaRPr kumimoji="0" lang="en-US" sz="4800" b="1" i="0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Calibri" panose="020F0502020204030204" pitchFamily="34" charset="0"/>
                <a:sym typeface="Arial" panose="020B0604020202020204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201043" y="2574841"/>
              <a:ext cx="82867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>
                  <a:latin typeface="Arial" panose="020B0604020202020204" pitchFamily="34" charset="0"/>
                  <a:cs typeface="Arial" panose="020B0604020202020204" pitchFamily="34" charset="0"/>
                </a:rPr>
                <a:t>C.</a:t>
              </a:r>
              <a:endParaRPr lang="en-US" sz="5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88657" y="2365688"/>
            <a:ext cx="7843235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  <a:endParaRPr lang="en-US" sz="7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6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 141</a:t>
            </a:r>
            <a:endParaRPr lang="en-US" sz="6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7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5322" y="149339"/>
            <a:ext cx="1984262" cy="183942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8879" y="4979961"/>
            <a:ext cx="5364480" cy="1129364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1631991" y="5087828"/>
            <a:ext cx="1718993" cy="1313980"/>
            <a:chOff x="1631991" y="5087828"/>
            <a:chExt cx="1718993" cy="1313980"/>
          </a:xfrm>
        </p:grpSpPr>
        <p:pic>
          <p:nvPicPr>
            <p:cNvPr id="76" name="图片 7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757" b="14339"/>
            <a:stretch>
              <a:fillRect/>
            </a:stretch>
          </p:blipFill>
          <p:spPr>
            <a:xfrm>
              <a:off x="1631991" y="5087828"/>
              <a:ext cx="1445624" cy="1313980"/>
            </a:xfrm>
            <a:prstGeom prst="rect">
              <a:avLst/>
            </a:prstGeom>
          </p:spPr>
        </p:pic>
        <p:pic>
          <p:nvPicPr>
            <p:cNvPr id="77" name="图片 7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757" b="14339"/>
            <a:stretch>
              <a:fillRect/>
            </a:stretch>
          </p:blipFill>
          <p:spPr>
            <a:xfrm>
              <a:off x="2292096" y="5439346"/>
              <a:ext cx="1058888" cy="962462"/>
            </a:xfrm>
            <a:prstGeom prst="rect">
              <a:avLst/>
            </a:prstGeom>
          </p:spPr>
        </p:pic>
      </p:grpSp>
      <p:pic>
        <p:nvPicPr>
          <p:cNvPr id="79" name="图片 7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640" y="2231231"/>
            <a:ext cx="1385144" cy="952286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7041" flipH="1">
            <a:off x="9774427" y="29334"/>
            <a:ext cx="2731607" cy="896634"/>
          </a:xfrm>
          <a:prstGeom prst="rect">
            <a:avLst/>
          </a:prstGeom>
        </p:spPr>
      </p:pic>
      <p:pic>
        <p:nvPicPr>
          <p:cNvPr id="83" name="图片 8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93582" flipH="1">
            <a:off x="9138997" y="-241720"/>
            <a:ext cx="3221032" cy="1057285"/>
          </a:xfrm>
          <a:prstGeom prst="rect">
            <a:avLst/>
          </a:prstGeom>
        </p:spPr>
      </p:pic>
      <p:grpSp>
        <p:nvGrpSpPr>
          <p:cNvPr id="84" name="组合 83"/>
          <p:cNvGrpSpPr/>
          <p:nvPr/>
        </p:nvGrpSpPr>
        <p:grpSpPr>
          <a:xfrm>
            <a:off x="-17585" y="5729324"/>
            <a:ext cx="12203723" cy="1123362"/>
            <a:chOff x="-17585" y="5729324"/>
            <a:chExt cx="12203723" cy="1123362"/>
          </a:xfrm>
        </p:grpSpPr>
        <p:pic>
          <p:nvPicPr>
            <p:cNvPr id="85" name="图片 84"/>
            <p:cNvPicPr>
              <a:picLocks noChangeAspect="1"/>
            </p:cNvPicPr>
            <p:nvPr/>
          </p:nvPicPr>
          <p:blipFill rotWithShape="1">
            <a:blip r:embed="rId7"/>
            <a:srcRect l="1990"/>
            <a:stretch>
              <a:fillRect/>
            </a:stretch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86" name="图片 85"/>
            <p:cNvPicPr>
              <a:picLocks noChangeAspect="1"/>
            </p:cNvPicPr>
            <p:nvPr/>
          </p:nvPicPr>
          <p:blipFill rotWithShape="1">
            <a:blip r:embed="rId7"/>
            <a:srcRect r="21459"/>
            <a:stretch>
              <a:fillRect/>
            </a:stretch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pic>
        <p:nvPicPr>
          <p:cNvPr id="80" name="图片 7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640" y="3985082"/>
            <a:ext cx="1255286" cy="1053284"/>
          </a:xfrm>
          <a:prstGeom prst="rect">
            <a:avLst/>
          </a:prstGeom>
        </p:spPr>
      </p:pic>
      <p:sp>
        <p:nvSpPr>
          <p:cNvPr id="10" name="Rectangle: Rounded Corners 9"/>
          <p:cNvSpPr/>
          <p:nvPr/>
        </p:nvSpPr>
        <p:spPr>
          <a:xfrm>
            <a:off x="3267789" y="2038331"/>
            <a:ext cx="6830368" cy="1123362"/>
          </a:xfrm>
          <a:custGeom>
            <a:avLst/>
            <a:gdLst>
              <a:gd name="connsiteX0" fmla="*/ 0 w 6461090"/>
              <a:gd name="connsiteY0" fmla="*/ 187231 h 1123362"/>
              <a:gd name="connsiteX1" fmla="*/ 187231 w 6461090"/>
              <a:gd name="connsiteY1" fmla="*/ 0 h 1123362"/>
              <a:gd name="connsiteX2" fmla="*/ 679695 w 6461090"/>
              <a:gd name="connsiteY2" fmla="*/ 0 h 1123362"/>
              <a:gd name="connsiteX3" fmla="*/ 1050426 w 6461090"/>
              <a:gd name="connsiteY3" fmla="*/ 0 h 1123362"/>
              <a:gd name="connsiteX4" fmla="*/ 1421156 w 6461090"/>
              <a:gd name="connsiteY4" fmla="*/ 0 h 1123362"/>
              <a:gd name="connsiteX5" fmla="*/ 1791887 w 6461090"/>
              <a:gd name="connsiteY5" fmla="*/ 0 h 1123362"/>
              <a:gd name="connsiteX6" fmla="*/ 2284351 w 6461090"/>
              <a:gd name="connsiteY6" fmla="*/ 0 h 1123362"/>
              <a:gd name="connsiteX7" fmla="*/ 2898547 w 6461090"/>
              <a:gd name="connsiteY7" fmla="*/ 0 h 1123362"/>
              <a:gd name="connsiteX8" fmla="*/ 3512743 w 6461090"/>
              <a:gd name="connsiteY8" fmla="*/ 0 h 1123362"/>
              <a:gd name="connsiteX9" fmla="*/ 3883474 w 6461090"/>
              <a:gd name="connsiteY9" fmla="*/ 0 h 1123362"/>
              <a:gd name="connsiteX10" fmla="*/ 4315071 w 6461090"/>
              <a:gd name="connsiteY10" fmla="*/ 0 h 1123362"/>
              <a:gd name="connsiteX11" fmla="*/ 4929268 w 6461090"/>
              <a:gd name="connsiteY11" fmla="*/ 0 h 1123362"/>
              <a:gd name="connsiteX12" fmla="*/ 5543464 w 6461090"/>
              <a:gd name="connsiteY12" fmla="*/ 0 h 1123362"/>
              <a:gd name="connsiteX13" fmla="*/ 6273859 w 6461090"/>
              <a:gd name="connsiteY13" fmla="*/ 0 h 1123362"/>
              <a:gd name="connsiteX14" fmla="*/ 6461090 w 6461090"/>
              <a:gd name="connsiteY14" fmla="*/ 187231 h 1123362"/>
              <a:gd name="connsiteX15" fmla="*/ 6461090 w 6461090"/>
              <a:gd name="connsiteY15" fmla="*/ 554192 h 1123362"/>
              <a:gd name="connsiteX16" fmla="*/ 6461090 w 6461090"/>
              <a:gd name="connsiteY16" fmla="*/ 936131 h 1123362"/>
              <a:gd name="connsiteX17" fmla="*/ 6273859 w 6461090"/>
              <a:gd name="connsiteY17" fmla="*/ 1123362 h 1123362"/>
              <a:gd name="connsiteX18" fmla="*/ 5720529 w 6461090"/>
              <a:gd name="connsiteY18" fmla="*/ 1123362 h 1123362"/>
              <a:gd name="connsiteX19" fmla="*/ 5288932 w 6461090"/>
              <a:gd name="connsiteY19" fmla="*/ 1123362 h 1123362"/>
              <a:gd name="connsiteX20" fmla="*/ 4613870 w 6461090"/>
              <a:gd name="connsiteY20" fmla="*/ 1123362 h 1123362"/>
              <a:gd name="connsiteX21" fmla="*/ 4060540 w 6461090"/>
              <a:gd name="connsiteY21" fmla="*/ 1123362 h 1123362"/>
              <a:gd name="connsiteX22" fmla="*/ 3385477 w 6461090"/>
              <a:gd name="connsiteY22" fmla="*/ 1123362 h 1123362"/>
              <a:gd name="connsiteX23" fmla="*/ 2710415 w 6461090"/>
              <a:gd name="connsiteY23" fmla="*/ 1123362 h 1123362"/>
              <a:gd name="connsiteX24" fmla="*/ 2278818 w 6461090"/>
              <a:gd name="connsiteY24" fmla="*/ 1123362 h 1123362"/>
              <a:gd name="connsiteX25" fmla="*/ 1908087 w 6461090"/>
              <a:gd name="connsiteY25" fmla="*/ 1123362 h 1123362"/>
              <a:gd name="connsiteX26" fmla="*/ 1537356 w 6461090"/>
              <a:gd name="connsiteY26" fmla="*/ 1123362 h 1123362"/>
              <a:gd name="connsiteX27" fmla="*/ 862293 w 6461090"/>
              <a:gd name="connsiteY27" fmla="*/ 1123362 h 1123362"/>
              <a:gd name="connsiteX28" fmla="*/ 187231 w 6461090"/>
              <a:gd name="connsiteY28" fmla="*/ 1123362 h 1123362"/>
              <a:gd name="connsiteX29" fmla="*/ 0 w 6461090"/>
              <a:gd name="connsiteY29" fmla="*/ 936131 h 1123362"/>
              <a:gd name="connsiteX30" fmla="*/ 0 w 6461090"/>
              <a:gd name="connsiteY30" fmla="*/ 584148 h 1123362"/>
              <a:gd name="connsiteX31" fmla="*/ 0 w 6461090"/>
              <a:gd name="connsiteY31" fmla="*/ 187231 h 1123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461090" h="1123362" extrusionOk="0">
                <a:moveTo>
                  <a:pt x="0" y="187231"/>
                </a:moveTo>
                <a:cubicBezTo>
                  <a:pt x="-17159" y="103421"/>
                  <a:pt x="72991" y="-15526"/>
                  <a:pt x="187231" y="0"/>
                </a:cubicBezTo>
                <a:cubicBezTo>
                  <a:pt x="384467" y="-53303"/>
                  <a:pt x="500710" y="5951"/>
                  <a:pt x="679695" y="0"/>
                </a:cubicBezTo>
                <a:cubicBezTo>
                  <a:pt x="858680" y="-5951"/>
                  <a:pt x="935394" y="12383"/>
                  <a:pt x="1050426" y="0"/>
                </a:cubicBezTo>
                <a:cubicBezTo>
                  <a:pt x="1165458" y="-12383"/>
                  <a:pt x="1286218" y="25691"/>
                  <a:pt x="1421156" y="0"/>
                </a:cubicBezTo>
                <a:cubicBezTo>
                  <a:pt x="1556094" y="-25691"/>
                  <a:pt x="1716516" y="30092"/>
                  <a:pt x="1791887" y="0"/>
                </a:cubicBezTo>
                <a:cubicBezTo>
                  <a:pt x="1867258" y="-30092"/>
                  <a:pt x="2106074" y="27463"/>
                  <a:pt x="2284351" y="0"/>
                </a:cubicBezTo>
                <a:cubicBezTo>
                  <a:pt x="2462628" y="-27463"/>
                  <a:pt x="2750492" y="15413"/>
                  <a:pt x="2898547" y="0"/>
                </a:cubicBezTo>
                <a:cubicBezTo>
                  <a:pt x="3046602" y="-15413"/>
                  <a:pt x="3342397" y="31367"/>
                  <a:pt x="3512743" y="0"/>
                </a:cubicBezTo>
                <a:cubicBezTo>
                  <a:pt x="3683089" y="-31367"/>
                  <a:pt x="3793117" y="11903"/>
                  <a:pt x="3883474" y="0"/>
                </a:cubicBezTo>
                <a:cubicBezTo>
                  <a:pt x="3973831" y="-11903"/>
                  <a:pt x="4173091" y="5115"/>
                  <a:pt x="4315071" y="0"/>
                </a:cubicBezTo>
                <a:cubicBezTo>
                  <a:pt x="4457051" y="-5115"/>
                  <a:pt x="4663642" y="33495"/>
                  <a:pt x="4929268" y="0"/>
                </a:cubicBezTo>
                <a:cubicBezTo>
                  <a:pt x="5194894" y="-33495"/>
                  <a:pt x="5271498" y="13082"/>
                  <a:pt x="5543464" y="0"/>
                </a:cubicBezTo>
                <a:cubicBezTo>
                  <a:pt x="5815430" y="-13082"/>
                  <a:pt x="5924004" y="67592"/>
                  <a:pt x="6273859" y="0"/>
                </a:cubicBezTo>
                <a:cubicBezTo>
                  <a:pt x="6367826" y="18201"/>
                  <a:pt x="6456299" y="109961"/>
                  <a:pt x="6461090" y="187231"/>
                </a:cubicBezTo>
                <a:cubicBezTo>
                  <a:pt x="6479810" y="313702"/>
                  <a:pt x="6450213" y="392227"/>
                  <a:pt x="6461090" y="554192"/>
                </a:cubicBezTo>
                <a:cubicBezTo>
                  <a:pt x="6471967" y="716157"/>
                  <a:pt x="6437058" y="748499"/>
                  <a:pt x="6461090" y="936131"/>
                </a:cubicBezTo>
                <a:cubicBezTo>
                  <a:pt x="6443161" y="1047785"/>
                  <a:pt x="6370784" y="1110041"/>
                  <a:pt x="6273859" y="1123362"/>
                </a:cubicBezTo>
                <a:cubicBezTo>
                  <a:pt x="6079105" y="1127329"/>
                  <a:pt x="5948564" y="1121336"/>
                  <a:pt x="5720529" y="1123362"/>
                </a:cubicBezTo>
                <a:cubicBezTo>
                  <a:pt x="5492494" y="1125388"/>
                  <a:pt x="5488902" y="1098869"/>
                  <a:pt x="5288932" y="1123362"/>
                </a:cubicBezTo>
                <a:cubicBezTo>
                  <a:pt x="5088962" y="1147855"/>
                  <a:pt x="4840254" y="1091308"/>
                  <a:pt x="4613870" y="1123362"/>
                </a:cubicBezTo>
                <a:cubicBezTo>
                  <a:pt x="4387486" y="1155416"/>
                  <a:pt x="4186730" y="1091548"/>
                  <a:pt x="4060540" y="1123362"/>
                </a:cubicBezTo>
                <a:cubicBezTo>
                  <a:pt x="3934350" y="1155176"/>
                  <a:pt x="3539234" y="1082329"/>
                  <a:pt x="3385477" y="1123362"/>
                </a:cubicBezTo>
                <a:cubicBezTo>
                  <a:pt x="3231720" y="1164395"/>
                  <a:pt x="2855599" y="1068146"/>
                  <a:pt x="2710415" y="1123362"/>
                </a:cubicBezTo>
                <a:cubicBezTo>
                  <a:pt x="2565231" y="1178578"/>
                  <a:pt x="2392223" y="1072677"/>
                  <a:pt x="2278818" y="1123362"/>
                </a:cubicBezTo>
                <a:cubicBezTo>
                  <a:pt x="2165413" y="1174047"/>
                  <a:pt x="2080507" y="1093079"/>
                  <a:pt x="1908087" y="1123362"/>
                </a:cubicBezTo>
                <a:cubicBezTo>
                  <a:pt x="1735667" y="1153645"/>
                  <a:pt x="1639177" y="1116922"/>
                  <a:pt x="1537356" y="1123362"/>
                </a:cubicBezTo>
                <a:cubicBezTo>
                  <a:pt x="1435535" y="1129802"/>
                  <a:pt x="1183917" y="1042944"/>
                  <a:pt x="862293" y="1123362"/>
                </a:cubicBezTo>
                <a:cubicBezTo>
                  <a:pt x="540669" y="1203780"/>
                  <a:pt x="326917" y="1066256"/>
                  <a:pt x="187231" y="1123362"/>
                </a:cubicBezTo>
                <a:cubicBezTo>
                  <a:pt x="76550" y="1137796"/>
                  <a:pt x="4166" y="1049687"/>
                  <a:pt x="0" y="936131"/>
                </a:cubicBezTo>
                <a:cubicBezTo>
                  <a:pt x="-1027" y="841013"/>
                  <a:pt x="37211" y="687874"/>
                  <a:pt x="0" y="584148"/>
                </a:cubicBezTo>
                <a:cubicBezTo>
                  <a:pt x="-37211" y="480422"/>
                  <a:pt x="18205" y="297623"/>
                  <a:pt x="0" y="187231"/>
                </a:cubicBezTo>
                <a:close/>
              </a:path>
            </a:pathLst>
          </a:custGeom>
          <a:noFill/>
          <a:ln w="38100">
            <a:solidFill>
              <a:schemeClr val="accent2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Luyện tập cách tính quãng đường.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26" name="Rectangle: Rounded Corners 25"/>
          <p:cNvSpPr/>
          <p:nvPr/>
        </p:nvSpPr>
        <p:spPr>
          <a:xfrm>
            <a:off x="3196669" y="3877362"/>
            <a:ext cx="6532210" cy="1345103"/>
          </a:xfrm>
          <a:custGeom>
            <a:avLst/>
            <a:gdLst>
              <a:gd name="connsiteX0" fmla="*/ 0 w 6532210"/>
              <a:gd name="connsiteY0" fmla="*/ 224188 h 1345103"/>
              <a:gd name="connsiteX1" fmla="*/ 224188 w 6532210"/>
              <a:gd name="connsiteY1" fmla="*/ 0 h 1345103"/>
              <a:gd name="connsiteX2" fmla="*/ 716425 w 6532210"/>
              <a:gd name="connsiteY2" fmla="*/ 0 h 1345103"/>
              <a:gd name="connsiteX3" fmla="*/ 1086986 w 6532210"/>
              <a:gd name="connsiteY3" fmla="*/ 0 h 1345103"/>
              <a:gd name="connsiteX4" fmla="*/ 1457547 w 6532210"/>
              <a:gd name="connsiteY4" fmla="*/ 0 h 1345103"/>
              <a:gd name="connsiteX5" fmla="*/ 1828108 w 6532210"/>
              <a:gd name="connsiteY5" fmla="*/ 0 h 1345103"/>
              <a:gd name="connsiteX6" fmla="*/ 2320345 w 6532210"/>
              <a:gd name="connsiteY6" fmla="*/ 0 h 1345103"/>
              <a:gd name="connsiteX7" fmla="*/ 2934260 w 6532210"/>
              <a:gd name="connsiteY7" fmla="*/ 0 h 1345103"/>
              <a:gd name="connsiteX8" fmla="*/ 3548174 w 6532210"/>
              <a:gd name="connsiteY8" fmla="*/ 0 h 1345103"/>
              <a:gd name="connsiteX9" fmla="*/ 3918734 w 6532210"/>
              <a:gd name="connsiteY9" fmla="*/ 0 h 1345103"/>
              <a:gd name="connsiteX10" fmla="*/ 4350134 w 6532210"/>
              <a:gd name="connsiteY10" fmla="*/ 0 h 1345103"/>
              <a:gd name="connsiteX11" fmla="*/ 4964048 w 6532210"/>
              <a:gd name="connsiteY11" fmla="*/ 0 h 1345103"/>
              <a:gd name="connsiteX12" fmla="*/ 5577962 w 6532210"/>
              <a:gd name="connsiteY12" fmla="*/ 0 h 1345103"/>
              <a:gd name="connsiteX13" fmla="*/ 6308022 w 6532210"/>
              <a:gd name="connsiteY13" fmla="*/ 0 h 1345103"/>
              <a:gd name="connsiteX14" fmla="*/ 6532210 w 6532210"/>
              <a:gd name="connsiteY14" fmla="*/ 224188 h 1345103"/>
              <a:gd name="connsiteX15" fmla="*/ 6532210 w 6532210"/>
              <a:gd name="connsiteY15" fmla="*/ 663584 h 1345103"/>
              <a:gd name="connsiteX16" fmla="*/ 6532210 w 6532210"/>
              <a:gd name="connsiteY16" fmla="*/ 1120915 h 1345103"/>
              <a:gd name="connsiteX17" fmla="*/ 6308022 w 6532210"/>
              <a:gd name="connsiteY17" fmla="*/ 1345103 h 1345103"/>
              <a:gd name="connsiteX18" fmla="*/ 5754946 w 6532210"/>
              <a:gd name="connsiteY18" fmla="*/ 1345103 h 1345103"/>
              <a:gd name="connsiteX19" fmla="*/ 5323547 w 6532210"/>
              <a:gd name="connsiteY19" fmla="*/ 1345103 h 1345103"/>
              <a:gd name="connsiteX20" fmla="*/ 4648795 w 6532210"/>
              <a:gd name="connsiteY20" fmla="*/ 1345103 h 1345103"/>
              <a:gd name="connsiteX21" fmla="*/ 4095719 w 6532210"/>
              <a:gd name="connsiteY21" fmla="*/ 1345103 h 1345103"/>
              <a:gd name="connsiteX22" fmla="*/ 3420966 w 6532210"/>
              <a:gd name="connsiteY22" fmla="*/ 1345103 h 1345103"/>
              <a:gd name="connsiteX23" fmla="*/ 2746214 w 6532210"/>
              <a:gd name="connsiteY23" fmla="*/ 1345103 h 1345103"/>
              <a:gd name="connsiteX24" fmla="*/ 2314815 w 6532210"/>
              <a:gd name="connsiteY24" fmla="*/ 1345103 h 1345103"/>
              <a:gd name="connsiteX25" fmla="*/ 1944254 w 6532210"/>
              <a:gd name="connsiteY25" fmla="*/ 1345103 h 1345103"/>
              <a:gd name="connsiteX26" fmla="*/ 1573693 w 6532210"/>
              <a:gd name="connsiteY26" fmla="*/ 1345103 h 1345103"/>
              <a:gd name="connsiteX27" fmla="*/ 898940 w 6532210"/>
              <a:gd name="connsiteY27" fmla="*/ 1345103 h 1345103"/>
              <a:gd name="connsiteX28" fmla="*/ 224188 w 6532210"/>
              <a:gd name="connsiteY28" fmla="*/ 1345103 h 1345103"/>
              <a:gd name="connsiteX29" fmla="*/ 0 w 6532210"/>
              <a:gd name="connsiteY29" fmla="*/ 1120915 h 1345103"/>
              <a:gd name="connsiteX30" fmla="*/ 0 w 6532210"/>
              <a:gd name="connsiteY30" fmla="*/ 699453 h 1345103"/>
              <a:gd name="connsiteX31" fmla="*/ 0 w 6532210"/>
              <a:gd name="connsiteY31" fmla="*/ 224188 h 1345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532210" h="1345103" extrusionOk="0">
                <a:moveTo>
                  <a:pt x="0" y="224188"/>
                </a:moveTo>
                <a:cubicBezTo>
                  <a:pt x="-21488" y="124911"/>
                  <a:pt x="86417" y="-19996"/>
                  <a:pt x="224188" y="0"/>
                </a:cubicBezTo>
                <a:cubicBezTo>
                  <a:pt x="457880" y="-21242"/>
                  <a:pt x="585507" y="14404"/>
                  <a:pt x="716425" y="0"/>
                </a:cubicBezTo>
                <a:cubicBezTo>
                  <a:pt x="847343" y="-14404"/>
                  <a:pt x="935045" y="12068"/>
                  <a:pt x="1086986" y="0"/>
                </a:cubicBezTo>
                <a:cubicBezTo>
                  <a:pt x="1238927" y="-12068"/>
                  <a:pt x="1308025" y="14643"/>
                  <a:pt x="1457547" y="0"/>
                </a:cubicBezTo>
                <a:cubicBezTo>
                  <a:pt x="1607069" y="-14643"/>
                  <a:pt x="1684611" y="3406"/>
                  <a:pt x="1828108" y="0"/>
                </a:cubicBezTo>
                <a:cubicBezTo>
                  <a:pt x="1971605" y="-3406"/>
                  <a:pt x="2194184" y="44772"/>
                  <a:pt x="2320345" y="0"/>
                </a:cubicBezTo>
                <a:cubicBezTo>
                  <a:pt x="2446506" y="-44772"/>
                  <a:pt x="2758816" y="14560"/>
                  <a:pt x="2934260" y="0"/>
                </a:cubicBezTo>
                <a:cubicBezTo>
                  <a:pt x="3109705" y="-14560"/>
                  <a:pt x="3331183" y="39286"/>
                  <a:pt x="3548174" y="0"/>
                </a:cubicBezTo>
                <a:cubicBezTo>
                  <a:pt x="3765165" y="-39286"/>
                  <a:pt x="3771198" y="23262"/>
                  <a:pt x="3918734" y="0"/>
                </a:cubicBezTo>
                <a:cubicBezTo>
                  <a:pt x="4066270" y="-23262"/>
                  <a:pt x="4198337" y="24981"/>
                  <a:pt x="4350134" y="0"/>
                </a:cubicBezTo>
                <a:cubicBezTo>
                  <a:pt x="4501931" y="-24981"/>
                  <a:pt x="4685387" y="2108"/>
                  <a:pt x="4964048" y="0"/>
                </a:cubicBezTo>
                <a:cubicBezTo>
                  <a:pt x="5242709" y="-2108"/>
                  <a:pt x="5401725" y="61101"/>
                  <a:pt x="5577962" y="0"/>
                </a:cubicBezTo>
                <a:cubicBezTo>
                  <a:pt x="5754199" y="-61101"/>
                  <a:pt x="6027579" y="80135"/>
                  <a:pt x="6308022" y="0"/>
                </a:cubicBezTo>
                <a:cubicBezTo>
                  <a:pt x="6424267" y="14599"/>
                  <a:pt x="6526152" y="133420"/>
                  <a:pt x="6532210" y="224188"/>
                </a:cubicBezTo>
                <a:cubicBezTo>
                  <a:pt x="6584177" y="330105"/>
                  <a:pt x="6516360" y="473353"/>
                  <a:pt x="6532210" y="663584"/>
                </a:cubicBezTo>
                <a:cubicBezTo>
                  <a:pt x="6548060" y="853815"/>
                  <a:pt x="6498461" y="1021931"/>
                  <a:pt x="6532210" y="1120915"/>
                </a:cubicBezTo>
                <a:cubicBezTo>
                  <a:pt x="6512105" y="1253982"/>
                  <a:pt x="6421278" y="1323395"/>
                  <a:pt x="6308022" y="1345103"/>
                </a:cubicBezTo>
                <a:cubicBezTo>
                  <a:pt x="6125580" y="1396311"/>
                  <a:pt x="6002039" y="1324864"/>
                  <a:pt x="5754946" y="1345103"/>
                </a:cubicBezTo>
                <a:cubicBezTo>
                  <a:pt x="5507853" y="1365342"/>
                  <a:pt x="5425859" y="1295848"/>
                  <a:pt x="5323547" y="1345103"/>
                </a:cubicBezTo>
                <a:cubicBezTo>
                  <a:pt x="5221235" y="1394358"/>
                  <a:pt x="4905924" y="1285009"/>
                  <a:pt x="4648795" y="1345103"/>
                </a:cubicBezTo>
                <a:cubicBezTo>
                  <a:pt x="4391666" y="1405197"/>
                  <a:pt x="4216511" y="1339883"/>
                  <a:pt x="4095719" y="1345103"/>
                </a:cubicBezTo>
                <a:cubicBezTo>
                  <a:pt x="3974927" y="1350323"/>
                  <a:pt x="3658259" y="1266231"/>
                  <a:pt x="3420966" y="1345103"/>
                </a:cubicBezTo>
                <a:cubicBezTo>
                  <a:pt x="3183673" y="1423975"/>
                  <a:pt x="2964634" y="1287487"/>
                  <a:pt x="2746214" y="1345103"/>
                </a:cubicBezTo>
                <a:cubicBezTo>
                  <a:pt x="2527794" y="1402719"/>
                  <a:pt x="2467907" y="1338075"/>
                  <a:pt x="2314815" y="1345103"/>
                </a:cubicBezTo>
                <a:cubicBezTo>
                  <a:pt x="2161723" y="1352131"/>
                  <a:pt x="2071275" y="1312585"/>
                  <a:pt x="1944254" y="1345103"/>
                </a:cubicBezTo>
                <a:cubicBezTo>
                  <a:pt x="1817233" y="1377621"/>
                  <a:pt x="1712311" y="1332076"/>
                  <a:pt x="1573693" y="1345103"/>
                </a:cubicBezTo>
                <a:cubicBezTo>
                  <a:pt x="1435075" y="1358130"/>
                  <a:pt x="1207218" y="1277081"/>
                  <a:pt x="898940" y="1345103"/>
                </a:cubicBezTo>
                <a:cubicBezTo>
                  <a:pt x="590662" y="1413125"/>
                  <a:pt x="449572" y="1293597"/>
                  <a:pt x="224188" y="1345103"/>
                </a:cubicBezTo>
                <a:cubicBezTo>
                  <a:pt x="98306" y="1349201"/>
                  <a:pt x="9326" y="1267457"/>
                  <a:pt x="0" y="1120915"/>
                </a:cubicBezTo>
                <a:cubicBezTo>
                  <a:pt x="-15995" y="963818"/>
                  <a:pt x="46627" y="863298"/>
                  <a:pt x="0" y="699453"/>
                </a:cubicBezTo>
                <a:cubicBezTo>
                  <a:pt x="-46627" y="535608"/>
                  <a:pt x="56061" y="380008"/>
                  <a:pt x="0" y="224188"/>
                </a:cubicBezTo>
                <a:close/>
              </a:path>
            </a:pathLst>
          </a:custGeom>
          <a:noFill/>
          <a:ln w="38100">
            <a:solidFill>
              <a:schemeClr val="accent2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Thực hành </a:t>
            </a:r>
            <a:r>
              <a:rPr lang="en-US" sz="3200" dirty="0" smtClean="0">
                <a:solidFill>
                  <a:schemeClr val="tx1"/>
                </a:solidFill>
              </a:rPr>
              <a:t>giải các bài toán tính quãng đường của chuyển động đều.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96669" y="272043"/>
            <a:ext cx="792190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38827D"/>
                </a:solidFill>
                <a:latin typeface="+mj-lt"/>
              </a:rPr>
              <a:t>Yêu cầu cần đạt</a:t>
            </a:r>
            <a:endParaRPr lang="en-US" sz="8800" b="1" dirty="0">
              <a:solidFill>
                <a:srgbClr val="38827D"/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26" grpId="0" bldLvl="0" animBg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88657" y="2365688"/>
            <a:ext cx="784323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 HÀNH</a:t>
            </a:r>
            <a:endParaRPr lang="en-US" sz="7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7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" name="Table 71"/>
          <p:cNvGraphicFramePr>
            <a:graphicFrameLocks noGrp="1"/>
          </p:cNvGraphicFramePr>
          <p:nvPr/>
        </p:nvGraphicFramePr>
        <p:xfrm>
          <a:off x="1576070" y="2242820"/>
          <a:ext cx="9862185" cy="285496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715770"/>
                <a:gridCol w="2553970"/>
                <a:gridCol w="2816225"/>
                <a:gridCol w="2776220"/>
              </a:tblGrid>
              <a:tr h="127952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24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v</a:t>
                      </a:r>
                      <a:endParaRPr lang="en-US" sz="2400" b="1" baseline="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24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32, 5 km/giờ</a:t>
                      </a:r>
                      <a:endParaRPr lang="en-US" sz="2400" b="1" baseline="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24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210m/phút</a:t>
                      </a:r>
                      <a:endParaRPr lang="en-US" sz="2400" b="1" baseline="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24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36km/giờ</a:t>
                      </a:r>
                      <a:endParaRPr lang="en-US" sz="2400" b="1" baseline="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70739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24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 </a:t>
                      </a:r>
                      <a:endParaRPr lang="en-US" sz="2400" b="1" baseline="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24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4 giờ</a:t>
                      </a:r>
                      <a:endParaRPr lang="en-US" sz="2400" b="1" baseline="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24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7 phút</a:t>
                      </a:r>
                      <a:endParaRPr lang="en-US" sz="2400" b="1" baseline="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24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40 phút</a:t>
                      </a:r>
                      <a:endParaRPr lang="en-US" sz="2400" b="1" baseline="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86804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24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</a:t>
                      </a:r>
                      <a:endParaRPr lang="en-US" sz="2400" b="1" baseline="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2400" b="1" baseline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2400" b="1" baseline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ound Diagonal Corner Rectangle 7"/>
          <p:cNvSpPr/>
          <p:nvPr/>
        </p:nvSpPr>
        <p:spPr>
          <a:xfrm>
            <a:off x="1575888" y="709614"/>
            <a:ext cx="9480732" cy="1187471"/>
          </a:xfrm>
          <a:prstGeom prst="round2DiagRect">
            <a:avLst/>
          </a:prstGeom>
          <a:solidFill>
            <a:schemeClr val="bg1"/>
          </a:solidFill>
          <a:ln w="28575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vi-VN" sz="3200" dirty="0">
                <a:solidFill>
                  <a:schemeClr val="tx1"/>
                </a:solidFill>
              </a:rPr>
              <a:t>Bài 1: Tính độ dài quãng đường với đơn vị là</a:t>
            </a:r>
            <a:r>
              <a:rPr lang="en-US" sz="3200" dirty="0">
                <a:solidFill>
                  <a:schemeClr val="tx1"/>
                </a:solidFill>
              </a:rPr>
              <a:t>           </a:t>
            </a:r>
            <a:r>
              <a:rPr lang="vi-VN" sz="3200" dirty="0">
                <a:solidFill>
                  <a:srgbClr val="FF0000"/>
                </a:solidFill>
              </a:rPr>
              <a:t>ki – lô – mét </a:t>
            </a:r>
            <a:r>
              <a:rPr lang="vi-VN" sz="3200" dirty="0">
                <a:solidFill>
                  <a:schemeClr val="tx1"/>
                </a:solidFill>
              </a:rPr>
              <a:t>rồi viết vào ô trống: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0</TotalTime>
  <Words>1335</Words>
  <Application>WPS Presentation</Application>
  <PresentationFormat>Widescreen</PresentationFormat>
  <Paragraphs>125</Paragraphs>
  <Slides>13</Slides>
  <Notes>9</Notes>
  <HiddenSlides>0</HiddenSlides>
  <MMClips>2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7" baseType="lpstr">
      <vt:lpstr>Arial</vt:lpstr>
      <vt:lpstr>SimSun</vt:lpstr>
      <vt:lpstr>Wingdings</vt:lpstr>
      <vt:lpstr>Gochi Hand</vt:lpstr>
      <vt:lpstr>Segoe Print</vt:lpstr>
      <vt:lpstr>等线</vt:lpstr>
      <vt:lpstr>等线</vt:lpstr>
      <vt:lpstr>Arial</vt:lpstr>
      <vt:lpstr>Calibri</vt:lpstr>
      <vt:lpstr>Comic Sans MS</vt:lpstr>
      <vt:lpstr>Microsoft YaHei</vt:lpstr>
      <vt:lpstr>Arial Unicode MS</vt:lpstr>
      <vt:lpstr>Calibri Light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9Slide.vn</Company>
  <LinksUpToDate>false</LinksUpToDate>
  <SharedDoc>false</SharedDoc>
  <HyperlinksChanged>false</HyperlinksChanged>
  <AppVersion>14.0000</AppVersion>
  <Manager>9Slide.vn</Manager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dc:description>9Slide.vn</dc:description>
  <dc:subject>9Slide.vn</dc:subject>
  <cp:category>9Slide.vn</cp:category>
  <cp:lastModifiedBy>ASUS</cp:lastModifiedBy>
  <cp:revision>6</cp:revision>
  <dcterms:created xsi:type="dcterms:W3CDTF">2022-02-20T13:01:00Z</dcterms:created>
  <dcterms:modified xsi:type="dcterms:W3CDTF">2023-03-20T03:43:45Z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4535BA53E03140AAA93B71B5315B69E5</vt:lpwstr>
  </property>
  <property fmtid="{D5CDD505-2E9C-101B-9397-08002B2CF9AE}" pid="3" name="KSOProductBuildVer">
    <vt:lpwstr>1033-11.2.0.11513</vt:lpwstr>
  </property>
</Properties>
</file>