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0" r:id="rId2"/>
    <p:sldMasterId id="2147483722" r:id="rId3"/>
    <p:sldMasterId id="2147483729" r:id="rId4"/>
    <p:sldMasterId id="2147483741" r:id="rId5"/>
    <p:sldMasterId id="2147483753" r:id="rId6"/>
    <p:sldMasterId id="2147483760" r:id="rId7"/>
  </p:sldMasterIdLst>
  <p:notesMasterIdLst>
    <p:notesMasterId r:id="rId20"/>
  </p:notesMasterIdLst>
  <p:sldIdLst>
    <p:sldId id="2007577166" r:id="rId8"/>
    <p:sldId id="2007577159" r:id="rId9"/>
    <p:sldId id="2007577167" r:id="rId10"/>
    <p:sldId id="2007577168" r:id="rId11"/>
    <p:sldId id="2007577161" r:id="rId12"/>
    <p:sldId id="482" r:id="rId13"/>
    <p:sldId id="2007577163" r:id="rId14"/>
    <p:sldId id="2007577164" r:id="rId15"/>
    <p:sldId id="2007577165" r:id="rId16"/>
    <p:sldId id="2007577169" r:id="rId17"/>
    <p:sldId id="2007577170" r:id="rId18"/>
    <p:sldId id="20075771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39" d="100"/>
          <a:sy n="39" d="100"/>
        </p:scale>
        <p:origin x="-10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87F95-9374-43E9-8396-4C160FDDD950}"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D9D42-2F67-431F-8A44-C087553DA52E}" type="slidenum">
              <a:rPr lang="en-US" smtClean="0"/>
              <a:t>‹#›</a:t>
            </a:fld>
            <a:endParaRPr lang="en-US"/>
          </a:p>
        </p:txBody>
      </p:sp>
    </p:spTree>
    <p:extLst>
      <p:ext uri="{BB962C8B-B14F-4D97-AF65-F5344CB8AC3E}">
        <p14:creationId xmlns:p14="http://schemas.microsoft.com/office/powerpoint/2010/main" val="351600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1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533D9D42-2F67-431F-8A44-C087553DA52E}" type="slidenum">
              <a:rPr lang="en-US" smtClean="0"/>
              <a:t>5</a:t>
            </a:fld>
            <a:endParaRPr lang="en-US"/>
          </a:p>
        </p:txBody>
      </p:sp>
    </p:spTree>
    <p:extLst>
      <p:ext uri="{BB962C8B-B14F-4D97-AF65-F5344CB8AC3E}">
        <p14:creationId xmlns:p14="http://schemas.microsoft.com/office/powerpoint/2010/main" val="237671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a:t>: tranthao121004@gmail.com</a:t>
            </a:r>
          </a:p>
        </p:txBody>
      </p:sp>
      <p:sp>
        <p:nvSpPr>
          <p:cNvPr id="4" name="Slide Number Placeholder 3"/>
          <p:cNvSpPr>
            <a:spLocks noGrp="1"/>
          </p:cNvSpPr>
          <p:nvPr>
            <p:ph type="sldNum" sz="quarter" idx="5"/>
          </p:nvPr>
        </p:nvSpPr>
        <p:spPr/>
        <p:txBody>
          <a:bodyPr/>
          <a:lstStyle/>
          <a:p>
            <a:fld id="{533D9D42-2F67-431F-8A44-C087553DA52E}" type="slidenum">
              <a:rPr lang="en-US" smtClean="0"/>
              <a:t>9</a:t>
            </a:fld>
            <a:endParaRPr lang="en-US"/>
          </a:p>
        </p:txBody>
      </p:sp>
    </p:spTree>
    <p:extLst>
      <p:ext uri="{BB962C8B-B14F-4D97-AF65-F5344CB8AC3E}">
        <p14:creationId xmlns:p14="http://schemas.microsoft.com/office/powerpoint/2010/main" val="336028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47431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06306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2180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36410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04492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72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91347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12973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Tree>
    <p:extLst>
      <p:ext uri="{BB962C8B-B14F-4D97-AF65-F5344CB8AC3E}">
        <p14:creationId xmlns:p14="http://schemas.microsoft.com/office/powerpoint/2010/main" val="3893701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450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6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2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srgbClr val="000000"/>
                </a:solidFill>
              </a:rPr>
              <a:pPr/>
              <a:t>3/20/2023</a:t>
            </a:fld>
            <a:endParaRPr lang="en-US">
              <a:solidFill>
                <a:srgbClr val="000000"/>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srgbClr val="000000"/>
                </a:solidFill>
              </a:rPr>
              <a:pPr/>
              <a:t>‹#›</a:t>
            </a:fld>
            <a:endParaRPr lang="en-US">
              <a:solidFill>
                <a:srgbClr val="000000"/>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40614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B572EEC-3D39-4EAB-A5F6-E36979CC5C9F}" type="datetimeFigureOut">
              <a:rPr lang="en-US" smtClean="0">
                <a:solidFill>
                  <a:srgbClr val="000000"/>
                </a:solidFill>
              </a:rPr>
              <a:pPr/>
              <a:t>3/20/2023</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0CA2132-0642-4564-810A-2E9C89FBA2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1317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B572EEC-3D39-4EAB-A5F6-E36979CC5C9F}" type="datetimeFigureOut">
              <a:rPr lang="en-US" smtClean="0">
                <a:solidFill>
                  <a:srgbClr val="000000"/>
                </a:solidFill>
              </a:rPr>
              <a:pPr/>
              <a:t>3/20/2023</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0CA2132-0642-4564-810A-2E9C89FBA2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796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82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11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374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76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526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458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978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37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353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593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211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5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187FE9A-A440-41FF-BA7E-816A82B189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4037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EA3F472-21CA-491B-B181-B6ADC32672D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48785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E2A91E5-AB00-4475-B860-79DEA23A456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990426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29E633B-7823-4965-AC3A-75A494A9A52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11238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8171DCCC-63FD-4B56-BFCA-F6E9757F69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3541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D0FCFE56-FC14-4043-827B-6C0767C77BB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296235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2731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76165565-CE15-47DB-B59E-00C53DD335E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517735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920485E-92B4-4395-8726-C7BDBDF8D06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0984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D018688-58A0-4816-B813-7612CFED6A0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454057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24EE861-9EFD-455A-88F2-3AB5CBE640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08984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0307F57-B31D-49B8-ABDA-690B139C65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200661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Tree>
    <p:extLst>
      <p:ext uri="{BB962C8B-B14F-4D97-AF65-F5344CB8AC3E}">
        <p14:creationId xmlns:p14="http://schemas.microsoft.com/office/powerpoint/2010/main" val="2356289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588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51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srgbClr val="000000"/>
                </a:solidFill>
              </a:rPr>
              <a:pPr/>
              <a:t>3/20/2023</a:t>
            </a:fld>
            <a:endParaRPr lang="en-US">
              <a:solidFill>
                <a:srgbClr val="000000"/>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srgbClr val="000000"/>
                </a:solidFill>
              </a:rPr>
              <a:pPr/>
              <a:t>‹#›</a:t>
            </a:fld>
            <a:endParaRPr lang="en-US">
              <a:solidFill>
                <a:srgbClr val="000000"/>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77438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B572EEC-3D39-4EAB-A5F6-E36979CC5C9F}" type="datetimeFigureOut">
              <a:rPr lang="en-US" smtClean="0">
                <a:solidFill>
                  <a:srgbClr val="000000"/>
                </a:solidFill>
              </a:rPr>
              <a:pPr/>
              <a:t>3/20/2023</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0CA2132-0642-4564-810A-2E9C89FBA2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81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3/20/2023</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879972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B572EEC-3D39-4EAB-A5F6-E36979CC5C9F}" type="datetimeFigureOut">
              <a:rPr lang="en-US" smtClean="0">
                <a:solidFill>
                  <a:srgbClr val="000000"/>
                </a:solidFill>
              </a:rPr>
              <a:pPr/>
              <a:t>3/20/2023</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0CA2132-0642-4564-810A-2E9C89FBA2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479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Tree>
    <p:extLst>
      <p:ext uri="{BB962C8B-B14F-4D97-AF65-F5344CB8AC3E}">
        <p14:creationId xmlns:p14="http://schemas.microsoft.com/office/powerpoint/2010/main" val="2822290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11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5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srgbClr val="000000"/>
                </a:solidFill>
              </a:rPr>
              <a:pPr/>
              <a:t>3/20/2023</a:t>
            </a:fld>
            <a:endParaRPr lang="en-US">
              <a:solidFill>
                <a:srgbClr val="000000"/>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srgbClr val="000000"/>
                </a:solidFill>
              </a:rPr>
              <a:pPr/>
              <a:t>‹#›</a:t>
            </a:fld>
            <a:endParaRPr lang="en-US">
              <a:solidFill>
                <a:srgbClr val="000000"/>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33420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B572EEC-3D39-4EAB-A5F6-E36979CC5C9F}" type="datetimeFigureOut">
              <a:rPr lang="en-US" smtClean="0">
                <a:solidFill>
                  <a:srgbClr val="000000"/>
                </a:solidFill>
              </a:rPr>
              <a:pPr/>
              <a:t>3/20/2023</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0CA2132-0642-4564-810A-2E9C89FBA2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541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B572EEC-3D39-4EAB-A5F6-E36979CC5C9F}" type="datetimeFigureOut">
              <a:rPr lang="en-US" smtClean="0">
                <a:solidFill>
                  <a:srgbClr val="000000"/>
                </a:solidFill>
              </a:rPr>
              <a:pPr/>
              <a:t>3/20/2023</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0CA2132-0642-4564-810A-2E9C89FBA28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665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14369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217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3338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75650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4632688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5924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Tree>
    <p:extLst>
      <p:ext uri="{BB962C8B-B14F-4D97-AF65-F5344CB8AC3E}">
        <p14:creationId xmlns:p14="http://schemas.microsoft.com/office/powerpoint/2010/main" val="413636765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solidFill>
                  <a:prstClr val="black">
                    <a:tint val="75000"/>
                  </a:prstClr>
                </a:solidFill>
              </a:rPr>
              <a:pPr/>
              <a:t>3/20/2023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54978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solidFill>
                  <a:prstClr val="black">
                    <a:tint val="75000"/>
                  </a:prstClr>
                </a:solidFill>
              </a:rPr>
              <a:pPr/>
              <a:t>2023/3/20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541153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Tree>
    <p:extLst>
      <p:ext uri="{BB962C8B-B14F-4D97-AF65-F5344CB8AC3E}">
        <p14:creationId xmlns:p14="http://schemas.microsoft.com/office/powerpoint/2010/main" val="219976861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Tree>
    <p:extLst>
      <p:ext uri="{BB962C8B-B14F-4D97-AF65-F5344CB8AC3E}">
        <p14:creationId xmlns:p14="http://schemas.microsoft.com/office/powerpoint/2010/main" val="359250732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49007" y="766982"/>
            <a:ext cx="7101007" cy="861775"/>
          </a:xfrm>
          <a:prstGeom prst="rect">
            <a:avLst/>
          </a:prstGeom>
          <a:noFill/>
        </p:spPr>
        <p:txBody>
          <a:bodyPr wrap="square" lIns="121917" tIns="60958" rIns="121917" bIns="60958" rtlCol="0">
            <a:spAutoFit/>
          </a:bodyPr>
          <a:lstStyle/>
          <a:p>
            <a:pPr algn="ctr"/>
            <a:r>
              <a:rPr lang="en-US" sz="4800" dirty="0">
                <a:ln>
                  <a:solidFill>
                    <a:srgbClr val="E53238">
                      <a:lumMod val="75000"/>
                    </a:srgbClr>
                  </a:solidFill>
                </a:ln>
                <a:solidFill>
                  <a:srgbClr val="E53238">
                    <a:lumMod val="60000"/>
                    <a:lumOff val="40000"/>
                  </a:srgbClr>
                </a:solidFill>
                <a:latin typeface="UTM Cookies" panose="02040603050506020204" pitchFamily="18" charset="0"/>
              </a:rPr>
              <a:t>ÔN TẬP GIỮA HỌC KÌ </a:t>
            </a:r>
            <a:r>
              <a:rPr lang="en-US" sz="4800" dirty="0" smtClean="0">
                <a:ln>
                  <a:solidFill>
                    <a:srgbClr val="E53238">
                      <a:lumMod val="75000"/>
                    </a:srgbClr>
                  </a:solidFill>
                </a:ln>
                <a:solidFill>
                  <a:srgbClr val="E53238">
                    <a:lumMod val="60000"/>
                    <a:lumOff val="40000"/>
                  </a:srgbClr>
                </a:solidFill>
                <a:latin typeface="UTM Cookies" panose="02040603050506020204" pitchFamily="18" charset="0"/>
              </a:rPr>
              <a:t>2</a:t>
            </a:r>
            <a:endParaRPr lang="en-US" sz="4800" dirty="0">
              <a:ln>
                <a:solidFill>
                  <a:srgbClr val="E53238">
                    <a:lumMod val="75000"/>
                  </a:srgbClr>
                </a:solidFill>
              </a:ln>
              <a:solidFill>
                <a:srgbClr val="E53238">
                  <a:lumMod val="60000"/>
                  <a:lumOff val="40000"/>
                </a:srgbClr>
              </a:solidFill>
              <a:latin typeface="UTM Cookies"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20246" t="27343" r="21717" b="6125"/>
          <a:stretch/>
        </p:blipFill>
        <p:spPr>
          <a:xfrm>
            <a:off x="2834642" y="2063894"/>
            <a:ext cx="6800319" cy="4383017"/>
          </a:xfrm>
          <a:prstGeom prst="roundRect">
            <a:avLst/>
          </a:prstGeom>
          <a:ln>
            <a:noFill/>
          </a:ln>
          <a:effectLst>
            <a:softEdge rad="112500"/>
          </a:effectLst>
        </p:spPr>
      </p:pic>
    </p:spTree>
    <p:extLst>
      <p:ext uri="{BB962C8B-B14F-4D97-AF65-F5344CB8AC3E}">
        <p14:creationId xmlns:p14="http://schemas.microsoft.com/office/powerpoint/2010/main" val="2018182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orizontal Scroll 13"/>
          <p:cNvSpPr/>
          <p:nvPr/>
        </p:nvSpPr>
        <p:spPr>
          <a:xfrm>
            <a:off x="1357746" y="1260763"/>
            <a:ext cx="10016836" cy="3186546"/>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cs typeface="Arial" pitchFamily="34" charset="0"/>
              </a:rPr>
              <a:t>Nội</a:t>
            </a:r>
            <a:r>
              <a:rPr lang="en-US" sz="4000" b="1" dirty="0">
                <a:solidFill>
                  <a:srgbClr val="FF0000"/>
                </a:solidFill>
                <a:cs typeface="Arial" pitchFamily="34" charset="0"/>
              </a:rPr>
              <a:t> </a:t>
            </a:r>
            <a:r>
              <a:rPr lang="en-US" sz="4000" b="1" dirty="0" smtClean="0">
                <a:solidFill>
                  <a:srgbClr val="FF0000"/>
                </a:solidFill>
                <a:cs typeface="Arial" pitchFamily="34" charset="0"/>
              </a:rPr>
              <a:t>dung: </a:t>
            </a:r>
            <a:r>
              <a:rPr lang="en-US" sz="4000" b="1" dirty="0" err="1" smtClean="0">
                <a:solidFill>
                  <a:schemeClr val="accent1">
                    <a:lumMod val="75000"/>
                  </a:schemeClr>
                </a:solidFill>
                <a:cs typeface="Arial" pitchFamily="34" charset="0"/>
              </a:rPr>
              <a:t>Ca</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ngợi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những</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người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biết</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quan</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tâm</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đến</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người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khác</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biết</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mang</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lại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niềm</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vui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cuộc</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sống</a:t>
            </a:r>
            <a:r>
              <a:rPr lang="en-US" sz="4000" b="1" dirty="0" smtClean="0">
                <a:solidFill>
                  <a:schemeClr val="accent1">
                    <a:lumMod val="75000"/>
                  </a:schemeClr>
                </a:solidFill>
                <a:cs typeface="Arial" pitchFamily="34" charset="0"/>
              </a:rPr>
              <a:t> an </a:t>
            </a:r>
            <a:r>
              <a:rPr lang="en-US" sz="4000" b="1" dirty="0" err="1" smtClean="0">
                <a:solidFill>
                  <a:schemeClr val="accent1">
                    <a:lumMod val="75000"/>
                  </a:schemeClr>
                </a:solidFill>
                <a:cs typeface="Arial" pitchFamily="34" charset="0"/>
              </a:rPr>
              <a:t>lành</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cho</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mọi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người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mọi</a:t>
            </a:r>
            <a:r>
              <a:rPr lang="en-US" sz="4000" b="1" dirty="0" smtClean="0">
                <a:solidFill>
                  <a:schemeClr val="accent1">
                    <a:lumMod val="75000"/>
                  </a:schemeClr>
                </a:solidFill>
                <a:cs typeface="Arial" pitchFamily="34" charset="0"/>
              </a:rPr>
              <a:t> </a:t>
            </a:r>
            <a:r>
              <a:rPr lang="en-US" sz="4000" b="1" dirty="0" err="1" smtClean="0">
                <a:solidFill>
                  <a:schemeClr val="accent1">
                    <a:lumMod val="75000"/>
                  </a:schemeClr>
                </a:solidFill>
                <a:cs typeface="Arial" pitchFamily="34" charset="0"/>
              </a:rPr>
              <a:t>vật</a:t>
            </a:r>
            <a:r>
              <a:rPr lang="en-US" sz="4000" b="1" dirty="0" smtClean="0">
                <a:solidFill>
                  <a:schemeClr val="accent1">
                    <a:lumMod val="75000"/>
                  </a:schemeClr>
                </a:solidFill>
                <a:cs typeface="Arial" pitchFamily="34" charset="0"/>
              </a:rPr>
              <a:t>…</a:t>
            </a:r>
            <a:endParaRPr lang="en-US" sz="4000" b="1" dirty="0">
              <a:solidFill>
                <a:schemeClr val="accent1">
                  <a:lumMod val="75000"/>
                </a:schemeClr>
              </a:solidFill>
              <a:cs typeface="Arial" pitchFamily="34" charset="0"/>
            </a:endParaRPr>
          </a:p>
        </p:txBody>
      </p:sp>
      <p:pic>
        <p:nvPicPr>
          <p:cNvPr id="28" name="图片 21">
            <a:extLst>
              <a:ext uri="{FF2B5EF4-FFF2-40B4-BE49-F238E27FC236}">
                <a16:creationId xmlns="" xmlns:a16="http://schemas.microsoft.com/office/drawing/2014/main"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5" y="3365369"/>
            <a:ext cx="4455004" cy="3143631"/>
          </a:xfrm>
          <a:prstGeom prst="rect">
            <a:avLst/>
          </a:prstGeom>
        </p:spPr>
      </p:pic>
    </p:spTree>
    <p:extLst>
      <p:ext uri="{BB962C8B-B14F-4D97-AF65-F5344CB8AC3E}">
        <p14:creationId xmlns:p14="http://schemas.microsoft.com/office/powerpoint/2010/main" val="131826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801082" y="414755"/>
            <a:ext cx="5909096" cy="881475"/>
          </a:xfrm>
          <a:prstGeom prst="rect">
            <a:avLst/>
          </a:prstGeom>
        </p:spPr>
        <p:txBody>
          <a:bodyPr wrap="square" lIns="91214" tIns="45607" rIns="91214" bIns="45607"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389" b="1" kern="0" dirty="0">
                <a:ln w="6350">
                  <a:noFill/>
                </a:ln>
                <a:solidFill>
                  <a:srgbClr val="FF0000"/>
                </a:solidFill>
                <a:latin typeface="UTM Avo" pitchFamily="18" charset="0"/>
                <a:cs typeface="Times New Roman" pitchFamily="18" charset="0"/>
              </a:rPr>
              <a:t>YÊU CẦU CẦN ĐẠT</a:t>
            </a:r>
            <a:endParaRPr lang="zh-CN" altLang="en-US" sz="4389" b="1" kern="0" dirty="0">
              <a:ln w="6350">
                <a:noFill/>
              </a:ln>
              <a:solidFill>
                <a:srgbClr val="FF0000"/>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371140" y="3798113"/>
            <a:ext cx="7302764"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3749433" y="2010859"/>
            <a:ext cx="820277" cy="627974"/>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793" b="1" dirty="0">
                <a:solidFill>
                  <a:srgbClr val="0000CC"/>
                </a:solidFill>
                <a:latin typeface="UTM Avo" pitchFamily="18" charset="0"/>
                <a:ea typeface="仓耳玄三M W05" panose="02020400000000000000" pitchFamily="18" charset="-122"/>
                <a:cs typeface="Times New Roman" pitchFamily="18" charset="0"/>
              </a:rPr>
              <a:t>01</a:t>
            </a:r>
            <a:endParaRPr lang="zh-CN" altLang="en-US" sz="2793" b="1" dirty="0">
              <a:solidFill>
                <a:srgbClr val="0000CC"/>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4569710" y="1590607"/>
            <a:ext cx="6475649" cy="146658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07000"/>
              </a:lnSpc>
            </a:pPr>
            <a:r>
              <a:rPr lang="en-US" sz="3200" b="1" dirty="0" err="1">
                <a:solidFill>
                  <a:srgbClr val="4472C4">
                    <a:lumMod val="75000"/>
                  </a:srgbClr>
                </a:solidFill>
                <a:latin typeface="Times New Roman"/>
                <a:ea typeface="Times New Roman"/>
              </a:rPr>
              <a:t>Đọc</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đúng</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và</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rõ</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ràng</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câu</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chuyện</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Mây</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đen</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và</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mây</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trắng</a:t>
            </a:r>
            <a:r>
              <a:rPr lang="en-US" sz="3200" b="1" dirty="0">
                <a:solidFill>
                  <a:srgbClr val="4472C4">
                    <a:lumMod val="75000"/>
                  </a:srgbClr>
                </a:solidFill>
                <a:latin typeface="Times New Roman"/>
                <a:ea typeface="Times New Roman"/>
              </a:rPr>
              <a:t>.</a:t>
            </a:r>
            <a:endParaRPr lang="en-US" sz="3200" b="1" dirty="0">
              <a:solidFill>
                <a:srgbClr val="4472C4">
                  <a:lumMod val="75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5308551" y="4489614"/>
            <a:ext cx="820277" cy="653608"/>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793" b="1" dirty="0">
                <a:solidFill>
                  <a:srgbClr val="0000CC"/>
                </a:solidFill>
                <a:latin typeface="UTM Avo" pitchFamily="18" charset="0"/>
                <a:ea typeface="仓耳玄三M W05" panose="02020400000000000000" pitchFamily="18" charset="-122"/>
                <a:cs typeface="Times New Roman" pitchFamily="18" charset="0"/>
              </a:rPr>
              <a:t>02</a:t>
            </a:r>
            <a:endParaRPr lang="zh-CN" altLang="en-US" sz="2793" b="1" dirty="0">
              <a:solidFill>
                <a:srgbClr val="0000CC"/>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6128830" y="3906983"/>
            <a:ext cx="5669800" cy="1690998"/>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0" hangingPunct="0"/>
            <a:r>
              <a:rPr lang="en-US" sz="3200" b="1" dirty="0" err="1">
                <a:solidFill>
                  <a:srgbClr val="4472C4">
                    <a:lumMod val="75000"/>
                  </a:srgbClr>
                </a:solidFill>
                <a:latin typeface="Times New Roman"/>
                <a:ea typeface="Times New Roman"/>
              </a:rPr>
              <a:t>Hiểu</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nội</a:t>
            </a:r>
            <a:r>
              <a:rPr lang="en-US" sz="3200" b="1" dirty="0">
                <a:solidFill>
                  <a:srgbClr val="4472C4">
                    <a:lumMod val="75000"/>
                  </a:srgbClr>
                </a:solidFill>
                <a:latin typeface="Times New Roman"/>
                <a:ea typeface="Times New Roman"/>
              </a:rPr>
              <a:t> dung </a:t>
            </a:r>
            <a:r>
              <a:rPr lang="en-US" sz="3200" b="1" dirty="0" err="1">
                <a:solidFill>
                  <a:srgbClr val="4472C4">
                    <a:lumMod val="75000"/>
                  </a:srgbClr>
                </a:solidFill>
                <a:latin typeface="Times New Roman"/>
                <a:ea typeface="Times New Roman"/>
              </a:rPr>
              <a:t>bài</a:t>
            </a:r>
            <a:r>
              <a:rPr lang="en-US" sz="3200" b="1" dirty="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đọc</a:t>
            </a:r>
            <a:r>
              <a:rPr lang="en-US" sz="3200" b="1" dirty="0" smtClean="0">
                <a:solidFill>
                  <a:srgbClr val="4472C4">
                    <a:lumMod val="75000"/>
                  </a:srgbClr>
                </a:solidFill>
                <a:latin typeface="Times New Roman"/>
                <a:ea typeface="Times New Roman"/>
              </a:rPr>
              <a:t>, </a:t>
            </a:r>
            <a:r>
              <a:rPr lang="en-US" sz="3200" b="1" dirty="0">
                <a:solidFill>
                  <a:srgbClr val="4472C4">
                    <a:lumMod val="75000"/>
                  </a:srgbClr>
                </a:solidFill>
                <a:latin typeface="Times New Roman"/>
                <a:ea typeface="Times New Roman"/>
              </a:rPr>
              <a:t>ý </a:t>
            </a:r>
            <a:r>
              <a:rPr lang="en-US" sz="3200" b="1" dirty="0" err="1">
                <a:solidFill>
                  <a:srgbClr val="4472C4">
                    <a:lumMod val="75000"/>
                  </a:srgbClr>
                </a:solidFill>
                <a:latin typeface="Times New Roman"/>
                <a:ea typeface="Times New Roman"/>
              </a:rPr>
              <a:t>nghĩa</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của</a:t>
            </a:r>
            <a:r>
              <a:rPr lang="en-US" sz="3200" b="1" dirty="0">
                <a:solidFill>
                  <a:srgbClr val="4472C4">
                    <a:lumMod val="75000"/>
                  </a:srgbClr>
                </a:solidFill>
                <a:latin typeface="Times New Roman"/>
                <a:ea typeface="Times New Roman"/>
              </a:rPr>
              <a:t> </a:t>
            </a:r>
            <a:r>
              <a:rPr lang="en-US" sz="3200" b="1" dirty="0" err="1">
                <a:solidFill>
                  <a:srgbClr val="4472C4">
                    <a:lumMod val="75000"/>
                  </a:srgbClr>
                </a:solidFill>
                <a:latin typeface="Times New Roman"/>
                <a:ea typeface="Times New Roman"/>
              </a:rPr>
              <a:t>câu</a:t>
            </a:r>
            <a:r>
              <a:rPr lang="en-US" sz="3200" b="1" dirty="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chuyện</a:t>
            </a:r>
            <a:r>
              <a:rPr lang="en-US" sz="3200" b="1" dirty="0" smtClean="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và</a:t>
            </a:r>
            <a:r>
              <a:rPr lang="en-US" sz="3200" b="1" dirty="0" smtClean="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trả</a:t>
            </a:r>
            <a:r>
              <a:rPr lang="en-US" sz="3200" b="1" dirty="0" smtClean="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lời</a:t>
            </a:r>
            <a:r>
              <a:rPr lang="en-US" sz="3200" b="1" dirty="0" smtClean="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được</a:t>
            </a:r>
            <a:r>
              <a:rPr lang="en-US" sz="3200" b="1" dirty="0" smtClean="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các</a:t>
            </a:r>
            <a:r>
              <a:rPr lang="en-US" sz="3200" b="1" dirty="0" smtClean="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câu</a:t>
            </a:r>
            <a:r>
              <a:rPr lang="en-US" sz="3200" b="1" dirty="0" smtClean="0">
                <a:solidFill>
                  <a:srgbClr val="4472C4">
                    <a:lumMod val="75000"/>
                  </a:srgbClr>
                </a:solidFill>
                <a:latin typeface="Times New Roman"/>
                <a:ea typeface="Times New Roman"/>
              </a:rPr>
              <a:t> </a:t>
            </a:r>
            <a:r>
              <a:rPr lang="en-US" sz="3200" b="1" dirty="0" err="1" smtClean="0">
                <a:solidFill>
                  <a:srgbClr val="4472C4">
                    <a:lumMod val="75000"/>
                  </a:srgbClr>
                </a:solidFill>
                <a:latin typeface="Times New Roman"/>
                <a:ea typeface="Times New Roman"/>
              </a:rPr>
              <a:t>hỏi</a:t>
            </a:r>
            <a:r>
              <a:rPr lang="en-US" sz="3200" b="1" dirty="0">
                <a:solidFill>
                  <a:srgbClr val="4472C4">
                    <a:lumMod val="75000"/>
                  </a:srgbClr>
                </a:solidFill>
                <a:latin typeface="Times New Roman"/>
                <a:ea typeface="Times New Roman"/>
              </a:rPr>
              <a:t>.</a:t>
            </a:r>
            <a:endParaRPr lang="zh-CN" altLang="en-US" sz="3192" b="1" dirty="0">
              <a:solidFill>
                <a:srgbClr val="4472C4">
                  <a:lumMod val="75000"/>
                </a:srgbClr>
              </a:solidFill>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6443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
            <a:extLst>
              <a:ext uri="{FF2B5EF4-FFF2-40B4-BE49-F238E27FC236}">
                <a16:creationId xmlns="" xmlns:a16="http://schemas.microsoft.com/office/drawing/2014/main" id="{50C12B26-75BB-45EE-9142-FBADDC9CDE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2583733" y="-2859889"/>
            <a:ext cx="6858000" cy="12192000"/>
          </a:xfrm>
          <a:prstGeom prst="rect">
            <a:avLst/>
          </a:prstGeom>
        </p:spPr>
      </p:pic>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49609" y="-497689"/>
            <a:ext cx="457200" cy="609600"/>
          </a:xfrm>
          <a:prstGeom prst="rect">
            <a:avLst/>
          </a:prstGeom>
        </p:spPr>
      </p:pic>
      <p:sp>
        <p:nvSpPr>
          <p:cNvPr id="16" name="TextBox 15">
            <a:extLst>
              <a:ext uri="{FF2B5EF4-FFF2-40B4-BE49-F238E27FC236}">
                <a16:creationId xmlns="" xmlns:a16="http://schemas.microsoft.com/office/drawing/2014/main" id="{305C553B-76D6-40C2-9444-290FF0CAAE6A}"/>
              </a:ext>
            </a:extLst>
          </p:cNvPr>
          <p:cNvSpPr txBox="1"/>
          <p:nvPr/>
        </p:nvSpPr>
        <p:spPr>
          <a:xfrm>
            <a:off x="3817704" y="2185723"/>
            <a:ext cx="6216271" cy="1324053"/>
          </a:xfrm>
          <a:prstGeom prst="rect">
            <a:avLst/>
          </a:prstGeom>
          <a:noFill/>
        </p:spPr>
        <p:txBody>
          <a:bodyPr wrap="square" lIns="76807" tIns="38404" rIns="76807" bIns="38404" rtlCol="0">
            <a:spAutoFit/>
          </a:bodyPr>
          <a:lstStyle/>
          <a:p>
            <a:pPr algn="ctr">
              <a:lnSpc>
                <a:spcPct val="150000"/>
              </a:lnSpc>
            </a:pPr>
            <a:r>
              <a:rPr lang="en-US" sz="2700" dirty="0" err="1">
                <a:solidFill>
                  <a:srgbClr val="FF0000"/>
                </a:solidFill>
                <a:latin typeface="iCiel Crocante" panose="02000000000000000000" pitchFamily="2" charset="0"/>
              </a:rPr>
              <a:t>Tạm</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biệt</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và</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hẹn</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gặp</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lại</a:t>
            </a:r>
            <a:r>
              <a:rPr lang="en-US" sz="2700" dirty="0">
                <a:solidFill>
                  <a:srgbClr val="FF0000"/>
                </a:solidFill>
                <a:latin typeface="iCiel Crocante" panose="02000000000000000000" pitchFamily="2" charset="0"/>
              </a:rPr>
              <a:t> </a:t>
            </a:r>
          </a:p>
          <a:p>
            <a:pPr algn="ctr">
              <a:lnSpc>
                <a:spcPct val="150000"/>
              </a:lnSpc>
            </a:pPr>
            <a:r>
              <a:rPr lang="en-US" sz="2700" dirty="0" err="1">
                <a:solidFill>
                  <a:srgbClr val="FF0000"/>
                </a:solidFill>
                <a:latin typeface="iCiel Crocante" panose="02000000000000000000" pitchFamily="2" charset="0"/>
              </a:rPr>
              <a:t>các</a:t>
            </a:r>
            <a:r>
              <a:rPr lang="en-US" sz="2700" dirty="0">
                <a:solidFill>
                  <a:srgbClr val="FF0000"/>
                </a:solidFill>
                <a:latin typeface="iCiel Crocante" panose="02000000000000000000" pitchFamily="2" charset="0"/>
              </a:rPr>
              <a:t> con </a:t>
            </a:r>
            <a:r>
              <a:rPr lang="en-US" sz="2700" dirty="0" err="1">
                <a:solidFill>
                  <a:srgbClr val="FF0000"/>
                </a:solidFill>
                <a:latin typeface="iCiel Crocante" panose="02000000000000000000" pitchFamily="2" charset="0"/>
              </a:rPr>
              <a:t>vào</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những</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tiết</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học</a:t>
            </a:r>
            <a:r>
              <a:rPr lang="en-US" sz="2700" dirty="0">
                <a:solidFill>
                  <a:srgbClr val="FF0000"/>
                </a:solidFill>
                <a:latin typeface="iCiel Crocante" panose="02000000000000000000" pitchFamily="2" charset="0"/>
              </a:rPr>
              <a:t> </a:t>
            </a:r>
            <a:r>
              <a:rPr lang="en-US" sz="2700" dirty="0" err="1">
                <a:solidFill>
                  <a:srgbClr val="FF0000"/>
                </a:solidFill>
                <a:latin typeface="iCiel Crocante" panose="02000000000000000000" pitchFamily="2" charset="0"/>
              </a:rPr>
              <a:t>sau</a:t>
            </a:r>
            <a:r>
              <a:rPr lang="en-US" sz="2700" dirty="0">
                <a:solidFill>
                  <a:srgbClr val="FF0000"/>
                </a:solidFill>
                <a:latin typeface="iCiel Crocante" panose="02000000000000000000" pitchFamily="2" charset="0"/>
              </a:rPr>
              <a:t>!</a:t>
            </a:r>
          </a:p>
        </p:txBody>
      </p:sp>
      <p:pic>
        <p:nvPicPr>
          <p:cNvPr id="4"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33975" y="3299604"/>
            <a:ext cx="2263295" cy="3827929"/>
          </a:xfrm>
          <a:prstGeom prst="rect">
            <a:avLst/>
          </a:prstGeom>
        </p:spPr>
      </p:pic>
      <p:grpSp>
        <p:nvGrpSpPr>
          <p:cNvPr id="6" name="1"/>
          <p:cNvGrpSpPr/>
          <p:nvPr/>
        </p:nvGrpSpPr>
        <p:grpSpPr>
          <a:xfrm>
            <a:off x="-71057" y="2686639"/>
            <a:ext cx="10638504" cy="4209683"/>
            <a:chOff x="-53293" y="2278803"/>
            <a:chExt cx="9211855" cy="2863021"/>
          </a:xfrm>
        </p:grpSpPr>
        <p:pic>
          <p:nvPicPr>
            <p:cNvPr id="7" name="10"/>
            <p:cNvPicPr>
              <a:picLocks noChangeAspect="1"/>
            </p:cNvPicPr>
            <p:nvPr/>
          </p:nvPicPr>
          <p:blipFill>
            <a:blip r:embed="rId7" cstate="screen"/>
            <a:stretch>
              <a:fillRect/>
            </a:stretch>
          </p:blipFill>
          <p:spPr>
            <a:xfrm>
              <a:off x="4248310" y="3185627"/>
              <a:ext cx="4910252" cy="1956197"/>
            </a:xfrm>
            <a:prstGeom prst="rect">
              <a:avLst/>
            </a:prstGeom>
          </p:spPr>
        </p:pic>
        <p:pic>
          <p:nvPicPr>
            <p:cNvPr id="8" name="13"/>
            <p:cNvPicPr>
              <a:picLocks noChangeAspect="1"/>
            </p:cNvPicPr>
            <p:nvPr/>
          </p:nvPicPr>
          <p:blipFill>
            <a:blip r:embed="rId8"/>
            <a:stretch>
              <a:fillRect/>
            </a:stretch>
          </p:blipFill>
          <p:spPr>
            <a:xfrm>
              <a:off x="166812" y="2278803"/>
              <a:ext cx="3208926" cy="2720031"/>
            </a:xfrm>
            <a:prstGeom prst="rect">
              <a:avLst/>
            </a:prstGeom>
          </p:spPr>
        </p:pic>
        <p:pic>
          <p:nvPicPr>
            <p:cNvPr id="9" name="16"/>
            <p:cNvPicPr>
              <a:picLocks noChangeAspect="1"/>
            </p:cNvPicPr>
            <p:nvPr/>
          </p:nvPicPr>
          <p:blipFill>
            <a:blip r:embed="rId7"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793316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Khởi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7385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dirty="0">
              <a:solidFill>
                <a:prstClr val="white"/>
              </a:solidFill>
            </a:endParaRPr>
          </a:p>
        </p:txBody>
      </p:sp>
      <p:sp>
        <p:nvSpPr>
          <p:cNvPr id="3" name="3">
            <a:extLst>
              <a:ext uri="{FF2B5EF4-FFF2-40B4-BE49-F238E27FC236}">
                <a16:creationId xmlns=""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pic>
        <p:nvPicPr>
          <p:cNvPr id="4" name="6">
            <a:extLst>
              <a:ext uri="{FF2B5EF4-FFF2-40B4-BE49-F238E27FC236}">
                <a16:creationId xmlns=""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2388376" y="-2066057"/>
            <a:ext cx="7145133" cy="11180900"/>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4" name="30">
            <a:extLst>
              <a:ext uri="{FF2B5EF4-FFF2-40B4-BE49-F238E27FC236}">
                <a16:creationId xmlns=""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5" name="31">
            <a:extLst>
              <a:ext uri="{FF2B5EF4-FFF2-40B4-BE49-F238E27FC236}">
                <a16:creationId xmlns=""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6" name="32">
            <a:extLst>
              <a:ext uri="{FF2B5EF4-FFF2-40B4-BE49-F238E27FC236}">
                <a16:creationId xmlns=""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7" name="33">
            <a:extLst>
              <a:ext uri="{FF2B5EF4-FFF2-40B4-BE49-F238E27FC236}">
                <a16:creationId xmlns=""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8" name="34">
            <a:extLst>
              <a:ext uri="{FF2B5EF4-FFF2-40B4-BE49-F238E27FC236}">
                <a16:creationId xmlns=""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9" name="35">
            <a:extLst>
              <a:ext uri="{FF2B5EF4-FFF2-40B4-BE49-F238E27FC236}">
                <a16:creationId xmlns=""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0" name="36">
            <a:extLst>
              <a:ext uri="{FF2B5EF4-FFF2-40B4-BE49-F238E27FC236}">
                <a16:creationId xmlns=""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1" name="37">
            <a:extLst>
              <a:ext uri="{FF2B5EF4-FFF2-40B4-BE49-F238E27FC236}">
                <a16:creationId xmlns=""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2" name="38">
            <a:extLst>
              <a:ext uri="{FF2B5EF4-FFF2-40B4-BE49-F238E27FC236}">
                <a16:creationId xmlns=""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3" name="39">
            <a:extLst>
              <a:ext uri="{FF2B5EF4-FFF2-40B4-BE49-F238E27FC236}">
                <a16:creationId xmlns=""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7" name="TextBox 26">
            <a:extLst>
              <a:ext uri="{FF2B5EF4-FFF2-40B4-BE49-F238E27FC236}">
                <a16:creationId xmlns="" xmlns:a16="http://schemas.microsoft.com/office/drawing/2014/main" id="{D2498525-6E24-4DAE-87BF-7802486B196A}"/>
              </a:ext>
            </a:extLst>
          </p:cNvPr>
          <p:cNvSpPr txBox="1"/>
          <p:nvPr/>
        </p:nvSpPr>
        <p:spPr>
          <a:xfrm>
            <a:off x="2977860" y="1303798"/>
            <a:ext cx="5842455" cy="2123658"/>
          </a:xfrm>
          <a:prstGeom prst="rect">
            <a:avLst/>
          </a:prstGeom>
          <a:noFill/>
        </p:spPr>
        <p:txBody>
          <a:bodyPr wrap="square" rtlCol="0">
            <a:spAutoFit/>
          </a:bodyPr>
          <a:lstStyle/>
          <a:p>
            <a:pPr algn="ctr">
              <a:defRPr/>
            </a:pPr>
            <a:r>
              <a:rPr lang="en-US" sz="66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66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 27: </a:t>
            </a:r>
            <a:r>
              <a:rPr lang="en-US" sz="66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Ôn</a:t>
            </a:r>
            <a:r>
              <a:rPr lang="en-US" sz="66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tập</a:t>
            </a:r>
            <a:r>
              <a:rPr lang="en-US" sz="66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giữa</a:t>
            </a:r>
            <a:r>
              <a:rPr lang="en-US" sz="66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sz="66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kì</a:t>
            </a:r>
            <a:r>
              <a:rPr lang="en-US" sz="66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33" name="Picture 32">
            <a:extLst>
              <a:ext uri="{FF2B5EF4-FFF2-40B4-BE49-F238E27FC236}">
                <a16:creationId xmlns=""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grpSp>
        <p:nvGrpSpPr>
          <p:cNvPr id="28" name="14"/>
          <p:cNvGrpSpPr/>
          <p:nvPr/>
        </p:nvGrpSpPr>
        <p:grpSpPr>
          <a:xfrm>
            <a:off x="3099146" y="3797280"/>
            <a:ext cx="6196541" cy="2016125"/>
            <a:chOff x="2118480" y="1316166"/>
            <a:chExt cx="1637814" cy="1512168"/>
          </a:xfrm>
        </p:grpSpPr>
        <p:sp>
          <p:nvSpPr>
            <p:cNvPr id="29"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ea typeface="SimSun" panose="02010600030101010101" pitchFamily="2" charset="-122"/>
              </a:endParaRPr>
            </a:p>
          </p:txBody>
        </p:sp>
        <p:sp>
          <p:nvSpPr>
            <p:cNvPr id="30" name="TextBox 67"/>
            <p:cNvSpPr txBox="1"/>
            <p:nvPr/>
          </p:nvSpPr>
          <p:spPr>
            <a:xfrm>
              <a:off x="2377968" y="1543357"/>
              <a:ext cx="1378326" cy="991601"/>
            </a:xfrm>
            <a:prstGeom prst="rect">
              <a:avLst/>
            </a:prstGeom>
            <a:noFill/>
          </p:spPr>
          <p:txBody>
            <a:bodyPr wrap="square" rtlCol="0">
              <a:spAutoFit/>
            </a:bodyPr>
            <a:lstStyle/>
            <a:p>
              <a:pPr marL="0" lvl="1" defTabSz="1219200">
                <a:defRPr/>
              </a:pPr>
              <a:r>
                <a:rPr lang="en-US" altLang="zh-CN" sz="8000" b="1" spc="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000" b="1" spc="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9</a:t>
              </a:r>
              <a:endParaRPr lang="zh-CN" altLang="en-US" sz="8000" b="1" spc="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18695609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801082" y="414755"/>
            <a:ext cx="5909096" cy="881475"/>
          </a:xfrm>
          <a:prstGeom prst="rect">
            <a:avLst/>
          </a:prstGeom>
        </p:spPr>
        <p:txBody>
          <a:bodyPr wrap="square" lIns="91214" tIns="45607" rIns="91214" bIns="45607"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389" b="1" kern="0" dirty="0">
                <a:ln w="6350">
                  <a:noFill/>
                </a:ln>
                <a:solidFill>
                  <a:srgbClr val="FF0000"/>
                </a:solidFill>
                <a:latin typeface="UTM Avo" pitchFamily="18" charset="0"/>
                <a:cs typeface="Times New Roman" pitchFamily="18" charset="0"/>
              </a:rPr>
              <a:t>YÊU CẦU CẦN ĐẠT</a:t>
            </a:r>
            <a:endParaRPr lang="zh-CN" altLang="en-US" sz="4389" b="1" kern="0" dirty="0">
              <a:ln w="6350">
                <a:noFill/>
              </a:ln>
              <a:solidFill>
                <a:srgbClr val="FF0000"/>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371140" y="3798113"/>
            <a:ext cx="7302764"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3749433" y="2010859"/>
            <a:ext cx="820277" cy="627974"/>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793" b="1" dirty="0">
                <a:solidFill>
                  <a:srgbClr val="0000CC"/>
                </a:solidFill>
                <a:latin typeface="UTM Avo" pitchFamily="18" charset="0"/>
                <a:ea typeface="仓耳玄三M W05" panose="02020400000000000000" pitchFamily="18" charset="-122"/>
                <a:cs typeface="Times New Roman" pitchFamily="18" charset="0"/>
              </a:rPr>
              <a:t>01</a:t>
            </a:r>
            <a:endParaRPr lang="zh-CN" altLang="en-US" sz="2793" b="1" dirty="0">
              <a:solidFill>
                <a:srgbClr val="0000CC"/>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4569710" y="1590607"/>
            <a:ext cx="6475649" cy="146658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07000"/>
              </a:lnSpc>
            </a:pPr>
            <a:r>
              <a:rPr lang="en-US" sz="3200" b="1" dirty="0" err="1">
                <a:solidFill>
                  <a:schemeClr val="accent1">
                    <a:lumMod val="75000"/>
                  </a:schemeClr>
                </a:solidFill>
                <a:latin typeface="Times New Roman"/>
                <a:ea typeface="Times New Roman"/>
              </a:rPr>
              <a:t>Đọc</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đúng</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và</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rõ</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ràng</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câu</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chuyện</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Mây</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đen</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và</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mây</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trắng</a:t>
            </a:r>
            <a:r>
              <a:rPr lang="en-US" sz="3200" b="1" dirty="0">
                <a:solidFill>
                  <a:schemeClr val="accent1">
                    <a:lumMod val="75000"/>
                  </a:schemeClr>
                </a:solidFill>
                <a:latin typeface="Times New Roman"/>
                <a:ea typeface="Times New Roman"/>
              </a:rPr>
              <a:t>.</a:t>
            </a:r>
            <a:endPar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5308551" y="4489614"/>
            <a:ext cx="820277" cy="653608"/>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793" b="1" dirty="0">
                <a:solidFill>
                  <a:srgbClr val="0000CC"/>
                </a:solidFill>
                <a:latin typeface="UTM Avo" pitchFamily="18" charset="0"/>
                <a:ea typeface="仓耳玄三M W05" panose="02020400000000000000" pitchFamily="18" charset="-122"/>
                <a:cs typeface="Times New Roman" pitchFamily="18" charset="0"/>
              </a:rPr>
              <a:t>02</a:t>
            </a:r>
            <a:endParaRPr lang="zh-CN" altLang="en-US" sz="2793" b="1" dirty="0">
              <a:solidFill>
                <a:srgbClr val="0000CC"/>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6128830" y="3906983"/>
            <a:ext cx="5669800" cy="1690998"/>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0" hangingPunct="0"/>
            <a:r>
              <a:rPr lang="en-US" sz="3200" b="1" dirty="0" err="1">
                <a:solidFill>
                  <a:schemeClr val="accent1">
                    <a:lumMod val="75000"/>
                  </a:schemeClr>
                </a:solidFill>
                <a:latin typeface="Times New Roman"/>
                <a:ea typeface="Times New Roman"/>
              </a:rPr>
              <a:t>Hiểu</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nội</a:t>
            </a:r>
            <a:r>
              <a:rPr lang="en-US" sz="3200" b="1" dirty="0">
                <a:solidFill>
                  <a:schemeClr val="accent1">
                    <a:lumMod val="75000"/>
                  </a:schemeClr>
                </a:solidFill>
                <a:latin typeface="Times New Roman"/>
                <a:ea typeface="Times New Roman"/>
              </a:rPr>
              <a:t> dung </a:t>
            </a:r>
            <a:r>
              <a:rPr lang="en-US" sz="3200" b="1" dirty="0" err="1">
                <a:solidFill>
                  <a:schemeClr val="accent1">
                    <a:lumMod val="75000"/>
                  </a:schemeClr>
                </a:solidFill>
                <a:latin typeface="Times New Roman"/>
                <a:ea typeface="Times New Roman"/>
              </a:rPr>
              <a:t>bài</a:t>
            </a:r>
            <a:r>
              <a:rPr lang="en-US" sz="3200" b="1" dirty="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đọc</a:t>
            </a:r>
            <a:r>
              <a:rPr lang="en-US" sz="3200" b="1" dirty="0" smtClean="0">
                <a:solidFill>
                  <a:schemeClr val="accent1">
                    <a:lumMod val="75000"/>
                  </a:schemeClr>
                </a:solidFill>
                <a:latin typeface="Times New Roman"/>
                <a:ea typeface="Times New Roman"/>
              </a:rPr>
              <a:t>, </a:t>
            </a:r>
            <a:r>
              <a:rPr lang="en-US" sz="3200" b="1" dirty="0">
                <a:solidFill>
                  <a:schemeClr val="accent1">
                    <a:lumMod val="75000"/>
                  </a:schemeClr>
                </a:solidFill>
                <a:latin typeface="Times New Roman"/>
                <a:ea typeface="Times New Roman"/>
              </a:rPr>
              <a:t>ý </a:t>
            </a:r>
            <a:r>
              <a:rPr lang="en-US" sz="3200" b="1" dirty="0" err="1">
                <a:solidFill>
                  <a:schemeClr val="accent1">
                    <a:lumMod val="75000"/>
                  </a:schemeClr>
                </a:solidFill>
                <a:latin typeface="Times New Roman"/>
                <a:ea typeface="Times New Roman"/>
              </a:rPr>
              <a:t>nghĩa</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của</a:t>
            </a:r>
            <a:r>
              <a:rPr lang="en-US" sz="3200" b="1" dirty="0">
                <a:solidFill>
                  <a:schemeClr val="accent1">
                    <a:lumMod val="75000"/>
                  </a:schemeClr>
                </a:solidFill>
                <a:latin typeface="Times New Roman"/>
                <a:ea typeface="Times New Roman"/>
              </a:rPr>
              <a:t> </a:t>
            </a:r>
            <a:r>
              <a:rPr lang="en-US" sz="3200" b="1" dirty="0" err="1">
                <a:solidFill>
                  <a:schemeClr val="accent1">
                    <a:lumMod val="75000"/>
                  </a:schemeClr>
                </a:solidFill>
                <a:latin typeface="Times New Roman"/>
                <a:ea typeface="Times New Roman"/>
              </a:rPr>
              <a:t>câu</a:t>
            </a:r>
            <a:r>
              <a:rPr lang="en-US" sz="3200" b="1" dirty="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chuyện</a:t>
            </a:r>
            <a:r>
              <a:rPr lang="en-US" sz="3200" b="1" dirty="0" smtClean="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và</a:t>
            </a:r>
            <a:r>
              <a:rPr lang="en-US" sz="3200" b="1" dirty="0" smtClean="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trả</a:t>
            </a:r>
            <a:r>
              <a:rPr lang="en-US" sz="3200" b="1" dirty="0" smtClean="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lời</a:t>
            </a:r>
            <a:r>
              <a:rPr lang="en-US" sz="3200" b="1" dirty="0" smtClean="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được</a:t>
            </a:r>
            <a:r>
              <a:rPr lang="en-US" sz="3200" b="1" dirty="0" smtClean="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các</a:t>
            </a:r>
            <a:r>
              <a:rPr lang="en-US" sz="3200" b="1" dirty="0" smtClean="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câu</a:t>
            </a:r>
            <a:r>
              <a:rPr lang="en-US" sz="3200" b="1" dirty="0" smtClean="0">
                <a:solidFill>
                  <a:schemeClr val="accent1">
                    <a:lumMod val="75000"/>
                  </a:schemeClr>
                </a:solidFill>
                <a:latin typeface="Times New Roman"/>
                <a:ea typeface="Times New Roman"/>
              </a:rPr>
              <a:t> </a:t>
            </a:r>
            <a:r>
              <a:rPr lang="en-US" sz="3200" b="1" dirty="0" err="1" smtClean="0">
                <a:solidFill>
                  <a:schemeClr val="accent1">
                    <a:lumMod val="75000"/>
                  </a:schemeClr>
                </a:solidFill>
                <a:latin typeface="Times New Roman"/>
                <a:ea typeface="Times New Roman"/>
              </a:rPr>
              <a:t>hỏi</a:t>
            </a:r>
            <a:r>
              <a:rPr lang="en-US" sz="3200" b="1" dirty="0">
                <a:solidFill>
                  <a:schemeClr val="accent1">
                    <a:lumMod val="75000"/>
                  </a:schemeClr>
                </a:solidFill>
                <a:latin typeface="Times New Roman"/>
                <a:ea typeface="Times New Roman"/>
              </a:rPr>
              <a:t>.</a:t>
            </a:r>
            <a:endParaRPr lang="zh-CN" altLang="en-US" sz="3192" b="1" dirty="0">
              <a:solidFill>
                <a:schemeClr val="accent1">
                  <a:lumMod val="75000"/>
                </a:schemeClr>
              </a:solidFill>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95194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7AAEE06D-07EE-416A-8595-926491B1E63A}"/>
              </a:ext>
            </a:extLst>
          </p:cNvPr>
          <p:cNvPicPr>
            <a:picLocks noChangeAspect="1"/>
          </p:cNvPicPr>
          <p:nvPr/>
        </p:nvPicPr>
        <p:blipFill>
          <a:blip r:embed="rId3"/>
          <a:stretch>
            <a:fillRect/>
          </a:stretch>
        </p:blipFill>
        <p:spPr>
          <a:xfrm>
            <a:off x="8814390" y="4972636"/>
            <a:ext cx="3405355" cy="1719015"/>
          </a:xfrm>
          <a:prstGeom prst="rect">
            <a:avLst/>
          </a:prstGeom>
        </p:spPr>
      </p:pic>
      <p:sp>
        <p:nvSpPr>
          <p:cNvPr id="11" name="TextBox 10">
            <a:extLst>
              <a:ext uri="{FF2B5EF4-FFF2-40B4-BE49-F238E27FC236}">
                <a16:creationId xmlns="" xmlns:a16="http://schemas.microsoft.com/office/drawing/2014/main" id="{9ADF9729-6630-4F6C-82D3-50FEFD96E37F}"/>
              </a:ext>
            </a:extLst>
          </p:cNvPr>
          <p:cNvSpPr txBox="1"/>
          <p:nvPr/>
        </p:nvSpPr>
        <p:spPr>
          <a:xfrm>
            <a:off x="349956" y="843178"/>
            <a:ext cx="1122115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và mây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 rong ruổi theo gió. Mây trắng xốp, nhẹ, bồng bềnh như một chiếc gối bông xinh xắn. Mây đen vóc dóng nặng nề, đang sà xuống thấp.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Anh bay lên đi! - Mây đen nói - Tôi còn phải mưa xuống, ruộng đồng đang khô cạn vì hạn hán, muôn loài đang mong chờ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mưa ư? Anh không sợ tan biến hết hình hài 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 Mưa tạnh, nắng lên rực rỡ. Nước ở ruộng đồng bốc hơi, bay lên, rồi lại kết lại thành những đám mây đen. Những đóm mây đen hoá thành mưa rơi xuống... Cứ như thế, mây đen tồn tại mãi mãi.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edg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pic>
        <p:nvPicPr>
          <p:cNvPr id="29" name="18">
            <a:extLst>
              <a:ext uri="{FF2B5EF4-FFF2-40B4-BE49-F238E27FC236}">
                <a16:creationId xmlns=""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 xmlns:a16="http://schemas.microsoft.com/office/drawing/2014/main" id="{C427ADA6-213D-424A-8265-DDE2F08EB70B}"/>
              </a:ext>
            </a:extLst>
          </p:cNvPr>
          <p:cNvSpPr txBox="1"/>
          <p:nvPr/>
        </p:nvSpPr>
        <p:spPr>
          <a:xfrm>
            <a:off x="4073966" y="2524939"/>
            <a:ext cx="5841214" cy="110794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Trả</a:t>
            </a:r>
            <a:r>
              <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lời</a:t>
            </a:r>
            <a:r>
              <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6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hỏi</a:t>
            </a:r>
            <a:endParaRPr kumimoji="0" lang="en-US" sz="6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70885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90AACB-980D-4062-AF57-325567F04B77}"/>
              </a:ext>
            </a:extLst>
          </p:cNvPr>
          <p:cNvSpPr>
            <a:spLocks noGrp="1"/>
          </p:cNvSpPr>
          <p:nvPr>
            <p:ph type="title"/>
          </p:nvPr>
        </p:nvSpPr>
        <p:spPr/>
        <p:txBody>
          <a:bodyPr/>
          <a:lstStyle/>
          <a:p>
            <a:endParaRPr lang="en-US" dirty="0"/>
          </a:p>
        </p:txBody>
      </p:sp>
      <p:sp>
        <p:nvSpPr>
          <p:cNvPr id="4" name="TextBox 3">
            <a:extLst>
              <a:ext uri="{FF2B5EF4-FFF2-40B4-BE49-F238E27FC236}">
                <a16:creationId xmlns="" xmlns:a16="http://schemas.microsoft.com/office/drawing/2014/main" id="{3E3E0A05-CFEF-4131-B913-A5504D179D78}"/>
              </a:ext>
            </a:extLst>
          </p:cNvPr>
          <p:cNvSpPr txBox="1"/>
          <p:nvPr/>
        </p:nvSpPr>
        <p:spPr>
          <a:xfrm>
            <a:off x="185202" y="365125"/>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Trong câu chuyện, những sự vật nào được coi như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và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nắng và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và ruộng đồng</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896ECC0E-8705-4FEA-B984-03C3BD7F7586}"/>
              </a:ext>
            </a:extLst>
          </p:cNvPr>
          <p:cNvSpPr txBox="1"/>
          <p:nvPr/>
        </p:nvSpPr>
        <p:spPr>
          <a:xfrm>
            <a:off x="185202" y="3013387"/>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Mây trắng rủ mây đen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□rong ruổi theo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□bay lên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□sà xuống thấp</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1232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rgbClr val="FF0000"/>
                                      </p:to>
                                    </p:animClr>
                                    <p:animClr clrSpc="rgb" dir="cw">
                                      <p:cBhvr>
                                        <p:cTn id="7" dur="500" fill="hold"/>
                                        <p:tgtEl>
                                          <p:spTgt spid="4">
                                            <p:txEl>
                                              <p:pRg st="1" end="1"/>
                                            </p:txEl>
                                          </p:spTgt>
                                        </p:tgtEl>
                                        <p:attrNameLst>
                                          <p:attrName>fillcolor</p:attrName>
                                        </p:attrNameLst>
                                      </p:cBhvr>
                                      <p:to>
                                        <a:srgbClr val="FF0000"/>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5">
                                            <p:txEl>
                                              <p:pRg st="2" end="2"/>
                                            </p:txEl>
                                          </p:spTgt>
                                        </p:tgtEl>
                                        <p:attrNameLst>
                                          <p:attrName>style.color</p:attrName>
                                        </p:attrNameLst>
                                      </p:cBhvr>
                                      <p:to>
                                        <a:srgbClr val="E82033"/>
                                      </p:to>
                                    </p:animClr>
                                    <p:animClr clrSpc="rgb" dir="cw">
                                      <p:cBhvr>
                                        <p:cTn id="14" dur="500" fill="hold"/>
                                        <p:tgtEl>
                                          <p:spTgt spid="5">
                                            <p:txEl>
                                              <p:pRg st="2" end="2"/>
                                            </p:txEl>
                                          </p:spTgt>
                                        </p:tgtEl>
                                        <p:attrNameLst>
                                          <p:attrName>fillcolor</p:attrName>
                                        </p:attrNameLst>
                                      </p:cBhvr>
                                      <p:to>
                                        <a:srgbClr val="E82033"/>
                                      </p:to>
                                    </p:animClr>
                                    <p:set>
                                      <p:cBhvr>
                                        <p:cTn id="15" dur="500" fill="hold"/>
                                        <p:tgtEl>
                                          <p:spTgt spid="5">
                                            <p:txEl>
                                              <p:pRg st="2" end="2"/>
                                            </p:txEl>
                                          </p:spTgt>
                                        </p:tgtEl>
                                        <p:attrNameLst>
                                          <p:attrName>fill.type</p:attrName>
                                        </p:attrNameLst>
                                      </p:cBhvr>
                                      <p:to>
                                        <p:strVal val="solid"/>
                                      </p:to>
                                    </p:set>
                                    <p:set>
                                      <p:cBhvr>
                                        <p:cTn id="16"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E3E0A05-CFEF-4131-B913-A5504D179D78}"/>
              </a:ext>
            </a:extLst>
          </p:cNvPr>
          <p:cNvSpPr txBox="1"/>
          <p:nvPr/>
        </p:nvSpPr>
        <p:spPr>
          <a:xfrm>
            <a:off x="365824" y="542896"/>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sao mây đen không theo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mây đen thích ngắm cảnh ruộng đồng cây cỏ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hạn hán, mây đen muốn làm mưa giúp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mây đen sợ gió thổi làm tan biến mất hình hài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896ECC0E-8705-4FEA-B984-03C3BD7F7586}"/>
              </a:ext>
            </a:extLst>
          </p:cNvPr>
          <p:cNvSpPr txBox="1"/>
          <p:nvPr/>
        </p:nvSpPr>
        <p:spPr>
          <a:xfrm>
            <a:off x="365824" y="3225994"/>
            <a:ext cx="1061826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Câu nào cho thấy mây đen đem lại niềm vui cho</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người và vạn vật?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3269271C-C1DC-401B-8F23-85FD6A7225DB}"/>
              </a:ext>
            </a:extLst>
          </p:cNvPr>
          <p:cNvSpPr txBox="1"/>
          <p:nvPr/>
        </p:nvSpPr>
        <p:spPr>
          <a:xfrm>
            <a:off x="1099602" y="4615412"/>
            <a:ext cx="1061826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lại hóa thành mưa rơi xuống ruộng đồng, cây cỏ....Con người và vạn vật reo hò đón mưa.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78909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rgbClr val="FF0000"/>
                                      </p:to>
                                    </p:animClr>
                                    <p:animClr clrSpc="rgb" dir="cw">
                                      <p:cBhvr>
                                        <p:cTn id="7" dur="500" fill="hold"/>
                                        <p:tgtEl>
                                          <p:spTgt spid="4">
                                            <p:txEl>
                                              <p:pRg st="2" end="2"/>
                                            </p:txEl>
                                          </p:spTgt>
                                        </p:tgtEl>
                                        <p:attrNameLst>
                                          <p:attrName>fillcolor</p:attrName>
                                        </p:attrNameLst>
                                      </p:cBhvr>
                                      <p:to>
                                        <a:srgbClr val="FF0000"/>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E3E0A05-CFEF-4131-B913-A5504D179D78}"/>
              </a:ext>
            </a:extLst>
          </p:cNvPr>
          <p:cNvSpPr txBox="1"/>
          <p:nvPr/>
        </p:nvSpPr>
        <p:spPr>
          <a:xfrm>
            <a:off x="338666" y="384851"/>
            <a:ext cx="126804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 Tìm các từ chỉ đặc điểm trong câu dưới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 mây xốp, nhẹ trông như một chiếc gối bông xinh xắn.</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3269271C-C1DC-401B-8F23-85FD6A7225DB}"/>
              </a:ext>
            </a:extLst>
          </p:cNvPr>
          <p:cNvSpPr txBox="1"/>
          <p:nvPr/>
        </p:nvSpPr>
        <p:spPr>
          <a:xfrm>
            <a:off x="338666" y="1699946"/>
            <a:ext cx="111421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từ chỉ đặc điểm trong câu: xốp, nhẹ, </a:t>
            </a:r>
            <a:r>
              <a:rPr kumimoji="0" lang="vi-VN"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xắn.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1CF0C47C-2351-4A9D-A85B-6E362758E958}"/>
              </a:ext>
            </a:extLst>
          </p:cNvPr>
          <p:cNvSpPr txBox="1"/>
          <p:nvPr/>
        </p:nvSpPr>
        <p:spPr>
          <a:xfrm>
            <a:off x="259644" y="3015041"/>
            <a:ext cx="127594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 Đặt dấu phẩy vào chỗ nào trong câu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mây trắng đang rong ruổi theo gió.</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B756B2B8-A811-4BF6-A3C2-FB0E6259ADC2}"/>
              </a:ext>
            </a:extLst>
          </p:cNvPr>
          <p:cNvSpPr txBox="1"/>
          <p:nvPr/>
        </p:nvSpPr>
        <p:spPr>
          <a:xfrm>
            <a:off x="524933" y="4884133"/>
            <a:ext cx="1114213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mây trắng đang rong ruổi theo gió.</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96123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3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639</Words>
  <Application>Microsoft Office PowerPoint</Application>
  <PresentationFormat>Custom</PresentationFormat>
  <Paragraphs>56</Paragraphs>
  <Slides>12</Slides>
  <Notes>4</Notes>
  <HiddenSlides>0</HiddenSlides>
  <MMClips>1</MMClips>
  <ScaleCrop>false</ScaleCrop>
  <HeadingPairs>
    <vt:vector size="4" baseType="variant">
      <vt:variant>
        <vt:lpstr>Theme</vt:lpstr>
      </vt:variant>
      <vt:variant>
        <vt:i4>7</vt:i4>
      </vt:variant>
      <vt:variant>
        <vt:lpstr>Slide Titles</vt:lpstr>
      </vt:variant>
      <vt:variant>
        <vt:i4>12</vt:i4>
      </vt:variant>
    </vt:vector>
  </HeadingPairs>
  <TitlesOfParts>
    <vt:vector size="19" baseType="lpstr">
      <vt:lpstr>包图主题2</vt:lpstr>
      <vt:lpstr>1_Office 主题​​</vt:lpstr>
      <vt:lpstr>1_包图主题2</vt:lpstr>
      <vt:lpstr>4_Office Theme</vt:lpstr>
      <vt:lpstr>Office 主题​​</vt:lpstr>
      <vt:lpstr>2_包图主题2</vt:lpstr>
      <vt:lpstr>3_包图主题2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6</cp:revision>
  <dcterms:created xsi:type="dcterms:W3CDTF">2021-07-04T15:10:39Z</dcterms:created>
  <dcterms:modified xsi:type="dcterms:W3CDTF">2023-03-20T05:06:49Z</dcterms:modified>
</cp:coreProperties>
</file>