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2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84" r:id="rId12"/>
    <p:sldId id="264" r:id="rId13"/>
    <p:sldId id="285" r:id="rId14"/>
    <p:sldId id="266" r:id="rId15"/>
    <p:sldId id="268" r:id="rId16"/>
    <p:sldId id="270" r:id="rId17"/>
    <p:sldId id="269" r:id="rId18"/>
    <p:sldId id="271" r:id="rId19"/>
    <p:sldId id="272" r:id="rId20"/>
    <p:sldId id="273" r:id="rId21"/>
    <p:sldId id="275" r:id="rId22"/>
    <p:sldId id="281" r:id="rId23"/>
    <p:sldId id="282" r:id="rId24"/>
    <p:sldId id="283" r:id="rId25"/>
    <p:sldId id="286" r:id="rId26"/>
    <p:sldId id="287" r:id="rId27"/>
    <p:sldId id="289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6D57"/>
    <a:srgbClr val="8278CF"/>
    <a:srgbClr val="CAECFF"/>
    <a:srgbClr val="4B8168"/>
    <a:srgbClr val="E3B787"/>
    <a:srgbClr val="E67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1E6F4-5817-419A-AB63-362F4AEC9597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ED7AE-8650-4010-B499-C2DE21231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9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5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40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1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82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1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8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2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8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1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0033A-0DCD-4807-91A7-F1EA2F398F6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5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9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3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0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208672">
            <a:off x="2905829" y="2542800"/>
            <a:ext cx="6547428" cy="260643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CÁCH ĐẶT </a:t>
            </a:r>
          </a:p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CÂU KHIẾN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4000A-F089-944A-AB63-4284351C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506">
            <a:off x="1057774" y="2524700"/>
            <a:ext cx="533391" cy="902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37482-4A15-42DC-87E3-FFE6DC50EBAB}"/>
              </a:ext>
            </a:extLst>
          </p:cNvPr>
          <p:cNvSpPr txBox="1"/>
          <p:nvPr/>
        </p:nvSpPr>
        <p:spPr>
          <a:xfrm>
            <a:off x="3390313" y="1181687"/>
            <a:ext cx="51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Dzung Dakao" panose="00000400000000000000" pitchFamily="2" charset="0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42313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5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13235" y="1571017"/>
            <a:ext cx="2696307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83"/>
          <p:cNvSpPr txBox="1">
            <a:spLocks noChangeArrowheads="1"/>
          </p:cNvSpPr>
          <p:nvPr/>
        </p:nvSpPr>
        <p:spPr bwMode="auto">
          <a:xfrm>
            <a:off x="1468316" y="217251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40162" y="1538004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34158" y="1555456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thôi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cuối</a:t>
            </a:r>
            <a:r>
              <a:rPr lang="en-US" sz="32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8187" y="2178764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0" name="Text Box 283"/>
          <p:cNvSpPr txBox="1">
            <a:spLocks noChangeArrowheads="1"/>
          </p:cNvSpPr>
          <p:nvPr/>
        </p:nvSpPr>
        <p:spPr bwMode="auto">
          <a:xfrm>
            <a:off x="653562" y="3065291"/>
            <a:ext cx="11006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283"/>
          <p:cNvSpPr txBox="1">
            <a:spLocks noChangeArrowheads="1"/>
          </p:cNvSpPr>
          <p:nvPr/>
        </p:nvSpPr>
        <p:spPr bwMode="auto">
          <a:xfrm>
            <a:off x="616927" y="3990351"/>
            <a:ext cx="1112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 Box 283"/>
          <p:cNvSpPr txBox="1">
            <a:spLocks noChangeArrowheads="1"/>
          </p:cNvSpPr>
          <p:nvPr/>
        </p:nvSpPr>
        <p:spPr bwMode="auto">
          <a:xfrm>
            <a:off x="616927" y="4730998"/>
            <a:ext cx="11230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9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6085" y="1551777"/>
            <a:ext cx="3856892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83"/>
          <p:cNvSpPr txBox="1">
            <a:spLocks noChangeArrowheads="1"/>
          </p:cNvSpPr>
          <p:nvPr/>
        </p:nvSpPr>
        <p:spPr bwMode="auto">
          <a:xfrm>
            <a:off x="1411166" y="215327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98340" y="1538089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7131" y="1533376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en-US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nghị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b="1" i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Text Box 283"/>
          <p:cNvSpPr txBox="1">
            <a:spLocks noChangeArrowheads="1"/>
          </p:cNvSpPr>
          <p:nvPr/>
        </p:nvSpPr>
        <p:spPr bwMode="auto">
          <a:xfrm>
            <a:off x="559776" y="3217977"/>
            <a:ext cx="12096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Text Box 283"/>
          <p:cNvSpPr txBox="1">
            <a:spLocks noChangeArrowheads="1"/>
          </p:cNvSpPr>
          <p:nvPr/>
        </p:nvSpPr>
        <p:spPr bwMode="auto">
          <a:xfrm>
            <a:off x="589085" y="3956818"/>
            <a:ext cx="10984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Text Box 283"/>
          <p:cNvSpPr txBox="1">
            <a:spLocks noChangeArrowheads="1"/>
          </p:cNvSpPr>
          <p:nvPr/>
        </p:nvSpPr>
        <p:spPr bwMode="auto">
          <a:xfrm>
            <a:off x="559776" y="4603149"/>
            <a:ext cx="107266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89950" y="5330930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đổi giọng điệu.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18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0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21" grpId="0"/>
      <p:bldP spid="2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981575" y="665885"/>
            <a:ext cx="6674153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Muốn đặt câu khiến, có thể dùng một trong những cách sau đây: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1.Thêm </a:t>
            </a:r>
            <a:r>
              <a:rPr lang="vi-V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hãy, đừng, chớ, nên, phải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,....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trước động từ.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Thêm các từ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lên, đi, thôi, nào,....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cuối câu.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Thêm các từ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nghị, xin, mong,....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câu.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Dùng giọng điệu phù hợp với câu khiến.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317725" y="2047875"/>
            <a:ext cx="5299300" cy="5086350"/>
            <a:chOff x="-108175" y="1771650"/>
            <a:chExt cx="5299300" cy="5086350"/>
          </a:xfrm>
        </p:grpSpPr>
        <p:grpSp>
          <p:nvGrpSpPr>
            <p:cNvPr id="5" name="Group 4"/>
            <p:cNvGrpSpPr/>
            <p:nvPr/>
          </p:nvGrpSpPr>
          <p:grpSpPr>
            <a:xfrm>
              <a:off x="-108175" y="1771650"/>
              <a:ext cx="5299300" cy="5086350"/>
              <a:chOff x="-108175" y="2046534"/>
              <a:chExt cx="4811466" cy="4811466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C82F936-5F21-40C6-A1A4-D68F8ADE1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08175" y="2046534"/>
                <a:ext cx="4811466" cy="4811466"/>
              </a:xfrm>
              <a:prstGeom prst="rect">
                <a:avLst/>
              </a:prstGeom>
            </p:spPr>
          </p:pic>
          <p:sp>
            <p:nvSpPr>
              <p:cNvPr id="3" name="Rounded Rectangle 2"/>
              <p:cNvSpPr/>
              <p:nvPr/>
            </p:nvSpPr>
            <p:spPr>
              <a:xfrm>
                <a:off x="2319145" y="3705225"/>
                <a:ext cx="1695450" cy="885825"/>
              </a:xfrm>
              <a:prstGeom prst="roundRect">
                <a:avLst/>
              </a:prstGeom>
              <a:solidFill>
                <a:srgbClr val="4B81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904291" y="3433092"/>
                <a:ext cx="1131801" cy="885825"/>
              </a:xfrm>
              <a:prstGeom prst="roundRect">
                <a:avLst/>
              </a:prstGeom>
              <a:solidFill>
                <a:srgbClr val="4B81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326292" y="3382473"/>
              <a:ext cx="234526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Ghi</a:t>
              </a:r>
              <a:r>
                <a:rPr kumimoji="0" lang="en-US" altLang="zh-CN" sz="3600" b="1" i="0" u="none" strike="noStrike" kern="1200" cap="none" spc="0" normalizeH="0" baseline="0" noProof="0" dirty="0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nhớ</a:t>
              </a:r>
              <a:endParaRPr kumimoji="0" lang="zh-CN" altLang="en-US" sz="3600" b="1" i="0" u="none" strike="noStrike" kern="1200" cap="none" spc="0" normalizeH="0" baseline="0" noProof="0" dirty="0">
                <a:ln w="19050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UTM Cancel" panose="02040603050506020204" pitchFamily="18" charset="0"/>
                <a:ea typeface="字魂59号-创粗黑" panose="00000500000000000000" charset="-122"/>
              </a:endParaRPr>
            </a:p>
          </p:txBody>
        </p:sp>
      </p:grpSp>
      <p:pic>
        <p:nvPicPr>
          <p:cNvPr id="14" name="图片 10">
            <a:extLst>
              <a:ext uri="{FF2B5EF4-FFF2-40B4-BE49-F238E27FC236}">
                <a16:creationId xmlns:a16="http://schemas.microsoft.com/office/drawing/2014/main" id="{FABE5DD4-AE19-443B-A53C-BC3086D7E8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5586" y="5126503"/>
            <a:ext cx="1589707" cy="1589707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8EE94A94-D114-4EF0-9AC4-D132DF7BB9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646819" y="884908"/>
            <a:ext cx="2453557" cy="1351609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58742714-3BA8-402A-BD1D-818967DDA5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64" y="223654"/>
            <a:ext cx="893255" cy="9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0" b="29150" l="40000" r="54950">
                        <a14:foregroundMark x1="45950" y1="9450" x2="45950" y2="9450"/>
                        <a14:foregroundMark x1="46650" y1="9150" x2="46650" y2="9150"/>
                        <a14:foregroundMark x1="46800" y1="8350" x2="46800" y2="8350"/>
                        <a14:foregroundMark x1="47800" y1="8750" x2="47800" y2="8750"/>
                        <a14:foregroundMark x1="46950" y1="10000" x2="45950" y2="9050"/>
                        <a14:foregroundMark x1="47650" y1="8750" x2="45150" y2="12100"/>
                        <a14:foregroundMark x1="45150" y1="7350" x2="45700" y2="11100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11" t="4861" r="43194" b="70417"/>
          <a:stretch/>
        </p:blipFill>
        <p:spPr>
          <a:xfrm>
            <a:off x="3274587" y="1788162"/>
            <a:ext cx="1086546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452035" y="6071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376791" y="791388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9731" y="4114124"/>
            <a:ext cx="84963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altLang="en-US" sz="2800" b="1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!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!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!</a:t>
            </a:r>
            <a:endParaRPr lang="vi-VN" altLang="en-US" sz="28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19592" y="1621968"/>
            <a:ext cx="8496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đi học.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Thanh đi lao động.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Ngân chăm chỉ.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Giang phấn đấu học giỏi.</a:t>
            </a: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75311B-3CF6-435C-9263-49531192B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146" y="3516787"/>
            <a:ext cx="6690605" cy="36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90586"/>
              </p:ext>
            </p:extLst>
          </p:nvPr>
        </p:nvGraphicFramePr>
        <p:xfrm>
          <a:off x="5435697" y="1654963"/>
          <a:ext cx="6267449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8161" y="2766736"/>
            <a:ext cx="479679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161" y="1889995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60" y="3337564"/>
            <a:ext cx="4663901" cy="46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405143" y="553392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89298"/>
              </p:ext>
            </p:extLst>
          </p:nvPr>
        </p:nvGraphicFramePr>
        <p:xfrm>
          <a:off x="5168780" y="1856542"/>
          <a:ext cx="6267449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4710" y="2682638"/>
            <a:ext cx="406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710" y="1856123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52" y="3163571"/>
            <a:ext cx="3508389" cy="35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346527" y="517298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56515" y="17690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669399"/>
              </p:ext>
            </p:extLst>
          </p:nvPr>
        </p:nvGraphicFramePr>
        <p:xfrm>
          <a:off x="5240812" y="1805298"/>
          <a:ext cx="6267449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 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giỏi! 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 nào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7838" y="2593631"/>
            <a:ext cx="4085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746" y="1823756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3438" y="3754074"/>
            <a:ext cx="1828800" cy="3083170"/>
            <a:chOff x="57504" y="3443277"/>
            <a:chExt cx="3846280" cy="676777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6582DAD-2F27-43B1-926F-8B8BC5D8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504" y="3443277"/>
              <a:ext cx="3846280" cy="67677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24708" y="5498123"/>
              <a:ext cx="339969" cy="86695"/>
            </a:xfrm>
            <a:prstGeom prst="rect">
              <a:avLst/>
            </a:prstGeom>
            <a:solidFill>
              <a:srgbClr val="CA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93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4031873"/>
          </a:xfrm>
          <a:prstGeom prst="rect">
            <a:avLst/>
          </a:prstGeom>
          <a:noFill/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 Vào giờ kiểm tra, chẳng may bút của em bị hỏng. Em biết bạn em có hai bút. Hãy nói với bạn một câu để mượn bút.</a:t>
            </a:r>
          </a:p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Em gọi điện thoại cho bạn, gặp người ở đầu dây bên kia là bố của bạn. Em hãy nói một câu với bác để bác chuyển máy cho em nói chuyện với bạn em.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Em đang tìm nhà bạn bỗng gặp một chú từ trong nhà gần đấy bước ra. Hãy nói một câu nhờ chú ấy chỉ đường.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 Vào giờ kiểm tra, chẳng may bút của em bị hỏng. Em biết bạn em có hai bút. Hãy nói với bạn một câu để mượn bút.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614" y="2889182"/>
            <a:ext cx="82873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E3CC7129-C38F-4987-8E74-5615A7918A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6560" y="3044916"/>
            <a:ext cx="5031696" cy="36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1" y="248841"/>
            <a:ext cx="11144250" cy="643253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D06D57"/>
                </a:solidFill>
                <a:latin typeface="SVN-The Voice" panose="020406030505060202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Kiến thức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Nắm được cách đặt câu khiến (ND Ghi nhớ).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Kĩ năng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Biết chuyển câu kể thành câu khiến (BT1, mục III); bước đầu đặt được câu khiến phù hợp với tình huống giao tiếp (BT2); biết đặt câu với từ cho trước (hãy, đi, xin) theo cách đã học (BT3).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* HS năng khiếu nêu được tình huống có thể dùng câu khiến (BT4).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Có ý thức sử dụng câu khiến đúng mục đích, thể hiện phẩm chất lịch sự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Góp phần phát triển các năng lực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NL tự học, NL ngôn ngữ, NL sáng tạo, NL giao tiếp.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Em gọi điện thoại cho bạn, gặp người ở đầu dây bên kia là bố của bạn. Em hãy nói một câu với bác để bác chuyển máy cho em nói chuyện với bạn em.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70858" y="3519201"/>
            <a:ext cx="1102873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Em đang tìm nhà bạn bỗng gặp một chú từ trong nhà gần đấy bước ra. Hãy nói một câu nhờ chú ấy chỉ đường.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573" y="3347042"/>
            <a:ext cx="86042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7135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7278" y="453954"/>
            <a:ext cx="85209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theo những yêu cầu dưới đây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13692" y="2594953"/>
            <a:ext cx="1051560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Câu khiến có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trước động từ.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Câu khiến có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sau động từ.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Câu khiến có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vi-VN" sz="3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trước chủ ngữ.</a:t>
            </a:r>
          </a:p>
        </p:txBody>
      </p:sp>
      <p:sp>
        <p:nvSpPr>
          <p:cNvPr id="4" name="文本框 7"/>
          <p:cNvSpPr txBox="1"/>
          <p:nvPr/>
        </p:nvSpPr>
        <p:spPr>
          <a:xfrm>
            <a:off x="-184960" y="552935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CAECFF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CAECFF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3 + 4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CAECFF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sp>
        <p:nvSpPr>
          <p:cNvPr id="5" name="图文框 3"/>
          <p:cNvSpPr/>
          <p:nvPr/>
        </p:nvSpPr>
        <p:spPr>
          <a:xfrm>
            <a:off x="246756" y="416832"/>
            <a:ext cx="2838122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7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30613"/>
              </p:ext>
            </p:extLst>
          </p:nvPr>
        </p:nvGraphicFramePr>
        <p:xfrm>
          <a:off x="445477" y="286606"/>
          <a:ext cx="11090030" cy="6224953"/>
        </p:xfrm>
        <a:graphic>
          <a:graphicData uri="http://schemas.openxmlformats.org/drawingml/2006/table">
            <a:tbl>
              <a:tblPr/>
              <a:tblGrid>
                <a:gridCol w="284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5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1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Cách thêm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Câu khiến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Tình huống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5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hãy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trước động từ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18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đi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hoặc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nào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sau động từ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4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xin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hoặc 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mong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trước chủ ngữ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378810" y="2543969"/>
            <a:ext cx="41052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Chúng mình cùng chơi nhảy dây </a:t>
            </a:r>
            <a:r>
              <a:rPr lang="en-US" altLang="en-US" sz="2800" b="1" i="1" dirty="0" err="1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450247" y="3441304"/>
            <a:ext cx="4249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Chúng mình cùng làm bài đó </a:t>
            </a:r>
            <a:r>
              <a:rPr lang="en-US" altLang="en-US" sz="2800" b="1" i="1" dirty="0" err="1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7631236" y="2817587"/>
            <a:ext cx="40582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rủ bạn cùng làm một việc gì  đó...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3450247" y="1234995"/>
            <a:ext cx="41052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</a:t>
            </a:r>
            <a:r>
              <a:rPr lang="vi-VN" altLang="en-US" sz="32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 mình giải bà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toán này nhé!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7699986" y="1249856"/>
            <a:ext cx="38355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bạn hướng dẫn giải bài khó.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450246" y="4471417"/>
            <a:ext cx="40338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vi-VN" alt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bỏ qua cho mình!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450247" y="5444759"/>
            <a:ext cx="45901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vi-VN" alt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hãy tha lỗi cho con! 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683864" y="4793457"/>
            <a:ext cx="3762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lỗi, muốn xin lỗi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6292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91840" y="3598055"/>
            <a:ext cx="848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-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Hoàn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thành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tập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đã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giao</a:t>
            </a:r>
            <a:endParaRPr lang="en-US" sz="5400" b="1" dirty="0">
              <a:solidFill>
                <a:schemeClr val="bg1"/>
              </a:solidFill>
              <a:latin typeface="SVN-Vanessas Valentine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3913" y="2128321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1840" y="4975456"/>
            <a:ext cx="5616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-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Chuẩn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bị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sau</a:t>
            </a:r>
            <a:endParaRPr lang="en-US" sz="5400" b="1" dirty="0">
              <a:solidFill>
                <a:schemeClr val="bg1"/>
              </a:solidFill>
              <a:latin typeface="SVN-Vanessas Valent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9386" y="1303168"/>
            <a:ext cx="64804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Chúc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các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em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học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tốt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Vanessas Valent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0" b="29150" l="2200" r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0" r="77778" b="70417"/>
          <a:stretch/>
        </p:blipFill>
        <p:spPr>
          <a:xfrm>
            <a:off x="3638550" y="1209675"/>
            <a:ext cx="1524000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>
            <a:off x="5062537" y="3067050"/>
            <a:ext cx="1152526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0" b="29150" l="40000" r="54950">
                        <a14:foregroundMark x1="45950" y1="9450" x2="45950" y2="9450"/>
                        <a14:foregroundMark x1="46650" y1="9150" x2="46650" y2="9150"/>
                        <a14:foregroundMark x1="46800" y1="8350" x2="46800" y2="8350"/>
                        <a14:foregroundMark x1="47800" y1="8750" x2="47800" y2="8750"/>
                        <a14:foregroundMark x1="46950" y1="10000" x2="45950" y2="9050"/>
                        <a14:foregroundMark x1="47650" y1="8750" x2="45150" y2="12100"/>
                        <a14:foregroundMark x1="45150" y1="7350" x2="45700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11" t="4861" r="43194" b="70417"/>
          <a:stretch/>
        </p:blipFill>
        <p:spPr>
          <a:xfrm>
            <a:off x="5878450" y="5114836"/>
            <a:ext cx="1086546" cy="1476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3525" y="1495335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KHỞI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975" y="194012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Các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hoạt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động</a:t>
            </a:r>
            <a:endParaRPr lang="en-US" sz="6000" b="1" dirty="0">
              <a:solidFill>
                <a:schemeClr val="accent4">
                  <a:lumMod val="40000"/>
                  <a:lumOff val="60000"/>
                </a:schemeClr>
              </a:solidFill>
              <a:latin typeface="SVN-Vanessas Valentin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6629" y="3412527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9549" y="5454419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515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0" b="29150" l="2200" r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0" r="77778" b="70417"/>
          <a:stretch/>
        </p:blipFill>
        <p:spPr>
          <a:xfrm>
            <a:off x="2913017" y="1526177"/>
            <a:ext cx="1524000" cy="177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SVN-Vanessas Valentine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6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8450" y="816769"/>
            <a:ext cx="6848475" cy="923925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1.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khiến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0475" y="2047875"/>
            <a:ext cx="6211033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hỏi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điều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chưa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biết</a:t>
            </a:r>
            <a:r>
              <a:rPr lang="en-US" sz="32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00473" y="3614737"/>
            <a:ext cx="6211035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Cancel" panose="02040603050506020204" pitchFamily="18" charset="0"/>
              </a:rPr>
              <a:t>nêu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yêu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cầu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đề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nghị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mong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muốn</a:t>
            </a:r>
            <a:r>
              <a:rPr lang="en-US" sz="2600" dirty="0">
                <a:latin typeface="UTM Cancel" panose="02040603050506020204" pitchFamily="18" charset="0"/>
              </a:rPr>
              <a:t>,...    </a:t>
            </a:r>
            <a:r>
              <a:rPr lang="en-US" sz="2600" dirty="0" err="1">
                <a:latin typeface="UTM Cancel" panose="02040603050506020204" pitchFamily="18" charset="0"/>
              </a:rPr>
              <a:t>của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nói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viết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với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khác</a:t>
            </a:r>
            <a:r>
              <a:rPr lang="en-US" sz="26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00473" y="5181599"/>
            <a:ext cx="6211035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khẳng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định</a:t>
            </a:r>
            <a:r>
              <a:rPr lang="en-US" sz="3200" dirty="0">
                <a:latin typeface="UTM Cancel" panose="02040603050506020204" pitchFamily="18" charset="0"/>
              </a:rPr>
              <a:t>, </a:t>
            </a:r>
            <a:r>
              <a:rPr lang="en-US" sz="3200" dirty="0" err="1">
                <a:latin typeface="UTM Cancel" panose="02040603050506020204" pitchFamily="18" charset="0"/>
              </a:rPr>
              <a:t>nêu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quan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điểm</a:t>
            </a:r>
            <a:r>
              <a:rPr lang="en-US" sz="3200" dirty="0">
                <a:latin typeface="UTM Cancel" panose="02040603050506020204" pitchFamily="18" charset="0"/>
              </a:rPr>
              <a:t>, </a:t>
            </a:r>
            <a:r>
              <a:rPr lang="en-US" sz="3200" dirty="0" err="1">
                <a:latin typeface="UTM Cancel" panose="02040603050506020204" pitchFamily="18" charset="0"/>
              </a:rPr>
              <a:t>nhận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định</a:t>
            </a:r>
            <a:r>
              <a:rPr lang="en-US" sz="32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8" name="Teardrop 7"/>
          <p:cNvSpPr/>
          <p:nvPr/>
        </p:nvSpPr>
        <p:spPr>
          <a:xfrm rot="2424123">
            <a:off x="2858174" y="1969544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9" name="Teardrop 8"/>
          <p:cNvSpPr/>
          <p:nvPr/>
        </p:nvSpPr>
        <p:spPr>
          <a:xfrm rot="2424123">
            <a:off x="2858173" y="3531644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10" name="Teardrop 9"/>
          <p:cNvSpPr/>
          <p:nvPr/>
        </p:nvSpPr>
        <p:spPr>
          <a:xfrm rot="2424123">
            <a:off x="2858174" y="5046756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05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8450" y="375139"/>
            <a:ext cx="6848475" cy="1365556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2.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cuối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cầu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khiến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0473" y="3555768"/>
            <a:ext cx="6211033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hỏi</a:t>
            </a:r>
            <a:r>
              <a:rPr lang="en-US" sz="3200" dirty="0">
                <a:latin typeface="UTM Cancel" panose="02040603050506020204" pitchFamily="18" charset="0"/>
              </a:rPr>
              <a:t> – </a:t>
            </a:r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endParaRPr lang="en-US" sz="3200" dirty="0">
              <a:latin typeface="UTM Cancel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00473" y="1991210"/>
            <a:ext cx="6211035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Cancel" panose="02040603050506020204" pitchFamily="18" charset="0"/>
              </a:rPr>
              <a:t>Dấu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chấm</a:t>
            </a:r>
            <a:r>
              <a:rPr lang="en-US" sz="2600" dirty="0">
                <a:latin typeface="UTM Cancel" panose="02040603050506020204" pitchFamily="18" charset="0"/>
              </a:rPr>
              <a:t> than – </a:t>
            </a:r>
            <a:r>
              <a:rPr lang="en-US" sz="2600" dirty="0" err="1">
                <a:latin typeface="UTM Cancel" panose="02040603050506020204" pitchFamily="18" charset="0"/>
              </a:rPr>
              <a:t>dấu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chấm</a:t>
            </a:r>
            <a:endParaRPr lang="en-US" sz="2600" dirty="0">
              <a:latin typeface="UTM Cancel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00473" y="5181599"/>
            <a:ext cx="6211035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than – </a:t>
            </a:r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hỏi</a:t>
            </a:r>
            <a:endParaRPr lang="en-US" sz="3200" dirty="0">
              <a:latin typeface="UTM Cancel" panose="02040603050506020204" pitchFamily="18" charset="0"/>
            </a:endParaRPr>
          </a:p>
        </p:txBody>
      </p:sp>
      <p:sp>
        <p:nvSpPr>
          <p:cNvPr id="8" name="Teardrop 7"/>
          <p:cNvSpPr/>
          <p:nvPr/>
        </p:nvSpPr>
        <p:spPr>
          <a:xfrm rot="2424123">
            <a:off x="2858172" y="3477437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9" name="Teardrop 8"/>
          <p:cNvSpPr/>
          <p:nvPr/>
        </p:nvSpPr>
        <p:spPr>
          <a:xfrm rot="2424123">
            <a:off x="2858173" y="1908117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10" name="Teardrop 9"/>
          <p:cNvSpPr/>
          <p:nvPr/>
        </p:nvSpPr>
        <p:spPr>
          <a:xfrm rot="2424123">
            <a:off x="2858174" y="5046756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8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SVN-Vanessas Valentine" panose="02040603050506020204" pitchFamily="18" charset="0"/>
              </a:rPr>
              <a:t>KHÁM </a:t>
            </a:r>
          </a:p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SVN-Vanessas Valentine" panose="02040603050506020204" pitchFamily="18" charset="0"/>
              </a:rPr>
              <a:t>PHÁ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>
            <a:off x="3366552" y="1596245"/>
            <a:ext cx="115252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190" y="5705242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8938097" y="5625568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10049963" y="4487385"/>
            <a:ext cx="2251584" cy="1919163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9950" y="3653684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</a:t>
            </a:r>
            <a:r>
              <a:rPr lang="vi-VN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đừng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,...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89950" y="4139930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89950" y="4657263"/>
            <a:ext cx="9068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 </a:t>
            </a:r>
            <a:r>
              <a:rPr lang="vi-VN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 nghị, xin, mong,...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 đầu câu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lang="vi-VN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073644" y="2263016"/>
            <a:ext cx="90112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83"/>
          <p:cNvSpPr txBox="1">
            <a:spLocks noChangeArrowheads="1"/>
          </p:cNvSpPr>
          <p:nvPr/>
        </p:nvSpPr>
        <p:spPr bwMode="auto">
          <a:xfrm>
            <a:off x="1987846" y="1628106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2205" y="5188717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đổi giọng điệu.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067516" y="1010056"/>
            <a:ext cx="868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709985" y="391202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4185" y="1418427"/>
            <a:ext cx="5052646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83"/>
          <p:cNvSpPr txBox="1">
            <a:spLocks noChangeArrowheads="1"/>
          </p:cNvSpPr>
          <p:nvPr/>
        </p:nvSpPr>
        <p:spPr bwMode="auto">
          <a:xfrm>
            <a:off x="1449266" y="201992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81847" y="1395455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5108" y="1412181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</a:t>
            </a:r>
            <a:r>
              <a:rPr lang="vi-V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đừng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,...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9137" y="2026174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Left Arrow Callout 14"/>
          <p:cNvSpPr/>
          <p:nvPr/>
        </p:nvSpPr>
        <p:spPr>
          <a:xfrm rot="5400000">
            <a:off x="3619584" y="2466558"/>
            <a:ext cx="1288165" cy="1683955"/>
          </a:xfrm>
          <a:prstGeom prst="leftArrowCallout">
            <a:avLst>
              <a:gd name="adj1" fmla="val 22357"/>
              <a:gd name="adj2" fmla="val 8457"/>
              <a:gd name="adj3" fmla="val 25000"/>
              <a:gd name="adj4" fmla="val 49923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283"/>
          <p:cNvSpPr txBox="1">
            <a:spLocks noChangeArrowheads="1"/>
          </p:cNvSpPr>
          <p:nvPr/>
        </p:nvSpPr>
        <p:spPr bwMode="auto">
          <a:xfrm>
            <a:off x="634513" y="2912701"/>
            <a:ext cx="102269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 Box 283"/>
          <p:cNvSpPr txBox="1">
            <a:spLocks noChangeArrowheads="1"/>
          </p:cNvSpPr>
          <p:nvPr/>
        </p:nvSpPr>
        <p:spPr bwMode="auto">
          <a:xfrm>
            <a:off x="634513" y="353169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Text Box 283"/>
          <p:cNvSpPr txBox="1">
            <a:spLocks noChangeArrowheads="1"/>
          </p:cNvSpPr>
          <p:nvPr/>
        </p:nvSpPr>
        <p:spPr bwMode="auto">
          <a:xfrm>
            <a:off x="634513" y="413563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 Box 283"/>
          <p:cNvSpPr txBox="1">
            <a:spLocks noChangeArrowheads="1"/>
          </p:cNvSpPr>
          <p:nvPr/>
        </p:nvSpPr>
        <p:spPr bwMode="auto">
          <a:xfrm>
            <a:off x="634513" y="477060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Text Box 283"/>
          <p:cNvSpPr txBox="1">
            <a:spLocks noChangeArrowheads="1"/>
          </p:cNvSpPr>
          <p:nvPr/>
        </p:nvSpPr>
        <p:spPr bwMode="auto">
          <a:xfrm>
            <a:off x="634513" y="537454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2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5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3" grpId="0"/>
      <p:bldP spid="15" grpId="0" animBg="1"/>
      <p:bldP spid="15" grpId="1" animBg="1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1433</Words>
  <Application>Microsoft Office PowerPoint</Application>
  <PresentationFormat>Widescreen</PresentationFormat>
  <Paragraphs>174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等线</vt:lpstr>
      <vt:lpstr>等线 Light</vt:lpstr>
      <vt:lpstr>Arial</vt:lpstr>
      <vt:lpstr>Broadway</vt:lpstr>
      <vt:lpstr>Calibri</vt:lpstr>
      <vt:lpstr>Calibri Light</vt:lpstr>
      <vt:lpstr>Cambria</vt:lpstr>
      <vt:lpstr>Cooper Black</vt:lpstr>
      <vt:lpstr>Courier New</vt:lpstr>
      <vt:lpstr>SVN-The Voice</vt:lpstr>
      <vt:lpstr>SVN-Vanessas Valentine</vt:lpstr>
      <vt:lpstr>Tahoma</vt:lpstr>
      <vt:lpstr>Times New Roman</vt:lpstr>
      <vt:lpstr>UTM Cancel</vt:lpstr>
      <vt:lpstr>UTM Cookies</vt:lpstr>
      <vt:lpstr>UTM Flamenco</vt:lpstr>
      <vt:lpstr>UVN Dzung Dakao</vt:lpstr>
      <vt:lpstr>Wingdings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Ngân Milano</cp:lastModifiedBy>
  <cp:revision>30</cp:revision>
  <dcterms:created xsi:type="dcterms:W3CDTF">2022-03-01T05:09:04Z</dcterms:created>
  <dcterms:modified xsi:type="dcterms:W3CDTF">2022-04-07T08:13:43Z</dcterms:modified>
</cp:coreProperties>
</file>