
<file path=[Content_Types].xml><?xml version="1.0" encoding="utf-8"?>
<Types xmlns="http://schemas.openxmlformats.org/package/2006/content-types">
  <Default Extension="bin" ContentType="audio/unknown"/>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5" r:id="rId3"/>
    <p:sldId id="267" r:id="rId4"/>
    <p:sldId id="263" r:id="rId5"/>
    <p:sldId id="264" r:id="rId6"/>
    <p:sldId id="268" r:id="rId7"/>
    <p:sldId id="269" r:id="rId8"/>
    <p:sldId id="270" r:id="rId9"/>
    <p:sldId id="271" r:id="rId10"/>
    <p:sldId id="273" r:id="rId11"/>
  </p:sldIdLst>
  <p:sldSz cx="9144000" cy="6858000" type="screen4x3"/>
  <p:notesSz cx="6858000" cy="9144000"/>
  <p:embeddedFontLst>
    <p:embeddedFont>
      <p:font typeface="Bodoni MT Black" panose="02070A03080606020203" pitchFamily="18" charset="0"/>
      <p:bold r:id="rId12"/>
      <p:boldItalic r:id="rId13"/>
    </p:embeddedFont>
    <p:embeddedFont>
      <p:font typeface="Broadway" panose="04040905080B02020502" pitchFamily="82" charset="0"/>
      <p:regular r:id="rId14"/>
    </p:embeddedFont>
    <p:embeddedFont>
      <p:font typeface="Calibri" panose="020F0502020204030204" pitchFamily="34" charset="0"/>
      <p:regular r:id="rId15"/>
      <p:bold r:id="rId16"/>
      <p:italic r:id="rId17"/>
      <p:boldItalic r:id="rId18"/>
    </p:embeddedFont>
    <p:embeddedFont>
      <p:font typeface="Jokerman" panose="04090605060D06020702" pitchFamily="82"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59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FEBA8B-8368-4BAE-BC04-95D4C8DDA587}"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919509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FEBA8B-8368-4BAE-BC04-95D4C8DDA587}"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3490491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FEBA8B-8368-4BAE-BC04-95D4C8DDA587}"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720443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FEBA8B-8368-4BAE-BC04-95D4C8DDA587}"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389958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FEBA8B-8368-4BAE-BC04-95D4C8DDA587}"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250544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FEBA8B-8368-4BAE-BC04-95D4C8DDA587}"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1346689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FEBA8B-8368-4BAE-BC04-95D4C8DDA587}" type="datetimeFigureOut">
              <a:rPr lang="en-US" smtClean="0"/>
              <a:t>3/20/2023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1042835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FEBA8B-8368-4BAE-BC04-95D4C8DDA587}" type="datetimeFigureOut">
              <a:rPr lang="en-US" smtClean="0"/>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293472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FEBA8B-8368-4BAE-BC04-95D4C8DDA587}" type="datetimeFigureOut">
              <a:rPr lang="en-US" smtClean="0"/>
              <a:t>3/20/2023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292221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FEBA8B-8368-4BAE-BC04-95D4C8DDA587}"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641721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FEBA8B-8368-4BAE-BC04-95D4C8DDA587}"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E5818A-C870-4938-8225-7F3245C29F6D}" type="slidenum">
              <a:rPr lang="en-US" smtClean="0"/>
              <a:t>‹#›</a:t>
            </a:fld>
            <a:endParaRPr lang="en-US"/>
          </a:p>
        </p:txBody>
      </p:sp>
    </p:spTree>
    <p:extLst>
      <p:ext uri="{BB962C8B-B14F-4D97-AF65-F5344CB8AC3E}">
        <p14:creationId xmlns:p14="http://schemas.microsoft.com/office/powerpoint/2010/main" val="2340596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EBA8B-8368-4BAE-BC04-95D4C8DDA587}" type="datetimeFigureOut">
              <a:rPr lang="en-US" smtClean="0"/>
              <a:t>3/20/2023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E5818A-C870-4938-8225-7F3245C29F6D}" type="slidenum">
              <a:rPr lang="en-US" smtClean="0"/>
              <a:t>‹#›</a:t>
            </a:fld>
            <a:endParaRPr lang="en-US"/>
          </a:p>
        </p:txBody>
      </p:sp>
    </p:spTree>
    <p:extLst>
      <p:ext uri="{BB962C8B-B14F-4D97-AF65-F5344CB8AC3E}">
        <p14:creationId xmlns:p14="http://schemas.microsoft.com/office/powerpoint/2010/main" val="250391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audio" Target="../media/audio7.bin"/><Relationship Id="rId13" Type="http://schemas.openxmlformats.org/officeDocument/2006/relationships/audio" Target="../media/audio12.bin"/><Relationship Id="rId3" Type="http://schemas.openxmlformats.org/officeDocument/2006/relationships/audio" Target="../media/audio2.bin"/><Relationship Id="rId7" Type="http://schemas.openxmlformats.org/officeDocument/2006/relationships/audio" Target="../media/audio6.bin"/><Relationship Id="rId12" Type="http://schemas.openxmlformats.org/officeDocument/2006/relationships/audio" Target="../media/audio11.bin"/><Relationship Id="rId2" Type="http://schemas.openxmlformats.org/officeDocument/2006/relationships/audio" Target="../media/audio1.bin"/><Relationship Id="rId16"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audio" Target="../media/audio5.bin"/><Relationship Id="rId11" Type="http://schemas.openxmlformats.org/officeDocument/2006/relationships/audio" Target="../media/audio10.bin"/><Relationship Id="rId5" Type="http://schemas.openxmlformats.org/officeDocument/2006/relationships/audio" Target="../media/audio4.bin"/><Relationship Id="rId15" Type="http://schemas.openxmlformats.org/officeDocument/2006/relationships/image" Target="../media/image4.png"/><Relationship Id="rId10" Type="http://schemas.openxmlformats.org/officeDocument/2006/relationships/audio" Target="../media/audio9.bin"/><Relationship Id="rId4" Type="http://schemas.openxmlformats.org/officeDocument/2006/relationships/audio" Target="../media/audio3.bin"/><Relationship Id="rId9" Type="http://schemas.openxmlformats.org/officeDocument/2006/relationships/audio" Target="../media/audio8.bin"/><Relationship Id="rId1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hyperlink" Target="The%20Watermelon%20Prince%20-%20S&#7921;%20t&#237;ch%20d&#432;a%20h&#7845;u%20%5bTruy&#7879;n%20k&#7875;%20ti&#7871;ng%20anh%20c&#243;%20ph&#7909;%20&#273;&#7873;%5d.mp4"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audio" Target="../media/audio13.bin"/><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4.bin"/><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5.bin"/><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16.bin"/><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6.png"/><Relationship Id="rId7" Type="http://schemas.openxmlformats.org/officeDocument/2006/relationships/image" Target="../media/image18.jpg"/><Relationship Id="rId2" Type="http://schemas.openxmlformats.org/officeDocument/2006/relationships/audio" Target="../media/audio17.bin"/><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10"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47800" y="1219199"/>
            <a:ext cx="6505306" cy="2776401"/>
          </a:xfrm>
          <a:prstGeom prst="rect">
            <a:avLst/>
          </a:prstGeom>
          <a:noFill/>
        </p:spPr>
        <p:txBody>
          <a:bodyPr wrap="none" lIns="91440" tIns="45720" rIns="91440" bIns="45720">
            <a:spAutoFit/>
          </a:bodyPr>
          <a:lstStyle/>
          <a:p>
            <a:pPr algn="ctr">
              <a:lnSpc>
                <a:spcPct val="150000"/>
              </a:lnSpc>
            </a:pP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Jokerman" pitchFamily="82" charset="0"/>
              </a:rPr>
              <a:t>UNIT 14. WHAT HAPPEN</a:t>
            </a:r>
          </a:p>
          <a:p>
            <a:pPr algn="ctr">
              <a:lnSpc>
                <a:spcPct val="150000"/>
              </a:lnSpc>
            </a:pP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Jokerman" pitchFamily="82" charset="0"/>
              </a:rPr>
              <a:t> IN THE STORY?</a:t>
            </a:r>
          </a:p>
          <a:p>
            <a:pPr algn="ctr">
              <a:lnSpc>
                <a:spcPct val="150000"/>
              </a:lnSpc>
            </a:pPr>
            <a:r>
              <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Jokerman" pitchFamily="82" charset="0"/>
              </a:rPr>
              <a:t>LESSON 1</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300" y="3995600"/>
            <a:ext cx="2832100" cy="1864270"/>
          </a:xfrm>
          <a:prstGeom prst="rect">
            <a:avLst/>
          </a:prstGeom>
          <a:ln>
            <a:noFill/>
          </a:ln>
          <a:effectLst>
            <a:softEdge rad="112500"/>
          </a:effectLst>
        </p:spPr>
      </p:pic>
    </p:spTree>
    <p:extLst>
      <p:ext uri="{BB962C8B-B14F-4D97-AF65-F5344CB8AC3E}">
        <p14:creationId xmlns:p14="http://schemas.microsoft.com/office/powerpoint/2010/main" val="3031045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18070"/>
            <a:ext cx="4354077" cy="523220"/>
          </a:xfrm>
          <a:prstGeom prst="rect">
            <a:avLst/>
          </a:prstGeom>
          <a:solidFill>
            <a:schemeClr val="bg1"/>
          </a:solidFill>
        </p:spPr>
        <p:txBody>
          <a:bodyPr wrap="none">
            <a:spAutoFit/>
          </a:bodyPr>
          <a:lstStyle/>
          <a:p>
            <a:pPr algn="ctr">
              <a:defRPr/>
            </a:pPr>
            <a:r>
              <a:rPr lang="en-US" sz="2800" b="1" cap="all" dirty="0">
                <a:ln w="9000" cmpd="sng">
                  <a:noFill/>
                  <a:prstDash val="solid"/>
                </a:ln>
                <a:solidFill>
                  <a:srgbClr val="FF0000"/>
                </a:solidFill>
                <a:effectLst>
                  <a:reflection blurRad="12700" stA="28000" endPos="45000" dist="1000" dir="5400000" sy="-100000" algn="bl" rotWithShape="0"/>
                </a:effectLst>
                <a:latin typeface="Broadway" pitchFamily="82" charset="0"/>
              </a:rPr>
              <a:t>READ AND COMPLETE</a:t>
            </a:r>
          </a:p>
        </p:txBody>
      </p:sp>
      <p:sp>
        <p:nvSpPr>
          <p:cNvPr id="5" name="Rounded Rectangle 4"/>
          <p:cNvSpPr/>
          <p:nvPr/>
        </p:nvSpPr>
        <p:spPr>
          <a:xfrm>
            <a:off x="179388" y="908050"/>
            <a:ext cx="1954212" cy="657225"/>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In the end</a:t>
            </a:r>
          </a:p>
        </p:txBody>
      </p:sp>
      <p:sp>
        <p:nvSpPr>
          <p:cNvPr id="6" name="Rounded Rectangle 5"/>
          <p:cNvSpPr/>
          <p:nvPr/>
        </p:nvSpPr>
        <p:spPr>
          <a:xfrm>
            <a:off x="2514600" y="908050"/>
            <a:ext cx="1193800" cy="657225"/>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apple</a:t>
            </a:r>
          </a:p>
        </p:txBody>
      </p:sp>
      <p:sp>
        <p:nvSpPr>
          <p:cNvPr id="7" name="Rounded Rectangle 6"/>
          <p:cNvSpPr/>
          <p:nvPr/>
        </p:nvSpPr>
        <p:spPr>
          <a:xfrm>
            <a:off x="3995737" y="908050"/>
            <a:ext cx="1538287" cy="601662"/>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Got up</a:t>
            </a:r>
          </a:p>
        </p:txBody>
      </p:sp>
      <p:sp>
        <p:nvSpPr>
          <p:cNvPr id="8" name="Rounded Rectangle 7"/>
          <p:cNvSpPr/>
          <p:nvPr/>
        </p:nvSpPr>
        <p:spPr>
          <a:xfrm>
            <a:off x="5724525" y="928371"/>
            <a:ext cx="1368425" cy="665162"/>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chemeClr val="tx1"/>
                </a:solidFill>
              </a:rPr>
              <a:t>legs</a:t>
            </a:r>
          </a:p>
        </p:txBody>
      </p:sp>
      <p:sp>
        <p:nvSpPr>
          <p:cNvPr id="9" name="Rounded Rectangle 8"/>
          <p:cNvSpPr/>
          <p:nvPr/>
        </p:nvSpPr>
        <p:spPr>
          <a:xfrm>
            <a:off x="7426326" y="928371"/>
            <a:ext cx="1522412" cy="665162"/>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rPr>
              <a:t>princess</a:t>
            </a:r>
          </a:p>
        </p:txBody>
      </p:sp>
      <p:sp>
        <p:nvSpPr>
          <p:cNvPr id="17" name="Rounded Rectangle 16"/>
          <p:cNvSpPr/>
          <p:nvPr/>
        </p:nvSpPr>
        <p:spPr>
          <a:xfrm>
            <a:off x="120413" y="1622003"/>
            <a:ext cx="8916084" cy="5047357"/>
          </a:xfrm>
          <a:prstGeom prst="roundRect">
            <a:avLst/>
          </a:prstGeom>
          <a:solidFill>
            <a:srgbClr val="99CCFF"/>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en-US" sz="2400" b="1" dirty="0">
                <a:solidFill>
                  <a:schemeClr val="tx1"/>
                </a:solidFill>
              </a:rPr>
              <a:t>Many years ago, there was a very beautiful (1)                       who</a:t>
            </a:r>
          </a:p>
          <a:p>
            <a:pPr>
              <a:lnSpc>
                <a:spcPct val="150000"/>
              </a:lnSpc>
              <a:defRPr/>
            </a:pPr>
            <a:r>
              <a:rPr lang="en-US" sz="2400" b="1" dirty="0">
                <a:solidFill>
                  <a:schemeClr val="tx1"/>
                </a:solidFill>
              </a:rPr>
              <a:t>lived in a </a:t>
            </a:r>
            <a:r>
              <a:rPr lang="en-US" sz="2400" b="1" dirty="0" err="1">
                <a:solidFill>
                  <a:schemeClr val="tx1"/>
                </a:solidFill>
              </a:rPr>
              <a:t>castle.The</a:t>
            </a:r>
            <a:r>
              <a:rPr lang="en-US" sz="2400" b="1" dirty="0">
                <a:solidFill>
                  <a:schemeClr val="tx1"/>
                </a:solidFill>
              </a:rPr>
              <a:t> princess had a problem with her (2)         and couldn’t walk. One day, a prince visited the castle and met the beautiful princess. He gave her an (3)               and said, “This magic apple can make you walk!” The princess was very happy. She ate the apple. Then the next morning, she (4)                   and was so surprised because she could walk and run and dance. (5)                          , the prince and the princess got married and lived happily ever after.</a:t>
            </a:r>
          </a:p>
        </p:txBody>
      </p:sp>
      <p:sp>
        <p:nvSpPr>
          <p:cNvPr id="18" name="TextBox 17"/>
          <p:cNvSpPr txBox="1">
            <a:spLocks noChangeArrowheads="1"/>
          </p:cNvSpPr>
          <p:nvPr/>
        </p:nvSpPr>
        <p:spPr bwMode="auto">
          <a:xfrm>
            <a:off x="6324600" y="1732119"/>
            <a:ext cx="1700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0000"/>
                </a:solidFill>
              </a:rPr>
              <a:t>princess</a:t>
            </a:r>
          </a:p>
        </p:txBody>
      </p:sp>
      <p:sp>
        <p:nvSpPr>
          <p:cNvPr id="23" name="TextBox 22"/>
          <p:cNvSpPr txBox="1">
            <a:spLocks noChangeArrowheads="1"/>
          </p:cNvSpPr>
          <p:nvPr/>
        </p:nvSpPr>
        <p:spPr bwMode="auto">
          <a:xfrm>
            <a:off x="7337426" y="2286000"/>
            <a:ext cx="1700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0000"/>
                </a:solidFill>
              </a:rPr>
              <a:t>legs</a:t>
            </a:r>
          </a:p>
        </p:txBody>
      </p:sp>
      <p:sp>
        <p:nvSpPr>
          <p:cNvPr id="24" name="TextBox 23"/>
          <p:cNvSpPr txBox="1">
            <a:spLocks noChangeArrowheads="1"/>
          </p:cNvSpPr>
          <p:nvPr/>
        </p:nvSpPr>
        <p:spPr bwMode="auto">
          <a:xfrm>
            <a:off x="1752600" y="5638800"/>
            <a:ext cx="170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0000"/>
                </a:solidFill>
              </a:rPr>
              <a:t>In the end</a:t>
            </a:r>
          </a:p>
        </p:txBody>
      </p:sp>
      <p:sp>
        <p:nvSpPr>
          <p:cNvPr id="25" name="TextBox 24"/>
          <p:cNvSpPr txBox="1">
            <a:spLocks noChangeArrowheads="1"/>
          </p:cNvSpPr>
          <p:nvPr/>
        </p:nvSpPr>
        <p:spPr bwMode="auto">
          <a:xfrm>
            <a:off x="6737351" y="4495800"/>
            <a:ext cx="1377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0000"/>
                </a:solidFill>
              </a:rPr>
              <a:t>got up</a:t>
            </a:r>
          </a:p>
        </p:txBody>
      </p:sp>
      <p:sp>
        <p:nvSpPr>
          <p:cNvPr id="26" name="TextBox 25"/>
          <p:cNvSpPr txBox="1">
            <a:spLocks noChangeArrowheads="1"/>
          </p:cNvSpPr>
          <p:nvPr/>
        </p:nvSpPr>
        <p:spPr bwMode="auto">
          <a:xfrm>
            <a:off x="5105400" y="3367671"/>
            <a:ext cx="1695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b="1" dirty="0">
                <a:solidFill>
                  <a:srgbClr val="FF0000"/>
                </a:solidFill>
              </a:rPr>
              <a:t>apple</a:t>
            </a:r>
          </a:p>
        </p:txBody>
      </p:sp>
      <p:pic>
        <p:nvPicPr>
          <p:cNvPr id="1640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4063" y="117475"/>
            <a:ext cx="5746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823267"/>
      </p:ext>
    </p:extLst>
  </p:cSld>
  <p:clrMapOvr>
    <a:masterClrMapping/>
  </p:clrMapOvr>
  <p:transition spd="slow">
    <p:circl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hidden"/>
                                      </p:to>
                                    </p:set>
                                  </p:childTnLst>
                                </p:cTn>
                              </p:par>
                            </p:childTnLst>
                          </p:cTn>
                        </p:par>
                        <p:par>
                          <p:cTn id="7" fill="hold" nodeType="afterGroup">
                            <p:stCondLst>
                              <p:cond delay="0"/>
                            </p:stCondLst>
                            <p:childTnLst>
                              <p:par>
                                <p:cTn id="8" presetID="16" presetClass="entr" presetSubtype="21" fill="hold" nodeType="afterEffect">
                                  <p:stCondLst>
                                    <p:cond delay="0"/>
                                  </p:st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barn(inVertical)">
                                      <p:cBhvr>
                                        <p:cTn id="10" dur="500"/>
                                        <p:tgtEl>
                                          <p:spTgt spid="24">
                                            <p:txEl>
                                              <p:pRg st="0" end="0"/>
                                            </p:txEl>
                                          </p:spTgt>
                                        </p:tgtEl>
                                      </p:cBhvr>
                                    </p:animEffect>
                                  </p:childTnLst>
                                </p:cTn>
                              </p:par>
                            </p:childTnLst>
                          </p:cTn>
                        </p:par>
                      </p:childTnLst>
                    </p:cTn>
                  </p:par>
                </p:childTnLst>
              </p:cTn>
              <p:nextCondLst>
                <p:cond evt="onClick" delay="0">
                  <p:tgtEl>
                    <p:spTgt spid="5"/>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exit"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hidden"/>
                                      </p:to>
                                    </p:set>
                                  </p:childTnLst>
                                </p:cTn>
                              </p:par>
                            </p:childTnLst>
                          </p:cTn>
                        </p:par>
                        <p:par>
                          <p:cTn id="16" fill="hold" nodeType="afterGroup">
                            <p:stCondLst>
                              <p:cond delay="0"/>
                            </p:stCondLst>
                            <p:childTnLst>
                              <p:par>
                                <p:cTn id="17" presetID="16" presetClass="entr" presetSubtype="21" fill="hold" nodeType="after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barn(inVertical)">
                                      <p:cBhvr>
                                        <p:cTn id="19" dur="500"/>
                                        <p:tgtEl>
                                          <p:spTgt spid="26">
                                            <p:txEl>
                                              <p:pRg st="0" end="0"/>
                                            </p:txEl>
                                          </p:spTgt>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hidden"/>
                                      </p:to>
                                    </p:set>
                                  </p:childTnLst>
                                </p:cTn>
                              </p:par>
                            </p:childTnLst>
                          </p:cTn>
                        </p:par>
                        <p:par>
                          <p:cTn id="25" fill="hold" nodeType="afterGroup">
                            <p:stCondLst>
                              <p:cond delay="0"/>
                            </p:stCondLst>
                            <p:childTnLst>
                              <p:par>
                                <p:cTn id="26" presetID="16" presetClass="entr" presetSubtype="21" fill="hold" nodeType="afterEffect">
                                  <p:stCondLst>
                                    <p:cond delay="0"/>
                                  </p:stCondLst>
                                  <p:childTnLst>
                                    <p:set>
                                      <p:cBhvr>
                                        <p:cTn id="27" dur="1" fill="hold">
                                          <p:stCondLst>
                                            <p:cond delay="0"/>
                                          </p:stCondLst>
                                        </p:cTn>
                                        <p:tgtEl>
                                          <p:spTgt spid="25">
                                            <p:txEl>
                                              <p:pRg st="0" end="0"/>
                                            </p:txEl>
                                          </p:spTgt>
                                        </p:tgtEl>
                                        <p:attrNameLst>
                                          <p:attrName>style.visibility</p:attrName>
                                        </p:attrNameLst>
                                      </p:cBhvr>
                                      <p:to>
                                        <p:strVal val="visible"/>
                                      </p:to>
                                    </p:set>
                                    <p:animEffect transition="in" filter="barn(inVertical)">
                                      <p:cBhvr>
                                        <p:cTn id="28" dur="500"/>
                                        <p:tgtEl>
                                          <p:spTgt spid="25">
                                            <p:txEl>
                                              <p:pRg st="0" end="0"/>
                                            </p:txEl>
                                          </p:spTgt>
                                        </p:tgtEl>
                                      </p:cBhvr>
                                    </p:animEffec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xit" presetSubtype="0" fill="hold" nodeType="clickEffect">
                                  <p:stCondLst>
                                    <p:cond delay="0"/>
                                  </p:stCondLst>
                                  <p:childTnLst>
                                    <p:set>
                                      <p:cBhvr>
                                        <p:cTn id="33" dur="1" fill="hold">
                                          <p:stCondLst>
                                            <p:cond delay="0"/>
                                          </p:stCondLst>
                                        </p:cTn>
                                        <p:tgtEl>
                                          <p:spTgt spid="8">
                                            <p:txEl>
                                              <p:pRg st="0" end="0"/>
                                            </p:txEl>
                                          </p:spTgt>
                                        </p:tgtEl>
                                        <p:attrNameLst>
                                          <p:attrName>style.visibility</p:attrName>
                                        </p:attrNameLst>
                                      </p:cBhvr>
                                      <p:to>
                                        <p:strVal val="hidden"/>
                                      </p:to>
                                    </p:set>
                                  </p:childTnLst>
                                </p:cTn>
                              </p:par>
                            </p:childTnLst>
                          </p:cTn>
                        </p:par>
                        <p:par>
                          <p:cTn id="34" fill="hold" nodeType="afterGroup">
                            <p:stCondLst>
                              <p:cond delay="0"/>
                            </p:stCondLst>
                            <p:childTnLst>
                              <p:par>
                                <p:cTn id="35" presetID="16" presetClass="entr" presetSubtype="21" fill="hold" nodeType="after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barn(inVertical)">
                                      <p:cBhvr>
                                        <p:cTn id="37" dur="500"/>
                                        <p:tgtEl>
                                          <p:spTgt spid="23">
                                            <p:txEl>
                                              <p:pRg st="0" end="0"/>
                                            </p:txEl>
                                          </p:spTgt>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hidden"/>
                                      </p:to>
                                    </p:set>
                                  </p:childTnLst>
                                </p:cTn>
                              </p:par>
                            </p:childTnLst>
                          </p:cTn>
                        </p:par>
                        <p:par>
                          <p:cTn id="43" fill="hold" nodeType="afterGroup">
                            <p:stCondLst>
                              <p:cond delay="0"/>
                            </p:stCondLst>
                            <p:childTnLst>
                              <p:par>
                                <p:cTn id="44" presetID="16" presetClass="entr" presetSubtype="21" fill="hold" nodeType="after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Effect transition="in" filter="barn(inVertical)">
                                      <p:cBhvr>
                                        <p:cTn id="46" dur="500"/>
                                        <p:tgtEl>
                                          <p:spTgt spid="18">
                                            <p:txEl>
                                              <p:pRg st="0" end="0"/>
                                            </p:txEl>
                                          </p:spTgt>
                                        </p:tgtEl>
                                      </p:cBhvr>
                                    </p:animEffect>
                                  </p:child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52600" y="685800"/>
            <a:ext cx="579072" cy="579072"/>
          </a:xfrm>
          <a:prstGeom prst="rect">
            <a:avLst/>
          </a:prstGeom>
        </p:spPr>
      </p:pic>
      <p:pic>
        <p:nvPicPr>
          <p:cNvPr id="9" name="Picture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04800" y="975336"/>
            <a:ext cx="579072" cy="579072"/>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28" y="2514600"/>
            <a:ext cx="426672" cy="426672"/>
          </a:xfrm>
          <a:prstGeom prst="rect">
            <a:avLst/>
          </a:prstGeom>
        </p:spPr>
      </p:pic>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59298" y="2379638"/>
            <a:ext cx="579072" cy="579072"/>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57600" y="2727936"/>
            <a:ext cx="579072" cy="579072"/>
          </a:xfrm>
          <a:prstGeom prst="rect">
            <a:avLst/>
          </a:prstGeom>
        </p:spPr>
      </p:pic>
      <p:pic>
        <p:nvPicPr>
          <p:cNvPr id="13" name="Picture 1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14800" y="838200"/>
            <a:ext cx="579072" cy="579072"/>
          </a:xfrm>
          <a:prstGeom prst="rect">
            <a:avLst/>
          </a:prstGeom>
        </p:spPr>
      </p:pic>
      <p:pic>
        <p:nvPicPr>
          <p:cNvPr id="14" name="Picture 1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72400" y="1417272"/>
            <a:ext cx="579072" cy="579072"/>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93872" y="2727936"/>
            <a:ext cx="579072" cy="579072"/>
          </a:xfrm>
          <a:prstGeom prst="rect">
            <a:avLst/>
          </a:prstGeom>
        </p:spPr>
      </p:pic>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20000" y="3459408"/>
            <a:ext cx="579072" cy="579072"/>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6400" y="5638800"/>
            <a:ext cx="579072" cy="579072"/>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67200" y="5347919"/>
            <a:ext cx="579072" cy="579072"/>
          </a:xfrm>
          <a:prstGeom prst="rect">
            <a:avLst/>
          </a:prstGeom>
        </p:spPr>
      </p:pic>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24600" y="4768847"/>
            <a:ext cx="579072" cy="579072"/>
          </a:xfrm>
          <a:prstGeom prst="rect">
            <a:avLst/>
          </a:prstGeom>
        </p:spPr>
      </p:pic>
    </p:spTree>
    <p:extLst>
      <p:ext uri="{BB962C8B-B14F-4D97-AF65-F5344CB8AC3E}">
        <p14:creationId xmlns:p14="http://schemas.microsoft.com/office/powerpoint/2010/main" val="3756504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1-1a1.wav"/>
                                        </p:tgtEl>
                                      </p:cMediaNode>
                                    </p:audio>
                                  </p:sub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L1-1a2.wav"/>
                                        </p:tgtEl>
                                      </p:cMediaNode>
                                    </p:audio>
                                  </p:sub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L1-1a3.wav"/>
                                        </p:tgtEl>
                                      </p:cMediaNode>
                                    </p:audio>
                                  </p:sub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L1-1a4.wav"/>
                                        </p:tgtEl>
                                      </p:cMediaNode>
                                    </p:audio>
                                  </p:sub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2"/>
                                        </p:tgtEl>
                                      </p:cBhvr>
                                    </p:animEffect>
                                    <p:animScale>
                                      <p:cBhvr>
                                        <p:cTn id="31" dur="250" autoRev="1" fill="hold"/>
                                        <p:tgtEl>
                                          <p:spTgt spid="12"/>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L1-1a5.wav"/>
                                        </p:tgtEl>
                                      </p:cMediaNode>
                                    </p:audio>
                                  </p:subTnLst>
                                </p:cTn>
                              </p:par>
                            </p:childTnLst>
                          </p:cTn>
                        </p:par>
                      </p:childTnLst>
                    </p:cTn>
                  </p:par>
                </p:childTnLst>
              </p:cTn>
              <p:nextCondLst>
                <p:cond evt="onClick" delay="0">
                  <p:tgtEl>
                    <p:spTgt spid="12"/>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3"/>
                                        </p:tgtEl>
                                      </p:cBhvr>
                                    </p:animEffect>
                                    <p:animScale>
                                      <p:cBhvr>
                                        <p:cTn id="37" dur="250" autoRev="1" fill="hold"/>
                                        <p:tgtEl>
                                          <p:spTgt spid="13"/>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7" name="L1-1b1.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4"/>
                                        </p:tgtEl>
                                      </p:cBhvr>
                                    </p:animEffect>
                                    <p:animScale>
                                      <p:cBhvr>
                                        <p:cTn id="43" dur="250" autoRev="1" fill="hold"/>
                                        <p:tgtEl>
                                          <p:spTgt spid="14"/>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8" name="L1-1b2.wav"/>
                                        </p:tgtEl>
                                      </p:cMediaNode>
                                    </p:audio>
                                  </p:sub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15"/>
                                        </p:tgtEl>
                                      </p:cBhvr>
                                    </p:animEffect>
                                    <p:animScale>
                                      <p:cBhvr>
                                        <p:cTn id="49" dur="250" autoRev="1" fill="hold"/>
                                        <p:tgtEl>
                                          <p:spTgt spid="15"/>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9" name="L1-1b3.wav"/>
                                        </p:tgtEl>
                                      </p:cMediaNode>
                                    </p:audio>
                                  </p:sub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16"/>
                                        </p:tgtEl>
                                      </p:cBhvr>
                                    </p:animEffect>
                                    <p:animScale>
                                      <p:cBhvr>
                                        <p:cTn id="55" dur="250" autoRev="1" fill="hold"/>
                                        <p:tgtEl>
                                          <p:spTgt spid="16"/>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0" name="L1-1b4.wav"/>
                                        </p:tgtEl>
                                      </p:cMediaNode>
                                    </p:audio>
                                  </p:subTnLst>
                                </p:cTn>
                              </p:par>
                            </p:childTnLst>
                          </p:cTn>
                        </p:par>
                      </p:childTnLst>
                    </p:cTn>
                  </p:par>
                </p:childTnLst>
              </p:cTn>
              <p:nextCondLst>
                <p:cond evt="onClick" delay="0">
                  <p:tgtEl>
                    <p:spTgt spid="16"/>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17"/>
                                        </p:tgtEl>
                                      </p:cBhvr>
                                    </p:animEffect>
                                    <p:animScale>
                                      <p:cBhvr>
                                        <p:cTn id="61" dur="250" autoRev="1" fill="hold"/>
                                        <p:tgtEl>
                                          <p:spTgt spid="17"/>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11" name="L1-1c1.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8"/>
                                        </p:tgtEl>
                                      </p:cBhvr>
                                    </p:animEffect>
                                    <p:animScale>
                                      <p:cBhvr>
                                        <p:cTn id="67" dur="250" autoRev="1" fill="hold"/>
                                        <p:tgtEl>
                                          <p:spTgt spid="18"/>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12" name="L1-1d1.wav"/>
                                        </p:tgtEl>
                                      </p:cMediaNode>
                                    </p:audio>
                                  </p:sub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nodeType="clickEffect">
                                  <p:stCondLst>
                                    <p:cond delay="0"/>
                                  </p:stCondLst>
                                  <p:childTnLst>
                                    <p:animEffect transition="out" filter="fade">
                                      <p:cBhvr>
                                        <p:cTn id="72" dur="500" tmFilter="0, 0; .2, .5; .8, .5; 1, 0"/>
                                        <p:tgtEl>
                                          <p:spTgt spid="19"/>
                                        </p:tgtEl>
                                      </p:cBhvr>
                                    </p:animEffect>
                                    <p:animScale>
                                      <p:cBhvr>
                                        <p:cTn id="73" dur="250" autoRev="1" fill="hold"/>
                                        <p:tgtEl>
                                          <p:spTgt spid="19"/>
                                        </p:tgtEl>
                                      </p:cBhvr>
                                      <p:by x="105000" y="105000"/>
                                    </p:animScale>
                                  </p:childTnLst>
                                  <p:subTnLst>
                                    <p:audio>
                                      <p:cMediaNode>
                                        <p:cTn display="0" masterRel="sameClick">
                                          <p:stCondLst>
                                            <p:cond evt="begin" delay="0">
                                              <p:tn val="71"/>
                                            </p:cond>
                                          </p:stCondLst>
                                          <p:endCondLst>
                                            <p:cond evt="onStopAudio" delay="0">
                                              <p:tgtEl>
                                                <p:sldTgt/>
                                              </p:tgtEl>
                                            </p:cond>
                                          </p:endCondLst>
                                        </p:cTn>
                                        <p:tgtEl>
                                          <p:sndTgt r:embed="rId13" name="L1-1d2.wav"/>
                                        </p:tgtEl>
                                      </p:cMediaNode>
                                    </p:audio>
                                  </p:subTnLst>
                                </p:cTn>
                              </p:par>
                            </p:childTnLst>
                          </p:cTn>
                        </p:par>
                      </p:childTnLst>
                    </p:cTn>
                  </p:par>
                </p:childTnLst>
              </p:cTn>
              <p:nextCondLst>
                <p:cond evt="onClick" delay="0">
                  <p:tgtEl>
                    <p:spTgt spid="1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8600" y="152400"/>
            <a:ext cx="4440831" cy="923330"/>
          </a:xfrm>
          <a:prstGeom prst="rect">
            <a:avLst/>
          </a:prstGeom>
          <a:noFill/>
        </p:spPr>
        <p:txBody>
          <a:bodyPr wrap="none" lIns="91440" tIns="45720" rIns="91440" bIns="45720">
            <a:spAutoFit/>
          </a:bodyPr>
          <a:lstStyle/>
          <a:p>
            <a:pPr algn="ctr"/>
            <a:r>
              <a:rPr lang="en-US" sz="54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Bodoni MT Black" pitchFamily="18" charset="0"/>
              </a:rPr>
              <a:t>MATCHING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94526"/>
            <a:ext cx="1574800" cy="990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1594526"/>
            <a:ext cx="1574800" cy="990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1612361"/>
            <a:ext cx="1574800" cy="9906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6600" y="1600200"/>
            <a:ext cx="1574800" cy="990600"/>
          </a:xfrm>
          <a:prstGeom prst="rect">
            <a:avLst/>
          </a:prstGeom>
        </p:spPr>
      </p:pic>
      <p:sp>
        <p:nvSpPr>
          <p:cNvPr id="9" name="Rounded Rectangular Callout 8"/>
          <p:cNvSpPr/>
          <p:nvPr/>
        </p:nvSpPr>
        <p:spPr>
          <a:xfrm>
            <a:off x="358109" y="4419600"/>
            <a:ext cx="1394491" cy="838200"/>
          </a:xfrm>
          <a:prstGeom prst="wedgeRoundRectCallout">
            <a:avLst>
              <a:gd name="adj1" fmla="val -43528"/>
              <a:gd name="adj2" fmla="val 86871"/>
              <a:gd name="adj3" fmla="val 16667"/>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Then</a:t>
            </a:r>
          </a:p>
        </p:txBody>
      </p:sp>
      <p:sp>
        <p:nvSpPr>
          <p:cNvPr id="10" name="Rounded Rectangular Callout 9"/>
          <p:cNvSpPr/>
          <p:nvPr/>
        </p:nvSpPr>
        <p:spPr>
          <a:xfrm>
            <a:off x="2057400" y="4402577"/>
            <a:ext cx="2348844" cy="838200"/>
          </a:xfrm>
          <a:prstGeom prst="wedgeRoundRectCallout">
            <a:avLst>
              <a:gd name="adj1" fmla="val -43528"/>
              <a:gd name="adj2" fmla="val 86871"/>
              <a:gd name="adj3" fmla="val 16667"/>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In the end</a:t>
            </a:r>
          </a:p>
        </p:txBody>
      </p:sp>
      <p:sp>
        <p:nvSpPr>
          <p:cNvPr id="11" name="Rounded Rectangular Callout 10"/>
          <p:cNvSpPr/>
          <p:nvPr/>
        </p:nvSpPr>
        <p:spPr>
          <a:xfrm>
            <a:off x="4669431" y="4402577"/>
            <a:ext cx="1524000" cy="838200"/>
          </a:xfrm>
          <a:prstGeom prst="wedgeRoundRectCallout">
            <a:avLst>
              <a:gd name="adj1" fmla="val -43528"/>
              <a:gd name="adj2" fmla="val 86871"/>
              <a:gd name="adj3" fmla="val 16667"/>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Next </a:t>
            </a:r>
          </a:p>
        </p:txBody>
      </p:sp>
      <p:sp>
        <p:nvSpPr>
          <p:cNvPr id="12" name="Rounded Rectangular Callout 11"/>
          <p:cNvSpPr/>
          <p:nvPr/>
        </p:nvSpPr>
        <p:spPr>
          <a:xfrm>
            <a:off x="6845300" y="4402577"/>
            <a:ext cx="2057400" cy="838200"/>
          </a:xfrm>
          <a:prstGeom prst="wedgeRoundRectCallout">
            <a:avLst>
              <a:gd name="adj1" fmla="val -43528"/>
              <a:gd name="adj2" fmla="val 86871"/>
              <a:gd name="adj3" fmla="val 16667"/>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First</a:t>
            </a:r>
          </a:p>
        </p:txBody>
      </p:sp>
      <p:cxnSp>
        <p:nvCxnSpPr>
          <p:cNvPr id="14" name="Straight Connector 13"/>
          <p:cNvCxnSpPr>
            <a:stCxn id="12" idx="0"/>
            <a:endCxn id="5" idx="2"/>
          </p:cNvCxnSpPr>
          <p:nvPr/>
        </p:nvCxnSpPr>
        <p:spPr>
          <a:xfrm flipH="1" flipV="1">
            <a:off x="1397000" y="2585126"/>
            <a:ext cx="6477000" cy="1817451"/>
          </a:xfrm>
          <a:prstGeom prst="line">
            <a:avLst/>
          </a:prstGeom>
        </p:spPr>
        <p:style>
          <a:lnRef idx="2">
            <a:schemeClr val="accent6"/>
          </a:lnRef>
          <a:fillRef idx="0">
            <a:schemeClr val="accent6"/>
          </a:fillRef>
          <a:effectRef idx="1">
            <a:schemeClr val="accent6"/>
          </a:effectRef>
          <a:fontRef idx="minor">
            <a:schemeClr val="tx1"/>
          </a:fontRef>
        </p:style>
      </p:cxnSp>
      <p:cxnSp>
        <p:nvCxnSpPr>
          <p:cNvPr id="16" name="Straight Connector 15"/>
          <p:cNvCxnSpPr>
            <a:stCxn id="11" idx="0"/>
            <a:endCxn id="7" idx="2"/>
          </p:cNvCxnSpPr>
          <p:nvPr/>
        </p:nvCxnSpPr>
        <p:spPr>
          <a:xfrm flipV="1">
            <a:off x="5431431" y="2602961"/>
            <a:ext cx="308969" cy="1799616"/>
          </a:xfrm>
          <a:prstGeom prst="line">
            <a:avLst/>
          </a:prstGeom>
        </p:spPr>
        <p:style>
          <a:lnRef idx="2">
            <a:schemeClr val="accent6"/>
          </a:lnRef>
          <a:fillRef idx="0">
            <a:schemeClr val="accent6"/>
          </a:fillRef>
          <a:effectRef idx="1">
            <a:schemeClr val="accent6"/>
          </a:effectRef>
          <a:fontRef idx="minor">
            <a:schemeClr val="tx1"/>
          </a:fontRef>
        </p:style>
      </p:cxnSp>
      <p:cxnSp>
        <p:nvCxnSpPr>
          <p:cNvPr id="19" name="Straight Connector 18"/>
          <p:cNvCxnSpPr>
            <a:endCxn id="6" idx="2"/>
          </p:cNvCxnSpPr>
          <p:nvPr/>
        </p:nvCxnSpPr>
        <p:spPr>
          <a:xfrm flipV="1">
            <a:off x="1055354" y="2585126"/>
            <a:ext cx="2475246" cy="1817451"/>
          </a:xfrm>
          <a:prstGeom prst="line">
            <a:avLst/>
          </a:prstGeom>
        </p:spPr>
        <p:style>
          <a:lnRef idx="2">
            <a:schemeClr val="accent5"/>
          </a:lnRef>
          <a:fillRef idx="0">
            <a:schemeClr val="accent5"/>
          </a:fillRef>
          <a:effectRef idx="1">
            <a:schemeClr val="accent5"/>
          </a:effectRef>
          <a:fontRef idx="minor">
            <a:schemeClr val="tx1"/>
          </a:fontRef>
        </p:style>
      </p:cxnSp>
      <p:cxnSp>
        <p:nvCxnSpPr>
          <p:cNvPr id="21" name="Straight Connector 20"/>
          <p:cNvCxnSpPr>
            <a:stCxn id="10" idx="0"/>
            <a:endCxn id="8" idx="2"/>
          </p:cNvCxnSpPr>
          <p:nvPr/>
        </p:nvCxnSpPr>
        <p:spPr>
          <a:xfrm flipV="1">
            <a:off x="3231822" y="2590800"/>
            <a:ext cx="4642178" cy="1811777"/>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196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76200"/>
            <a:ext cx="863600" cy="863600"/>
          </a:xfrm>
          <a:prstGeom prst="rect">
            <a:avLst/>
          </a:prstGeom>
        </p:spPr>
      </p:pic>
    </p:spTree>
    <p:extLst>
      <p:ext uri="{BB962C8B-B14F-4D97-AF65-F5344CB8AC3E}">
        <p14:creationId xmlns:p14="http://schemas.microsoft.com/office/powerpoint/2010/main" val="2949809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83" y="1717572"/>
            <a:ext cx="2924594" cy="3124200"/>
          </a:xfrm>
          <a:prstGeom prst="rect">
            <a:avLst/>
          </a:prstGeom>
        </p:spPr>
      </p:pic>
      <p:sp>
        <p:nvSpPr>
          <p:cNvPr id="5" name="Rectangle 4"/>
          <p:cNvSpPr/>
          <p:nvPr/>
        </p:nvSpPr>
        <p:spPr>
          <a:xfrm>
            <a:off x="411183" y="304799"/>
            <a:ext cx="2695994" cy="1015663"/>
          </a:xfrm>
          <a:prstGeom prst="rect">
            <a:avLst/>
          </a:prstGeom>
          <a:noFill/>
        </p:spPr>
        <p:txBody>
          <a:bodyPr wrap="none" lIns="91440" tIns="45720" rIns="91440" bIns="45720">
            <a:spAutoFit/>
          </a:bodyPr>
          <a:lstStyle/>
          <a:p>
            <a:pPr algn="ctr"/>
            <a:r>
              <a:rPr lang="en-US" sz="60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FIRST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304800"/>
            <a:ext cx="5791200" cy="5949745"/>
          </a:xfrm>
          <a:prstGeom prst="rect">
            <a:avLst/>
          </a:prstGeom>
        </p:spPr>
      </p:pic>
      <p:sp>
        <p:nvSpPr>
          <p:cNvPr id="7" name="TextBox 6"/>
          <p:cNvSpPr txBox="1"/>
          <p:nvPr/>
        </p:nvSpPr>
        <p:spPr>
          <a:xfrm>
            <a:off x="3962400" y="1320463"/>
            <a:ext cx="4343399" cy="3785652"/>
          </a:xfrm>
          <a:prstGeom prst="rect">
            <a:avLst/>
          </a:prstGeom>
          <a:noFill/>
        </p:spPr>
        <p:txBody>
          <a:bodyPr wrap="square" rtlCol="0">
            <a:spAutoFit/>
          </a:bodyPr>
          <a:lstStyle/>
          <a:p>
            <a:r>
              <a:rPr lang="en-US" sz="4000" dirty="0"/>
              <a:t>King Hung ordered Mai An </a:t>
            </a:r>
            <a:r>
              <a:rPr lang="en-US" sz="4000" dirty="0" err="1"/>
              <a:t>Tiem</a:t>
            </a:r>
            <a:r>
              <a:rPr lang="en-US" sz="4000" dirty="0"/>
              <a:t> and his family to live on an island. The island was very far away.</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9586" y="1005416"/>
            <a:ext cx="352425" cy="31504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5122328"/>
            <a:ext cx="1295400" cy="1295400"/>
          </a:xfrm>
          <a:prstGeom prst="rect">
            <a:avLst/>
          </a:prstGeom>
        </p:spPr>
      </p:pic>
    </p:spTree>
    <p:extLst>
      <p:ext uri="{BB962C8B-B14F-4D97-AF65-F5344CB8AC3E}">
        <p14:creationId xmlns:p14="http://schemas.microsoft.com/office/powerpoint/2010/main" val="3570528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1-2a.wav"/>
                                        </p:tgtEl>
                                      </p:cMediaNode>
                                    </p:audio>
                                  </p:sub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83" y="1931949"/>
            <a:ext cx="2924594" cy="2294503"/>
          </a:xfrm>
          <a:prstGeom prst="rect">
            <a:avLst/>
          </a:prstGeom>
        </p:spPr>
      </p:pic>
      <p:sp>
        <p:nvSpPr>
          <p:cNvPr id="5" name="Rectangle 4"/>
          <p:cNvSpPr/>
          <p:nvPr/>
        </p:nvSpPr>
        <p:spPr>
          <a:xfrm>
            <a:off x="431734" y="304799"/>
            <a:ext cx="2654894" cy="1015663"/>
          </a:xfrm>
          <a:prstGeom prst="rect">
            <a:avLst/>
          </a:prstGeom>
          <a:noFill/>
        </p:spPr>
        <p:txBody>
          <a:bodyPr wrap="none" lIns="91440" tIns="45720" rIns="91440" bIns="45720">
            <a:spAutoFit/>
          </a:bodyPr>
          <a:lstStyle/>
          <a:p>
            <a:pPr algn="ctr"/>
            <a:r>
              <a:rPr lang="en-US" sz="60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THEN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304800"/>
            <a:ext cx="5791200" cy="5949745"/>
          </a:xfrm>
          <a:prstGeom prst="rect">
            <a:avLst/>
          </a:prstGeom>
        </p:spPr>
      </p:pic>
      <p:sp>
        <p:nvSpPr>
          <p:cNvPr id="7" name="TextBox 6"/>
          <p:cNvSpPr txBox="1"/>
          <p:nvPr/>
        </p:nvSpPr>
        <p:spPr>
          <a:xfrm>
            <a:off x="3962400" y="1320463"/>
            <a:ext cx="4343399" cy="4154984"/>
          </a:xfrm>
          <a:prstGeom prst="rect">
            <a:avLst/>
          </a:prstGeom>
          <a:noFill/>
        </p:spPr>
        <p:txBody>
          <a:bodyPr wrap="square" rtlCol="0">
            <a:spAutoFit/>
          </a:bodyPr>
          <a:lstStyle/>
          <a:p>
            <a:r>
              <a:rPr lang="en-US" sz="4400" dirty="0"/>
              <a:t>One day, An </a:t>
            </a:r>
            <a:r>
              <a:rPr lang="en-US" sz="4400" dirty="0" err="1"/>
              <a:t>Tiem</a:t>
            </a:r>
            <a:r>
              <a:rPr lang="en-US" sz="4400" dirty="0"/>
              <a:t> found some black seeds and he grew them. The seeds gave watermelons.</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9586" y="1005416"/>
            <a:ext cx="352425" cy="31504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5122328"/>
            <a:ext cx="1295400" cy="1295400"/>
          </a:xfrm>
          <a:prstGeom prst="rect">
            <a:avLst/>
          </a:prstGeom>
        </p:spPr>
      </p:pic>
    </p:spTree>
    <p:extLst>
      <p:ext uri="{BB962C8B-B14F-4D97-AF65-F5344CB8AC3E}">
        <p14:creationId xmlns:p14="http://schemas.microsoft.com/office/powerpoint/2010/main" val="17772149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1-2b.wav"/>
                                        </p:tgtEl>
                                      </p:cMediaNode>
                                    </p:audio>
                                  </p:sub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85" y="2111456"/>
            <a:ext cx="2924594" cy="2336431"/>
          </a:xfrm>
          <a:prstGeom prst="rect">
            <a:avLst/>
          </a:prstGeom>
        </p:spPr>
      </p:pic>
      <p:sp>
        <p:nvSpPr>
          <p:cNvPr id="5" name="Rectangle 4"/>
          <p:cNvSpPr/>
          <p:nvPr/>
        </p:nvSpPr>
        <p:spPr>
          <a:xfrm>
            <a:off x="462994" y="304799"/>
            <a:ext cx="2592376" cy="1015663"/>
          </a:xfrm>
          <a:prstGeom prst="rect">
            <a:avLst/>
          </a:prstGeom>
          <a:noFill/>
        </p:spPr>
        <p:txBody>
          <a:bodyPr wrap="none" lIns="91440" tIns="45720" rIns="91440" bIns="45720">
            <a:spAutoFit/>
          </a:bodyPr>
          <a:lstStyle/>
          <a:p>
            <a:pPr algn="ctr"/>
            <a:r>
              <a:rPr lang="en-US" sz="60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NEXT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304800"/>
            <a:ext cx="5791200" cy="5949745"/>
          </a:xfrm>
          <a:prstGeom prst="rect">
            <a:avLst/>
          </a:prstGeom>
        </p:spPr>
      </p:pic>
      <p:sp>
        <p:nvSpPr>
          <p:cNvPr id="7" name="TextBox 6"/>
          <p:cNvSpPr txBox="1"/>
          <p:nvPr/>
        </p:nvSpPr>
        <p:spPr>
          <a:xfrm>
            <a:off x="4038600" y="1161318"/>
            <a:ext cx="4343399" cy="4409797"/>
          </a:xfrm>
          <a:prstGeom prst="rect">
            <a:avLst/>
          </a:prstGeom>
          <a:noFill/>
        </p:spPr>
        <p:txBody>
          <a:bodyPr wrap="square" rtlCol="0">
            <a:spAutoFit/>
          </a:bodyPr>
          <a:lstStyle/>
          <a:p>
            <a:pPr>
              <a:lnSpc>
                <a:spcPct val="150000"/>
              </a:lnSpc>
            </a:pPr>
            <a:r>
              <a:rPr lang="en-US" sz="4800" dirty="0"/>
              <a:t>An </a:t>
            </a:r>
            <a:r>
              <a:rPr lang="en-US" sz="4800" dirty="0" err="1"/>
              <a:t>Tiem’s</a:t>
            </a:r>
            <a:r>
              <a:rPr lang="en-US" sz="4800" dirty="0"/>
              <a:t> family exchanged the watermelons for food and drink.</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9586" y="1005416"/>
            <a:ext cx="352425" cy="31504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5122328"/>
            <a:ext cx="1295400" cy="1295400"/>
          </a:xfrm>
          <a:prstGeom prst="rect">
            <a:avLst/>
          </a:prstGeom>
        </p:spPr>
      </p:pic>
    </p:spTree>
    <p:extLst>
      <p:ext uri="{BB962C8B-B14F-4D97-AF65-F5344CB8AC3E}">
        <p14:creationId xmlns:p14="http://schemas.microsoft.com/office/powerpoint/2010/main" val="293180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1-2c.wav"/>
                                        </p:tgtEl>
                                      </p:cMediaNode>
                                    </p:audio>
                                  </p:sub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85" y="2359840"/>
            <a:ext cx="2924594" cy="1839663"/>
          </a:xfrm>
          <a:prstGeom prst="rect">
            <a:avLst/>
          </a:prstGeom>
        </p:spPr>
      </p:pic>
      <p:sp>
        <p:nvSpPr>
          <p:cNvPr id="5" name="Rectangle 4"/>
          <p:cNvSpPr/>
          <p:nvPr/>
        </p:nvSpPr>
        <p:spPr>
          <a:xfrm>
            <a:off x="0" y="0"/>
            <a:ext cx="3406702" cy="769441"/>
          </a:xfrm>
          <a:prstGeom prst="rect">
            <a:avLst/>
          </a:prstGeom>
          <a:noFill/>
        </p:spPr>
        <p:txBody>
          <a:bodyPr wrap="none" lIns="91440" tIns="45720" rIns="91440" bIns="45720">
            <a:spAutoFit/>
          </a:bodyPr>
          <a:lstStyle/>
          <a:p>
            <a:pPr algn="ctr"/>
            <a:r>
              <a:rPr lang="en-US" sz="4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IN THE END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304800"/>
            <a:ext cx="5791200" cy="5949745"/>
          </a:xfrm>
          <a:prstGeom prst="rect">
            <a:avLst/>
          </a:prstGeom>
        </p:spPr>
      </p:pic>
      <p:sp>
        <p:nvSpPr>
          <p:cNvPr id="7" name="TextBox 6"/>
          <p:cNvSpPr txBox="1"/>
          <p:nvPr/>
        </p:nvSpPr>
        <p:spPr>
          <a:xfrm>
            <a:off x="4038600" y="1161318"/>
            <a:ext cx="4343399" cy="4524315"/>
          </a:xfrm>
          <a:prstGeom prst="rect">
            <a:avLst/>
          </a:prstGeom>
          <a:noFill/>
        </p:spPr>
        <p:txBody>
          <a:bodyPr wrap="square" rtlCol="0">
            <a:spAutoFit/>
          </a:bodyPr>
          <a:lstStyle/>
          <a:p>
            <a:r>
              <a:rPr lang="en-US" sz="4800" dirty="0"/>
              <a:t>King Hung heard about the story and he let An </a:t>
            </a:r>
            <a:r>
              <a:rPr lang="en-US" sz="4800" dirty="0" err="1"/>
              <a:t>Tiem</a:t>
            </a:r>
            <a:r>
              <a:rPr lang="en-US" sz="4800" dirty="0"/>
              <a:t> and his family go back home.</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9586" y="1005416"/>
            <a:ext cx="352425" cy="31504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5122328"/>
            <a:ext cx="1295400" cy="1295400"/>
          </a:xfrm>
          <a:prstGeom prst="rect">
            <a:avLst/>
          </a:prstGeom>
        </p:spPr>
      </p:pic>
    </p:spTree>
    <p:extLst>
      <p:ext uri="{BB962C8B-B14F-4D97-AF65-F5344CB8AC3E}">
        <p14:creationId xmlns:p14="http://schemas.microsoft.com/office/powerpoint/2010/main" val="3092015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1-2d.wav"/>
                                        </p:tgtEl>
                                      </p:cMediaNode>
                                    </p:audio>
                                  </p:sub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28600" y="363723"/>
            <a:ext cx="5219698" cy="584775"/>
          </a:xfrm>
          <a:prstGeom prst="rect">
            <a:avLst/>
          </a:prstGeom>
          <a:noFill/>
        </p:spPr>
        <p:txBody>
          <a:bodyPr wrap="none" lIns="91440" tIns="45720" rIns="91440" bIns="45720">
            <a:spAutoFit/>
          </a:bodyPr>
          <a:lstStyle/>
          <a:p>
            <a:pPr algn="ctr"/>
            <a:r>
              <a:rPr lang="en-US" sz="3200" dirty="0">
                <a:ln w="18415" cmpd="sng">
                  <a:noFill/>
                  <a:prstDash val="solid"/>
                </a:ln>
                <a:solidFill>
                  <a:srgbClr val="FF0000"/>
                </a:solidFill>
                <a:effectLst>
                  <a:outerShdw blurRad="63500" dir="3600000" algn="tl" rotWithShape="0">
                    <a:srgbClr val="000000">
                      <a:alpha val="70000"/>
                    </a:srgbClr>
                  </a:outerShdw>
                </a:effectLst>
                <a:latin typeface="Bodoni MT Black" pitchFamily="18" charset="0"/>
              </a:rPr>
              <a:t>LISTEN AND NUMBER</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400" y="341063"/>
            <a:ext cx="352425" cy="31504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219200"/>
            <a:ext cx="2092635" cy="15494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1219200"/>
            <a:ext cx="2092634" cy="15494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1766" y="1095173"/>
            <a:ext cx="2092634" cy="15494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2131" y="4114800"/>
            <a:ext cx="2092634" cy="15494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5447" y="4038600"/>
            <a:ext cx="2092634" cy="1549400"/>
          </a:xfrm>
          <a:prstGeom prst="rect">
            <a:avLst/>
          </a:prstGeom>
        </p:spPr>
      </p:pic>
      <p:sp>
        <p:nvSpPr>
          <p:cNvPr id="11" name="Oval 10"/>
          <p:cNvSpPr/>
          <p:nvPr/>
        </p:nvSpPr>
        <p:spPr>
          <a:xfrm>
            <a:off x="2057400" y="2768600"/>
            <a:ext cx="457200" cy="431800"/>
          </a:xfrm>
          <a:prstGeom prst="ellipse">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a:t>
            </a:r>
          </a:p>
        </p:txBody>
      </p:sp>
      <p:sp>
        <p:nvSpPr>
          <p:cNvPr id="12" name="Oval 11"/>
          <p:cNvSpPr/>
          <p:nvPr/>
        </p:nvSpPr>
        <p:spPr>
          <a:xfrm>
            <a:off x="4724400" y="2784543"/>
            <a:ext cx="457200" cy="431800"/>
          </a:xfrm>
          <a:prstGeom prst="ellipse">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t>
            </a:r>
          </a:p>
        </p:txBody>
      </p:sp>
      <p:sp>
        <p:nvSpPr>
          <p:cNvPr id="13" name="Oval 12"/>
          <p:cNvSpPr/>
          <p:nvPr/>
        </p:nvSpPr>
        <p:spPr>
          <a:xfrm>
            <a:off x="7848600" y="2741174"/>
            <a:ext cx="457200" cy="431800"/>
          </a:xfrm>
          <a:prstGeom prst="ellipse">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a:t>
            </a:r>
          </a:p>
        </p:txBody>
      </p:sp>
      <p:sp>
        <p:nvSpPr>
          <p:cNvPr id="14" name="Oval 13"/>
          <p:cNvSpPr/>
          <p:nvPr/>
        </p:nvSpPr>
        <p:spPr>
          <a:xfrm>
            <a:off x="3099881" y="5791200"/>
            <a:ext cx="457200" cy="431800"/>
          </a:xfrm>
          <a:prstGeom prst="ellipse">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a:t>
            </a:r>
          </a:p>
        </p:txBody>
      </p:sp>
      <p:sp>
        <p:nvSpPr>
          <p:cNvPr id="15" name="Oval 14"/>
          <p:cNvSpPr/>
          <p:nvPr/>
        </p:nvSpPr>
        <p:spPr>
          <a:xfrm>
            <a:off x="6441765" y="5664200"/>
            <a:ext cx="457200" cy="431800"/>
          </a:xfrm>
          <a:prstGeom prst="ellipse">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e</a:t>
            </a:r>
          </a:p>
        </p:txBody>
      </p:sp>
      <p:sp>
        <p:nvSpPr>
          <p:cNvPr id="16" name="Rectangle 15"/>
          <p:cNvSpPr/>
          <p:nvPr/>
        </p:nvSpPr>
        <p:spPr>
          <a:xfrm>
            <a:off x="4094317" y="2855474"/>
            <a:ext cx="533400" cy="4158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17" name="Rectangle 16"/>
          <p:cNvSpPr/>
          <p:nvPr/>
        </p:nvSpPr>
        <p:spPr>
          <a:xfrm>
            <a:off x="2442831" y="5755127"/>
            <a:ext cx="533400" cy="4158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18" name="Rectangle 17"/>
          <p:cNvSpPr/>
          <p:nvPr/>
        </p:nvSpPr>
        <p:spPr>
          <a:xfrm>
            <a:off x="5791200" y="5644070"/>
            <a:ext cx="533400" cy="4158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19" name="Rectangle 18"/>
          <p:cNvSpPr/>
          <p:nvPr/>
        </p:nvSpPr>
        <p:spPr>
          <a:xfrm>
            <a:off x="1351117" y="2774815"/>
            <a:ext cx="533400" cy="4158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
        <p:nvSpPr>
          <p:cNvPr id="20" name="Rectangle 19"/>
          <p:cNvSpPr/>
          <p:nvPr/>
        </p:nvSpPr>
        <p:spPr>
          <a:xfrm>
            <a:off x="7162800" y="2742254"/>
            <a:ext cx="533400" cy="41585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5</a:t>
            </a:r>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717" y="3594100"/>
            <a:ext cx="1295400" cy="1295400"/>
          </a:xfrm>
          <a:prstGeom prst="rect">
            <a:avLst/>
          </a:prstGeom>
        </p:spPr>
      </p:pic>
    </p:spTree>
    <p:extLst>
      <p:ext uri="{BB962C8B-B14F-4D97-AF65-F5344CB8AC3E}">
        <p14:creationId xmlns:p14="http://schemas.microsoft.com/office/powerpoint/2010/main" val="158019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barn(inVertical)">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barn(inVertical)">
                                      <p:cBhvr>
                                        <p:cTn id="2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1"/>
                                        </p:tgtEl>
                                      </p:cBhvr>
                                    </p:animEffect>
                                    <p:animScale>
                                      <p:cBhvr>
                                        <p:cTn id="33" dur="250" autoRev="1" fill="hold"/>
                                        <p:tgtEl>
                                          <p:spTgt spid="21"/>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2" name="L1-4.wav"/>
                                        </p:tgtEl>
                                      </p:cMediaNode>
                                    </p:audio>
                                  </p:subTnLst>
                                </p:cTn>
                              </p:par>
                            </p:childTnLst>
                          </p:cTn>
                        </p:par>
                      </p:childTnLst>
                    </p:cTn>
                  </p:par>
                </p:childTnLst>
              </p:cTn>
              <p:nextCondLst>
                <p:cond evt="onClick" delay="0">
                  <p:tgtEl>
                    <p:spTgt spid="21"/>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246</Words>
  <Application>Microsoft Office PowerPoint</Application>
  <PresentationFormat>On-screen Show (4:3)</PresentationFormat>
  <Paragraphs>40</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Jokerman</vt:lpstr>
      <vt:lpstr>Arial</vt:lpstr>
      <vt:lpstr>Calibri</vt:lpstr>
      <vt:lpstr>Bodoni MT Black</vt:lpstr>
      <vt:lpstr>Broadway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0986080588</Manager>
  <Company>LE THANH HUYEN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E5-U14-L1-JESS</dc:title>
  <dc:creator>JESSICA LEE</dc:creator>
  <cp:lastModifiedBy>admin</cp:lastModifiedBy>
  <cp:revision>12</cp:revision>
  <dcterms:created xsi:type="dcterms:W3CDTF">2018-10-19T15:29:07Z</dcterms:created>
  <dcterms:modified xsi:type="dcterms:W3CDTF">2023-03-20T15:07:51Z</dcterms:modified>
</cp:coreProperties>
</file>