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311" r:id="rId2"/>
    <p:sldId id="299" r:id="rId3"/>
    <p:sldId id="267" r:id="rId4"/>
    <p:sldId id="300" r:id="rId5"/>
    <p:sldId id="301" r:id="rId6"/>
    <p:sldId id="302" r:id="rId7"/>
    <p:sldId id="269" r:id="rId8"/>
    <p:sldId id="271" r:id="rId9"/>
    <p:sldId id="264" r:id="rId10"/>
    <p:sldId id="272" r:id="rId11"/>
    <p:sldId id="273" r:id="rId12"/>
    <p:sldId id="274" r:id="rId13"/>
    <p:sldId id="275" r:id="rId14"/>
    <p:sldId id="278" r:id="rId15"/>
    <p:sldId id="303" r:id="rId16"/>
    <p:sldId id="281" r:id="rId17"/>
    <p:sldId id="283" r:id="rId18"/>
    <p:sldId id="329" r:id="rId19"/>
    <p:sldId id="338" r:id="rId20"/>
    <p:sldId id="288" r:id="rId21"/>
    <p:sldId id="290" r:id="rId22"/>
    <p:sldId id="339" r:id="rId23"/>
    <p:sldId id="324" r:id="rId24"/>
    <p:sldId id="296" r:id="rId25"/>
    <p:sldId id="297" r:id="rId26"/>
    <p:sldId id="325" r:id="rId27"/>
    <p:sldId id="298" r:id="rId28"/>
  </p:sldIdLst>
  <p:sldSz cx="12192000" cy="6858000"/>
  <p:notesSz cx="6858000" cy="9144000"/>
  <p:embeddedFontLst>
    <p:embeddedFont>
      <p:font typeface="DengXian" panose="02010600030101010101" pitchFamily="2" charset="-122"/>
      <p:regular r:id="rId30"/>
    </p:embeddedFont>
    <p:embeddedFont>
      <p:font typeface="#9Slide01 Noi dung ngan" panose="020B0604020202020204" charset="0"/>
      <p:regular r:id="rId31"/>
    </p:embeddedFont>
    <p:embeddedFont>
      <p:font typeface="#9Slide01 Tieu de ngan" panose="020B0604020202020204" charset="0"/>
      <p:bold r:id="rId32"/>
    </p:embeddedFont>
    <p:embeddedFont>
      <p:font typeface="#9Slide02 Noi dung dai" panose="020B0604020202020204" charset="0"/>
      <p:regular r:id="rId33"/>
    </p:embeddedFont>
    <p:embeddedFont>
      <p:font typeface="#9Slide02 Noi dung rat dai" panose="020B0604020202020204" charset="0"/>
      <p:regular r:id="rId34"/>
    </p:embeddedFont>
    <p:embeddedFont>
      <p:font typeface="#9Slide02 Tieu de rat dai 02" panose="020B0604020202020204" charset="0"/>
      <p:bold r:id="rId35"/>
    </p:embeddedFont>
    <p:embeddedFont>
      <p:font typeface="#9Slide03 Aturdida" panose="020B0604020202020204" charset="0"/>
      <p:regular r:id="rId36"/>
    </p:embeddedFont>
    <p:embeddedFont>
      <p:font typeface="#9Slide03 Cabin Condensed SemiB" panose="020B0604020202020204" charset="0"/>
      <p:bold r:id="rId37"/>
    </p:embeddedFont>
    <p:embeddedFont>
      <p:font typeface="#9Slide03 Encode SeEx SemiBold" panose="020B0604020202020204" charset="0"/>
      <p:bold r:id="rId38"/>
    </p:embeddedFont>
    <p:embeddedFont>
      <p:font typeface="#9Slide05 Fourth Medium" panose="020B0604020202020204" charset="0"/>
      <p:regular r:id="rId39"/>
    </p:embeddedFont>
    <p:embeddedFont>
      <p:font typeface="#9Slide05 Lobster" panose="020B0604020202020204" charset="0"/>
      <p:regular r:id="rId40"/>
    </p:embeddedFont>
    <p:embeddedFont>
      <p:font typeface="#9Slide07 IcielCadena" panose="020B0604020202020204" charset="0"/>
      <p:bold r:id="rId41"/>
    </p:embeddedFont>
    <p:embeddedFont>
      <p:font typeface="#9Slide07 IcielKoni" panose="020B0604020202020204" charset="0"/>
      <p:bold r:id="rId42"/>
    </p:embeddedFont>
    <p:embeddedFont>
      <p:font typeface="Baloo" panose="020B0604020202020204" charset="0"/>
      <p:bold r:id="rId43"/>
      <p:boldItalic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HP001 4 hàng" panose="020B0604020202020204" charset="0"/>
      <p:regular r:id="rId52"/>
      <p:bold r:id="rId53"/>
    </p:embeddedFont>
    <p:embeddedFont>
      <p:font typeface="HP001 5 hàng" panose="020B0604020202020204" charset="0"/>
      <p:regular r:id="rId54"/>
      <p:bold r:id="rId55"/>
    </p:embeddedFont>
    <p:embeddedFont>
      <p:font typeface="iCiel Cadena" panose="02000503000000020004" charset="0"/>
      <p:bold r:id="rId56"/>
    </p:embeddedFont>
    <p:embeddedFont>
      <p:font typeface="LNTH-Purrfect"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5C45"/>
    <a:srgbClr val="869A81"/>
    <a:srgbClr val="7B5135"/>
    <a:srgbClr val="A56E47"/>
    <a:srgbClr val="E6E6E6"/>
    <a:srgbClr val="FEABA4"/>
    <a:srgbClr val="F8FAEC"/>
    <a:srgbClr val="51347B"/>
    <a:srgbClr val="E7C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29" autoAdjust="0"/>
    <p:restoredTop sz="85442" autoAdjust="0"/>
  </p:normalViewPr>
  <p:slideViewPr>
    <p:cSldViewPr snapToGrid="0" showGuides="1">
      <p:cViewPr varScale="1">
        <p:scale>
          <a:sx n="77" d="100"/>
          <a:sy n="77" d="100"/>
        </p:scale>
        <p:origin x="84" y="120"/>
      </p:cViewPr>
      <p:guideLst>
        <p:guide orient="horz" pos="2112"/>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8E978-8359-4567-9A8B-4B834F69A478}"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E4EC-A37B-42A8-B7CD-D2693AB7AF6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id="{60552F1B-F305-6D1C-AD77-43FAEDBCAB4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id="{775CC51F-C3C2-8CAF-DC77-9770391CFB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CN" altLang="en-US"/>
          </a:p>
        </p:txBody>
      </p:sp>
      <p:sp>
        <p:nvSpPr>
          <p:cNvPr id="26628" name="幻灯片编号占位符 3">
            <a:extLst>
              <a:ext uri="{FF2B5EF4-FFF2-40B4-BE49-F238E27FC236}">
                <a16:creationId xmlns:a16="http://schemas.microsoft.com/office/drawing/2014/main" id="{5BC2F3C7-38A5-1198-4DC8-08B9FE3F83EB}"/>
              </a:ext>
            </a:extLst>
          </p:cNvPr>
          <p:cNvSpPr>
            <a:spLocks noGrp="1" noChangeArrowheads="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546CEE-8A9A-4726-B66F-CB58D1AAA92D}" type="slidenum">
              <a:rPr kumimoji="1" lang="zh-CN" altLang="en-US" smtClean="0">
                <a:solidFill>
                  <a:srgbClr val="000000"/>
                </a:solidFill>
                <a:latin typeface="DengXian" panose="02010600030101010101" pitchFamily="2" charset="-122"/>
              </a:rPr>
              <a:pPr fontAlgn="base">
                <a:spcBef>
                  <a:spcPct val="0"/>
                </a:spcBef>
                <a:spcAft>
                  <a:spcPct val="0"/>
                </a:spcAft>
              </a:pPr>
              <a:t>1</a:t>
            </a:fld>
            <a:endParaRPr kumimoji="1" lang="zh-CN" altLang="en-US">
              <a:solidFill>
                <a:srgbClr val="000000"/>
              </a:solidFill>
              <a:latin typeface="DengXian" panose="02010600030101010101" pitchFamily="2" charset="-122"/>
            </a:endParaRPr>
          </a:p>
        </p:txBody>
      </p:sp>
    </p:spTree>
    <p:extLst>
      <p:ext uri="{BB962C8B-B14F-4D97-AF65-F5344CB8AC3E}">
        <p14:creationId xmlns:p14="http://schemas.microsoft.com/office/powerpoint/2010/main" val="367229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Cô có hình P được tạo bởi các HLP nhỏ. Hãy cho biết hình P được tạo bởi bao nhiêu HLP nhỏ? (Hình P được tạo bởi 5 hình lập phương nhỏ)</a:t>
            </a:r>
          </a:p>
          <a:p>
            <a:r>
              <a:rPr lang="en-US" sz="3600"/>
              <a:t>Để biết bạn ........ trả lời đúng không, chúng ta cùng hãy cùng quan sát nhé! --&gt; Bấm hiệu ứng tách hình P: Cô dặt hình P sang bên cạnh và tách hình P thành hình M và hình N để các con dễ quan sát. Hình M có bao nhiêu HLP, hình N có bao nhiêu HLP (Hình M có 4 HLP, hình N có 2 HLP. )</a:t>
            </a:r>
          </a:p>
          <a:p>
            <a:r>
              <a:rPr lang="en-US" sz="3600"/>
              <a:t>Đúng rồi, số HLP của hình P bằng số HLP của hình M + số HLP của hình N. Vậy hình P có 6 HLP. Từ đây, ta có thể rút ra KL: Thể tích hình P bằng tổng của hình M và hình N.</a:t>
            </a:r>
          </a:p>
          <a:p>
            <a:endParaRPr lang="en-US" sz="3600"/>
          </a:p>
        </p:txBody>
      </p:sp>
      <p:sp>
        <p:nvSpPr>
          <p:cNvPr id="4" name="Slide Number Placeholder 3"/>
          <p:cNvSpPr>
            <a:spLocks noGrp="1"/>
          </p:cNvSpPr>
          <p:nvPr>
            <p:ph type="sldNum" sz="quarter" idx="5"/>
          </p:nvPr>
        </p:nvSpPr>
        <p:spPr/>
        <p:txBody>
          <a:bodyPr/>
          <a:lstStyle/>
          <a:p>
            <a:fld id="{F864E4EC-A37B-42A8-B7CD-D2693AB7AF6B}"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Như vậy các con đã hiểu thế nào là thể tích của 1 hình và và qua các VD các con đã biết cách so sánh thể tích của các hình với nhau. Để giúp các con củng cố kiến thức chắc chắn hơn, chúng ta cùng chuyển sang phần luyện tập.</a:t>
            </a:r>
            <a:endParaRPr lang="en-US"/>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Để so sánh Thể tích của HHCN  và HHCN B ta làm thế nào? (Đếm tổng các hình lập phương nhỏ ở từng hình)</a:t>
            </a:r>
          </a:p>
          <a:p>
            <a:r>
              <a:rPr lang="en-US"/>
              <a:t>HS làm bài, trình bày bài làm.</a:t>
            </a:r>
          </a:p>
          <a:p>
            <a:r>
              <a:rPr lang="en-US"/>
              <a:t>GV hỏi cách làm.</a:t>
            </a:r>
          </a:p>
          <a:p>
            <a:r>
              <a:rPr lang="en-US"/>
              <a:t>HS1: Đếm lần lượt các hình lập phương nhỏ ở hình A có 16, hình B có18</a:t>
            </a:r>
          </a:p>
          <a:p>
            <a:r>
              <a:rPr lang="en-US"/>
              <a:t>HS2: Tách thành các khối, hình A tách thành 4 khối, mỗi khối gồm 4 HLP nhỏ, lấy 4 x 4 =16 hình</a:t>
            </a:r>
          </a:p>
          <a:p>
            <a:r>
              <a:rPr lang="en-US"/>
              <a:t>                                          hình B tách thành 3 khối, mỗi khối gồm 6 HLP nhỏ, lấy 6 x 3 = 18 hình</a:t>
            </a:r>
          </a:p>
          <a:p>
            <a:r>
              <a:rPr lang="en-US"/>
              <a:t>HS 3: Tách hình A thành 2 lớp, mỗi lớp có 8 hình, lấy 8 x 2 = 16 hình, tách hình B thành 2 lớp, mỗi lớp có 9 hình, lấy 9 x2 = 18 hình.</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GV nhận xét, chốt cách chia hình trên máy.</a:t>
            </a:r>
            <a:endParaRPr lang="en-US"/>
          </a:p>
          <a:p>
            <a:r>
              <a:rPr lang="en-US"/>
              <a:t>Qua BT1, các em bước đầu biết so sánh thể tích 2 hình hộp chữ nhật, để giúp các em nắm chắc hơn kiến thức này chúng ta cùng làm BT2.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 BT3, chúng ta thấy rằng từ các HLP cho trước ta có thể xếp thành các hình có hình dạng và kích thước khác nhau phải không nào.</a:t>
            </a:r>
          </a:p>
        </p:txBody>
      </p:sp>
      <p:sp>
        <p:nvSpPr>
          <p:cNvPr id="4" name="Slide Number Placeholder 3"/>
          <p:cNvSpPr>
            <a:spLocks noGrp="1"/>
          </p:cNvSpPr>
          <p:nvPr>
            <p:ph type="sldNum" sz="quarter" idx="5"/>
          </p:nvPr>
        </p:nvSpPr>
        <p:spPr/>
        <p:txBody>
          <a:bodyPr/>
          <a:lstStyle/>
          <a:p>
            <a:fld id="{F864E4EC-A37B-42A8-B7CD-D2693AB7AF6B}" type="slidenum">
              <a:rPr lang="en-US" smtClean="0"/>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Mở</a:t>
            </a:r>
            <a:r>
              <a:rPr lang="en-US" dirty="0"/>
              <a:t> </a:t>
            </a:r>
            <a:r>
              <a:rPr lang="en-US" dirty="0" err="1"/>
              <a:t>rộng</a:t>
            </a:r>
            <a:r>
              <a:rPr lang="en-US" dirty="0"/>
              <a:t>: </a:t>
            </a:r>
            <a:r>
              <a:rPr lang="en-US" dirty="0" err="1"/>
              <a:t>Cô</a:t>
            </a:r>
            <a:r>
              <a:rPr lang="en-US" dirty="0"/>
              <a:t> </a:t>
            </a:r>
            <a:r>
              <a:rPr lang="en-US" dirty="0" err="1"/>
              <a:t>sơn</a:t>
            </a:r>
            <a:r>
              <a:rPr lang="en-US" dirty="0"/>
              <a:t> </a:t>
            </a:r>
            <a:r>
              <a:rPr lang="en-US" dirty="0" err="1"/>
              <a:t>các</a:t>
            </a:r>
            <a:r>
              <a:rPr lang="en-US" dirty="0"/>
              <a:t> </a:t>
            </a:r>
            <a:r>
              <a:rPr lang="en-US" dirty="0" err="1"/>
              <a:t>mặt</a:t>
            </a:r>
            <a:r>
              <a:rPr lang="en-US" dirty="0"/>
              <a:t> </a:t>
            </a:r>
            <a:r>
              <a:rPr lang="en-US" dirty="0" err="1"/>
              <a:t>ngoài</a:t>
            </a:r>
            <a:r>
              <a:rPr lang="en-US" dirty="0"/>
              <a:t>  </a:t>
            </a:r>
            <a:r>
              <a:rPr lang="en-US" dirty="0" err="1"/>
              <a:t>của</a:t>
            </a:r>
            <a:r>
              <a:rPr lang="en-US" dirty="0"/>
              <a:t> HHCN </a:t>
            </a:r>
            <a:r>
              <a:rPr lang="en-US" dirty="0" err="1"/>
              <a:t>này</a:t>
            </a:r>
            <a:r>
              <a:rPr lang="en-US" dirty="0"/>
              <a:t>, </a:t>
            </a:r>
            <a:r>
              <a:rPr lang="en-US" dirty="0" err="1"/>
              <a:t>vậy</a:t>
            </a:r>
            <a:r>
              <a:rPr lang="en-US" dirty="0"/>
              <a:t> </a:t>
            </a:r>
            <a:r>
              <a:rPr lang="en-US" dirty="0" err="1"/>
              <a:t>hãy</a:t>
            </a:r>
            <a:r>
              <a:rPr lang="en-US" dirty="0"/>
              <a:t> </a:t>
            </a:r>
            <a:r>
              <a:rPr lang="en-US" dirty="0" err="1"/>
              <a:t>tính</a:t>
            </a:r>
            <a:r>
              <a:rPr lang="en-US" dirty="0"/>
              <a:t> DT </a:t>
            </a:r>
            <a:r>
              <a:rPr lang="en-US" dirty="0" err="1"/>
              <a:t>cần</a:t>
            </a:r>
            <a:r>
              <a:rPr lang="en-US" dirty="0"/>
              <a:t> </a:t>
            </a:r>
            <a:r>
              <a:rPr lang="en-US" dirty="0" err="1"/>
              <a:t>sơn</a:t>
            </a:r>
            <a:r>
              <a:rPr lang="en-US" dirty="0"/>
              <a:t>.    </a:t>
            </a:r>
            <a:r>
              <a:rPr lang="en-US" b="1" dirty="0" err="1"/>
              <a:t>Đức</a:t>
            </a:r>
            <a:r>
              <a:rPr lang="en-US" b="1" dirty="0"/>
              <a:t> </a:t>
            </a:r>
            <a:r>
              <a:rPr lang="en-US" b="1" dirty="0" err="1"/>
              <a:t>Phú</a:t>
            </a:r>
            <a:r>
              <a:rPr lang="en-US" b="1" dirty="0"/>
              <a:t> </a:t>
            </a:r>
          </a:p>
        </p:txBody>
      </p:sp>
      <p:sp>
        <p:nvSpPr>
          <p:cNvPr id="4" name="Slide Number Placeholder 3"/>
          <p:cNvSpPr>
            <a:spLocks noGrp="1"/>
          </p:cNvSpPr>
          <p:nvPr>
            <p:ph type="sldNum" sz="quarter" idx="5"/>
          </p:nvPr>
        </p:nvSpPr>
        <p:spPr/>
        <p:txBody>
          <a:bodyPr/>
          <a:lstStyle/>
          <a:p>
            <a:fld id="{F864E4EC-A37B-42A8-B7CD-D2693AB7AF6B}" type="slidenum">
              <a:rPr lang="en-US" smtClean="0"/>
              <a:t>22</a:t>
            </a:fld>
            <a:endParaRPr lang="en-US"/>
          </a:p>
        </p:txBody>
      </p:sp>
    </p:spTree>
    <p:extLst>
      <p:ext uri="{BB962C8B-B14F-4D97-AF65-F5344CB8AC3E}">
        <p14:creationId xmlns:p14="http://schemas.microsoft.com/office/powerpoint/2010/main" val="463827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Qua bài học ngày hôm nay, các con đã học được những mục tiêu nào?</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Qua bài học ngày hôm nay, các con cần nhớ các kiến thức sau. Cô mời 1 bạn đọc.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olidFill>
                  <a:schemeClr val="bg2">
                    <a:lumMod val="25000"/>
                  </a:schemeClr>
                </a:solidFill>
                <a:latin typeface="#9Slide05 Fourth Medium" panose="00000600000000000000" pitchFamily="2" charset="0"/>
                <a:sym typeface="+mn-ea"/>
              </a:rPr>
              <a:t>GV: Ở những lớp học dưới, các con đã được làm quen với một số đại lượng như: Độ dài, khối lượng, diện tích, thời gian, tiền tệ.</a:t>
            </a:r>
            <a:endParaRPr lang="en-US">
              <a:solidFill>
                <a:schemeClr val="bg2">
                  <a:lumMod val="25000"/>
                </a:schemeClr>
              </a:solidFill>
              <a:latin typeface="#9Slide05 Fourth Medium" panose="00000600000000000000" pitchFamily="2" charset="0"/>
            </a:endParaRPr>
          </a:p>
          <a:p>
            <a:r>
              <a:rPr lang="en-US">
                <a:solidFill>
                  <a:schemeClr val="bg2">
                    <a:lumMod val="25000"/>
                  </a:schemeClr>
                </a:solidFill>
                <a:latin typeface="#9Slide05 Fourth Medium" panose="00000600000000000000" pitchFamily="2" charset="0"/>
                <a:sym typeface="+mn-ea"/>
              </a:rPr>
              <a:t>       Bài học hôm nay, chúng ta làm quen với một đại lượng mới. Đó là </a:t>
            </a:r>
            <a:r>
              <a:rPr lang="en-US">
                <a:solidFill>
                  <a:srgbClr val="C00000"/>
                </a:solidFill>
                <a:latin typeface="#9Slide07 IcielKoni" pitchFamily="2" charset="0"/>
                <a:sym typeface="+mn-ea"/>
              </a:rPr>
              <a:t>thể tích qua bài: Thể tích của 1 hình.</a:t>
            </a:r>
            <a:endParaRPr lang="en-US">
              <a:solidFill>
                <a:schemeClr val="bg2">
                  <a:lumMod val="25000"/>
                </a:schemeClr>
              </a:solidFill>
              <a:latin typeface="#9Slide05 Fourth Medium" panose="00000600000000000000" pitchFamily="2" charset="0"/>
            </a:endParaRP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Các con hãy quan sát các hình ảnh sau và nhận xét về hình dạng và kích thước các đồ vật? ( Các đồ vật có hình dạng và kích thước khác nhau)</a:t>
            </a:r>
          </a:p>
          <a:p>
            <a:r>
              <a:rPr lang="en-US">
                <a:solidFill>
                  <a:schemeClr val="accent5">
                    <a:lumMod val="50000"/>
                  </a:schemeClr>
                </a:solidFill>
                <a:latin typeface="#9Slide05 Lobster" panose="02000506000000020003" pitchFamily="2" charset="0"/>
                <a:sym typeface="+mn-ea"/>
              </a:rPr>
              <a:t>Chốt: Mỗi đồ vật trên có hình dạng và kích thước khác nhau. Tuy vậy, chúng đều chiếm một khoảng không gian nào đó. </a:t>
            </a:r>
            <a:r>
              <a:rPr lang="en-US">
                <a:latin typeface="#9Slide05 Lobster" panose="02000506000000020003" pitchFamily="2" charset="0"/>
                <a:sym typeface="+mn-ea"/>
              </a:rPr>
              <a:t>Khoảng không gian mà vật đó chiếm được gọi là </a:t>
            </a:r>
            <a:r>
              <a:rPr lang="en-US">
                <a:solidFill>
                  <a:srgbClr val="FF0000"/>
                </a:solidFill>
                <a:latin typeface="#9Slide05 Lobster" panose="02000506000000020003" pitchFamily="2" charset="0"/>
                <a:sym typeface="+mn-ea"/>
              </a:rPr>
              <a:t>thể tích </a:t>
            </a:r>
            <a:r>
              <a:rPr lang="en-US">
                <a:latin typeface="#9Slide05 Lobster" panose="02000506000000020003" pitchFamily="2" charset="0"/>
                <a:sym typeface="+mn-ea"/>
              </a:rPr>
              <a:t>của vật.</a:t>
            </a:r>
            <a:endParaRPr lang="en-US">
              <a:solidFill>
                <a:schemeClr val="accent5">
                  <a:lumMod val="50000"/>
                </a:schemeClr>
              </a:solidFill>
              <a:latin typeface="#9Slide05 Lobster" panose="02000506000000020003" pitchFamily="2" charset="0"/>
            </a:endParaRPr>
          </a:p>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hiểu rõ hơn các con cùng quan sát lên màn hình. Cô có 1 bể cá dạng HHCN, cô sẽ đổ nước vào bể cá này. Lúc này nước đã chiếm 1 khoảng không gian của bể . </a:t>
            </a:r>
          </a:p>
          <a:p>
            <a:r>
              <a:rPr lang="en-US"/>
              <a:t>Vậy lượng nước trong bể được gọi là thể tích của nước. Từ đây chúng ta có thể kết luận </a:t>
            </a:r>
            <a:r>
              <a:rPr lang="en-US">
                <a:solidFill>
                  <a:srgbClr val="002060"/>
                </a:solidFill>
                <a:latin typeface="#9Slide05 Lobster" panose="02000506000000020003" pitchFamily="2" charset="0"/>
                <a:sym typeface="+mn-ea"/>
              </a:rPr>
              <a:t>thể tích của một hình là khoảng không gian mà hình đó chiếm chỗ.</a:t>
            </a:r>
            <a:endParaRPr lang="en-US">
              <a:solidFill>
                <a:srgbClr val="002060"/>
              </a:solidFill>
              <a:latin typeface="#9Slide05 Lobster" panose="02000506000000020003" pitchFamily="2" charset="0"/>
            </a:endParaRPr>
          </a:p>
          <a:p>
            <a:r>
              <a:rPr lang="en-US"/>
              <a:t>Chuyển: Như vậy, các con đã nắm được khái niệm thể tích của 1 hình. Bây giờ chúng ta sẽ tìm hiểu cách so sánh thể tích của 1 số hình với nhau qua 1 số ví dụ sau đây.</a:t>
            </a:r>
          </a:p>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GV: Ví dụ 1: Cô có 1 hình hộp chữ nhật và 1 hình lập phương. Theo các con thể tích hình nào lớn hơn. Để TL câu hỏi này chúng ta tiếp tục quan sát. Cô cho hình lập phương vào bên trong HHCN. Lúc này HLP đã nằm trọn bên trong cuả HHCN  và chúng ta thấy khoảng không gian mà HLP chiếm nhỏ hơn khoảng không gian mà HHCN chiếm. Từ đây ta có thể nói rằng: Thể tích HLP bé hơn thể tích của HHCN hay thể tích của HHCN lớn hơn thể tích của HLP.</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Chốt VD1: Qua VD1, các em đã biết 1 cách để so sánh thể tích các hình với nhau, đó là đặt hình nhỏ hơn vào bên trong hình lớn hơn. Tuy vậy trên thực tế không phải tư lúc nào ta cũng có thể làm được điều này. Vậy có cách nào khác để so sánh thể tích hai hình không? Chúng ta cùng tiếp tục tìm hiểu thông qua ví dụ 2 nhé!</a:t>
            </a:r>
          </a:p>
        </p:txBody>
      </p:sp>
      <p:sp>
        <p:nvSpPr>
          <p:cNvPr id="4" name="Slide Number Placeholder 3"/>
          <p:cNvSpPr>
            <a:spLocks noGrp="1"/>
          </p:cNvSpPr>
          <p:nvPr>
            <p:ph type="sldNum" sz="quarter" idx="5"/>
          </p:nvPr>
        </p:nvSpPr>
        <p:spPr/>
        <p:txBody>
          <a:bodyPr/>
          <a:lstStyle/>
          <a:p>
            <a:fld id="{F864E4EC-A37B-42A8-B7CD-D2693AB7AF6B}"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Trên màn hình của cô có 2 hình C và hình D. Hai hình này đều được tạo bởi các hình lập phương nhỏ bằng nhau. Nhận xét về hình dạng và kích thước các hình? (Hình dạng và kích thước khác nhau)</a:t>
            </a:r>
          </a:p>
          <a:p>
            <a:r>
              <a:rPr lang="en-US"/>
              <a:t>Vậy làm thế nào để so sánh được thể tích của 2 hình này. Các con hãy đếm số hình lập phương có trong mỗi hình? (Hình C có 4 hình lập phương nhỏ, hình B cũng có 4 HLP nhỏ)</a:t>
            </a:r>
          </a:p>
          <a:p>
            <a:r>
              <a:rPr lang="en-US"/>
              <a:t>GV: Ta có thể rút ra kết luận gì? (Thể tích hình C bằng thể tích của hình D)</a:t>
            </a:r>
          </a:p>
          <a:p>
            <a:r>
              <a:rPr lang="en-US"/>
              <a:t>Chốt: Qua VD2, các con đã biết cách so sánh thể tích của 2 hình bằng cách đếm số hình lập phương nhỏ có trong mỗi hình rồi. Bây giờ chúng ta cùng chuyển sang VD3.</a:t>
            </a:r>
          </a:p>
        </p:txBody>
      </p:sp>
      <p:sp>
        <p:nvSpPr>
          <p:cNvPr id="4" name="Slide Number Placeholder 3"/>
          <p:cNvSpPr>
            <a:spLocks noGrp="1"/>
          </p:cNvSpPr>
          <p:nvPr>
            <p:ph type="sldNum" sz="quarter" idx="5"/>
          </p:nvPr>
        </p:nvSpPr>
        <p:spPr/>
        <p:txBody>
          <a:bodyPr/>
          <a:lstStyle/>
          <a:p>
            <a:fld id="{F864E4EC-A37B-42A8-B7CD-D2693AB7AF6B}"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476935-CB15-4BDB-A0A0-3EB18A1963EB}"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76935-CB15-4BDB-A0A0-3EB18A1963EB}"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76935-CB15-4BDB-A0A0-3EB18A1963EB}"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2641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76935-CB15-4BDB-A0A0-3EB18A1963EB}"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76935-CB15-4BDB-A0A0-3EB18A1963EB}"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476935-CB15-4BDB-A0A0-3EB18A1963EB}"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476935-CB15-4BDB-A0A0-3EB18A1963EB}"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76935-CB15-4BDB-A0A0-3EB18A1963EB}"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76935-CB15-4BDB-A0A0-3EB18A1963EB}"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476935-CB15-4BDB-A0A0-3EB18A1963EB}"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476935-CB15-4BDB-A0A0-3EB18A1963EB}"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4D7CE-FD1C-4C4B-B241-9E4462F0711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76935-CB15-4BDB-A0A0-3EB18A1963EB}" type="datetimeFigureOut">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D7CE-FD1C-4C4B-B241-9E4462F0711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GI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6922705C-A560-8A8D-AEC7-BBFF99AF1D07}"/>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5603" name="图片 20" descr="图片包含 圆圈&#10;&#10;描述已自动生成">
            <a:extLst>
              <a:ext uri="{FF2B5EF4-FFF2-40B4-BE49-F238E27FC236}">
                <a16:creationId xmlns:a16="http://schemas.microsoft.com/office/drawing/2014/main" id="{6F9ED592-8D31-944D-87E3-EFBA79AD4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236" r="8220"/>
          <a:stretch>
            <a:fillRect/>
          </a:stretch>
        </p:blipFill>
        <p:spPr bwMode="auto">
          <a:xfrm>
            <a:off x="671516" y="139700"/>
            <a:ext cx="11368087"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图片 22" descr="卡通人物&#10;&#10;低可信度描述已自动生成">
            <a:extLst>
              <a:ext uri="{FF2B5EF4-FFF2-40B4-BE49-F238E27FC236}">
                <a16:creationId xmlns:a16="http://schemas.microsoft.com/office/drawing/2014/main" id="{282A623E-7FA6-343B-B11F-9EBA3D8086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2161" t="55019" r="23982"/>
          <a:stretch>
            <a:fillRect/>
          </a:stretch>
        </p:blipFill>
        <p:spPr bwMode="auto">
          <a:xfrm>
            <a:off x="6411916" y="4746627"/>
            <a:ext cx="4603751"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descr="卡通人物&#10;&#10;中度可信度描述已自动生成">
            <a:extLst>
              <a:ext uri="{FF2B5EF4-FFF2-40B4-BE49-F238E27FC236}">
                <a16:creationId xmlns:a16="http://schemas.microsoft.com/office/drawing/2014/main" id="{ABA0C6E3-3B48-4B02-69A2-35FBF58924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392" t="13496" r="33636" b="41920"/>
          <a:stretch>
            <a:fillRect/>
          </a:stretch>
        </p:blipFill>
        <p:spPr bwMode="auto">
          <a:xfrm>
            <a:off x="158751" y="836614"/>
            <a:ext cx="28194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图片 31">
            <a:extLst>
              <a:ext uri="{FF2B5EF4-FFF2-40B4-BE49-F238E27FC236}">
                <a16:creationId xmlns:a16="http://schemas.microsoft.com/office/drawing/2014/main" id="{E9AB4981-F7DC-66B3-04CF-FB57AF9FA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803" t="29933" r="12656"/>
          <a:stretch>
            <a:fillRect/>
          </a:stretch>
        </p:blipFill>
        <p:spPr bwMode="auto">
          <a:xfrm>
            <a:off x="925514" y="4089400"/>
            <a:ext cx="27336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Nhac-nen-powerpoint-vui-nhon-www_tiengdong_com">
            <a:hlinkClick r:id="" action="ppaction://media"/>
            <a:extLst>
              <a:ext uri="{FF2B5EF4-FFF2-40B4-BE49-F238E27FC236}">
                <a16:creationId xmlns:a16="http://schemas.microsoft.com/office/drawing/2014/main" id="{5D906A1C-36F9-5B9C-89D9-F878F26B4D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38051" y="1168402"/>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
            <a:extLst>
              <a:ext uri="{FF2B5EF4-FFF2-40B4-BE49-F238E27FC236}">
                <a16:creationId xmlns:a16="http://schemas.microsoft.com/office/drawing/2014/main" id="{A80D61A3-8B51-4F39-D7B4-E3BFEECFC4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14" y="-19049"/>
            <a:ext cx="1271587"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6">
            <a:extLst>
              <a:ext uri="{FF2B5EF4-FFF2-40B4-BE49-F238E27FC236}">
                <a16:creationId xmlns:a16="http://schemas.microsoft.com/office/drawing/2014/main" id="{C57F5B6F-135C-B74E-9172-B9422271A45D}"/>
              </a:ext>
            </a:extLst>
          </p:cNvPr>
          <p:cNvSpPr txBox="1">
            <a:spLocks noChangeArrowheads="1"/>
          </p:cNvSpPr>
          <p:nvPr/>
        </p:nvSpPr>
        <p:spPr bwMode="auto">
          <a:xfrm>
            <a:off x="4143467" y="12701"/>
            <a:ext cx="40527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b="1">
                <a:solidFill>
                  <a:srgbClr val="C00000"/>
                </a:solidFill>
                <a:latin typeface="Arial" panose="020B0604020202020204" pitchFamily="34" charset="0"/>
                <a:cs typeface="Arial" panose="020B0604020202020204" pitchFamily="34" charset="0"/>
              </a:rPr>
              <a:t>UBND QUẬN LONG BIÊN</a:t>
            </a:r>
          </a:p>
          <a:p>
            <a:pPr algn="ctr"/>
            <a:r>
              <a:rPr lang="en-US" altLang="en-US" sz="2000" b="1">
                <a:solidFill>
                  <a:srgbClr val="C00000"/>
                </a:solidFill>
                <a:latin typeface="Arial" panose="020B0604020202020204" pitchFamily="34" charset="0"/>
                <a:cs typeface="Arial" panose="020B0604020202020204" pitchFamily="34" charset="0"/>
              </a:rPr>
              <a:t>TRƯỜNG TIỂU HỌC ĐOÀN KẾT</a:t>
            </a:r>
          </a:p>
        </p:txBody>
      </p:sp>
      <p:sp>
        <p:nvSpPr>
          <p:cNvPr id="25610" name="WordArt 3">
            <a:extLst>
              <a:ext uri="{FF2B5EF4-FFF2-40B4-BE49-F238E27FC236}">
                <a16:creationId xmlns:a16="http://schemas.microsoft.com/office/drawing/2014/main" id="{B6344F5E-28D7-F89E-29F4-8F3D749C684B}"/>
              </a:ext>
            </a:extLst>
          </p:cNvPr>
          <p:cNvSpPr>
            <a:spLocks noChangeArrowheads="1" noChangeShapeType="1" noTextEdit="1"/>
          </p:cNvSpPr>
          <p:nvPr/>
        </p:nvSpPr>
        <p:spPr bwMode="auto">
          <a:xfrm>
            <a:off x="1766890" y="1376363"/>
            <a:ext cx="8553451" cy="5332412"/>
          </a:xfrm>
          <a:prstGeom prst="rect">
            <a:avLst/>
          </a:prstGeom>
        </p:spPr>
        <p:txBody>
          <a:bodyPr spcFirstLastPara="1" wrap="none" fromWordArt="1">
            <a:prstTxWarp prst="textArchUp">
              <a:avLst>
                <a:gd name="adj" fmla="val 11042560"/>
              </a:avLst>
            </a:prstTxWarp>
          </a:bodyPr>
          <a:lstStyle/>
          <a:p>
            <a:pPr algn="ctr"/>
            <a:r>
              <a:rPr lang="en-US" sz="5400" b="1" kern="10">
                <a:ln w="9525">
                  <a:solidFill>
                    <a:srgbClr val="000000"/>
                  </a:solidFill>
                  <a:round/>
                  <a:headEnd/>
                  <a:tailEnd/>
                </a:ln>
                <a:solidFill>
                  <a:srgbClr val="0000FF"/>
                </a:solidFill>
                <a:latin typeface="Arial" panose="020B0604020202020204" pitchFamily="34" charset="0"/>
                <a:cs typeface="Arial" panose="020B0604020202020204" pitchFamily="34" charset="0"/>
              </a:rPr>
              <a:t>NHIỆT LIỆT CHÀO MỪNG CÁC THẦY CÔ GIÁO!</a:t>
            </a:r>
          </a:p>
        </p:txBody>
      </p:sp>
      <p:sp>
        <p:nvSpPr>
          <p:cNvPr id="25611" name="WordArt 4">
            <a:extLst>
              <a:ext uri="{FF2B5EF4-FFF2-40B4-BE49-F238E27FC236}">
                <a16:creationId xmlns:a16="http://schemas.microsoft.com/office/drawing/2014/main" id="{747016AA-3B73-0029-C421-31C6C18F10C9}"/>
              </a:ext>
            </a:extLst>
          </p:cNvPr>
          <p:cNvSpPr>
            <a:spLocks noChangeArrowheads="1" noChangeShapeType="1" noTextEdit="1"/>
          </p:cNvSpPr>
          <p:nvPr/>
        </p:nvSpPr>
        <p:spPr bwMode="auto">
          <a:xfrm>
            <a:off x="3440906" y="2266555"/>
            <a:ext cx="5310187" cy="647700"/>
          </a:xfrm>
          <a:prstGeom prst="rect">
            <a:avLst/>
          </a:prstGeom>
        </p:spPr>
        <p:txBody>
          <a:bodyPr wrap="none" fromWordArt="1">
            <a:prstTxWarp prst="textPlain">
              <a:avLst>
                <a:gd name="adj" fmla="val 50000"/>
              </a:avLst>
            </a:prstTxWarp>
          </a:bodyPr>
          <a:lstStyle/>
          <a:p>
            <a:pPr algn="ctr"/>
            <a:r>
              <a:rPr lang="en-US" sz="3200" b="1" kern="10" dirty="0" err="1">
                <a:ln w="9525">
                  <a:solidFill>
                    <a:srgbClr val="000000"/>
                  </a:solidFill>
                  <a:round/>
                  <a:headEnd/>
                  <a:tailEnd/>
                </a:ln>
                <a:solidFill>
                  <a:srgbClr val="993366"/>
                </a:solidFill>
                <a:latin typeface="Arial" panose="020B0604020202020204" pitchFamily="34" charset="0"/>
                <a:cs typeface="Arial" panose="020B0604020202020204" pitchFamily="34" charset="0"/>
              </a:rPr>
              <a:t>Tham</a:t>
            </a:r>
            <a:r>
              <a:rPr lang="en-US" sz="3200" b="1" kern="10" dirty="0">
                <a:ln w="9525">
                  <a:solidFill>
                    <a:srgbClr val="000000"/>
                  </a:solidFill>
                  <a:round/>
                  <a:headEnd/>
                  <a:tailEnd/>
                </a:ln>
                <a:solidFill>
                  <a:srgbClr val="993366"/>
                </a:solidFill>
                <a:latin typeface="Arial" panose="020B0604020202020204" pitchFamily="34" charset="0"/>
                <a:cs typeface="Arial" panose="020B0604020202020204" pitchFamily="34" charset="0"/>
              </a:rPr>
              <a:t> </a:t>
            </a:r>
            <a:r>
              <a:rPr lang="en-US" sz="3200" b="1" kern="10" dirty="0" err="1">
                <a:ln w="9525">
                  <a:solidFill>
                    <a:srgbClr val="000000"/>
                  </a:solidFill>
                  <a:round/>
                  <a:headEnd/>
                  <a:tailEnd/>
                </a:ln>
                <a:solidFill>
                  <a:srgbClr val="993366"/>
                </a:solidFill>
                <a:latin typeface="Arial" panose="020B0604020202020204" pitchFamily="34" charset="0"/>
                <a:cs typeface="Arial" panose="020B0604020202020204" pitchFamily="34" charset="0"/>
              </a:rPr>
              <a:t>gia</a:t>
            </a:r>
            <a:r>
              <a:rPr lang="en-US" sz="3200" b="1" kern="10" dirty="0">
                <a:ln w="9525">
                  <a:solidFill>
                    <a:srgbClr val="000000"/>
                  </a:solidFill>
                  <a:round/>
                  <a:headEnd/>
                  <a:tailEnd/>
                </a:ln>
                <a:solidFill>
                  <a:srgbClr val="993366"/>
                </a:solidFill>
                <a:latin typeface="Arial" panose="020B0604020202020204" pitchFamily="34" charset="0"/>
                <a:cs typeface="Arial" panose="020B0604020202020204" pitchFamily="34" charset="0"/>
              </a:rPr>
              <a:t> </a:t>
            </a:r>
            <a:r>
              <a:rPr lang="en-US" sz="3200" b="1" kern="10" dirty="0" err="1">
                <a:ln w="9525">
                  <a:solidFill>
                    <a:srgbClr val="000000"/>
                  </a:solidFill>
                  <a:round/>
                  <a:headEnd/>
                  <a:tailEnd/>
                </a:ln>
                <a:solidFill>
                  <a:srgbClr val="993366"/>
                </a:solidFill>
                <a:latin typeface="Arial" panose="020B0604020202020204" pitchFamily="34" charset="0"/>
                <a:cs typeface="Arial" panose="020B0604020202020204" pitchFamily="34" charset="0"/>
              </a:rPr>
              <a:t>tiết</a:t>
            </a:r>
            <a:r>
              <a:rPr lang="en-US" sz="3200" b="1" kern="10" dirty="0">
                <a:ln w="9525">
                  <a:solidFill>
                    <a:srgbClr val="000000"/>
                  </a:solidFill>
                  <a:round/>
                  <a:headEnd/>
                  <a:tailEnd/>
                </a:ln>
                <a:solidFill>
                  <a:srgbClr val="993366"/>
                </a:solidFill>
                <a:latin typeface="Arial" panose="020B0604020202020204" pitchFamily="34" charset="0"/>
                <a:cs typeface="Arial" panose="020B0604020202020204" pitchFamily="34" charset="0"/>
              </a:rPr>
              <a:t> </a:t>
            </a:r>
            <a:r>
              <a:rPr lang="en-US" sz="3200" b="1" kern="10" dirty="0" err="1">
                <a:ln w="9525">
                  <a:solidFill>
                    <a:srgbClr val="000000"/>
                  </a:solidFill>
                  <a:round/>
                  <a:headEnd/>
                  <a:tailEnd/>
                </a:ln>
                <a:solidFill>
                  <a:srgbClr val="993366"/>
                </a:solidFill>
                <a:latin typeface="Arial" panose="020B0604020202020204" pitchFamily="34" charset="0"/>
                <a:cs typeface="Arial" panose="020B0604020202020204" pitchFamily="34" charset="0"/>
              </a:rPr>
              <a:t>học</a:t>
            </a:r>
            <a:endParaRPr lang="en-US" sz="3200" b="1" kern="10" dirty="0">
              <a:ln w="9525">
                <a:solidFill>
                  <a:srgbClr val="000000"/>
                </a:solidFill>
                <a:round/>
                <a:headEnd/>
                <a:tailEnd/>
              </a:ln>
              <a:solidFill>
                <a:srgbClr val="993366"/>
              </a:solidFill>
              <a:latin typeface="Arial" panose="020B0604020202020204" pitchFamily="34" charset="0"/>
              <a:cs typeface="Arial" panose="020B0604020202020204" pitchFamily="34" charset="0"/>
            </a:endParaRPr>
          </a:p>
        </p:txBody>
      </p:sp>
      <p:sp>
        <p:nvSpPr>
          <p:cNvPr id="25613" name="WordArt 4">
            <a:extLst>
              <a:ext uri="{FF2B5EF4-FFF2-40B4-BE49-F238E27FC236}">
                <a16:creationId xmlns:a16="http://schemas.microsoft.com/office/drawing/2014/main" id="{8DB119FB-9CC4-DB7A-63AE-F81281181F40}"/>
              </a:ext>
            </a:extLst>
          </p:cNvPr>
          <p:cNvSpPr>
            <a:spLocks noChangeArrowheads="1" noChangeShapeType="1" noTextEdit="1"/>
          </p:cNvSpPr>
          <p:nvPr/>
        </p:nvSpPr>
        <p:spPr bwMode="auto">
          <a:xfrm>
            <a:off x="5041269" y="3063807"/>
            <a:ext cx="2109459" cy="569911"/>
          </a:xfrm>
          <a:prstGeom prst="rect">
            <a:avLst/>
          </a:prstGeom>
        </p:spPr>
        <p:txBody>
          <a:bodyPr wrap="none" fromWordArt="1">
            <a:prstTxWarp prst="textPlain">
              <a:avLst>
                <a:gd name="adj" fmla="val 50000"/>
              </a:avLst>
            </a:prstTxWarp>
          </a:bodyPr>
          <a:lstStyle/>
          <a:p>
            <a:pPr algn="ctr"/>
            <a:r>
              <a:rPr lang="en-US" sz="3200" b="1" kern="10" dirty="0" err="1">
                <a:ln w="9525">
                  <a:solidFill>
                    <a:srgbClr val="000000"/>
                  </a:solidFill>
                  <a:round/>
                  <a:headEnd/>
                  <a:tailEnd/>
                </a:ln>
                <a:solidFill>
                  <a:srgbClr val="993366"/>
                </a:solidFill>
                <a:latin typeface="Arial" panose="020B0604020202020204" pitchFamily="34" charset="0"/>
                <a:cs typeface="Arial" panose="020B0604020202020204" pitchFamily="34" charset="0"/>
              </a:rPr>
              <a:t>Toán</a:t>
            </a:r>
            <a:endParaRPr lang="en-US" sz="3200" b="1" kern="10" dirty="0">
              <a:ln w="9525">
                <a:solidFill>
                  <a:srgbClr val="000000"/>
                </a:solidFill>
                <a:round/>
                <a:headEnd/>
                <a:tailEnd/>
              </a:ln>
              <a:solidFill>
                <a:srgbClr val="993366"/>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FCA37C1-A274-990B-6A9A-AB3F1222322E}"/>
              </a:ext>
            </a:extLst>
          </p:cNvPr>
          <p:cNvSpPr txBox="1"/>
          <p:nvPr/>
        </p:nvSpPr>
        <p:spPr>
          <a:xfrm>
            <a:off x="3931766" y="3866686"/>
            <a:ext cx="4786888" cy="523220"/>
          </a:xfrm>
          <a:prstGeom prst="rect">
            <a:avLst/>
          </a:prstGeom>
          <a:noFill/>
        </p:spPr>
        <p:txBody>
          <a:bodyPr wrap="none" rtlCol="0">
            <a:spAutoFit/>
          </a:bodyPr>
          <a:lstStyle/>
          <a:p>
            <a:r>
              <a:rPr lang="en-US" sz="2800" b="1" i="1" dirty="0" err="1"/>
              <a:t>Giáo</a:t>
            </a:r>
            <a:r>
              <a:rPr lang="en-US" sz="2800" b="1" i="1" dirty="0"/>
              <a:t> </a:t>
            </a:r>
            <a:r>
              <a:rPr lang="en-US" sz="2800" b="1" i="1" dirty="0" err="1"/>
              <a:t>viên</a:t>
            </a:r>
            <a:r>
              <a:rPr lang="en-US" sz="2800" b="1" i="1" dirty="0"/>
              <a:t>: </a:t>
            </a:r>
            <a:r>
              <a:rPr lang="en-US" sz="2800" b="1" i="1" dirty="0" err="1"/>
              <a:t>Hoàng</a:t>
            </a:r>
            <a:r>
              <a:rPr lang="en-US" sz="2800" b="1" i="1" dirty="0"/>
              <a:t> </a:t>
            </a:r>
            <a:r>
              <a:rPr lang="en-US" sz="2800" b="1" i="1" dirty="0" err="1"/>
              <a:t>Thị</a:t>
            </a:r>
            <a:r>
              <a:rPr lang="en-US" sz="2800" b="1" i="1" dirty="0"/>
              <a:t> </a:t>
            </a:r>
            <a:r>
              <a:rPr lang="en-US" sz="2800" b="1" i="1" dirty="0" err="1"/>
              <a:t>Thùy</a:t>
            </a:r>
            <a:r>
              <a:rPr lang="en-US" sz="2800" b="1" i="1" dirty="0"/>
              <a:t> Linh</a:t>
            </a:r>
          </a:p>
        </p:txBody>
      </p:sp>
    </p:spTree>
    <p:extLst>
      <p:ext uri="{BB962C8B-B14F-4D97-AF65-F5344CB8AC3E}">
        <p14:creationId xmlns:p14="http://schemas.microsoft.com/office/powerpoint/2010/main" val="5379860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p>
        </p:txBody>
      </p:sp>
      <p:grpSp>
        <p:nvGrpSpPr>
          <p:cNvPr id="13" name="Group 12"/>
          <p:cNvGrpSpPr/>
          <p:nvPr/>
        </p:nvGrpSpPr>
        <p:grpSpPr>
          <a:xfrm>
            <a:off x="1245617" y="3167735"/>
            <a:ext cx="4483779" cy="2546576"/>
            <a:chOff x="3693830" y="2527592"/>
            <a:chExt cx="4483779" cy="2546576"/>
          </a:xfrm>
        </p:grpSpPr>
        <p:sp>
          <p:nvSpPr>
            <p:cNvPr id="14" name="Cube 13"/>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p:cNvSpPr/>
          <p:nvPr/>
        </p:nvSpPr>
        <p:spPr>
          <a:xfrm>
            <a:off x="6644227" y="4254729"/>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6699073" y="2130377"/>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074770" y="2098362"/>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grpId="1" nodeType="clickEffect">
                                  <p:stCondLst>
                                    <p:cond delay="0"/>
                                  </p:stCondLst>
                                  <p:childTnLst>
                                    <p:animMotion origin="layout" path="M -2.29167E-6 -1.85185E-6 L 0.00443 -0.30972 " pathEditMode="relative" rAng="0" ptsTypes="AA">
                                      <p:cBhvr>
                                        <p:cTn id="21" dur="2000" fill="hold"/>
                                        <p:tgtEl>
                                          <p:spTgt spid="3"/>
                                        </p:tgtEl>
                                        <p:attrNameLst>
                                          <p:attrName>ppt_x</p:attrName>
                                          <p:attrName>ppt_y</p:attrName>
                                        </p:attrNameLst>
                                      </p:cBhvr>
                                      <p:rCtr x="208" y="-15440"/>
                                    </p:animMotion>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2000"/>
                            </p:stCondLst>
                            <p:childTnLst>
                              <p:par>
                                <p:cTn id="28" presetID="35" presetClass="path" presetSubtype="0" accel="50000" decel="50000" fill="hold" grpId="1" nodeType="afterEffect">
                                  <p:stCondLst>
                                    <p:cond delay="0"/>
                                  </p:stCondLst>
                                  <p:childTnLst>
                                    <p:animMotion origin="layout" path="M 1.45833E-6 1.85185E-6 L -0.30287 -0.0169 " pathEditMode="relative" rAng="0" ptsTypes="AA">
                                      <p:cBhvr>
                                        <p:cTn id="29" dur="2000" fill="hold"/>
                                        <p:tgtEl>
                                          <p:spTgt spid="24"/>
                                        </p:tgtEl>
                                        <p:attrNameLst>
                                          <p:attrName>ppt_x</p:attrName>
                                          <p:attrName>ppt_y</p:attrName>
                                        </p:attrNameLst>
                                      </p:cBhvr>
                                      <p:rCtr x="-15117" y="-833"/>
                                    </p:animMotion>
                                  </p:childTnLst>
                                </p:cTn>
                              </p:par>
                            </p:childTnLst>
                          </p:cTn>
                        </p:par>
                        <p:par>
                          <p:cTn id="30" fill="hold">
                            <p:stCondLst>
                              <p:cond delay="4000"/>
                            </p:stCondLst>
                            <p:childTnLst>
                              <p:par>
                                <p:cTn id="31" presetID="1" presetClass="exit" presetSubtype="0" fill="hold" grpId="2" nodeType="after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4000"/>
                            </p:stCondLst>
                            <p:childTnLst>
                              <p:par>
                                <p:cTn id="36" presetID="64" presetClass="path" presetSubtype="0" accel="50000" decel="50000" fill="hold" grpId="1" nodeType="afterEffect">
                                  <p:stCondLst>
                                    <p:cond delay="0"/>
                                  </p:stCondLst>
                                  <p:childTnLst>
                                    <p:animMotion origin="layout" path="M -3.75E-6 0 L -3.75E-6 0.31134 " pathEditMode="relative" rAng="0" ptsTypes="AA">
                                      <p:cBhvr>
                                        <p:cTn id="37" dur="2000" fill="hold"/>
                                        <p:tgtEl>
                                          <p:spTgt spid="25"/>
                                        </p:tgtEl>
                                        <p:attrNameLst>
                                          <p:attrName>ppt_x</p:attrName>
                                          <p:attrName>ppt_y</p:attrName>
                                        </p:attrNameLst>
                                      </p:cBhvr>
                                      <p:rCtr x="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24" grpId="0" animBg="1"/>
      <p:bldP spid="24" grpId="1" animBg="1"/>
      <p:bldP spid="24" grpId="2" animBg="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479326" y="550530"/>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p>
        </p:txBody>
      </p:sp>
      <p:grpSp>
        <p:nvGrpSpPr>
          <p:cNvPr id="23" name="Group 22"/>
          <p:cNvGrpSpPr/>
          <p:nvPr/>
        </p:nvGrpSpPr>
        <p:grpSpPr>
          <a:xfrm>
            <a:off x="595377" y="1508534"/>
            <a:ext cx="4483779" cy="2546576"/>
            <a:chOff x="1245617" y="3167735"/>
            <a:chExt cx="4483779" cy="2546576"/>
          </a:xfrm>
        </p:grpSpPr>
        <p:grpSp>
          <p:nvGrpSpPr>
            <p:cNvPr id="13" name="Group 12"/>
            <p:cNvGrpSpPr/>
            <p:nvPr/>
          </p:nvGrpSpPr>
          <p:grpSpPr>
            <a:xfrm>
              <a:off x="1245617" y="3167735"/>
              <a:ext cx="4483779" cy="2546576"/>
              <a:chOff x="3693830" y="2527592"/>
              <a:chExt cx="4483779" cy="2546576"/>
            </a:xfrm>
          </p:grpSpPr>
          <p:sp>
            <p:nvSpPr>
              <p:cNvPr id="14" name="Cube 13"/>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p:cNvSpPr/>
            <p:nvPr/>
          </p:nvSpPr>
          <p:spPr>
            <a:xfrm>
              <a:off x="3058132" y="4235698"/>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585791" y="1359284"/>
            <a:ext cx="6406819" cy="2677656"/>
          </a:xfrm>
          <a:custGeom>
            <a:avLst/>
            <a:gdLst>
              <a:gd name="connsiteX0" fmla="*/ 0 w 6214533"/>
              <a:gd name="connsiteY0" fmla="*/ 0 h 2677656"/>
              <a:gd name="connsiteX1" fmla="*/ 690504 w 6214533"/>
              <a:gd name="connsiteY1" fmla="*/ 0 h 2677656"/>
              <a:gd name="connsiteX2" fmla="*/ 1505298 w 6214533"/>
              <a:gd name="connsiteY2" fmla="*/ 0 h 2677656"/>
              <a:gd name="connsiteX3" fmla="*/ 2009366 w 6214533"/>
              <a:gd name="connsiteY3" fmla="*/ 0 h 2677656"/>
              <a:gd name="connsiteX4" fmla="*/ 2699869 w 6214533"/>
              <a:gd name="connsiteY4" fmla="*/ 0 h 2677656"/>
              <a:gd name="connsiteX5" fmla="*/ 3203937 w 6214533"/>
              <a:gd name="connsiteY5" fmla="*/ 0 h 2677656"/>
              <a:gd name="connsiteX6" fmla="*/ 3770150 w 6214533"/>
              <a:gd name="connsiteY6" fmla="*/ 0 h 2677656"/>
              <a:gd name="connsiteX7" fmla="*/ 4336363 w 6214533"/>
              <a:gd name="connsiteY7" fmla="*/ 0 h 2677656"/>
              <a:gd name="connsiteX8" fmla="*/ 5089012 w 6214533"/>
              <a:gd name="connsiteY8" fmla="*/ 0 h 2677656"/>
              <a:gd name="connsiteX9" fmla="*/ 6214533 w 6214533"/>
              <a:gd name="connsiteY9" fmla="*/ 0 h 2677656"/>
              <a:gd name="connsiteX10" fmla="*/ 6214533 w 6214533"/>
              <a:gd name="connsiteY10" fmla="*/ 669414 h 2677656"/>
              <a:gd name="connsiteX11" fmla="*/ 6214533 w 6214533"/>
              <a:gd name="connsiteY11" fmla="*/ 1312051 h 2677656"/>
              <a:gd name="connsiteX12" fmla="*/ 6214533 w 6214533"/>
              <a:gd name="connsiteY12" fmla="*/ 2008242 h 2677656"/>
              <a:gd name="connsiteX13" fmla="*/ 6214533 w 6214533"/>
              <a:gd name="connsiteY13" fmla="*/ 2677656 h 2677656"/>
              <a:gd name="connsiteX14" fmla="*/ 5648320 w 6214533"/>
              <a:gd name="connsiteY14" fmla="*/ 2677656 h 2677656"/>
              <a:gd name="connsiteX15" fmla="*/ 4833526 w 6214533"/>
              <a:gd name="connsiteY15" fmla="*/ 2677656 h 2677656"/>
              <a:gd name="connsiteX16" fmla="*/ 4080877 w 6214533"/>
              <a:gd name="connsiteY16" fmla="*/ 2677656 h 2677656"/>
              <a:gd name="connsiteX17" fmla="*/ 3266082 w 6214533"/>
              <a:gd name="connsiteY17" fmla="*/ 2677656 h 2677656"/>
              <a:gd name="connsiteX18" fmla="*/ 2637724 w 6214533"/>
              <a:gd name="connsiteY18" fmla="*/ 2677656 h 2677656"/>
              <a:gd name="connsiteX19" fmla="*/ 2071511 w 6214533"/>
              <a:gd name="connsiteY19" fmla="*/ 2677656 h 2677656"/>
              <a:gd name="connsiteX20" fmla="*/ 1567443 w 6214533"/>
              <a:gd name="connsiteY20" fmla="*/ 2677656 h 2677656"/>
              <a:gd name="connsiteX21" fmla="*/ 876940 w 6214533"/>
              <a:gd name="connsiteY21" fmla="*/ 2677656 h 2677656"/>
              <a:gd name="connsiteX22" fmla="*/ 0 w 6214533"/>
              <a:gd name="connsiteY22" fmla="*/ 2677656 h 2677656"/>
              <a:gd name="connsiteX23" fmla="*/ 0 w 6214533"/>
              <a:gd name="connsiteY23" fmla="*/ 2035019 h 2677656"/>
              <a:gd name="connsiteX24" fmla="*/ 0 w 6214533"/>
              <a:gd name="connsiteY24" fmla="*/ 1338828 h 2677656"/>
              <a:gd name="connsiteX25" fmla="*/ 0 w 6214533"/>
              <a:gd name="connsiteY25" fmla="*/ 615861 h 2677656"/>
              <a:gd name="connsiteX26" fmla="*/ 0 w 6214533"/>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4533" h="2677656" fill="none" extrusionOk="0">
                <a:moveTo>
                  <a:pt x="0" y="0"/>
                </a:moveTo>
                <a:cubicBezTo>
                  <a:pt x="151938" y="-11245"/>
                  <a:pt x="477114" y="-25491"/>
                  <a:pt x="690504" y="0"/>
                </a:cubicBezTo>
                <a:cubicBezTo>
                  <a:pt x="903894" y="25491"/>
                  <a:pt x="1298029" y="19906"/>
                  <a:pt x="1505298" y="0"/>
                </a:cubicBezTo>
                <a:cubicBezTo>
                  <a:pt x="1712567" y="-19906"/>
                  <a:pt x="1873122" y="-19401"/>
                  <a:pt x="2009366" y="0"/>
                </a:cubicBezTo>
                <a:cubicBezTo>
                  <a:pt x="2145610" y="19401"/>
                  <a:pt x="2394189" y="-11388"/>
                  <a:pt x="2699869" y="0"/>
                </a:cubicBezTo>
                <a:cubicBezTo>
                  <a:pt x="3005549" y="11388"/>
                  <a:pt x="3070955" y="-19717"/>
                  <a:pt x="3203937" y="0"/>
                </a:cubicBezTo>
                <a:cubicBezTo>
                  <a:pt x="3336919" y="19717"/>
                  <a:pt x="3600258" y="16504"/>
                  <a:pt x="3770150" y="0"/>
                </a:cubicBezTo>
                <a:cubicBezTo>
                  <a:pt x="3940042" y="-16504"/>
                  <a:pt x="4139559" y="8827"/>
                  <a:pt x="4336363" y="0"/>
                </a:cubicBezTo>
                <a:cubicBezTo>
                  <a:pt x="4533167" y="-8827"/>
                  <a:pt x="4752526" y="-20326"/>
                  <a:pt x="5089012" y="0"/>
                </a:cubicBezTo>
                <a:cubicBezTo>
                  <a:pt x="5425498" y="20326"/>
                  <a:pt x="5851195" y="1316"/>
                  <a:pt x="6214533" y="0"/>
                </a:cubicBezTo>
                <a:cubicBezTo>
                  <a:pt x="6184189" y="247028"/>
                  <a:pt x="6183455" y="429907"/>
                  <a:pt x="6214533" y="669414"/>
                </a:cubicBezTo>
                <a:cubicBezTo>
                  <a:pt x="6245611" y="908921"/>
                  <a:pt x="6216536" y="1148233"/>
                  <a:pt x="6214533" y="1312051"/>
                </a:cubicBezTo>
                <a:cubicBezTo>
                  <a:pt x="6212530" y="1475869"/>
                  <a:pt x="6219926" y="1840777"/>
                  <a:pt x="6214533" y="2008242"/>
                </a:cubicBezTo>
                <a:cubicBezTo>
                  <a:pt x="6209140" y="2175707"/>
                  <a:pt x="6237810" y="2366553"/>
                  <a:pt x="6214533" y="2677656"/>
                </a:cubicBezTo>
                <a:cubicBezTo>
                  <a:pt x="6092754" y="2666830"/>
                  <a:pt x="5775516" y="2677301"/>
                  <a:pt x="5648320" y="2677656"/>
                </a:cubicBezTo>
                <a:cubicBezTo>
                  <a:pt x="5521124" y="2678011"/>
                  <a:pt x="5103290" y="2645966"/>
                  <a:pt x="4833526" y="2677656"/>
                </a:cubicBezTo>
                <a:cubicBezTo>
                  <a:pt x="4563762" y="2709346"/>
                  <a:pt x="4396187" y="2698907"/>
                  <a:pt x="4080877" y="2677656"/>
                </a:cubicBezTo>
                <a:cubicBezTo>
                  <a:pt x="3765567" y="2656405"/>
                  <a:pt x="3625568" y="2662011"/>
                  <a:pt x="3266082" y="2677656"/>
                </a:cubicBezTo>
                <a:cubicBezTo>
                  <a:pt x="2906597" y="2693301"/>
                  <a:pt x="2878591" y="2679946"/>
                  <a:pt x="2637724" y="2677656"/>
                </a:cubicBezTo>
                <a:cubicBezTo>
                  <a:pt x="2396857" y="2675366"/>
                  <a:pt x="2186075" y="2658405"/>
                  <a:pt x="2071511" y="2677656"/>
                </a:cubicBezTo>
                <a:cubicBezTo>
                  <a:pt x="1956947" y="2696907"/>
                  <a:pt x="1677672" y="2665009"/>
                  <a:pt x="1567443" y="2677656"/>
                </a:cubicBezTo>
                <a:cubicBezTo>
                  <a:pt x="1457214" y="2690303"/>
                  <a:pt x="1202325" y="2688809"/>
                  <a:pt x="876940" y="2677656"/>
                </a:cubicBezTo>
                <a:cubicBezTo>
                  <a:pt x="551555" y="2666503"/>
                  <a:pt x="324104" y="2655715"/>
                  <a:pt x="0" y="2677656"/>
                </a:cubicBezTo>
                <a:cubicBezTo>
                  <a:pt x="-15402" y="2429784"/>
                  <a:pt x="10207" y="2281306"/>
                  <a:pt x="0" y="2035019"/>
                </a:cubicBezTo>
                <a:cubicBezTo>
                  <a:pt x="-10207" y="1788732"/>
                  <a:pt x="-17232" y="1621807"/>
                  <a:pt x="0" y="1338828"/>
                </a:cubicBezTo>
                <a:cubicBezTo>
                  <a:pt x="17232" y="1055849"/>
                  <a:pt x="-7081" y="777731"/>
                  <a:pt x="0" y="615861"/>
                </a:cubicBezTo>
                <a:cubicBezTo>
                  <a:pt x="7081" y="453991"/>
                  <a:pt x="20552" y="255687"/>
                  <a:pt x="0" y="0"/>
                </a:cubicBezTo>
                <a:close/>
              </a:path>
              <a:path w="6214533" h="2677656" stroke="0" extrusionOk="0">
                <a:moveTo>
                  <a:pt x="0" y="0"/>
                </a:moveTo>
                <a:cubicBezTo>
                  <a:pt x="189883" y="35587"/>
                  <a:pt x="528415" y="4665"/>
                  <a:pt x="752649" y="0"/>
                </a:cubicBezTo>
                <a:cubicBezTo>
                  <a:pt x="976883" y="-4665"/>
                  <a:pt x="1302478" y="35047"/>
                  <a:pt x="1567443" y="0"/>
                </a:cubicBezTo>
                <a:cubicBezTo>
                  <a:pt x="1832408" y="-35047"/>
                  <a:pt x="1860921" y="13928"/>
                  <a:pt x="2133656" y="0"/>
                </a:cubicBezTo>
                <a:cubicBezTo>
                  <a:pt x="2406391" y="-13928"/>
                  <a:pt x="2582575" y="-4478"/>
                  <a:pt x="2762015" y="0"/>
                </a:cubicBezTo>
                <a:cubicBezTo>
                  <a:pt x="2941455" y="4478"/>
                  <a:pt x="3263037" y="37090"/>
                  <a:pt x="3514664" y="0"/>
                </a:cubicBezTo>
                <a:cubicBezTo>
                  <a:pt x="3766291" y="-37090"/>
                  <a:pt x="4016306" y="31720"/>
                  <a:pt x="4329458" y="0"/>
                </a:cubicBezTo>
                <a:cubicBezTo>
                  <a:pt x="4642610" y="-31720"/>
                  <a:pt x="4852347" y="33071"/>
                  <a:pt x="5019962" y="0"/>
                </a:cubicBezTo>
                <a:cubicBezTo>
                  <a:pt x="5187577" y="-33071"/>
                  <a:pt x="5703687" y="-44350"/>
                  <a:pt x="6214533" y="0"/>
                </a:cubicBezTo>
                <a:cubicBezTo>
                  <a:pt x="6224820" y="203458"/>
                  <a:pt x="6232421" y="334560"/>
                  <a:pt x="6214533" y="642637"/>
                </a:cubicBezTo>
                <a:cubicBezTo>
                  <a:pt x="6196645" y="950714"/>
                  <a:pt x="6206375" y="1010989"/>
                  <a:pt x="6214533" y="1258498"/>
                </a:cubicBezTo>
                <a:cubicBezTo>
                  <a:pt x="6222691" y="1506007"/>
                  <a:pt x="6237515" y="1674243"/>
                  <a:pt x="6214533" y="1847583"/>
                </a:cubicBezTo>
                <a:cubicBezTo>
                  <a:pt x="6191551" y="2020923"/>
                  <a:pt x="6197117" y="2333097"/>
                  <a:pt x="6214533" y="2677656"/>
                </a:cubicBezTo>
                <a:cubicBezTo>
                  <a:pt x="6091121" y="2682492"/>
                  <a:pt x="5855592" y="2661940"/>
                  <a:pt x="5710465" y="2677656"/>
                </a:cubicBezTo>
                <a:cubicBezTo>
                  <a:pt x="5565338" y="2693372"/>
                  <a:pt x="5232560" y="2674752"/>
                  <a:pt x="4895671" y="2677656"/>
                </a:cubicBezTo>
                <a:cubicBezTo>
                  <a:pt x="4558782" y="2680560"/>
                  <a:pt x="4303237" y="2693996"/>
                  <a:pt x="4143022" y="2677656"/>
                </a:cubicBezTo>
                <a:cubicBezTo>
                  <a:pt x="3982807" y="2661316"/>
                  <a:pt x="3562234" y="2695111"/>
                  <a:pt x="3328228" y="2677656"/>
                </a:cubicBezTo>
                <a:cubicBezTo>
                  <a:pt x="3094222" y="2660201"/>
                  <a:pt x="2947881" y="2696187"/>
                  <a:pt x="2824160" y="2677656"/>
                </a:cubicBezTo>
                <a:cubicBezTo>
                  <a:pt x="2700439" y="2659125"/>
                  <a:pt x="2365931" y="2663316"/>
                  <a:pt x="2195802" y="2677656"/>
                </a:cubicBezTo>
                <a:cubicBezTo>
                  <a:pt x="2025673" y="2691996"/>
                  <a:pt x="1722439" y="2700713"/>
                  <a:pt x="1567443" y="2677656"/>
                </a:cubicBezTo>
                <a:cubicBezTo>
                  <a:pt x="1412447" y="2654599"/>
                  <a:pt x="1237650" y="2683624"/>
                  <a:pt x="1063376" y="2677656"/>
                </a:cubicBezTo>
                <a:cubicBezTo>
                  <a:pt x="889102" y="2671688"/>
                  <a:pt x="485747" y="2698079"/>
                  <a:pt x="0" y="2677656"/>
                </a:cubicBezTo>
                <a:cubicBezTo>
                  <a:pt x="9497" y="2515872"/>
                  <a:pt x="-11437" y="2314813"/>
                  <a:pt x="0" y="2035019"/>
                </a:cubicBezTo>
                <a:cubicBezTo>
                  <a:pt x="11437" y="1755225"/>
                  <a:pt x="23512" y="1562045"/>
                  <a:pt x="0" y="1365605"/>
                </a:cubicBezTo>
                <a:cubicBezTo>
                  <a:pt x="-23512" y="1169165"/>
                  <a:pt x="-21759" y="932362"/>
                  <a:pt x="0" y="776520"/>
                </a:cubicBezTo>
                <a:cubicBezTo>
                  <a:pt x="21759" y="620679"/>
                  <a:pt x="-13176" y="292747"/>
                  <a:pt x="0" y="0"/>
                </a:cubicBezTo>
                <a:close/>
              </a:path>
            </a:pathLst>
          </a:custGeom>
          <a:solidFill>
            <a:srgbClr val="FFFFDB"/>
          </a:solidFill>
          <a:ln w="57150">
            <a:solidFill>
              <a:srgbClr val="AC8264"/>
            </a:solidFill>
          </a:ln>
        </p:spPr>
        <p:txBody>
          <a:bodyPr wrap="square" rtlCol="0">
            <a:spAutoFit/>
          </a:bodyPr>
          <a:lstStyle/>
          <a:p>
            <a:pPr algn="just"/>
            <a:r>
              <a:rPr lang="en-US" sz="2800" dirty="0" err="1">
                <a:solidFill>
                  <a:srgbClr val="0000FF"/>
                </a:solidFill>
                <a:latin typeface="#9Slide05 Lobster" panose="02000506000000020003" pitchFamily="2" charset="0"/>
              </a:rPr>
              <a:t>Nhận</a:t>
            </a:r>
            <a:r>
              <a:rPr lang="en-US" sz="2800" dirty="0">
                <a:solidFill>
                  <a:srgbClr val="0000FF"/>
                </a:solidFill>
                <a:latin typeface="#9Slide05 Lobster" panose="02000506000000020003" pitchFamily="2" charset="0"/>
              </a:rPr>
              <a:t> </a:t>
            </a:r>
            <a:r>
              <a:rPr lang="en-US" sz="2800" dirty="0" err="1">
                <a:solidFill>
                  <a:srgbClr val="0000FF"/>
                </a:solidFill>
                <a:latin typeface="#9Slide05 Lobster" panose="02000506000000020003" pitchFamily="2" charset="0"/>
              </a:rPr>
              <a:t>xét</a:t>
            </a:r>
            <a:r>
              <a:rPr lang="en-US" sz="2800" dirty="0">
                <a:solidFill>
                  <a:srgbClr val="0000FF"/>
                </a:solidFill>
                <a:latin typeface="#9Slide05 Lobster" panose="02000506000000020003" pitchFamily="2" charset="0"/>
              </a:rPr>
              <a:t>: </a:t>
            </a:r>
          </a:p>
          <a:p>
            <a:pPr algn="just"/>
            <a:r>
              <a:rPr lang="en-US" sz="2800" dirty="0">
                <a:solidFill>
                  <a:srgbClr val="002060"/>
                </a:solidFill>
                <a:latin typeface="#9Slide05 Lobster" panose="02000506000000020003" pitchFamily="2" charset="0"/>
              </a:rPr>
              <a:t>1) </a:t>
            </a:r>
            <a:r>
              <a:rPr lang="en-US" sz="2800" dirty="0" err="1">
                <a:solidFill>
                  <a:schemeClr val="tx1">
                    <a:lumMod val="95000"/>
                    <a:lumOff val="5000"/>
                  </a:schemeClr>
                </a:solidFill>
                <a:latin typeface="#9Slide05 Lobster" panose="02000506000000020003" pitchFamily="2" charset="0"/>
              </a:rPr>
              <a:t>Hình</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lập</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phương</a:t>
            </a:r>
            <a:r>
              <a:rPr lang="en-US" sz="2800" dirty="0">
                <a:solidFill>
                  <a:schemeClr val="tx1">
                    <a:lumMod val="95000"/>
                    <a:lumOff val="5000"/>
                  </a:schemeClr>
                </a:solidFill>
                <a:latin typeface="#9Slide05 Lobster" panose="02000506000000020003" pitchFamily="2" charset="0"/>
              </a:rPr>
              <a:t> </a:t>
            </a:r>
            <a:r>
              <a:rPr lang="en-US" sz="2800" u="sng" dirty="0" err="1">
                <a:solidFill>
                  <a:srgbClr val="FF0000"/>
                </a:solidFill>
                <a:latin typeface="#9Slide05 Lobster" panose="02000506000000020003" pitchFamily="2" charset="0"/>
              </a:rPr>
              <a:t>nằm</a:t>
            </a:r>
            <a:r>
              <a:rPr lang="en-US" sz="2800" u="sng" dirty="0">
                <a:solidFill>
                  <a:srgbClr val="FF0000"/>
                </a:solidFill>
                <a:latin typeface="#9Slide05 Lobster" panose="02000506000000020003" pitchFamily="2" charset="0"/>
              </a:rPr>
              <a:t> </a:t>
            </a:r>
            <a:r>
              <a:rPr lang="en-US" sz="2800" u="sng" dirty="0" err="1">
                <a:solidFill>
                  <a:srgbClr val="FF0000"/>
                </a:solidFill>
                <a:latin typeface="#9Slide05 Lobster" panose="02000506000000020003" pitchFamily="2" charset="0"/>
              </a:rPr>
              <a:t>hoàn</a:t>
            </a:r>
            <a:r>
              <a:rPr lang="en-US" sz="2800" u="sng" dirty="0">
                <a:solidFill>
                  <a:srgbClr val="FF0000"/>
                </a:solidFill>
                <a:latin typeface="#9Slide05 Lobster" panose="02000506000000020003" pitchFamily="2" charset="0"/>
              </a:rPr>
              <a:t> </a:t>
            </a:r>
            <a:r>
              <a:rPr lang="en-US" sz="2800" u="sng" dirty="0" err="1">
                <a:solidFill>
                  <a:srgbClr val="FF0000"/>
                </a:solidFill>
                <a:latin typeface="#9Slide05 Lobster" panose="02000506000000020003" pitchFamily="2" charset="0"/>
              </a:rPr>
              <a:t>toàn</a:t>
            </a:r>
            <a:r>
              <a:rPr lang="en-US" sz="2800" u="sng" dirty="0">
                <a:solidFill>
                  <a:srgbClr val="FF0000"/>
                </a:solidFill>
                <a:latin typeface="#9Slide05 Lobster" panose="02000506000000020003" pitchFamily="2" charset="0"/>
              </a:rPr>
              <a:t> </a:t>
            </a:r>
            <a:r>
              <a:rPr lang="en-US" sz="2800" u="sng" dirty="0" err="1">
                <a:solidFill>
                  <a:srgbClr val="FF0000"/>
                </a:solidFill>
                <a:latin typeface="#9Slide05 Lobster" panose="02000506000000020003" pitchFamily="2" charset="0"/>
              </a:rPr>
              <a:t>bên</a:t>
            </a:r>
            <a:r>
              <a:rPr lang="en-US" sz="2800" u="sng" dirty="0">
                <a:solidFill>
                  <a:srgbClr val="FF0000"/>
                </a:solidFill>
                <a:latin typeface="#9Slide05 Lobster" panose="02000506000000020003" pitchFamily="2" charset="0"/>
              </a:rPr>
              <a:t> </a:t>
            </a:r>
            <a:r>
              <a:rPr lang="en-US" sz="2800" u="sng" dirty="0" err="1">
                <a:solidFill>
                  <a:srgbClr val="FF0000"/>
                </a:solidFill>
                <a:latin typeface="#9Slide05 Lobster" panose="02000506000000020003" pitchFamily="2" charset="0"/>
              </a:rPr>
              <a:t>trong</a:t>
            </a:r>
            <a:r>
              <a:rPr lang="en-US" sz="2800" dirty="0">
                <a:solidFill>
                  <a:srgbClr val="002060"/>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hình</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hộp</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chữ</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nhật</a:t>
            </a:r>
            <a:r>
              <a:rPr lang="en-US" sz="2800" dirty="0">
                <a:solidFill>
                  <a:srgbClr val="002060"/>
                </a:solidFill>
                <a:latin typeface="#9Slide05 Lobster" panose="02000506000000020003" pitchFamily="2" charset="0"/>
              </a:rPr>
              <a:t>.</a:t>
            </a:r>
          </a:p>
          <a:p>
            <a:pPr algn="just"/>
            <a:r>
              <a:rPr lang="en-US" sz="2800" dirty="0">
                <a:solidFill>
                  <a:schemeClr val="accent6">
                    <a:lumMod val="50000"/>
                  </a:schemeClr>
                </a:solidFill>
                <a:latin typeface="#9Slide05 Lobster" panose="02000506000000020003" pitchFamily="2" charset="0"/>
              </a:rPr>
              <a:t>2) </a:t>
            </a:r>
            <a:r>
              <a:rPr lang="en-US" sz="2800" dirty="0" err="1">
                <a:solidFill>
                  <a:schemeClr val="tx1">
                    <a:lumMod val="95000"/>
                    <a:lumOff val="5000"/>
                  </a:schemeClr>
                </a:solidFill>
                <a:latin typeface="#9Slide05 Lobster" panose="02000506000000020003" pitchFamily="2" charset="0"/>
              </a:rPr>
              <a:t>Khoảng</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không</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gian</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mà</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hình</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lập</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phương</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chiếm</a:t>
            </a:r>
            <a:r>
              <a:rPr lang="en-US" sz="2800" dirty="0">
                <a:solidFill>
                  <a:schemeClr val="accent6">
                    <a:lumMod val="50000"/>
                  </a:schemeClr>
                </a:solidFill>
                <a:latin typeface="#9Slide05 Lobster" panose="02000506000000020003" pitchFamily="2" charset="0"/>
              </a:rPr>
              <a:t> </a:t>
            </a:r>
            <a:r>
              <a:rPr lang="en-US" sz="2800" u="sng" dirty="0" err="1">
                <a:solidFill>
                  <a:srgbClr val="FF0000"/>
                </a:solidFill>
                <a:latin typeface="#9Slide05 Lobster" panose="02000506000000020003" pitchFamily="2" charset="0"/>
              </a:rPr>
              <a:t>nhỏ</a:t>
            </a:r>
            <a:r>
              <a:rPr lang="en-US" sz="2800" u="sng" dirty="0">
                <a:solidFill>
                  <a:srgbClr val="FF0000"/>
                </a:solidFill>
                <a:latin typeface="#9Slide05 Lobster" panose="02000506000000020003" pitchFamily="2" charset="0"/>
              </a:rPr>
              <a:t> </a:t>
            </a:r>
            <a:r>
              <a:rPr lang="en-US" sz="2800" u="sng" dirty="0" err="1">
                <a:solidFill>
                  <a:srgbClr val="FF0000"/>
                </a:solidFill>
                <a:latin typeface="#9Slide05 Lobster" panose="02000506000000020003" pitchFamily="2" charset="0"/>
              </a:rPr>
              <a:t>hơn</a:t>
            </a:r>
            <a:r>
              <a:rPr lang="en-US" sz="2800" u="sng" dirty="0">
                <a:solidFill>
                  <a:schemeClr val="accent6">
                    <a:lumMod val="50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khoảng</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không</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gian</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mà</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hình</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hộp</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chữ</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nhật</a:t>
            </a:r>
            <a:r>
              <a:rPr lang="en-US" sz="2800" dirty="0">
                <a:solidFill>
                  <a:schemeClr val="tx1">
                    <a:lumMod val="95000"/>
                    <a:lumOff val="5000"/>
                  </a:schemeClr>
                </a:solidFill>
                <a:latin typeface="#9Slide05 Lobster" panose="02000506000000020003" pitchFamily="2" charset="0"/>
              </a:rPr>
              <a:t> </a:t>
            </a:r>
            <a:r>
              <a:rPr lang="en-US" sz="2800" dirty="0" err="1">
                <a:solidFill>
                  <a:schemeClr val="tx1">
                    <a:lumMod val="95000"/>
                    <a:lumOff val="5000"/>
                  </a:schemeClr>
                </a:solidFill>
                <a:latin typeface="#9Slide05 Lobster" panose="02000506000000020003" pitchFamily="2" charset="0"/>
              </a:rPr>
              <a:t>chiếm</a:t>
            </a:r>
            <a:r>
              <a:rPr lang="en-US" sz="2800" dirty="0">
                <a:solidFill>
                  <a:schemeClr val="tx1">
                    <a:lumMod val="95000"/>
                    <a:lumOff val="5000"/>
                  </a:schemeClr>
                </a:solidFill>
                <a:latin typeface="#9Slide05 Lobster" panose="02000506000000020003" pitchFamily="2" charset="0"/>
              </a:rPr>
              <a:t>.</a:t>
            </a:r>
          </a:p>
        </p:txBody>
      </p:sp>
      <p:sp>
        <p:nvSpPr>
          <p:cNvPr id="26" name="Rectangle: Diagonal Corners Rounded 25"/>
          <p:cNvSpPr/>
          <p:nvPr/>
        </p:nvSpPr>
        <p:spPr>
          <a:xfrm>
            <a:off x="738822" y="4622903"/>
            <a:ext cx="10714355" cy="1304925"/>
          </a:xfrm>
          <a:custGeom>
            <a:avLst/>
            <a:gdLst>
              <a:gd name="connsiteX0" fmla="*/ 426153 w 10127079"/>
              <a:gd name="connsiteY0" fmla="*/ 0 h 1304976"/>
              <a:gd name="connsiteX1" fmla="*/ 1216086 w 10127079"/>
              <a:gd name="connsiteY1" fmla="*/ 0 h 1304976"/>
              <a:gd name="connsiteX2" fmla="*/ 1812000 w 10127079"/>
              <a:gd name="connsiteY2" fmla="*/ 0 h 1304976"/>
              <a:gd name="connsiteX3" fmla="*/ 2601932 w 10127079"/>
              <a:gd name="connsiteY3" fmla="*/ 0 h 1304976"/>
              <a:gd name="connsiteX4" fmla="*/ 3488874 w 10127079"/>
              <a:gd name="connsiteY4" fmla="*/ 0 h 1304976"/>
              <a:gd name="connsiteX5" fmla="*/ 3890769 w 10127079"/>
              <a:gd name="connsiteY5" fmla="*/ 0 h 1304976"/>
              <a:gd name="connsiteX6" fmla="*/ 4680702 w 10127079"/>
              <a:gd name="connsiteY6" fmla="*/ 0 h 1304976"/>
              <a:gd name="connsiteX7" fmla="*/ 5082597 w 10127079"/>
              <a:gd name="connsiteY7" fmla="*/ 0 h 1304976"/>
              <a:gd name="connsiteX8" fmla="*/ 5969539 w 10127079"/>
              <a:gd name="connsiteY8" fmla="*/ 0 h 1304976"/>
              <a:gd name="connsiteX9" fmla="*/ 6468444 w 10127079"/>
              <a:gd name="connsiteY9" fmla="*/ 0 h 1304976"/>
              <a:gd name="connsiteX10" fmla="*/ 7355386 w 10127079"/>
              <a:gd name="connsiteY10" fmla="*/ 0 h 1304976"/>
              <a:gd name="connsiteX11" fmla="*/ 7757281 w 10127079"/>
              <a:gd name="connsiteY11" fmla="*/ 0 h 1304976"/>
              <a:gd name="connsiteX12" fmla="*/ 8353195 w 10127079"/>
              <a:gd name="connsiteY12" fmla="*/ 0 h 1304976"/>
              <a:gd name="connsiteX13" fmla="*/ 8755091 w 10127079"/>
              <a:gd name="connsiteY13" fmla="*/ 0 h 1304976"/>
              <a:gd name="connsiteX14" fmla="*/ 9351005 w 10127079"/>
              <a:gd name="connsiteY14" fmla="*/ 0 h 1304976"/>
              <a:gd name="connsiteX15" fmla="*/ 10127079 w 10127079"/>
              <a:gd name="connsiteY15" fmla="*/ 0 h 1304976"/>
              <a:gd name="connsiteX16" fmla="*/ 10127079 w 10127079"/>
              <a:gd name="connsiteY16" fmla="*/ 0 h 1304976"/>
              <a:gd name="connsiteX17" fmla="*/ 10127079 w 10127079"/>
              <a:gd name="connsiteY17" fmla="*/ 421835 h 1304976"/>
              <a:gd name="connsiteX18" fmla="*/ 10127079 w 10127079"/>
              <a:gd name="connsiteY18" fmla="*/ 878823 h 1304976"/>
              <a:gd name="connsiteX19" fmla="*/ 9700926 w 10127079"/>
              <a:gd name="connsiteY19" fmla="*/ 1304976 h 1304976"/>
              <a:gd name="connsiteX20" fmla="*/ 9008003 w 10127079"/>
              <a:gd name="connsiteY20" fmla="*/ 1304976 h 1304976"/>
              <a:gd name="connsiteX21" fmla="*/ 8412089 w 10127079"/>
              <a:gd name="connsiteY21" fmla="*/ 1304976 h 1304976"/>
              <a:gd name="connsiteX22" fmla="*/ 7622156 w 10127079"/>
              <a:gd name="connsiteY22" fmla="*/ 1304976 h 1304976"/>
              <a:gd name="connsiteX23" fmla="*/ 6832224 w 10127079"/>
              <a:gd name="connsiteY23" fmla="*/ 1304976 h 1304976"/>
              <a:gd name="connsiteX24" fmla="*/ 6333319 w 10127079"/>
              <a:gd name="connsiteY24" fmla="*/ 1304976 h 1304976"/>
              <a:gd name="connsiteX25" fmla="*/ 5640396 w 10127079"/>
              <a:gd name="connsiteY25" fmla="*/ 1304976 h 1304976"/>
              <a:gd name="connsiteX26" fmla="*/ 4753454 w 10127079"/>
              <a:gd name="connsiteY26" fmla="*/ 1304976 h 1304976"/>
              <a:gd name="connsiteX27" fmla="*/ 4157540 w 10127079"/>
              <a:gd name="connsiteY27" fmla="*/ 1304976 h 1304976"/>
              <a:gd name="connsiteX28" fmla="*/ 3755644 w 10127079"/>
              <a:gd name="connsiteY28" fmla="*/ 1304976 h 1304976"/>
              <a:gd name="connsiteX29" fmla="*/ 3353749 w 10127079"/>
              <a:gd name="connsiteY29" fmla="*/ 1304976 h 1304976"/>
              <a:gd name="connsiteX30" fmla="*/ 2951853 w 10127079"/>
              <a:gd name="connsiteY30" fmla="*/ 1304976 h 1304976"/>
              <a:gd name="connsiteX31" fmla="*/ 2452948 w 10127079"/>
              <a:gd name="connsiteY31" fmla="*/ 1304976 h 1304976"/>
              <a:gd name="connsiteX32" fmla="*/ 1760025 w 10127079"/>
              <a:gd name="connsiteY32" fmla="*/ 1304976 h 1304976"/>
              <a:gd name="connsiteX33" fmla="*/ 1164111 w 10127079"/>
              <a:gd name="connsiteY33" fmla="*/ 1304976 h 1304976"/>
              <a:gd name="connsiteX34" fmla="*/ 665206 w 10127079"/>
              <a:gd name="connsiteY34" fmla="*/ 1304976 h 1304976"/>
              <a:gd name="connsiteX35" fmla="*/ 0 w 10127079"/>
              <a:gd name="connsiteY35" fmla="*/ 1304976 h 1304976"/>
              <a:gd name="connsiteX36" fmla="*/ 0 w 10127079"/>
              <a:gd name="connsiteY36" fmla="*/ 1304976 h 1304976"/>
              <a:gd name="connsiteX37" fmla="*/ 0 w 10127079"/>
              <a:gd name="connsiteY37" fmla="*/ 891929 h 1304976"/>
              <a:gd name="connsiteX38" fmla="*/ 0 w 10127079"/>
              <a:gd name="connsiteY38" fmla="*/ 426153 h 1304976"/>
              <a:gd name="connsiteX39" fmla="*/ 426153 w 10127079"/>
              <a:gd name="connsiteY39" fmla="*/ 0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1304976" fill="none" extrusionOk="0">
                <a:moveTo>
                  <a:pt x="426153" y="0"/>
                </a:moveTo>
                <a:cubicBezTo>
                  <a:pt x="698169" y="3974"/>
                  <a:pt x="897065" y="-26150"/>
                  <a:pt x="1216086" y="0"/>
                </a:cubicBezTo>
                <a:cubicBezTo>
                  <a:pt x="1535107" y="26150"/>
                  <a:pt x="1574274" y="-11468"/>
                  <a:pt x="1812000" y="0"/>
                </a:cubicBezTo>
                <a:cubicBezTo>
                  <a:pt x="2049726" y="11468"/>
                  <a:pt x="2262924" y="-6193"/>
                  <a:pt x="2601932" y="0"/>
                </a:cubicBezTo>
                <a:cubicBezTo>
                  <a:pt x="2940940" y="6193"/>
                  <a:pt x="3098410" y="-22041"/>
                  <a:pt x="3488874" y="0"/>
                </a:cubicBezTo>
                <a:cubicBezTo>
                  <a:pt x="3879338" y="22041"/>
                  <a:pt x="3758322" y="-11360"/>
                  <a:pt x="3890769" y="0"/>
                </a:cubicBezTo>
                <a:cubicBezTo>
                  <a:pt x="4023217" y="11360"/>
                  <a:pt x="4389592" y="-13265"/>
                  <a:pt x="4680702" y="0"/>
                </a:cubicBezTo>
                <a:cubicBezTo>
                  <a:pt x="4971812" y="13265"/>
                  <a:pt x="4913724" y="-19407"/>
                  <a:pt x="5082597" y="0"/>
                </a:cubicBezTo>
                <a:cubicBezTo>
                  <a:pt x="5251470" y="19407"/>
                  <a:pt x="5778008" y="-17026"/>
                  <a:pt x="5969539" y="0"/>
                </a:cubicBezTo>
                <a:cubicBezTo>
                  <a:pt x="6161070" y="17026"/>
                  <a:pt x="6306232" y="-12970"/>
                  <a:pt x="6468444" y="0"/>
                </a:cubicBezTo>
                <a:cubicBezTo>
                  <a:pt x="6630656" y="12970"/>
                  <a:pt x="7041279" y="20569"/>
                  <a:pt x="7355386" y="0"/>
                </a:cubicBezTo>
                <a:cubicBezTo>
                  <a:pt x="7669493" y="-20569"/>
                  <a:pt x="7642889" y="15248"/>
                  <a:pt x="7757281" y="0"/>
                </a:cubicBezTo>
                <a:cubicBezTo>
                  <a:pt x="7871674" y="-15248"/>
                  <a:pt x="8228929" y="-11577"/>
                  <a:pt x="8353195" y="0"/>
                </a:cubicBezTo>
                <a:cubicBezTo>
                  <a:pt x="8477461" y="11577"/>
                  <a:pt x="8559852" y="17508"/>
                  <a:pt x="8755091" y="0"/>
                </a:cubicBezTo>
                <a:cubicBezTo>
                  <a:pt x="8950330" y="-17508"/>
                  <a:pt x="9064620" y="25661"/>
                  <a:pt x="9351005" y="0"/>
                </a:cubicBezTo>
                <a:cubicBezTo>
                  <a:pt x="9637390" y="-25661"/>
                  <a:pt x="9780036" y="19940"/>
                  <a:pt x="10127079" y="0"/>
                </a:cubicBezTo>
                <a:lnTo>
                  <a:pt x="10127079" y="0"/>
                </a:lnTo>
                <a:cubicBezTo>
                  <a:pt x="10130538" y="191257"/>
                  <a:pt x="10130462" y="249783"/>
                  <a:pt x="10127079" y="421835"/>
                </a:cubicBezTo>
                <a:cubicBezTo>
                  <a:pt x="10123696" y="593887"/>
                  <a:pt x="10144908" y="752645"/>
                  <a:pt x="10127079" y="878823"/>
                </a:cubicBezTo>
                <a:cubicBezTo>
                  <a:pt x="10126690" y="1136692"/>
                  <a:pt x="9901358" y="1275560"/>
                  <a:pt x="9700926" y="1304976"/>
                </a:cubicBezTo>
                <a:cubicBezTo>
                  <a:pt x="9401096" y="1334903"/>
                  <a:pt x="9206131" y="1290759"/>
                  <a:pt x="9008003" y="1304976"/>
                </a:cubicBezTo>
                <a:cubicBezTo>
                  <a:pt x="8809875" y="1319193"/>
                  <a:pt x="8614739" y="1296238"/>
                  <a:pt x="8412089" y="1304976"/>
                </a:cubicBezTo>
                <a:cubicBezTo>
                  <a:pt x="8209439" y="1313714"/>
                  <a:pt x="7978502" y="1282725"/>
                  <a:pt x="7622156" y="1304976"/>
                </a:cubicBezTo>
                <a:cubicBezTo>
                  <a:pt x="7265810" y="1327227"/>
                  <a:pt x="7175823" y="1303641"/>
                  <a:pt x="6832224" y="1304976"/>
                </a:cubicBezTo>
                <a:cubicBezTo>
                  <a:pt x="6488625" y="1306311"/>
                  <a:pt x="6530134" y="1316284"/>
                  <a:pt x="6333319" y="1304976"/>
                </a:cubicBezTo>
                <a:cubicBezTo>
                  <a:pt x="6136504" y="1293668"/>
                  <a:pt x="5854495" y="1288214"/>
                  <a:pt x="5640396" y="1304976"/>
                </a:cubicBezTo>
                <a:cubicBezTo>
                  <a:pt x="5426297" y="1321738"/>
                  <a:pt x="5182774" y="1280013"/>
                  <a:pt x="4753454" y="1304976"/>
                </a:cubicBezTo>
                <a:cubicBezTo>
                  <a:pt x="4324134" y="1329939"/>
                  <a:pt x="4354731" y="1295412"/>
                  <a:pt x="4157540" y="1304976"/>
                </a:cubicBezTo>
                <a:cubicBezTo>
                  <a:pt x="3960349" y="1314540"/>
                  <a:pt x="3849815" y="1307946"/>
                  <a:pt x="3755644" y="1304976"/>
                </a:cubicBezTo>
                <a:cubicBezTo>
                  <a:pt x="3661473" y="1302006"/>
                  <a:pt x="3535746" y="1322490"/>
                  <a:pt x="3353749" y="1304976"/>
                </a:cubicBezTo>
                <a:cubicBezTo>
                  <a:pt x="3171753" y="1287462"/>
                  <a:pt x="3146795" y="1288158"/>
                  <a:pt x="2951853" y="1304976"/>
                </a:cubicBezTo>
                <a:cubicBezTo>
                  <a:pt x="2756911" y="1321794"/>
                  <a:pt x="2624425" y="1280485"/>
                  <a:pt x="2452948" y="1304976"/>
                </a:cubicBezTo>
                <a:cubicBezTo>
                  <a:pt x="2281472" y="1329467"/>
                  <a:pt x="1955054" y="1310439"/>
                  <a:pt x="1760025" y="1304976"/>
                </a:cubicBezTo>
                <a:cubicBezTo>
                  <a:pt x="1564996" y="1299513"/>
                  <a:pt x="1285863" y="1328853"/>
                  <a:pt x="1164111" y="1304976"/>
                </a:cubicBezTo>
                <a:cubicBezTo>
                  <a:pt x="1042359" y="1281099"/>
                  <a:pt x="826550" y="1327265"/>
                  <a:pt x="665206" y="1304976"/>
                </a:cubicBezTo>
                <a:cubicBezTo>
                  <a:pt x="503862" y="1282687"/>
                  <a:pt x="317588" y="1279685"/>
                  <a:pt x="0" y="1304976"/>
                </a:cubicBezTo>
                <a:lnTo>
                  <a:pt x="0" y="1304976"/>
                </a:lnTo>
                <a:cubicBezTo>
                  <a:pt x="12031" y="1178861"/>
                  <a:pt x="-16463" y="1003310"/>
                  <a:pt x="0" y="891929"/>
                </a:cubicBezTo>
                <a:cubicBezTo>
                  <a:pt x="16463" y="780548"/>
                  <a:pt x="15017" y="581597"/>
                  <a:pt x="0" y="426153"/>
                </a:cubicBezTo>
                <a:cubicBezTo>
                  <a:pt x="-3351" y="177878"/>
                  <a:pt x="219449" y="24379"/>
                  <a:pt x="426153" y="0"/>
                </a:cubicBezTo>
                <a:close/>
              </a:path>
              <a:path w="10127079" h="1304976" stroke="0" extrusionOk="0">
                <a:moveTo>
                  <a:pt x="426153" y="0"/>
                </a:moveTo>
                <a:cubicBezTo>
                  <a:pt x="610422" y="24462"/>
                  <a:pt x="856635" y="-11663"/>
                  <a:pt x="1022067" y="0"/>
                </a:cubicBezTo>
                <a:cubicBezTo>
                  <a:pt x="1187499" y="11663"/>
                  <a:pt x="1403535" y="11379"/>
                  <a:pt x="1520972" y="0"/>
                </a:cubicBezTo>
                <a:cubicBezTo>
                  <a:pt x="1638409" y="-11379"/>
                  <a:pt x="2134975" y="-17810"/>
                  <a:pt x="2310904" y="0"/>
                </a:cubicBezTo>
                <a:cubicBezTo>
                  <a:pt x="2486833" y="17810"/>
                  <a:pt x="2852178" y="-11250"/>
                  <a:pt x="3003828" y="0"/>
                </a:cubicBezTo>
                <a:cubicBezTo>
                  <a:pt x="3155478" y="11250"/>
                  <a:pt x="3320065" y="25973"/>
                  <a:pt x="3599742" y="0"/>
                </a:cubicBezTo>
                <a:cubicBezTo>
                  <a:pt x="3879419" y="-25973"/>
                  <a:pt x="3915730" y="19700"/>
                  <a:pt x="4195656" y="0"/>
                </a:cubicBezTo>
                <a:cubicBezTo>
                  <a:pt x="4475582" y="-19700"/>
                  <a:pt x="4705016" y="-28960"/>
                  <a:pt x="4888579" y="0"/>
                </a:cubicBezTo>
                <a:cubicBezTo>
                  <a:pt x="5072142" y="28960"/>
                  <a:pt x="5276202" y="9612"/>
                  <a:pt x="5484493" y="0"/>
                </a:cubicBezTo>
                <a:cubicBezTo>
                  <a:pt x="5692784" y="-9612"/>
                  <a:pt x="6005785" y="14287"/>
                  <a:pt x="6274426" y="0"/>
                </a:cubicBezTo>
                <a:cubicBezTo>
                  <a:pt x="6543067" y="-14287"/>
                  <a:pt x="6693632" y="815"/>
                  <a:pt x="6967349" y="0"/>
                </a:cubicBezTo>
                <a:cubicBezTo>
                  <a:pt x="7241066" y="-815"/>
                  <a:pt x="7523074" y="-15274"/>
                  <a:pt x="7757281" y="0"/>
                </a:cubicBezTo>
                <a:cubicBezTo>
                  <a:pt x="7991488" y="15274"/>
                  <a:pt x="8465135" y="-12920"/>
                  <a:pt x="8644223" y="0"/>
                </a:cubicBezTo>
                <a:cubicBezTo>
                  <a:pt x="8823311" y="12920"/>
                  <a:pt x="9057501" y="33222"/>
                  <a:pt x="9337146" y="0"/>
                </a:cubicBezTo>
                <a:cubicBezTo>
                  <a:pt x="9616791" y="-33222"/>
                  <a:pt x="9750903" y="38931"/>
                  <a:pt x="10127079" y="0"/>
                </a:cubicBezTo>
                <a:lnTo>
                  <a:pt x="10127079" y="0"/>
                </a:lnTo>
                <a:cubicBezTo>
                  <a:pt x="10137668" y="110719"/>
                  <a:pt x="10105936" y="269640"/>
                  <a:pt x="10127079" y="430623"/>
                </a:cubicBezTo>
                <a:cubicBezTo>
                  <a:pt x="10148222" y="591606"/>
                  <a:pt x="10133921" y="666800"/>
                  <a:pt x="10127079" y="878823"/>
                </a:cubicBezTo>
                <a:cubicBezTo>
                  <a:pt x="10121465" y="1113428"/>
                  <a:pt x="9941364" y="1293688"/>
                  <a:pt x="9700926" y="1304976"/>
                </a:cubicBezTo>
                <a:cubicBezTo>
                  <a:pt x="9502865" y="1283216"/>
                  <a:pt x="9041347" y="1304304"/>
                  <a:pt x="8813984" y="1304976"/>
                </a:cubicBezTo>
                <a:cubicBezTo>
                  <a:pt x="8586621" y="1305648"/>
                  <a:pt x="8398431" y="1324212"/>
                  <a:pt x="8218070" y="1304976"/>
                </a:cubicBezTo>
                <a:cubicBezTo>
                  <a:pt x="8037709" y="1285740"/>
                  <a:pt x="7938891" y="1287742"/>
                  <a:pt x="7816175" y="1304976"/>
                </a:cubicBezTo>
                <a:cubicBezTo>
                  <a:pt x="7693460" y="1322210"/>
                  <a:pt x="7165191" y="1285282"/>
                  <a:pt x="6929233" y="1304976"/>
                </a:cubicBezTo>
                <a:cubicBezTo>
                  <a:pt x="6693275" y="1324670"/>
                  <a:pt x="6454426" y="1284015"/>
                  <a:pt x="6139300" y="1304976"/>
                </a:cubicBezTo>
                <a:cubicBezTo>
                  <a:pt x="5824174" y="1325937"/>
                  <a:pt x="5916737" y="1311282"/>
                  <a:pt x="5737405" y="1304976"/>
                </a:cubicBezTo>
                <a:cubicBezTo>
                  <a:pt x="5558073" y="1298670"/>
                  <a:pt x="5157783" y="1285092"/>
                  <a:pt x="4947472" y="1304976"/>
                </a:cubicBezTo>
                <a:cubicBezTo>
                  <a:pt x="4737161" y="1324860"/>
                  <a:pt x="4486086" y="1300350"/>
                  <a:pt x="4351558" y="1304976"/>
                </a:cubicBezTo>
                <a:cubicBezTo>
                  <a:pt x="4217030" y="1309602"/>
                  <a:pt x="4035646" y="1311854"/>
                  <a:pt x="3755644" y="1304976"/>
                </a:cubicBezTo>
                <a:cubicBezTo>
                  <a:pt x="3475642" y="1298098"/>
                  <a:pt x="3307062" y="1280110"/>
                  <a:pt x="3159730" y="1304976"/>
                </a:cubicBezTo>
                <a:cubicBezTo>
                  <a:pt x="3012398" y="1329842"/>
                  <a:pt x="2848263" y="1325778"/>
                  <a:pt x="2660825" y="1304976"/>
                </a:cubicBezTo>
                <a:cubicBezTo>
                  <a:pt x="2473388" y="1284174"/>
                  <a:pt x="2031586" y="1300215"/>
                  <a:pt x="1870893" y="1304976"/>
                </a:cubicBezTo>
                <a:cubicBezTo>
                  <a:pt x="1710200" y="1309737"/>
                  <a:pt x="1510751" y="1299732"/>
                  <a:pt x="1177970" y="1304976"/>
                </a:cubicBezTo>
                <a:cubicBezTo>
                  <a:pt x="845189" y="1310220"/>
                  <a:pt x="428069" y="1290403"/>
                  <a:pt x="0" y="1304976"/>
                </a:cubicBezTo>
                <a:lnTo>
                  <a:pt x="0" y="1304976"/>
                </a:lnTo>
                <a:cubicBezTo>
                  <a:pt x="9789" y="1171137"/>
                  <a:pt x="10632" y="1000495"/>
                  <a:pt x="0" y="891929"/>
                </a:cubicBezTo>
                <a:cubicBezTo>
                  <a:pt x="-10632" y="783363"/>
                  <a:pt x="10487" y="651058"/>
                  <a:pt x="0" y="426153"/>
                </a:cubicBezTo>
                <a:cubicBezTo>
                  <a:pt x="-37295" y="159957"/>
                  <a:pt x="190239" y="-7337"/>
                  <a:pt x="426153" y="0"/>
                </a:cubicBezTo>
                <a:close/>
              </a:path>
            </a:pathLst>
          </a:custGeom>
          <a:solidFill>
            <a:schemeClr val="bg1">
              <a:alpha val="84000"/>
            </a:schemeClr>
          </a:solidFill>
          <a:ln w="38100" cmpd="tri">
            <a:no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Thể</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tích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hình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lập</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phương</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rgbClr val="0070C0"/>
                </a:solidFill>
                <a:latin typeface="#9Slide05 Lobster" panose="02000506000000020003" pitchFamily="2" charset="0"/>
                <a:ea typeface="#9Slide02 Noi dung dai" panose="02000000000000000000" pitchFamily="2" charset="0"/>
              </a:rPr>
              <a:t>bé</a:t>
            </a:r>
            <a:r>
              <a:rPr lang="en-US" sz="2800" dirty="0">
                <a:solidFill>
                  <a:srgbClr val="0070C0"/>
                </a:solidFill>
                <a:latin typeface="#9Slide05 Lobster" panose="02000506000000020003" pitchFamily="2" charset="0"/>
                <a:ea typeface="#9Slide02 Noi dung dai" panose="02000000000000000000" pitchFamily="2" charset="0"/>
              </a:rPr>
              <a:t> </a:t>
            </a:r>
            <a:r>
              <a:rPr lang="en-US" sz="2800" dirty="0" err="1">
                <a:solidFill>
                  <a:srgbClr val="0070C0"/>
                </a:solidFill>
                <a:latin typeface="#9Slide05 Lobster" panose="02000506000000020003" pitchFamily="2" charset="0"/>
                <a:ea typeface="#9Slide02 Noi dung dai" panose="02000000000000000000" pitchFamily="2" charset="0"/>
              </a:rPr>
              <a:t>hơn</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thể</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tích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hình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hộp</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chữ</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nhật</a:t>
            </a:r>
            <a:endParaRPr lang="en-US" sz="2800" dirty="0">
              <a:solidFill>
                <a:schemeClr val="accent2">
                  <a:lumMod val="50000"/>
                </a:schemeClr>
              </a:solidFill>
              <a:latin typeface="#9Slide05 Lobster" panose="02000506000000020003" pitchFamily="2" charset="0"/>
              <a:ea typeface="#9Slide02 Noi dung dai" panose="02000000000000000000" pitchFamily="2" charset="0"/>
            </a:endParaRPr>
          </a:p>
          <a:p>
            <a:pPr algn="ctr"/>
            <a:r>
              <a:rPr lang="en-US" sz="2800" dirty="0">
                <a:solidFill>
                  <a:schemeClr val="accent2">
                    <a:lumMod val="50000"/>
                  </a:schemeClr>
                </a:solidFill>
                <a:latin typeface="#9Slide05 Lobster" panose="02000506000000020003" pitchFamily="2" charset="0"/>
                <a:ea typeface="#9Slide02 Noi dung dai" panose="02000000000000000000" pitchFamily="2" charset="0"/>
              </a:rPr>
              <a:t>hay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thể</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tích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hình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hộp</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chữ</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nhật</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rgbClr val="B35C80"/>
                </a:solidFill>
                <a:latin typeface="#9Slide05 Lobster" panose="02000506000000020003" pitchFamily="2" charset="0"/>
                <a:ea typeface="#9Slide02 Noi dung dai" panose="02000000000000000000" pitchFamily="2" charset="0"/>
              </a:rPr>
              <a:t>lớn</a:t>
            </a:r>
            <a:r>
              <a:rPr lang="en-US" sz="2800" dirty="0">
                <a:solidFill>
                  <a:srgbClr val="B35C80"/>
                </a:solidFill>
                <a:latin typeface="#9Slide05 Lobster" panose="02000506000000020003" pitchFamily="2" charset="0"/>
                <a:ea typeface="#9Slide02 Noi dung dai" panose="02000000000000000000" pitchFamily="2" charset="0"/>
              </a:rPr>
              <a:t> </a:t>
            </a:r>
            <a:r>
              <a:rPr lang="en-US" sz="2800" dirty="0" err="1">
                <a:solidFill>
                  <a:srgbClr val="B35C80"/>
                </a:solidFill>
                <a:latin typeface="#9Slide05 Lobster" panose="02000506000000020003" pitchFamily="2" charset="0"/>
                <a:ea typeface="#9Slide02 Noi dung dai" panose="02000000000000000000" pitchFamily="2" charset="0"/>
              </a:rPr>
              <a:t>hơn</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thể</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tích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hình</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lập</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 </a:t>
            </a:r>
            <a:r>
              <a:rPr lang="en-US" sz="2800" dirty="0" err="1">
                <a:solidFill>
                  <a:schemeClr val="accent2">
                    <a:lumMod val="50000"/>
                  </a:schemeClr>
                </a:solidFill>
                <a:latin typeface="#9Slide05 Lobster" panose="02000506000000020003" pitchFamily="2" charset="0"/>
                <a:ea typeface="#9Slide02 Noi dung dai" panose="02000000000000000000" pitchFamily="2" charset="0"/>
              </a:rPr>
              <a:t>phương</a:t>
            </a:r>
            <a:r>
              <a:rPr lang="en-US" sz="2800" dirty="0">
                <a:solidFill>
                  <a:schemeClr val="accent2">
                    <a:lumMod val="50000"/>
                  </a:schemeClr>
                </a:solidFill>
                <a:latin typeface="#9Slide05 Lobster" panose="02000506000000020003" pitchFamily="2" charset="0"/>
                <a:ea typeface="#9Slide02 Noi dung dai" panose="02000000000000000000" pitchFamily="2"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10">
                                            <p:txEl>
                                              <p:pRg st="1" end="1"/>
                                            </p:txEl>
                                          </p:spTgt>
                                        </p:tgtEl>
                                      </p:cBhvr>
                                    </p:animEffect>
                                    <p:set>
                                      <p:cBhvr>
                                        <p:cTn id="30" dur="1" fill="hold">
                                          <p:stCondLst>
                                            <p:cond delay="499"/>
                                          </p:stCondLst>
                                        </p:cTn>
                                        <p:tgtEl>
                                          <p:spTgt spid="10">
                                            <p:txEl>
                                              <p:pRg st="1" end="1"/>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0">
                                            <p:txEl>
                                              <p:pRg st="2" end="2"/>
                                            </p:txEl>
                                          </p:spTgt>
                                        </p:tgtEl>
                                      </p:cBhvr>
                                    </p:animEffect>
                                    <p:set>
                                      <p:cBhvr>
                                        <p:cTn id="33" dur="1" fill="hold">
                                          <p:stCondLst>
                                            <p:cond delay="499"/>
                                          </p:stCondLst>
                                        </p:cTn>
                                        <p:tgtEl>
                                          <p:spTgt spid="10">
                                            <p:txEl>
                                              <p:pRg st="2" end="2"/>
                                            </p:txEl>
                                          </p:spTgt>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0">
                                            <p:bg/>
                                          </p:spTgt>
                                        </p:tgtEl>
                                      </p:cBhvr>
                                    </p:animEffect>
                                    <p:set>
                                      <p:cBhvr>
                                        <p:cTn id="36" dur="1" fill="hold">
                                          <p:stCondLst>
                                            <p:cond delay="499"/>
                                          </p:stCondLst>
                                        </p:cTn>
                                        <p:tgtEl>
                                          <p:spTgt spid="10">
                                            <p:bg/>
                                          </p:spTgt>
                                        </p:tgtEl>
                                        <p:attrNameLst>
                                          <p:attrName>style.visibility</p:attrName>
                                        </p:attrNameLst>
                                      </p:cBhvr>
                                      <p:to>
                                        <p:strVal val="hidden"/>
                                      </p:to>
                                    </p:se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0" grpId="1" uiExpand="1" build="allAtOnce" animBg="1"/>
      <p:bldP spid="2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20420"/>
            <a:ext cx="12192000" cy="7557135"/>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238388" y="48612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p>
        </p:txBody>
      </p:sp>
      <p:grpSp>
        <p:nvGrpSpPr>
          <p:cNvPr id="40" name="Group 39"/>
          <p:cNvGrpSpPr/>
          <p:nvPr/>
        </p:nvGrpSpPr>
        <p:grpSpPr>
          <a:xfrm>
            <a:off x="3056611" y="1172552"/>
            <a:ext cx="1134668" cy="1828987"/>
            <a:chOff x="1581374" y="2818569"/>
            <a:chExt cx="1134668" cy="1828987"/>
          </a:xfrm>
        </p:grpSpPr>
        <p:sp>
          <p:nvSpPr>
            <p:cNvPr id="22" name="Cube 21"/>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746552" y="1304650"/>
            <a:ext cx="2275332" cy="1591711"/>
            <a:chOff x="5538558" y="3062906"/>
            <a:chExt cx="2275332" cy="1591711"/>
          </a:xfrm>
        </p:grpSpPr>
        <p:sp>
          <p:nvSpPr>
            <p:cNvPr id="32" name="Cube 31"/>
            <p:cNvSpPr/>
            <p:nvPr/>
          </p:nvSpPr>
          <p:spPr>
            <a:xfrm>
              <a:off x="5538558" y="3742944"/>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538558" y="3062906"/>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6219824" y="374237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6902217" y="3742371"/>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2811517" y="159674"/>
            <a:ext cx="1592940" cy="1581216"/>
            <a:chOff x="1581374" y="3066340"/>
            <a:chExt cx="1592940" cy="1581216"/>
          </a:xfrm>
          <a:scene3d>
            <a:camera prst="orthographicFront">
              <a:rot lat="0" lon="20699996" rev="0"/>
            </a:camera>
            <a:lightRig rig="threePt" dir="t"/>
          </a:scene3d>
        </p:grpSpPr>
        <p:sp>
          <p:nvSpPr>
            <p:cNvPr id="36" name="Cube 35"/>
            <p:cNvSpPr/>
            <p:nvPr/>
          </p:nvSpPr>
          <p:spPr>
            <a:xfrm>
              <a:off x="1581374"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2262641"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581374"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2262640"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3046364" y="3244917"/>
            <a:ext cx="1689315" cy="769441"/>
          </a:xfrm>
          <a:prstGeom prst="rect">
            <a:avLst/>
          </a:prstGeom>
          <a:noFill/>
        </p:spPr>
        <p:txBody>
          <a:bodyPr wrap="square" rtlCol="0">
            <a:spAutoFit/>
          </a:bodyPr>
          <a:lstStyle/>
          <a:p>
            <a:r>
              <a:rPr lang="en-US" sz="4400" b="1">
                <a:latin typeface="HP001 4 hàng" panose="020B0603050302020204" pitchFamily="34" charset="0"/>
              </a:rPr>
              <a:t>C</a:t>
            </a:r>
          </a:p>
        </p:txBody>
      </p:sp>
      <p:sp>
        <p:nvSpPr>
          <p:cNvPr id="47" name="TextBox 46"/>
          <p:cNvSpPr txBox="1"/>
          <p:nvPr/>
        </p:nvSpPr>
        <p:spPr>
          <a:xfrm>
            <a:off x="7380315" y="3130723"/>
            <a:ext cx="1689315" cy="769441"/>
          </a:xfrm>
          <a:prstGeom prst="rect">
            <a:avLst/>
          </a:prstGeom>
          <a:noFill/>
        </p:spPr>
        <p:txBody>
          <a:bodyPr wrap="square" rtlCol="0">
            <a:spAutoFit/>
          </a:bodyPr>
          <a:lstStyle/>
          <a:p>
            <a:r>
              <a:rPr lang="en-US" sz="4400" b="1" dirty="0">
                <a:latin typeface="HP001 4 hàng" panose="020B0603050302020204" pitchFamily="34" charset="0"/>
              </a:rPr>
              <a:t>D</a:t>
            </a:r>
          </a:p>
        </p:txBody>
      </p:sp>
      <p:sp>
        <p:nvSpPr>
          <p:cNvPr id="48" name="TextBox 47"/>
          <p:cNvSpPr txBox="1"/>
          <p:nvPr/>
        </p:nvSpPr>
        <p:spPr>
          <a:xfrm>
            <a:off x="3136106" y="2355376"/>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49" name="TextBox 48"/>
          <p:cNvSpPr txBox="1"/>
          <p:nvPr/>
        </p:nvSpPr>
        <p:spPr>
          <a:xfrm>
            <a:off x="3256645" y="1709093"/>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50" name="TextBox 49"/>
          <p:cNvSpPr txBox="1"/>
          <p:nvPr/>
        </p:nvSpPr>
        <p:spPr>
          <a:xfrm>
            <a:off x="3899858" y="1305003"/>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sp>
        <p:nvSpPr>
          <p:cNvPr id="51" name="TextBox 50"/>
          <p:cNvSpPr txBox="1"/>
          <p:nvPr/>
        </p:nvSpPr>
        <p:spPr>
          <a:xfrm>
            <a:off x="3900226" y="2069439"/>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sp>
        <p:nvSpPr>
          <p:cNvPr id="52" name="TextBox 51"/>
          <p:cNvSpPr txBox="1"/>
          <p:nvPr/>
        </p:nvSpPr>
        <p:spPr>
          <a:xfrm>
            <a:off x="6827412" y="1475514"/>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53" name="TextBox 52"/>
          <p:cNvSpPr txBox="1"/>
          <p:nvPr/>
        </p:nvSpPr>
        <p:spPr>
          <a:xfrm>
            <a:off x="6827616" y="2122446"/>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p>
        </p:txBody>
      </p:sp>
      <p:sp>
        <p:nvSpPr>
          <p:cNvPr id="54" name="TextBox 53"/>
          <p:cNvSpPr txBox="1"/>
          <p:nvPr/>
        </p:nvSpPr>
        <p:spPr>
          <a:xfrm>
            <a:off x="7493302" y="209550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p>
        </p:txBody>
      </p:sp>
      <p:sp>
        <p:nvSpPr>
          <p:cNvPr id="55" name="TextBox 54"/>
          <p:cNvSpPr txBox="1"/>
          <p:nvPr/>
        </p:nvSpPr>
        <p:spPr>
          <a:xfrm>
            <a:off x="8224973" y="2122446"/>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p>
        </p:txBody>
      </p:sp>
      <p:sp>
        <p:nvSpPr>
          <p:cNvPr id="26" name="Rectangle: Diagonal Corners Rounded 25"/>
          <p:cNvSpPr/>
          <p:nvPr/>
        </p:nvSpPr>
        <p:spPr>
          <a:xfrm>
            <a:off x="3056611" y="4313815"/>
            <a:ext cx="5998569" cy="895555"/>
          </a:xfrm>
          <a:custGeom>
            <a:avLst/>
            <a:gdLst>
              <a:gd name="connsiteX0" fmla="*/ 292452 w 5998569"/>
              <a:gd name="connsiteY0" fmla="*/ 0 h 895555"/>
              <a:gd name="connsiteX1" fmla="*/ 869404 w 5998569"/>
              <a:gd name="connsiteY1" fmla="*/ 0 h 895555"/>
              <a:gd name="connsiteX2" fmla="*/ 1560478 w 5998569"/>
              <a:gd name="connsiteY2" fmla="*/ 0 h 895555"/>
              <a:gd name="connsiteX3" fmla="*/ 2251552 w 5998569"/>
              <a:gd name="connsiteY3" fmla="*/ 0 h 895555"/>
              <a:gd name="connsiteX4" fmla="*/ 2828504 w 5998569"/>
              <a:gd name="connsiteY4" fmla="*/ 0 h 895555"/>
              <a:gd name="connsiteX5" fmla="*/ 3348395 w 5998569"/>
              <a:gd name="connsiteY5" fmla="*/ 0 h 895555"/>
              <a:gd name="connsiteX6" fmla="*/ 4096530 w 5998569"/>
              <a:gd name="connsiteY6" fmla="*/ 0 h 895555"/>
              <a:gd name="connsiteX7" fmla="*/ 4787604 w 5998569"/>
              <a:gd name="connsiteY7" fmla="*/ 0 h 895555"/>
              <a:gd name="connsiteX8" fmla="*/ 5421617 w 5998569"/>
              <a:gd name="connsiteY8" fmla="*/ 0 h 895555"/>
              <a:gd name="connsiteX9" fmla="*/ 5998569 w 5998569"/>
              <a:gd name="connsiteY9" fmla="*/ 0 h 895555"/>
              <a:gd name="connsiteX10" fmla="*/ 5998569 w 5998569"/>
              <a:gd name="connsiteY10" fmla="*/ 0 h 895555"/>
              <a:gd name="connsiteX11" fmla="*/ 5998569 w 5998569"/>
              <a:gd name="connsiteY11" fmla="*/ 603103 h 895555"/>
              <a:gd name="connsiteX12" fmla="*/ 5706117 w 5998569"/>
              <a:gd name="connsiteY12" fmla="*/ 895555 h 895555"/>
              <a:gd name="connsiteX13" fmla="*/ 5129165 w 5998569"/>
              <a:gd name="connsiteY13" fmla="*/ 895555 h 895555"/>
              <a:gd name="connsiteX14" fmla="*/ 4438091 w 5998569"/>
              <a:gd name="connsiteY14" fmla="*/ 895555 h 895555"/>
              <a:gd name="connsiteX15" fmla="*/ 3689956 w 5998569"/>
              <a:gd name="connsiteY15" fmla="*/ 895555 h 895555"/>
              <a:gd name="connsiteX16" fmla="*/ 2941820 w 5998569"/>
              <a:gd name="connsiteY16" fmla="*/ 895555 h 895555"/>
              <a:gd name="connsiteX17" fmla="*/ 2421930 w 5998569"/>
              <a:gd name="connsiteY17" fmla="*/ 895555 h 895555"/>
              <a:gd name="connsiteX18" fmla="*/ 1902039 w 5998569"/>
              <a:gd name="connsiteY18" fmla="*/ 895555 h 895555"/>
              <a:gd name="connsiteX19" fmla="*/ 1268026 w 5998569"/>
              <a:gd name="connsiteY19" fmla="*/ 895555 h 895555"/>
              <a:gd name="connsiteX20" fmla="*/ 748135 w 5998569"/>
              <a:gd name="connsiteY20" fmla="*/ 895555 h 895555"/>
              <a:gd name="connsiteX21" fmla="*/ 0 w 5998569"/>
              <a:gd name="connsiteY21" fmla="*/ 895555 h 895555"/>
              <a:gd name="connsiteX22" fmla="*/ 0 w 5998569"/>
              <a:gd name="connsiteY22" fmla="*/ 895555 h 895555"/>
              <a:gd name="connsiteX23" fmla="*/ 0 w 5998569"/>
              <a:gd name="connsiteY23" fmla="*/ 292452 h 895555"/>
              <a:gd name="connsiteX24" fmla="*/ 292452 w 5998569"/>
              <a:gd name="connsiteY24"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8569" h="895555" fill="none" extrusionOk="0">
                <a:moveTo>
                  <a:pt x="292452" y="0"/>
                </a:moveTo>
                <a:cubicBezTo>
                  <a:pt x="442598" y="829"/>
                  <a:pt x="616984" y="-10798"/>
                  <a:pt x="869404" y="0"/>
                </a:cubicBezTo>
                <a:cubicBezTo>
                  <a:pt x="1121824" y="10798"/>
                  <a:pt x="1407829" y="29232"/>
                  <a:pt x="1560478" y="0"/>
                </a:cubicBezTo>
                <a:cubicBezTo>
                  <a:pt x="1713127" y="-29232"/>
                  <a:pt x="2045023" y="-4857"/>
                  <a:pt x="2251552" y="0"/>
                </a:cubicBezTo>
                <a:cubicBezTo>
                  <a:pt x="2458081" y="4857"/>
                  <a:pt x="2561692" y="-10198"/>
                  <a:pt x="2828504" y="0"/>
                </a:cubicBezTo>
                <a:cubicBezTo>
                  <a:pt x="3095316" y="10198"/>
                  <a:pt x="3150516" y="-12993"/>
                  <a:pt x="3348395" y="0"/>
                </a:cubicBezTo>
                <a:cubicBezTo>
                  <a:pt x="3546274" y="12993"/>
                  <a:pt x="3857462" y="22166"/>
                  <a:pt x="4096530" y="0"/>
                </a:cubicBezTo>
                <a:cubicBezTo>
                  <a:pt x="4335598" y="-22166"/>
                  <a:pt x="4619572" y="24313"/>
                  <a:pt x="4787604" y="0"/>
                </a:cubicBezTo>
                <a:cubicBezTo>
                  <a:pt x="4955636" y="-24313"/>
                  <a:pt x="5182789" y="-31618"/>
                  <a:pt x="5421617" y="0"/>
                </a:cubicBezTo>
                <a:cubicBezTo>
                  <a:pt x="5660445" y="31618"/>
                  <a:pt x="5739113" y="-24130"/>
                  <a:pt x="5998569" y="0"/>
                </a:cubicBezTo>
                <a:lnTo>
                  <a:pt x="5998569" y="0"/>
                </a:lnTo>
                <a:cubicBezTo>
                  <a:pt x="6002018" y="203720"/>
                  <a:pt x="5975052" y="478080"/>
                  <a:pt x="5998569" y="603103"/>
                </a:cubicBezTo>
                <a:cubicBezTo>
                  <a:pt x="6005236" y="775015"/>
                  <a:pt x="5871641" y="862527"/>
                  <a:pt x="5706117" y="895555"/>
                </a:cubicBezTo>
                <a:cubicBezTo>
                  <a:pt x="5469062" y="875348"/>
                  <a:pt x="5357216" y="912320"/>
                  <a:pt x="5129165" y="895555"/>
                </a:cubicBezTo>
                <a:cubicBezTo>
                  <a:pt x="4901114" y="878790"/>
                  <a:pt x="4721003" y="917745"/>
                  <a:pt x="4438091" y="895555"/>
                </a:cubicBezTo>
                <a:cubicBezTo>
                  <a:pt x="4155179" y="873365"/>
                  <a:pt x="3924303" y="891815"/>
                  <a:pt x="3689956" y="895555"/>
                </a:cubicBezTo>
                <a:cubicBezTo>
                  <a:pt x="3455609" y="899295"/>
                  <a:pt x="3137198" y="861485"/>
                  <a:pt x="2941820" y="895555"/>
                </a:cubicBezTo>
                <a:cubicBezTo>
                  <a:pt x="2746442" y="929625"/>
                  <a:pt x="2589615" y="880379"/>
                  <a:pt x="2421930" y="895555"/>
                </a:cubicBezTo>
                <a:cubicBezTo>
                  <a:pt x="2254245" y="910732"/>
                  <a:pt x="2021092" y="911174"/>
                  <a:pt x="1902039" y="895555"/>
                </a:cubicBezTo>
                <a:cubicBezTo>
                  <a:pt x="1782986" y="879936"/>
                  <a:pt x="1398874" y="892548"/>
                  <a:pt x="1268026" y="895555"/>
                </a:cubicBezTo>
                <a:cubicBezTo>
                  <a:pt x="1137178" y="898562"/>
                  <a:pt x="895988" y="882596"/>
                  <a:pt x="748135" y="895555"/>
                </a:cubicBezTo>
                <a:cubicBezTo>
                  <a:pt x="600282" y="908514"/>
                  <a:pt x="278520" y="914148"/>
                  <a:pt x="0" y="895555"/>
                </a:cubicBezTo>
                <a:lnTo>
                  <a:pt x="0" y="895555"/>
                </a:lnTo>
                <a:cubicBezTo>
                  <a:pt x="-7593" y="629306"/>
                  <a:pt x="10735" y="511485"/>
                  <a:pt x="0" y="292452"/>
                </a:cubicBezTo>
                <a:cubicBezTo>
                  <a:pt x="11649" y="114659"/>
                  <a:pt x="121291" y="5512"/>
                  <a:pt x="292452" y="0"/>
                </a:cubicBezTo>
                <a:close/>
              </a:path>
              <a:path w="5998569" h="895555" stroke="0" extrusionOk="0">
                <a:moveTo>
                  <a:pt x="292452" y="0"/>
                </a:moveTo>
                <a:cubicBezTo>
                  <a:pt x="485156" y="25075"/>
                  <a:pt x="728985" y="5811"/>
                  <a:pt x="869404" y="0"/>
                </a:cubicBezTo>
                <a:cubicBezTo>
                  <a:pt x="1009823" y="-5811"/>
                  <a:pt x="1211377" y="10768"/>
                  <a:pt x="1389294" y="0"/>
                </a:cubicBezTo>
                <a:cubicBezTo>
                  <a:pt x="1567211" y="-10768"/>
                  <a:pt x="1781759" y="-29433"/>
                  <a:pt x="2080369" y="0"/>
                </a:cubicBezTo>
                <a:cubicBezTo>
                  <a:pt x="2378979" y="29433"/>
                  <a:pt x="2472486" y="23211"/>
                  <a:pt x="2714382" y="0"/>
                </a:cubicBezTo>
                <a:cubicBezTo>
                  <a:pt x="2956278" y="-23211"/>
                  <a:pt x="3066133" y="-28475"/>
                  <a:pt x="3291333" y="0"/>
                </a:cubicBezTo>
                <a:cubicBezTo>
                  <a:pt x="3516533" y="28475"/>
                  <a:pt x="3750884" y="-19641"/>
                  <a:pt x="3868285" y="0"/>
                </a:cubicBezTo>
                <a:cubicBezTo>
                  <a:pt x="3985686" y="19641"/>
                  <a:pt x="4226358" y="-4314"/>
                  <a:pt x="4502298" y="0"/>
                </a:cubicBezTo>
                <a:cubicBezTo>
                  <a:pt x="4778238" y="4314"/>
                  <a:pt x="4850877" y="4813"/>
                  <a:pt x="5079250" y="0"/>
                </a:cubicBezTo>
                <a:cubicBezTo>
                  <a:pt x="5307623" y="-4813"/>
                  <a:pt x="5549321" y="-33881"/>
                  <a:pt x="5998569" y="0"/>
                </a:cubicBezTo>
                <a:lnTo>
                  <a:pt x="5998569" y="0"/>
                </a:lnTo>
                <a:cubicBezTo>
                  <a:pt x="5979531" y="195994"/>
                  <a:pt x="6018776" y="407065"/>
                  <a:pt x="5998569" y="603103"/>
                </a:cubicBezTo>
                <a:cubicBezTo>
                  <a:pt x="5969390" y="763043"/>
                  <a:pt x="5855722" y="897864"/>
                  <a:pt x="5706117" y="895555"/>
                </a:cubicBezTo>
                <a:cubicBezTo>
                  <a:pt x="5546022" y="869526"/>
                  <a:pt x="5381359" y="915344"/>
                  <a:pt x="5072104" y="895555"/>
                </a:cubicBezTo>
                <a:cubicBezTo>
                  <a:pt x="4762849" y="875766"/>
                  <a:pt x="4772600" y="914607"/>
                  <a:pt x="4609275" y="895555"/>
                </a:cubicBezTo>
                <a:cubicBezTo>
                  <a:pt x="4445950" y="876503"/>
                  <a:pt x="4296936" y="904146"/>
                  <a:pt x="4089384" y="895555"/>
                </a:cubicBezTo>
                <a:cubicBezTo>
                  <a:pt x="3881832" y="886964"/>
                  <a:pt x="3605743" y="869167"/>
                  <a:pt x="3455371" y="895555"/>
                </a:cubicBezTo>
                <a:cubicBezTo>
                  <a:pt x="3304999" y="921943"/>
                  <a:pt x="3015534" y="908612"/>
                  <a:pt x="2821358" y="895555"/>
                </a:cubicBezTo>
                <a:cubicBezTo>
                  <a:pt x="2627182" y="882498"/>
                  <a:pt x="2434326" y="878231"/>
                  <a:pt x="2244406" y="895555"/>
                </a:cubicBezTo>
                <a:cubicBezTo>
                  <a:pt x="2054486" y="912879"/>
                  <a:pt x="1860352" y="922533"/>
                  <a:pt x="1667454" y="895555"/>
                </a:cubicBezTo>
                <a:cubicBezTo>
                  <a:pt x="1474556" y="868577"/>
                  <a:pt x="1247140" y="892060"/>
                  <a:pt x="1090502" y="895555"/>
                </a:cubicBezTo>
                <a:cubicBezTo>
                  <a:pt x="933864" y="899050"/>
                  <a:pt x="810842" y="906892"/>
                  <a:pt x="627673" y="895555"/>
                </a:cubicBezTo>
                <a:cubicBezTo>
                  <a:pt x="444504" y="884218"/>
                  <a:pt x="230444" y="905725"/>
                  <a:pt x="0" y="895555"/>
                </a:cubicBezTo>
                <a:lnTo>
                  <a:pt x="0" y="895555"/>
                </a:lnTo>
                <a:cubicBezTo>
                  <a:pt x="26491" y="659808"/>
                  <a:pt x="-24852" y="523187"/>
                  <a:pt x="0" y="292452"/>
                </a:cubicBezTo>
                <a:cubicBezTo>
                  <a:pt x="3699" y="166322"/>
                  <a:pt x="128244" y="36547"/>
                  <a:pt x="292452" y="0"/>
                </a:cubicBezTo>
                <a:close/>
              </a:path>
            </a:pathLst>
          </a:custGeom>
          <a:solidFill>
            <a:schemeClr val="accent6">
              <a:lumMod val="40000"/>
              <a:lumOff val="60000"/>
              <a:alpha val="84000"/>
            </a:schemeClr>
          </a:solidFill>
          <a:ln w="38100" cmpd="tri">
            <a:noFill/>
            <a:prstDash val="solid"/>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Lobster" panose="02000506000000020003" pitchFamily="2" charset="0"/>
                <a:ea typeface="#9Slide02 Noi dung dai" panose="02000000000000000000" pitchFamily="2" charset="0"/>
              </a:rPr>
              <a:t>Thể</a:t>
            </a:r>
            <a:r>
              <a:rPr lang="en-US" sz="2800" dirty="0">
                <a:solidFill>
                  <a:srgbClr val="002060"/>
                </a:solidFill>
                <a:latin typeface="#9Slide05 Lobster" panose="02000506000000020003" pitchFamily="2" charset="0"/>
                <a:ea typeface="#9Slide02 Noi dung dai" panose="02000000000000000000" pitchFamily="2" charset="0"/>
              </a:rPr>
              <a:t> </a:t>
            </a:r>
            <a:r>
              <a:rPr lang="en-US" sz="2800" dirty="0" err="1">
                <a:solidFill>
                  <a:srgbClr val="002060"/>
                </a:solidFill>
                <a:latin typeface="#9Slide05 Lobster" panose="02000506000000020003" pitchFamily="2" charset="0"/>
                <a:ea typeface="#9Slide02 Noi dung dai" panose="02000000000000000000" pitchFamily="2" charset="0"/>
              </a:rPr>
              <a:t>tích</a:t>
            </a:r>
            <a:r>
              <a:rPr lang="en-US" sz="2800" dirty="0">
                <a:solidFill>
                  <a:srgbClr val="002060"/>
                </a:solidFill>
                <a:latin typeface="#9Slide05 Lobster" panose="02000506000000020003" pitchFamily="2" charset="0"/>
                <a:ea typeface="#9Slide02 Noi dung dai" panose="02000000000000000000" pitchFamily="2" charset="0"/>
              </a:rPr>
              <a:t> </a:t>
            </a:r>
            <a:r>
              <a:rPr lang="en-US" sz="2800" dirty="0" err="1">
                <a:solidFill>
                  <a:srgbClr val="002060"/>
                </a:solidFill>
                <a:latin typeface="#9Slide05 Lobster" panose="02000506000000020003" pitchFamily="2" charset="0"/>
                <a:ea typeface="#9Slide02 Noi dung dai" panose="02000000000000000000" pitchFamily="2" charset="0"/>
              </a:rPr>
              <a:t>hình</a:t>
            </a:r>
            <a:r>
              <a:rPr lang="en-US" sz="2800" dirty="0">
                <a:solidFill>
                  <a:srgbClr val="002060"/>
                </a:solidFill>
                <a:latin typeface="#9Slide05 Lobster" panose="02000506000000020003" pitchFamily="2"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C</a:t>
            </a:r>
            <a:r>
              <a:rPr lang="en-US" sz="2800" dirty="0">
                <a:solidFill>
                  <a:srgbClr val="002060"/>
                </a:solidFill>
                <a:latin typeface="#9Slide05 Lobster" panose="02000506000000020003" pitchFamily="2" charset="0"/>
                <a:ea typeface="#9Slide02 Noi dung dai" panose="02000000000000000000" pitchFamily="2" charset="0"/>
              </a:rPr>
              <a:t> </a:t>
            </a:r>
            <a:r>
              <a:rPr lang="en-US" sz="2800" dirty="0" err="1">
                <a:solidFill>
                  <a:srgbClr val="002060"/>
                </a:solidFill>
                <a:latin typeface="#9Slide05 Lobster" panose="02000506000000020003" pitchFamily="2" charset="0"/>
                <a:ea typeface="#9Slide02 Noi dung dai" panose="02000000000000000000" pitchFamily="2" charset="0"/>
              </a:rPr>
              <a:t>bằng</a:t>
            </a:r>
            <a:r>
              <a:rPr lang="en-US" sz="2800" dirty="0">
                <a:solidFill>
                  <a:srgbClr val="002060"/>
                </a:solidFill>
                <a:latin typeface="#9Slide05 Lobster" panose="02000506000000020003" pitchFamily="2" charset="0"/>
                <a:ea typeface="#9Slide02 Noi dung dai" panose="02000000000000000000" pitchFamily="2" charset="0"/>
              </a:rPr>
              <a:t> </a:t>
            </a:r>
            <a:r>
              <a:rPr lang="en-US" sz="2800" dirty="0" err="1">
                <a:solidFill>
                  <a:srgbClr val="002060"/>
                </a:solidFill>
                <a:latin typeface="#9Slide05 Lobster" panose="02000506000000020003" pitchFamily="2" charset="0"/>
                <a:ea typeface="#9Slide02 Noi dung dai" panose="02000000000000000000" pitchFamily="2" charset="0"/>
              </a:rPr>
              <a:t>thể</a:t>
            </a:r>
            <a:r>
              <a:rPr lang="en-US" sz="2800" dirty="0">
                <a:solidFill>
                  <a:srgbClr val="002060"/>
                </a:solidFill>
                <a:latin typeface="#9Slide05 Lobster" panose="02000506000000020003" pitchFamily="2" charset="0"/>
                <a:ea typeface="#9Slide02 Noi dung dai" panose="02000000000000000000" pitchFamily="2" charset="0"/>
              </a:rPr>
              <a:t> </a:t>
            </a:r>
            <a:r>
              <a:rPr lang="en-US" sz="2800" dirty="0" err="1">
                <a:solidFill>
                  <a:srgbClr val="002060"/>
                </a:solidFill>
                <a:latin typeface="#9Slide05 Lobster" panose="02000506000000020003" pitchFamily="2" charset="0"/>
                <a:ea typeface="#9Slide02 Noi dung dai" panose="02000000000000000000" pitchFamily="2" charset="0"/>
              </a:rPr>
              <a:t>tích</a:t>
            </a:r>
            <a:r>
              <a:rPr lang="en-US" sz="2800" dirty="0">
                <a:solidFill>
                  <a:srgbClr val="002060"/>
                </a:solidFill>
                <a:latin typeface="#9Slide05 Lobster" panose="02000506000000020003" pitchFamily="2" charset="0"/>
                <a:ea typeface="#9Slide02 Noi dung dai" panose="02000000000000000000" pitchFamily="2" charset="0"/>
              </a:rPr>
              <a:t> </a:t>
            </a:r>
            <a:r>
              <a:rPr lang="en-US" sz="2800" dirty="0" err="1">
                <a:solidFill>
                  <a:srgbClr val="002060"/>
                </a:solidFill>
                <a:latin typeface="#9Slide05 Lobster" panose="02000506000000020003" pitchFamily="2" charset="0"/>
                <a:ea typeface="#9Slide02 Noi dung dai" panose="02000000000000000000" pitchFamily="2" charset="0"/>
              </a:rPr>
              <a:t>hình</a:t>
            </a:r>
            <a:r>
              <a:rPr lang="en-US" sz="2800" dirty="0">
                <a:solidFill>
                  <a:srgbClr val="002060"/>
                </a:solidFill>
                <a:latin typeface="#9Slide05 Lobster" panose="02000506000000020003" pitchFamily="2"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D</a:t>
            </a:r>
            <a:r>
              <a:rPr lang="en-US" sz="2800" dirty="0">
                <a:solidFill>
                  <a:srgbClr val="002060"/>
                </a:solidFill>
                <a:latin typeface="#9Slide05 Lobster" panose="02000506000000020003" pitchFamily="2" charset="0"/>
                <a:ea typeface="#9Slide02 Noi dung dai" panose="02000000000000000000" pitchFamily="2"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down)">
                                      <p:cBhvr>
                                        <p:cTn id="43" dur="500"/>
                                        <p:tgtEl>
                                          <p:spTgt spid="5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down)">
                                      <p:cBhvr>
                                        <p:cTn id="46" dur="500"/>
                                        <p:tgtEl>
                                          <p:spTgt spid="5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8" grpId="0"/>
      <p:bldP spid="49" grpId="0"/>
      <p:bldP spid="50" grpId="0"/>
      <p:bldP spid="51" grpId="0"/>
      <p:bldP spid="52" grpId="0"/>
      <p:bldP spid="53" grpId="0"/>
      <p:bldP spid="54" grpId="0"/>
      <p:bldP spid="55" grpId="0"/>
      <p:bldP spid="2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18288"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994425" y="649381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344821" y="556579"/>
            <a:ext cx="3018773" cy="584775"/>
          </a:xfrm>
          <a:prstGeom prst="rect">
            <a:avLst/>
          </a:prstGeom>
          <a:noFill/>
        </p:spPr>
        <p:txBody>
          <a:bodyPr wrap="square" rtlCol="0">
            <a:spAutoFit/>
          </a:bodyPr>
          <a:lstStyle/>
          <a:p>
            <a:r>
              <a:rPr lang="en-US" sz="3200">
                <a:solidFill>
                  <a:schemeClr val="bg1"/>
                </a:solidFill>
                <a:latin typeface="#9Slide05 Lobster" panose="02000506000000020003" pitchFamily="2" charset="0"/>
              </a:rPr>
              <a:t>Ví dụ 3: </a:t>
            </a:r>
          </a:p>
        </p:txBody>
      </p:sp>
      <p:sp>
        <p:nvSpPr>
          <p:cNvPr id="10" name="TextBox 9"/>
          <p:cNvSpPr txBox="1"/>
          <p:nvPr/>
        </p:nvSpPr>
        <p:spPr>
          <a:xfrm>
            <a:off x="745457" y="4825981"/>
            <a:ext cx="10344649" cy="954107"/>
          </a:xfrm>
          <a:custGeom>
            <a:avLst/>
            <a:gdLst>
              <a:gd name="connsiteX0" fmla="*/ 0 w 10344649"/>
              <a:gd name="connsiteY0" fmla="*/ 0 h 1384995"/>
              <a:gd name="connsiteX1" fmla="*/ 689643 w 10344649"/>
              <a:gd name="connsiteY1" fmla="*/ 0 h 1384995"/>
              <a:gd name="connsiteX2" fmla="*/ 1172394 w 10344649"/>
              <a:gd name="connsiteY2" fmla="*/ 0 h 1384995"/>
              <a:gd name="connsiteX3" fmla="*/ 1655144 w 10344649"/>
              <a:gd name="connsiteY3" fmla="*/ 0 h 1384995"/>
              <a:gd name="connsiteX4" fmla="*/ 2137894 w 10344649"/>
              <a:gd name="connsiteY4" fmla="*/ 0 h 1384995"/>
              <a:gd name="connsiteX5" fmla="*/ 2517198 w 10344649"/>
              <a:gd name="connsiteY5" fmla="*/ 0 h 1384995"/>
              <a:gd name="connsiteX6" fmla="*/ 3103395 w 10344649"/>
              <a:gd name="connsiteY6" fmla="*/ 0 h 1384995"/>
              <a:gd name="connsiteX7" fmla="*/ 3586145 w 10344649"/>
              <a:gd name="connsiteY7" fmla="*/ 0 h 1384995"/>
              <a:gd name="connsiteX8" fmla="*/ 4172342 w 10344649"/>
              <a:gd name="connsiteY8" fmla="*/ 0 h 1384995"/>
              <a:gd name="connsiteX9" fmla="*/ 5068878 w 10344649"/>
              <a:gd name="connsiteY9" fmla="*/ 0 h 1384995"/>
              <a:gd name="connsiteX10" fmla="*/ 5448182 w 10344649"/>
              <a:gd name="connsiteY10" fmla="*/ 0 h 1384995"/>
              <a:gd name="connsiteX11" fmla="*/ 6241272 w 10344649"/>
              <a:gd name="connsiteY11" fmla="*/ 0 h 1384995"/>
              <a:gd name="connsiteX12" fmla="*/ 7034361 w 10344649"/>
              <a:gd name="connsiteY12" fmla="*/ 0 h 1384995"/>
              <a:gd name="connsiteX13" fmla="*/ 7724005 w 10344649"/>
              <a:gd name="connsiteY13" fmla="*/ 0 h 1384995"/>
              <a:gd name="connsiteX14" fmla="*/ 8517094 w 10344649"/>
              <a:gd name="connsiteY14" fmla="*/ 0 h 1384995"/>
              <a:gd name="connsiteX15" fmla="*/ 9413631 w 10344649"/>
              <a:gd name="connsiteY15" fmla="*/ 0 h 1384995"/>
              <a:gd name="connsiteX16" fmla="*/ 10344649 w 10344649"/>
              <a:gd name="connsiteY16" fmla="*/ 0 h 1384995"/>
              <a:gd name="connsiteX17" fmla="*/ 10344649 w 10344649"/>
              <a:gd name="connsiteY17" fmla="*/ 664798 h 1384995"/>
              <a:gd name="connsiteX18" fmla="*/ 10344649 w 10344649"/>
              <a:gd name="connsiteY18" fmla="*/ 1384995 h 1384995"/>
              <a:gd name="connsiteX19" fmla="*/ 9551559 w 10344649"/>
              <a:gd name="connsiteY19" fmla="*/ 1384995 h 1384995"/>
              <a:gd name="connsiteX20" fmla="*/ 8861916 w 10344649"/>
              <a:gd name="connsiteY20" fmla="*/ 1384995 h 1384995"/>
              <a:gd name="connsiteX21" fmla="*/ 7965380 w 10344649"/>
              <a:gd name="connsiteY21" fmla="*/ 1384995 h 1384995"/>
              <a:gd name="connsiteX22" fmla="*/ 7482629 w 10344649"/>
              <a:gd name="connsiteY22" fmla="*/ 1384995 h 1384995"/>
              <a:gd name="connsiteX23" fmla="*/ 7103326 w 10344649"/>
              <a:gd name="connsiteY23" fmla="*/ 1384995 h 1384995"/>
              <a:gd name="connsiteX24" fmla="*/ 6206789 w 10344649"/>
              <a:gd name="connsiteY24" fmla="*/ 1384995 h 1384995"/>
              <a:gd name="connsiteX25" fmla="*/ 5310253 w 10344649"/>
              <a:gd name="connsiteY25" fmla="*/ 1384995 h 1384995"/>
              <a:gd name="connsiteX26" fmla="*/ 4827503 w 10344649"/>
              <a:gd name="connsiteY26" fmla="*/ 1384995 h 1384995"/>
              <a:gd name="connsiteX27" fmla="*/ 4241306 w 10344649"/>
              <a:gd name="connsiteY27" fmla="*/ 1384995 h 1384995"/>
              <a:gd name="connsiteX28" fmla="*/ 3344770 w 10344649"/>
              <a:gd name="connsiteY28" fmla="*/ 1384995 h 1384995"/>
              <a:gd name="connsiteX29" fmla="*/ 2862020 w 10344649"/>
              <a:gd name="connsiteY29" fmla="*/ 1384995 h 1384995"/>
              <a:gd name="connsiteX30" fmla="*/ 2068930 w 10344649"/>
              <a:gd name="connsiteY30" fmla="*/ 1384995 h 1384995"/>
              <a:gd name="connsiteX31" fmla="*/ 1482733 w 10344649"/>
              <a:gd name="connsiteY31" fmla="*/ 1384995 h 1384995"/>
              <a:gd name="connsiteX32" fmla="*/ 793090 w 10344649"/>
              <a:gd name="connsiteY32" fmla="*/ 1384995 h 1384995"/>
              <a:gd name="connsiteX33" fmla="*/ 0 w 10344649"/>
              <a:gd name="connsiteY33" fmla="*/ 1384995 h 1384995"/>
              <a:gd name="connsiteX34" fmla="*/ 0 w 10344649"/>
              <a:gd name="connsiteY34" fmla="*/ 734047 h 1384995"/>
              <a:gd name="connsiteX35" fmla="*/ 0 w 10344649"/>
              <a:gd name="connsiteY3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44649" h="1384995" fill="none" extrusionOk="0">
                <a:moveTo>
                  <a:pt x="0" y="0"/>
                </a:moveTo>
                <a:cubicBezTo>
                  <a:pt x="276051" y="-4377"/>
                  <a:pt x="359183" y="-11368"/>
                  <a:pt x="689643" y="0"/>
                </a:cubicBezTo>
                <a:cubicBezTo>
                  <a:pt x="1020103" y="11368"/>
                  <a:pt x="1061816" y="-5050"/>
                  <a:pt x="1172394" y="0"/>
                </a:cubicBezTo>
                <a:cubicBezTo>
                  <a:pt x="1282972" y="5050"/>
                  <a:pt x="1424880" y="14599"/>
                  <a:pt x="1655144" y="0"/>
                </a:cubicBezTo>
                <a:cubicBezTo>
                  <a:pt x="1885408" y="-14599"/>
                  <a:pt x="1997632" y="9540"/>
                  <a:pt x="2137894" y="0"/>
                </a:cubicBezTo>
                <a:cubicBezTo>
                  <a:pt x="2278156" y="-9540"/>
                  <a:pt x="2355464" y="-4901"/>
                  <a:pt x="2517198" y="0"/>
                </a:cubicBezTo>
                <a:cubicBezTo>
                  <a:pt x="2678932" y="4901"/>
                  <a:pt x="2937588" y="24259"/>
                  <a:pt x="3103395" y="0"/>
                </a:cubicBezTo>
                <a:cubicBezTo>
                  <a:pt x="3269202" y="-24259"/>
                  <a:pt x="3419170" y="-18381"/>
                  <a:pt x="3586145" y="0"/>
                </a:cubicBezTo>
                <a:cubicBezTo>
                  <a:pt x="3753120" y="18381"/>
                  <a:pt x="3947951" y="8652"/>
                  <a:pt x="4172342" y="0"/>
                </a:cubicBezTo>
                <a:cubicBezTo>
                  <a:pt x="4396733" y="-8652"/>
                  <a:pt x="4684058" y="-40794"/>
                  <a:pt x="5068878" y="0"/>
                </a:cubicBezTo>
                <a:cubicBezTo>
                  <a:pt x="5453698" y="40794"/>
                  <a:pt x="5312279" y="1355"/>
                  <a:pt x="5448182" y="0"/>
                </a:cubicBezTo>
                <a:cubicBezTo>
                  <a:pt x="5584085" y="-1355"/>
                  <a:pt x="6022130" y="-27381"/>
                  <a:pt x="6241272" y="0"/>
                </a:cubicBezTo>
                <a:cubicBezTo>
                  <a:pt x="6460414" y="27381"/>
                  <a:pt x="6710593" y="-2398"/>
                  <a:pt x="7034361" y="0"/>
                </a:cubicBezTo>
                <a:cubicBezTo>
                  <a:pt x="7358129" y="2398"/>
                  <a:pt x="7382083" y="10091"/>
                  <a:pt x="7724005" y="0"/>
                </a:cubicBezTo>
                <a:cubicBezTo>
                  <a:pt x="8065927" y="-10091"/>
                  <a:pt x="8266881" y="6988"/>
                  <a:pt x="8517094" y="0"/>
                </a:cubicBezTo>
                <a:cubicBezTo>
                  <a:pt x="8767307" y="-6988"/>
                  <a:pt x="9208324" y="19119"/>
                  <a:pt x="9413631" y="0"/>
                </a:cubicBezTo>
                <a:cubicBezTo>
                  <a:pt x="9618938" y="-19119"/>
                  <a:pt x="9947794" y="29123"/>
                  <a:pt x="10344649" y="0"/>
                </a:cubicBezTo>
                <a:cubicBezTo>
                  <a:pt x="10357843" y="201910"/>
                  <a:pt x="10335554" y="502468"/>
                  <a:pt x="10344649" y="664798"/>
                </a:cubicBezTo>
                <a:cubicBezTo>
                  <a:pt x="10353744" y="827128"/>
                  <a:pt x="10366419" y="1112735"/>
                  <a:pt x="10344649" y="1384995"/>
                </a:cubicBezTo>
                <a:cubicBezTo>
                  <a:pt x="10067046" y="1361759"/>
                  <a:pt x="9782879" y="1405212"/>
                  <a:pt x="9551559" y="1384995"/>
                </a:cubicBezTo>
                <a:cubicBezTo>
                  <a:pt x="9320239" y="1364779"/>
                  <a:pt x="9138615" y="1377915"/>
                  <a:pt x="8861916" y="1384995"/>
                </a:cubicBezTo>
                <a:cubicBezTo>
                  <a:pt x="8585217" y="1392075"/>
                  <a:pt x="8289545" y="1341937"/>
                  <a:pt x="7965380" y="1384995"/>
                </a:cubicBezTo>
                <a:cubicBezTo>
                  <a:pt x="7641215" y="1428053"/>
                  <a:pt x="7702295" y="1365185"/>
                  <a:pt x="7482629" y="1384995"/>
                </a:cubicBezTo>
                <a:cubicBezTo>
                  <a:pt x="7262963" y="1404805"/>
                  <a:pt x="7256448" y="1378944"/>
                  <a:pt x="7103326" y="1384995"/>
                </a:cubicBezTo>
                <a:cubicBezTo>
                  <a:pt x="6950204" y="1391046"/>
                  <a:pt x="6584065" y="1409748"/>
                  <a:pt x="6206789" y="1384995"/>
                </a:cubicBezTo>
                <a:cubicBezTo>
                  <a:pt x="5829513" y="1360242"/>
                  <a:pt x="5545011" y="1416175"/>
                  <a:pt x="5310253" y="1384995"/>
                </a:cubicBezTo>
                <a:cubicBezTo>
                  <a:pt x="5075495" y="1353815"/>
                  <a:pt x="5058666" y="1367013"/>
                  <a:pt x="4827503" y="1384995"/>
                </a:cubicBezTo>
                <a:cubicBezTo>
                  <a:pt x="4596340" y="1402978"/>
                  <a:pt x="4517152" y="1412125"/>
                  <a:pt x="4241306" y="1384995"/>
                </a:cubicBezTo>
                <a:cubicBezTo>
                  <a:pt x="3965460" y="1357865"/>
                  <a:pt x="3626096" y="1416203"/>
                  <a:pt x="3344770" y="1384995"/>
                </a:cubicBezTo>
                <a:cubicBezTo>
                  <a:pt x="3063444" y="1353787"/>
                  <a:pt x="3023931" y="1364417"/>
                  <a:pt x="2862020" y="1384995"/>
                </a:cubicBezTo>
                <a:cubicBezTo>
                  <a:pt x="2700109" y="1405574"/>
                  <a:pt x="2460045" y="1405885"/>
                  <a:pt x="2068930" y="1384995"/>
                </a:cubicBezTo>
                <a:cubicBezTo>
                  <a:pt x="1677815" y="1364106"/>
                  <a:pt x="1657594" y="1371561"/>
                  <a:pt x="1482733" y="1384995"/>
                </a:cubicBezTo>
                <a:cubicBezTo>
                  <a:pt x="1307872" y="1398429"/>
                  <a:pt x="1101832" y="1393463"/>
                  <a:pt x="793090" y="1384995"/>
                </a:cubicBezTo>
                <a:cubicBezTo>
                  <a:pt x="484348" y="1376527"/>
                  <a:pt x="319224" y="1418953"/>
                  <a:pt x="0" y="1384995"/>
                </a:cubicBezTo>
                <a:cubicBezTo>
                  <a:pt x="31113" y="1079859"/>
                  <a:pt x="13933" y="869408"/>
                  <a:pt x="0" y="734047"/>
                </a:cubicBezTo>
                <a:cubicBezTo>
                  <a:pt x="-13933" y="598686"/>
                  <a:pt x="12092" y="319046"/>
                  <a:pt x="0" y="0"/>
                </a:cubicBezTo>
                <a:close/>
              </a:path>
              <a:path w="10344649" h="1384995" stroke="0" extrusionOk="0">
                <a:moveTo>
                  <a:pt x="0" y="0"/>
                </a:moveTo>
                <a:cubicBezTo>
                  <a:pt x="217562" y="-324"/>
                  <a:pt x="514273" y="27068"/>
                  <a:pt x="793090" y="0"/>
                </a:cubicBezTo>
                <a:cubicBezTo>
                  <a:pt x="1071907" y="-27068"/>
                  <a:pt x="1390241" y="16841"/>
                  <a:pt x="1689626" y="0"/>
                </a:cubicBezTo>
                <a:cubicBezTo>
                  <a:pt x="1989011" y="-16841"/>
                  <a:pt x="2037782" y="8213"/>
                  <a:pt x="2172376" y="0"/>
                </a:cubicBezTo>
                <a:cubicBezTo>
                  <a:pt x="2306970" y="-8213"/>
                  <a:pt x="2576364" y="-17444"/>
                  <a:pt x="2758573" y="0"/>
                </a:cubicBezTo>
                <a:cubicBezTo>
                  <a:pt x="2940782" y="17444"/>
                  <a:pt x="3230624" y="9487"/>
                  <a:pt x="3551663" y="0"/>
                </a:cubicBezTo>
                <a:cubicBezTo>
                  <a:pt x="3872702" y="-9487"/>
                  <a:pt x="4104416" y="-31390"/>
                  <a:pt x="4448199" y="0"/>
                </a:cubicBezTo>
                <a:cubicBezTo>
                  <a:pt x="4791982" y="31390"/>
                  <a:pt x="4915929" y="22626"/>
                  <a:pt x="5137842" y="0"/>
                </a:cubicBezTo>
                <a:cubicBezTo>
                  <a:pt x="5359755" y="-22626"/>
                  <a:pt x="5767332" y="19994"/>
                  <a:pt x="6034379" y="0"/>
                </a:cubicBezTo>
                <a:cubicBezTo>
                  <a:pt x="6301426" y="-19994"/>
                  <a:pt x="6428312" y="17918"/>
                  <a:pt x="6620575" y="0"/>
                </a:cubicBezTo>
                <a:cubicBezTo>
                  <a:pt x="6812838" y="-17918"/>
                  <a:pt x="6921737" y="13529"/>
                  <a:pt x="6999879" y="0"/>
                </a:cubicBezTo>
                <a:cubicBezTo>
                  <a:pt x="7078021" y="-13529"/>
                  <a:pt x="7317710" y="5232"/>
                  <a:pt x="7482629" y="0"/>
                </a:cubicBezTo>
                <a:cubicBezTo>
                  <a:pt x="7647548" y="-5232"/>
                  <a:pt x="7877491" y="-1279"/>
                  <a:pt x="8068826" y="0"/>
                </a:cubicBezTo>
                <a:cubicBezTo>
                  <a:pt x="8260161" y="1279"/>
                  <a:pt x="8350022" y="-12908"/>
                  <a:pt x="8551577" y="0"/>
                </a:cubicBezTo>
                <a:cubicBezTo>
                  <a:pt x="8753132" y="12908"/>
                  <a:pt x="9143673" y="40033"/>
                  <a:pt x="9448113" y="0"/>
                </a:cubicBezTo>
                <a:cubicBezTo>
                  <a:pt x="9752553" y="-40033"/>
                  <a:pt x="9968983" y="-32484"/>
                  <a:pt x="10344649" y="0"/>
                </a:cubicBezTo>
                <a:cubicBezTo>
                  <a:pt x="10319669" y="174816"/>
                  <a:pt x="10314458" y="425124"/>
                  <a:pt x="10344649" y="720197"/>
                </a:cubicBezTo>
                <a:cubicBezTo>
                  <a:pt x="10374840" y="1015270"/>
                  <a:pt x="10339199" y="1110632"/>
                  <a:pt x="10344649" y="1384995"/>
                </a:cubicBezTo>
                <a:cubicBezTo>
                  <a:pt x="10175509" y="1393531"/>
                  <a:pt x="9997482" y="1367005"/>
                  <a:pt x="9861899" y="1384995"/>
                </a:cubicBezTo>
                <a:cubicBezTo>
                  <a:pt x="9726316" y="1402986"/>
                  <a:pt x="9404014" y="1406778"/>
                  <a:pt x="9275702" y="1384995"/>
                </a:cubicBezTo>
                <a:cubicBezTo>
                  <a:pt x="9147390" y="1363212"/>
                  <a:pt x="9045875" y="1389906"/>
                  <a:pt x="8896398" y="1384995"/>
                </a:cubicBezTo>
                <a:cubicBezTo>
                  <a:pt x="8746921" y="1380084"/>
                  <a:pt x="8612089" y="1383553"/>
                  <a:pt x="8413648" y="1384995"/>
                </a:cubicBezTo>
                <a:cubicBezTo>
                  <a:pt x="8215207" y="1386438"/>
                  <a:pt x="7979425" y="1385585"/>
                  <a:pt x="7827451" y="1384995"/>
                </a:cubicBezTo>
                <a:cubicBezTo>
                  <a:pt x="7675477" y="1384405"/>
                  <a:pt x="7189582" y="1429562"/>
                  <a:pt x="6930915" y="1384995"/>
                </a:cubicBezTo>
                <a:cubicBezTo>
                  <a:pt x="6672248" y="1340428"/>
                  <a:pt x="6479422" y="1388253"/>
                  <a:pt x="6344718" y="1384995"/>
                </a:cubicBezTo>
                <a:cubicBezTo>
                  <a:pt x="6210014" y="1381737"/>
                  <a:pt x="5907661" y="1394603"/>
                  <a:pt x="5655075" y="1384995"/>
                </a:cubicBezTo>
                <a:cubicBezTo>
                  <a:pt x="5402489" y="1375387"/>
                  <a:pt x="5354614" y="1378229"/>
                  <a:pt x="5068878" y="1384995"/>
                </a:cubicBezTo>
                <a:cubicBezTo>
                  <a:pt x="4783142" y="1391761"/>
                  <a:pt x="4784183" y="1398633"/>
                  <a:pt x="4689574" y="1384995"/>
                </a:cubicBezTo>
                <a:cubicBezTo>
                  <a:pt x="4594965" y="1371357"/>
                  <a:pt x="4380838" y="1386490"/>
                  <a:pt x="4206824" y="1384995"/>
                </a:cubicBezTo>
                <a:cubicBezTo>
                  <a:pt x="4032810" y="1383501"/>
                  <a:pt x="3496857" y="1427860"/>
                  <a:pt x="3310288" y="1384995"/>
                </a:cubicBezTo>
                <a:cubicBezTo>
                  <a:pt x="3123719" y="1342130"/>
                  <a:pt x="3104629" y="1385046"/>
                  <a:pt x="2930984" y="1384995"/>
                </a:cubicBezTo>
                <a:cubicBezTo>
                  <a:pt x="2757339" y="1384944"/>
                  <a:pt x="2600839" y="1374078"/>
                  <a:pt x="2448234" y="1384995"/>
                </a:cubicBezTo>
                <a:cubicBezTo>
                  <a:pt x="2295629" y="1395913"/>
                  <a:pt x="2007829" y="1403565"/>
                  <a:pt x="1862037" y="1384995"/>
                </a:cubicBezTo>
                <a:cubicBezTo>
                  <a:pt x="1716245" y="1366425"/>
                  <a:pt x="1418734" y="1394222"/>
                  <a:pt x="1275840" y="1384995"/>
                </a:cubicBezTo>
                <a:cubicBezTo>
                  <a:pt x="1132946" y="1375768"/>
                  <a:pt x="1027828" y="1390038"/>
                  <a:pt x="896536" y="1384995"/>
                </a:cubicBezTo>
                <a:cubicBezTo>
                  <a:pt x="765244" y="1379952"/>
                  <a:pt x="309196" y="1425273"/>
                  <a:pt x="0" y="1384995"/>
                </a:cubicBezTo>
                <a:cubicBezTo>
                  <a:pt x="-5603" y="1222747"/>
                  <a:pt x="-6403" y="830535"/>
                  <a:pt x="0" y="678648"/>
                </a:cubicBezTo>
                <a:cubicBezTo>
                  <a:pt x="6403" y="526761"/>
                  <a:pt x="-5718" y="316409"/>
                  <a:pt x="0" y="0"/>
                </a:cubicBezTo>
                <a:close/>
              </a:path>
            </a:pathLst>
          </a:custGeom>
          <a:solidFill>
            <a:srgbClr val="FFFFDB"/>
          </a:solidFill>
          <a:ln w="57150">
            <a:solidFill>
              <a:srgbClr val="AC8264"/>
            </a:solidFill>
          </a:ln>
        </p:spPr>
        <p:txBody>
          <a:bodyPr wrap="square" rtlCol="0">
            <a:spAutoFit/>
          </a:bodyPr>
          <a:lstStyle/>
          <a:p>
            <a:pPr marL="234950" algn="just" defTabSz="895350">
              <a:tabLst>
                <a:tab pos="9940925" algn="l"/>
              </a:tabLst>
            </a:pPr>
            <a:r>
              <a:rPr lang="en-US" sz="2800" dirty="0" err="1">
                <a:latin typeface="#9Slide05 Lobster" panose="02000506000000020003" pitchFamily="2" charset="0"/>
              </a:rPr>
              <a:t>Nhận</a:t>
            </a:r>
            <a:r>
              <a:rPr lang="en-US" sz="2800" dirty="0">
                <a:latin typeface="#9Slide05 Lobster" panose="02000506000000020003" pitchFamily="2" charset="0"/>
              </a:rPr>
              <a:t> </a:t>
            </a:r>
            <a:r>
              <a:rPr lang="en-US" sz="2800" dirty="0" err="1">
                <a:latin typeface="#9Slide05 Lobster" panose="02000506000000020003" pitchFamily="2" charset="0"/>
              </a:rPr>
              <a:t>xét</a:t>
            </a:r>
            <a:r>
              <a:rPr lang="en-US" sz="2800" dirty="0">
                <a:latin typeface="#9Slide05 Lobster" panose="02000506000000020003" pitchFamily="2" charset="0"/>
              </a:rPr>
              <a:t>: </a:t>
            </a:r>
            <a:r>
              <a:rPr lang="en-US" sz="2800" dirty="0" err="1">
                <a:solidFill>
                  <a:srgbClr val="002060"/>
                </a:solidFill>
                <a:latin typeface="#9Slide05 Lobster" panose="02000506000000020003" pitchFamily="2" charset="0"/>
              </a:rPr>
              <a:t>Số</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hình</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lập</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phương</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của</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hình</a:t>
            </a:r>
            <a:r>
              <a:rPr lang="en-US" sz="2800" dirty="0">
                <a:solidFill>
                  <a:srgbClr val="002060"/>
                </a:solidFill>
                <a:latin typeface="#9Slide05 Lobster" panose="02000506000000020003" pitchFamily="2" charset="0"/>
              </a:rPr>
              <a:t> </a:t>
            </a:r>
            <a:r>
              <a:rPr lang="en-US" sz="2800" b="1" dirty="0">
                <a:solidFill>
                  <a:srgbClr val="002060"/>
                </a:solidFill>
                <a:latin typeface="HP001 4 hàng" panose="020B0603050302020204" pitchFamily="34" charset="0"/>
              </a:rPr>
              <a:t>P</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bằng</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số</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hình</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lập</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phương</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của</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hình</a:t>
            </a:r>
            <a:r>
              <a:rPr lang="en-US" sz="2800" dirty="0">
                <a:solidFill>
                  <a:srgbClr val="002060"/>
                </a:solidFill>
                <a:latin typeface="#9Slide05 Lobster" panose="02000506000000020003" pitchFamily="2" charset="0"/>
              </a:rPr>
              <a:t> </a:t>
            </a:r>
            <a:r>
              <a:rPr lang="en-US" sz="2800" b="1" dirty="0">
                <a:solidFill>
                  <a:srgbClr val="002060"/>
                </a:solidFill>
                <a:latin typeface="HP001 4 hàng" panose="020B0603050302020204" pitchFamily="34" charset="0"/>
              </a:rPr>
              <a:t>M</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cộng</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với</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số</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hình</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lập</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phương</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của</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hình</a:t>
            </a:r>
            <a:r>
              <a:rPr lang="en-US" sz="2800" dirty="0">
                <a:solidFill>
                  <a:srgbClr val="002060"/>
                </a:solidFill>
                <a:latin typeface="#9Slide05 Lobster" panose="02000506000000020003" pitchFamily="2" charset="0"/>
              </a:rPr>
              <a:t> </a:t>
            </a:r>
            <a:r>
              <a:rPr lang="en-US" sz="2800" b="1" dirty="0">
                <a:solidFill>
                  <a:srgbClr val="002060"/>
                </a:solidFill>
                <a:latin typeface="HP001 4 hàng" panose="020B0603050302020204" pitchFamily="34" charset="0"/>
              </a:rPr>
              <a:t>N</a:t>
            </a:r>
            <a:r>
              <a:rPr lang="en-US" sz="2800" dirty="0">
                <a:solidFill>
                  <a:srgbClr val="002060"/>
                </a:solidFill>
                <a:latin typeface="#9Slide05 Lobster" panose="02000506000000020003" pitchFamily="2" charset="0"/>
              </a:rPr>
              <a:t>.</a:t>
            </a:r>
          </a:p>
        </p:txBody>
      </p:sp>
      <p:grpSp>
        <p:nvGrpSpPr>
          <p:cNvPr id="4" name="Group 3"/>
          <p:cNvGrpSpPr/>
          <p:nvPr/>
        </p:nvGrpSpPr>
        <p:grpSpPr>
          <a:xfrm>
            <a:off x="2626381" y="1370059"/>
            <a:ext cx="1788166" cy="1828987"/>
            <a:chOff x="2451811" y="2672094"/>
            <a:chExt cx="1788166" cy="1828987"/>
          </a:xfrm>
        </p:grpSpPr>
        <p:grpSp>
          <p:nvGrpSpPr>
            <p:cNvPr id="19" name="Group 18"/>
            <p:cNvGrpSpPr/>
            <p:nvPr/>
          </p:nvGrpSpPr>
          <p:grpSpPr>
            <a:xfrm>
              <a:off x="2451811" y="2672094"/>
              <a:ext cx="1134668" cy="1828987"/>
              <a:chOff x="1581374" y="2818569"/>
              <a:chExt cx="1134668" cy="1828987"/>
            </a:xfrm>
            <a:solidFill>
              <a:schemeClr val="accent5">
                <a:lumMod val="20000"/>
                <a:lumOff val="80000"/>
              </a:schemeClr>
            </a:solidFill>
          </p:grpSpPr>
          <p:sp>
            <p:nvSpPr>
              <p:cNvPr id="22" name="Cube 21"/>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ube 28"/>
            <p:cNvSpPr/>
            <p:nvPr/>
          </p:nvSpPr>
          <p:spPr>
            <a:xfrm>
              <a:off x="3328304"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3114639"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988440" y="3466813"/>
            <a:ext cx="1689315" cy="769441"/>
          </a:xfrm>
          <a:prstGeom prst="rect">
            <a:avLst/>
          </a:prstGeom>
          <a:noFill/>
        </p:spPr>
        <p:txBody>
          <a:bodyPr wrap="square" rtlCol="0">
            <a:spAutoFit/>
          </a:bodyPr>
          <a:lstStyle/>
          <a:p>
            <a:r>
              <a:rPr lang="en-US" sz="4400" b="1">
                <a:latin typeface="HP001 4 hàng" panose="020B0603050302020204" pitchFamily="34" charset="0"/>
              </a:rPr>
              <a:t>P</a:t>
            </a:r>
          </a:p>
        </p:txBody>
      </p:sp>
      <p:grpSp>
        <p:nvGrpSpPr>
          <p:cNvPr id="32" name="Group 31"/>
          <p:cNvGrpSpPr/>
          <p:nvPr/>
        </p:nvGrpSpPr>
        <p:grpSpPr>
          <a:xfrm>
            <a:off x="5238952" y="1370059"/>
            <a:ext cx="1134668" cy="1828987"/>
            <a:chOff x="1581374" y="2818569"/>
            <a:chExt cx="1134668" cy="1828987"/>
          </a:xfrm>
          <a:solidFill>
            <a:schemeClr val="accent5">
              <a:lumMod val="20000"/>
              <a:lumOff val="80000"/>
            </a:schemeClr>
          </a:solidFill>
        </p:grpSpPr>
        <p:sp>
          <p:nvSpPr>
            <p:cNvPr id="35" name="Cube 34"/>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901779" y="2063253"/>
            <a:ext cx="1125338" cy="1135793"/>
            <a:chOff x="7131060" y="3365288"/>
            <a:chExt cx="1125338" cy="1135793"/>
          </a:xfrm>
        </p:grpSpPr>
        <p:sp>
          <p:nvSpPr>
            <p:cNvPr id="39" name="Cube 38"/>
            <p:cNvSpPr/>
            <p:nvPr/>
          </p:nvSpPr>
          <p:spPr>
            <a:xfrm>
              <a:off x="7344725"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7131060"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Diagonal Corners Rounded 25"/>
          <p:cNvSpPr/>
          <p:nvPr/>
        </p:nvSpPr>
        <p:spPr>
          <a:xfrm>
            <a:off x="854241" y="4825981"/>
            <a:ext cx="10127079" cy="958443"/>
          </a:xfrm>
          <a:custGeom>
            <a:avLst/>
            <a:gdLst>
              <a:gd name="connsiteX0" fmla="*/ 312989 w 10127079"/>
              <a:gd name="connsiteY0" fmla="*/ 0 h 958443"/>
              <a:gd name="connsiteX1" fmla="*/ 1163543 w 10127079"/>
              <a:gd name="connsiteY1" fmla="*/ 0 h 958443"/>
              <a:gd name="connsiteX2" fmla="*/ 1915957 w 10127079"/>
              <a:gd name="connsiteY2" fmla="*/ 0 h 958443"/>
              <a:gd name="connsiteX3" fmla="*/ 2766512 w 10127079"/>
              <a:gd name="connsiteY3" fmla="*/ 0 h 958443"/>
              <a:gd name="connsiteX4" fmla="*/ 3126361 w 10127079"/>
              <a:gd name="connsiteY4" fmla="*/ 0 h 958443"/>
              <a:gd name="connsiteX5" fmla="*/ 3878775 w 10127079"/>
              <a:gd name="connsiteY5" fmla="*/ 0 h 958443"/>
              <a:gd name="connsiteX6" fmla="*/ 4238625 w 10127079"/>
              <a:gd name="connsiteY6" fmla="*/ 0 h 958443"/>
              <a:gd name="connsiteX7" fmla="*/ 5089179 w 10127079"/>
              <a:gd name="connsiteY7" fmla="*/ 0 h 958443"/>
              <a:gd name="connsiteX8" fmla="*/ 5547170 w 10127079"/>
              <a:gd name="connsiteY8" fmla="*/ 0 h 958443"/>
              <a:gd name="connsiteX9" fmla="*/ 6397725 w 10127079"/>
              <a:gd name="connsiteY9" fmla="*/ 0 h 958443"/>
              <a:gd name="connsiteX10" fmla="*/ 6757575 w 10127079"/>
              <a:gd name="connsiteY10" fmla="*/ 0 h 958443"/>
              <a:gd name="connsiteX11" fmla="*/ 7313707 w 10127079"/>
              <a:gd name="connsiteY11" fmla="*/ 0 h 958443"/>
              <a:gd name="connsiteX12" fmla="*/ 7673556 w 10127079"/>
              <a:gd name="connsiteY12" fmla="*/ 0 h 958443"/>
              <a:gd name="connsiteX13" fmla="*/ 8229688 w 10127079"/>
              <a:gd name="connsiteY13" fmla="*/ 0 h 958443"/>
              <a:gd name="connsiteX14" fmla="*/ 8982102 w 10127079"/>
              <a:gd name="connsiteY14" fmla="*/ 0 h 958443"/>
              <a:gd name="connsiteX15" fmla="*/ 9440093 w 10127079"/>
              <a:gd name="connsiteY15" fmla="*/ 0 h 958443"/>
              <a:gd name="connsiteX16" fmla="*/ 10127079 w 10127079"/>
              <a:gd name="connsiteY16" fmla="*/ 0 h 958443"/>
              <a:gd name="connsiteX17" fmla="*/ 10127079 w 10127079"/>
              <a:gd name="connsiteY17" fmla="*/ 0 h 958443"/>
              <a:gd name="connsiteX18" fmla="*/ 10127079 w 10127079"/>
              <a:gd name="connsiteY18" fmla="*/ 645454 h 958443"/>
              <a:gd name="connsiteX19" fmla="*/ 9814090 w 10127079"/>
              <a:gd name="connsiteY19" fmla="*/ 958443 h 958443"/>
              <a:gd name="connsiteX20" fmla="*/ 8963536 w 10127079"/>
              <a:gd name="connsiteY20" fmla="*/ 958443 h 958443"/>
              <a:gd name="connsiteX21" fmla="*/ 8211122 w 10127079"/>
              <a:gd name="connsiteY21" fmla="*/ 958443 h 958443"/>
              <a:gd name="connsiteX22" fmla="*/ 7458708 w 10127079"/>
              <a:gd name="connsiteY22" fmla="*/ 958443 h 958443"/>
              <a:gd name="connsiteX23" fmla="*/ 7000718 w 10127079"/>
              <a:gd name="connsiteY23" fmla="*/ 958443 h 958443"/>
              <a:gd name="connsiteX24" fmla="*/ 6346445 w 10127079"/>
              <a:gd name="connsiteY24" fmla="*/ 958443 h 958443"/>
              <a:gd name="connsiteX25" fmla="*/ 5495890 w 10127079"/>
              <a:gd name="connsiteY25" fmla="*/ 958443 h 958443"/>
              <a:gd name="connsiteX26" fmla="*/ 4939759 w 10127079"/>
              <a:gd name="connsiteY26" fmla="*/ 958443 h 958443"/>
              <a:gd name="connsiteX27" fmla="*/ 4579909 w 10127079"/>
              <a:gd name="connsiteY27" fmla="*/ 958443 h 958443"/>
              <a:gd name="connsiteX28" fmla="*/ 4220059 w 10127079"/>
              <a:gd name="connsiteY28" fmla="*/ 958443 h 958443"/>
              <a:gd name="connsiteX29" fmla="*/ 3860209 w 10127079"/>
              <a:gd name="connsiteY29" fmla="*/ 958443 h 958443"/>
              <a:gd name="connsiteX30" fmla="*/ 3402218 w 10127079"/>
              <a:gd name="connsiteY30" fmla="*/ 958443 h 958443"/>
              <a:gd name="connsiteX31" fmla="*/ 2747945 w 10127079"/>
              <a:gd name="connsiteY31" fmla="*/ 958443 h 958443"/>
              <a:gd name="connsiteX32" fmla="*/ 2191813 w 10127079"/>
              <a:gd name="connsiteY32" fmla="*/ 958443 h 958443"/>
              <a:gd name="connsiteX33" fmla="*/ 1733823 w 10127079"/>
              <a:gd name="connsiteY33" fmla="*/ 958443 h 958443"/>
              <a:gd name="connsiteX34" fmla="*/ 981409 w 10127079"/>
              <a:gd name="connsiteY34" fmla="*/ 958443 h 958443"/>
              <a:gd name="connsiteX35" fmla="*/ 621559 w 10127079"/>
              <a:gd name="connsiteY35" fmla="*/ 958443 h 958443"/>
              <a:gd name="connsiteX36" fmla="*/ 0 w 10127079"/>
              <a:gd name="connsiteY36" fmla="*/ 958443 h 958443"/>
              <a:gd name="connsiteX37" fmla="*/ 0 w 10127079"/>
              <a:gd name="connsiteY37" fmla="*/ 958443 h 958443"/>
              <a:gd name="connsiteX38" fmla="*/ 0 w 10127079"/>
              <a:gd name="connsiteY38" fmla="*/ 312989 h 958443"/>
              <a:gd name="connsiteX39" fmla="*/ 312989 w 10127079"/>
              <a:gd name="connsiteY39" fmla="*/ 0 h 9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958443" fill="none" extrusionOk="0">
                <a:moveTo>
                  <a:pt x="312989" y="0"/>
                </a:moveTo>
                <a:cubicBezTo>
                  <a:pt x="602071" y="9273"/>
                  <a:pt x="873598" y="41598"/>
                  <a:pt x="1163543" y="0"/>
                </a:cubicBezTo>
                <a:cubicBezTo>
                  <a:pt x="1453488" y="-41598"/>
                  <a:pt x="1673752" y="11356"/>
                  <a:pt x="1915957" y="0"/>
                </a:cubicBezTo>
                <a:cubicBezTo>
                  <a:pt x="2158162" y="-11356"/>
                  <a:pt x="2455200" y="-17684"/>
                  <a:pt x="2766512" y="0"/>
                </a:cubicBezTo>
                <a:cubicBezTo>
                  <a:pt x="3077824" y="17684"/>
                  <a:pt x="2979094" y="-5164"/>
                  <a:pt x="3126361" y="0"/>
                </a:cubicBezTo>
                <a:cubicBezTo>
                  <a:pt x="3273628" y="5164"/>
                  <a:pt x="3604687" y="8648"/>
                  <a:pt x="3878775" y="0"/>
                </a:cubicBezTo>
                <a:cubicBezTo>
                  <a:pt x="4152863" y="-8648"/>
                  <a:pt x="4162023" y="162"/>
                  <a:pt x="4238625" y="0"/>
                </a:cubicBezTo>
                <a:cubicBezTo>
                  <a:pt x="4315227" y="-162"/>
                  <a:pt x="4751063" y="24907"/>
                  <a:pt x="5089179" y="0"/>
                </a:cubicBezTo>
                <a:cubicBezTo>
                  <a:pt x="5427295" y="-24907"/>
                  <a:pt x="5380525" y="7048"/>
                  <a:pt x="5547170" y="0"/>
                </a:cubicBezTo>
                <a:cubicBezTo>
                  <a:pt x="5713815" y="-7048"/>
                  <a:pt x="6168155" y="1432"/>
                  <a:pt x="6397725" y="0"/>
                </a:cubicBezTo>
                <a:cubicBezTo>
                  <a:pt x="6627295" y="-1432"/>
                  <a:pt x="6606185" y="1199"/>
                  <a:pt x="6757575" y="0"/>
                </a:cubicBezTo>
                <a:cubicBezTo>
                  <a:pt x="6908965" y="-1199"/>
                  <a:pt x="7038706" y="-6251"/>
                  <a:pt x="7313707" y="0"/>
                </a:cubicBezTo>
                <a:cubicBezTo>
                  <a:pt x="7588708" y="6251"/>
                  <a:pt x="7526403" y="17090"/>
                  <a:pt x="7673556" y="0"/>
                </a:cubicBezTo>
                <a:cubicBezTo>
                  <a:pt x="7820709" y="-17090"/>
                  <a:pt x="8072730" y="-13250"/>
                  <a:pt x="8229688" y="0"/>
                </a:cubicBezTo>
                <a:cubicBezTo>
                  <a:pt x="8386646" y="13250"/>
                  <a:pt x="8786825" y="-23878"/>
                  <a:pt x="8982102" y="0"/>
                </a:cubicBezTo>
                <a:cubicBezTo>
                  <a:pt x="9177379" y="23878"/>
                  <a:pt x="9339216" y="-11233"/>
                  <a:pt x="9440093" y="0"/>
                </a:cubicBezTo>
                <a:cubicBezTo>
                  <a:pt x="9540970" y="11233"/>
                  <a:pt x="9802366" y="-20834"/>
                  <a:pt x="10127079" y="0"/>
                </a:cubicBezTo>
                <a:lnTo>
                  <a:pt x="10127079" y="0"/>
                </a:lnTo>
                <a:cubicBezTo>
                  <a:pt x="10106064" y="182329"/>
                  <a:pt x="10130196" y="426940"/>
                  <a:pt x="10127079" y="645454"/>
                </a:cubicBezTo>
                <a:cubicBezTo>
                  <a:pt x="10128976" y="853698"/>
                  <a:pt x="9970349" y="933606"/>
                  <a:pt x="9814090" y="958443"/>
                </a:cubicBezTo>
                <a:cubicBezTo>
                  <a:pt x="9571595" y="940816"/>
                  <a:pt x="9154713" y="920177"/>
                  <a:pt x="8963536" y="958443"/>
                </a:cubicBezTo>
                <a:cubicBezTo>
                  <a:pt x="8772359" y="996709"/>
                  <a:pt x="8488632" y="974309"/>
                  <a:pt x="8211122" y="958443"/>
                </a:cubicBezTo>
                <a:cubicBezTo>
                  <a:pt x="7933612" y="942577"/>
                  <a:pt x="7619377" y="945082"/>
                  <a:pt x="7458708" y="958443"/>
                </a:cubicBezTo>
                <a:cubicBezTo>
                  <a:pt x="7298039" y="971804"/>
                  <a:pt x="7228048" y="973322"/>
                  <a:pt x="7000718" y="958443"/>
                </a:cubicBezTo>
                <a:cubicBezTo>
                  <a:pt x="6773388" y="943565"/>
                  <a:pt x="6487056" y="935963"/>
                  <a:pt x="6346445" y="958443"/>
                </a:cubicBezTo>
                <a:cubicBezTo>
                  <a:pt x="6205834" y="980923"/>
                  <a:pt x="5742398" y="957958"/>
                  <a:pt x="5495890" y="958443"/>
                </a:cubicBezTo>
                <a:cubicBezTo>
                  <a:pt x="5249382" y="958928"/>
                  <a:pt x="5145098" y="971313"/>
                  <a:pt x="4939759" y="958443"/>
                </a:cubicBezTo>
                <a:cubicBezTo>
                  <a:pt x="4734420" y="945573"/>
                  <a:pt x="4721189" y="944452"/>
                  <a:pt x="4579909" y="958443"/>
                </a:cubicBezTo>
                <a:cubicBezTo>
                  <a:pt x="4438629" y="972435"/>
                  <a:pt x="4324922" y="966837"/>
                  <a:pt x="4220059" y="958443"/>
                </a:cubicBezTo>
                <a:cubicBezTo>
                  <a:pt x="4115196" y="950050"/>
                  <a:pt x="3996001" y="954164"/>
                  <a:pt x="3860209" y="958443"/>
                </a:cubicBezTo>
                <a:cubicBezTo>
                  <a:pt x="3724417" y="962723"/>
                  <a:pt x="3496642" y="951016"/>
                  <a:pt x="3402218" y="958443"/>
                </a:cubicBezTo>
                <a:cubicBezTo>
                  <a:pt x="3307794" y="965870"/>
                  <a:pt x="2879650" y="937245"/>
                  <a:pt x="2747945" y="958443"/>
                </a:cubicBezTo>
                <a:cubicBezTo>
                  <a:pt x="2616240" y="979641"/>
                  <a:pt x="2347101" y="958153"/>
                  <a:pt x="2191813" y="958443"/>
                </a:cubicBezTo>
                <a:cubicBezTo>
                  <a:pt x="2036525" y="958733"/>
                  <a:pt x="1957936" y="950023"/>
                  <a:pt x="1733823" y="958443"/>
                </a:cubicBezTo>
                <a:cubicBezTo>
                  <a:pt x="1509710" y="966864"/>
                  <a:pt x="1288771" y="961435"/>
                  <a:pt x="981409" y="958443"/>
                </a:cubicBezTo>
                <a:cubicBezTo>
                  <a:pt x="674047" y="955451"/>
                  <a:pt x="737755" y="957045"/>
                  <a:pt x="621559" y="958443"/>
                </a:cubicBezTo>
                <a:cubicBezTo>
                  <a:pt x="505363" y="959842"/>
                  <a:pt x="204657" y="940089"/>
                  <a:pt x="0" y="958443"/>
                </a:cubicBezTo>
                <a:lnTo>
                  <a:pt x="0" y="958443"/>
                </a:lnTo>
                <a:cubicBezTo>
                  <a:pt x="-15509" y="651050"/>
                  <a:pt x="-3688" y="493084"/>
                  <a:pt x="0" y="312989"/>
                </a:cubicBezTo>
                <a:cubicBezTo>
                  <a:pt x="35576" y="163587"/>
                  <a:pt x="118705" y="10538"/>
                  <a:pt x="312989" y="0"/>
                </a:cubicBezTo>
                <a:close/>
              </a:path>
              <a:path w="10127079" h="958443" stroke="0" extrusionOk="0">
                <a:moveTo>
                  <a:pt x="312989" y="0"/>
                </a:moveTo>
                <a:cubicBezTo>
                  <a:pt x="491322" y="1271"/>
                  <a:pt x="682691" y="25967"/>
                  <a:pt x="869121" y="0"/>
                </a:cubicBezTo>
                <a:cubicBezTo>
                  <a:pt x="1055551" y="-25967"/>
                  <a:pt x="1177454" y="20096"/>
                  <a:pt x="1327112" y="0"/>
                </a:cubicBezTo>
                <a:cubicBezTo>
                  <a:pt x="1476770" y="-20096"/>
                  <a:pt x="1845685" y="-7883"/>
                  <a:pt x="2079525" y="0"/>
                </a:cubicBezTo>
                <a:cubicBezTo>
                  <a:pt x="2313365" y="7883"/>
                  <a:pt x="2444910" y="-3270"/>
                  <a:pt x="2733798" y="0"/>
                </a:cubicBezTo>
                <a:cubicBezTo>
                  <a:pt x="3022686" y="3270"/>
                  <a:pt x="3049462" y="-19561"/>
                  <a:pt x="3289930" y="0"/>
                </a:cubicBezTo>
                <a:cubicBezTo>
                  <a:pt x="3530398" y="19561"/>
                  <a:pt x="3624728" y="4240"/>
                  <a:pt x="3846061" y="0"/>
                </a:cubicBezTo>
                <a:cubicBezTo>
                  <a:pt x="4067394" y="-4240"/>
                  <a:pt x="4316241" y="17297"/>
                  <a:pt x="4500334" y="0"/>
                </a:cubicBezTo>
                <a:cubicBezTo>
                  <a:pt x="4684427" y="-17297"/>
                  <a:pt x="4920285" y="16315"/>
                  <a:pt x="5056466" y="0"/>
                </a:cubicBezTo>
                <a:cubicBezTo>
                  <a:pt x="5192647" y="-16315"/>
                  <a:pt x="5537914" y="27743"/>
                  <a:pt x="5808879" y="0"/>
                </a:cubicBezTo>
                <a:cubicBezTo>
                  <a:pt x="6079844" y="-27743"/>
                  <a:pt x="6272293" y="-23909"/>
                  <a:pt x="6463152" y="0"/>
                </a:cubicBezTo>
                <a:cubicBezTo>
                  <a:pt x="6654011" y="23909"/>
                  <a:pt x="7025681" y="32533"/>
                  <a:pt x="7215566" y="0"/>
                </a:cubicBezTo>
                <a:cubicBezTo>
                  <a:pt x="7405451" y="-32533"/>
                  <a:pt x="7701153" y="27788"/>
                  <a:pt x="8066120" y="0"/>
                </a:cubicBezTo>
                <a:cubicBezTo>
                  <a:pt x="8431087" y="-27788"/>
                  <a:pt x="8393994" y="24768"/>
                  <a:pt x="8720393" y="0"/>
                </a:cubicBezTo>
                <a:cubicBezTo>
                  <a:pt x="9046792" y="-24768"/>
                  <a:pt x="9128525" y="-32835"/>
                  <a:pt x="9472806" y="0"/>
                </a:cubicBezTo>
                <a:cubicBezTo>
                  <a:pt x="9817087" y="32835"/>
                  <a:pt x="9993160" y="29392"/>
                  <a:pt x="10127079" y="0"/>
                </a:cubicBezTo>
                <a:lnTo>
                  <a:pt x="10127079" y="0"/>
                </a:lnTo>
                <a:cubicBezTo>
                  <a:pt x="10121003" y="184574"/>
                  <a:pt x="10141238" y="375230"/>
                  <a:pt x="10127079" y="645454"/>
                </a:cubicBezTo>
                <a:cubicBezTo>
                  <a:pt x="10109186" y="815915"/>
                  <a:pt x="9995432" y="939593"/>
                  <a:pt x="9814090" y="958443"/>
                </a:cubicBezTo>
                <a:cubicBezTo>
                  <a:pt x="9517386" y="933590"/>
                  <a:pt x="9240706" y="964687"/>
                  <a:pt x="8963536" y="958443"/>
                </a:cubicBezTo>
                <a:cubicBezTo>
                  <a:pt x="8686366" y="952199"/>
                  <a:pt x="8594797" y="956073"/>
                  <a:pt x="8407404" y="958443"/>
                </a:cubicBezTo>
                <a:cubicBezTo>
                  <a:pt x="8220011" y="960813"/>
                  <a:pt x="8185109" y="967930"/>
                  <a:pt x="8047554" y="958443"/>
                </a:cubicBezTo>
                <a:cubicBezTo>
                  <a:pt x="7909999" y="948957"/>
                  <a:pt x="7576281" y="962824"/>
                  <a:pt x="7196999" y="958443"/>
                </a:cubicBezTo>
                <a:cubicBezTo>
                  <a:pt x="6817717" y="954062"/>
                  <a:pt x="6687337" y="965147"/>
                  <a:pt x="6444586" y="958443"/>
                </a:cubicBezTo>
                <a:cubicBezTo>
                  <a:pt x="6201835" y="951739"/>
                  <a:pt x="6258070" y="946405"/>
                  <a:pt x="6084736" y="958443"/>
                </a:cubicBezTo>
                <a:cubicBezTo>
                  <a:pt x="5911402" y="970482"/>
                  <a:pt x="5689323" y="983531"/>
                  <a:pt x="5332322" y="958443"/>
                </a:cubicBezTo>
                <a:cubicBezTo>
                  <a:pt x="4975321" y="933355"/>
                  <a:pt x="5031001" y="945338"/>
                  <a:pt x="4776190" y="958443"/>
                </a:cubicBezTo>
                <a:cubicBezTo>
                  <a:pt x="4521379" y="971548"/>
                  <a:pt x="4404155" y="937659"/>
                  <a:pt x="4220059" y="958443"/>
                </a:cubicBezTo>
                <a:cubicBezTo>
                  <a:pt x="4035963" y="979227"/>
                  <a:pt x="3912920" y="948652"/>
                  <a:pt x="3663927" y="958443"/>
                </a:cubicBezTo>
                <a:cubicBezTo>
                  <a:pt x="3414934" y="968234"/>
                  <a:pt x="3423677" y="937917"/>
                  <a:pt x="3205936" y="958443"/>
                </a:cubicBezTo>
                <a:cubicBezTo>
                  <a:pt x="2988195" y="978969"/>
                  <a:pt x="2605950" y="922067"/>
                  <a:pt x="2453523" y="958443"/>
                </a:cubicBezTo>
                <a:cubicBezTo>
                  <a:pt x="2301096" y="994819"/>
                  <a:pt x="1946661" y="986208"/>
                  <a:pt x="1799250" y="958443"/>
                </a:cubicBezTo>
                <a:cubicBezTo>
                  <a:pt x="1651839" y="930678"/>
                  <a:pt x="1443968" y="984579"/>
                  <a:pt x="1243118" y="958443"/>
                </a:cubicBezTo>
                <a:cubicBezTo>
                  <a:pt x="1042268" y="932307"/>
                  <a:pt x="988375" y="963731"/>
                  <a:pt x="883268" y="958443"/>
                </a:cubicBezTo>
                <a:cubicBezTo>
                  <a:pt x="778161" y="953156"/>
                  <a:pt x="412771" y="992710"/>
                  <a:pt x="0" y="958443"/>
                </a:cubicBezTo>
                <a:lnTo>
                  <a:pt x="0" y="958443"/>
                </a:lnTo>
                <a:cubicBezTo>
                  <a:pt x="26757" y="651051"/>
                  <a:pt x="6315" y="623849"/>
                  <a:pt x="0" y="312989"/>
                </a:cubicBezTo>
                <a:cubicBezTo>
                  <a:pt x="-3204" y="136804"/>
                  <a:pt x="147300" y="11180"/>
                  <a:pt x="312989" y="0"/>
                </a:cubicBezTo>
                <a:close/>
              </a:path>
            </a:pathLst>
          </a:custGeom>
          <a:solidFill>
            <a:schemeClr val="bg1">
              <a:alpha val="84000"/>
            </a:schemeClr>
          </a:solidFill>
          <a:ln w="38100" cmpd="tri">
            <a:no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Thể</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tích</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hình</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b="1" dirty="0">
                <a:solidFill>
                  <a:schemeClr val="tx1">
                    <a:lumMod val="95000"/>
                    <a:lumOff val="5000"/>
                  </a:schemeClr>
                </a:solidFill>
                <a:latin typeface="HP001 4 hàng" panose="020B0603050302020204" pitchFamily="34" charset="0"/>
                <a:ea typeface="#9Slide02 Noi dung dai" panose="02000000000000000000" pitchFamily="2" charset="0"/>
              </a:rPr>
              <a:t>P</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bằng</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tổng</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thể</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tích</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các</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hình</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b="1" dirty="0">
                <a:solidFill>
                  <a:schemeClr val="tx1">
                    <a:lumMod val="95000"/>
                    <a:lumOff val="5000"/>
                  </a:schemeClr>
                </a:solidFill>
                <a:latin typeface="HP001 4 hàng" panose="020B0603050302020204" pitchFamily="34" charset="0"/>
                <a:ea typeface="#9Slide02 Noi dung dai" panose="02000000000000000000" pitchFamily="2" charset="0"/>
              </a:rPr>
              <a:t>M</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dirty="0" err="1">
                <a:solidFill>
                  <a:schemeClr val="tx1">
                    <a:lumMod val="95000"/>
                    <a:lumOff val="5000"/>
                  </a:schemeClr>
                </a:solidFill>
                <a:latin typeface="#9Slide05 Lobster" panose="02000506000000020003" pitchFamily="2" charset="0"/>
                <a:ea typeface="#9Slide02 Noi dung dai" panose="02000000000000000000" pitchFamily="2" charset="0"/>
              </a:rPr>
              <a:t>và</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 </a:t>
            </a:r>
            <a:r>
              <a:rPr lang="en-US" sz="2800" b="1" dirty="0">
                <a:solidFill>
                  <a:schemeClr val="tx1">
                    <a:lumMod val="95000"/>
                    <a:lumOff val="5000"/>
                  </a:schemeClr>
                </a:solidFill>
                <a:latin typeface="HP001 4 hàng" panose="020B0603050302020204" pitchFamily="34" charset="0"/>
                <a:ea typeface="#9Slide02 Noi dung dai" panose="02000000000000000000" pitchFamily="2" charset="0"/>
              </a:rPr>
              <a:t>N</a:t>
            </a:r>
            <a:r>
              <a:rPr lang="en-US" sz="2800" dirty="0">
                <a:solidFill>
                  <a:schemeClr val="tx1">
                    <a:lumMod val="95000"/>
                    <a:lumOff val="5000"/>
                  </a:schemeClr>
                </a:solidFill>
                <a:latin typeface="#9Slide05 Lobster" panose="02000506000000020003" pitchFamily="2" charset="0"/>
                <a:ea typeface="#9Slide02 Noi dung dai" panose="02000000000000000000" pitchFamily="2" charset="0"/>
              </a:rPr>
              <a:t>.</a:t>
            </a:r>
          </a:p>
        </p:txBody>
      </p:sp>
      <p:sp>
        <p:nvSpPr>
          <p:cNvPr id="41" name="TextBox 40"/>
          <p:cNvSpPr txBox="1"/>
          <p:nvPr/>
        </p:nvSpPr>
        <p:spPr>
          <a:xfrm>
            <a:off x="5077980" y="3466813"/>
            <a:ext cx="1689315" cy="769441"/>
          </a:xfrm>
          <a:prstGeom prst="rect">
            <a:avLst/>
          </a:prstGeom>
          <a:noFill/>
        </p:spPr>
        <p:txBody>
          <a:bodyPr wrap="square" rtlCol="0">
            <a:spAutoFit/>
          </a:bodyPr>
          <a:lstStyle/>
          <a:p>
            <a:r>
              <a:rPr lang="en-US" sz="4400" b="1">
                <a:latin typeface="HP001 4 hàng" panose="020B0603050302020204" pitchFamily="34" charset="0"/>
              </a:rPr>
              <a:t>M</a:t>
            </a:r>
          </a:p>
        </p:txBody>
      </p:sp>
      <p:sp>
        <p:nvSpPr>
          <p:cNvPr id="42" name="TextBox 41"/>
          <p:cNvSpPr txBox="1"/>
          <p:nvPr/>
        </p:nvSpPr>
        <p:spPr>
          <a:xfrm>
            <a:off x="7524668" y="3466813"/>
            <a:ext cx="1689315" cy="769441"/>
          </a:xfrm>
          <a:prstGeom prst="rect">
            <a:avLst/>
          </a:prstGeom>
          <a:noFill/>
        </p:spPr>
        <p:txBody>
          <a:bodyPr wrap="square" rtlCol="0">
            <a:spAutoFit/>
          </a:bodyPr>
          <a:lstStyle/>
          <a:p>
            <a:r>
              <a:rPr lang="en-US" sz="4400" b="1">
                <a:latin typeface="HP001 4 hàng" panose="020B0603050302020204" pitchFamily="34" charset="0"/>
              </a:rPr>
              <a:t>N</a:t>
            </a:r>
          </a:p>
        </p:txBody>
      </p:sp>
      <p:sp>
        <p:nvSpPr>
          <p:cNvPr id="6" name="TextBox 5"/>
          <p:cNvSpPr txBox="1"/>
          <p:nvPr/>
        </p:nvSpPr>
        <p:spPr>
          <a:xfrm>
            <a:off x="4192164" y="3315414"/>
            <a:ext cx="6665009" cy="646331"/>
          </a:xfrm>
          <a:prstGeom prst="rect">
            <a:avLst/>
          </a:prstGeom>
          <a:noFill/>
        </p:spPr>
        <p:txBody>
          <a:bodyPr wrap="square" rtlCol="0">
            <a:spAutoFit/>
          </a:bodyPr>
          <a:lstStyle/>
          <a:p>
            <a:r>
              <a:rPr lang="en-US" sz="3600" dirty="0">
                <a:solidFill>
                  <a:srgbClr val="FFFF00"/>
                </a:solidFill>
                <a:latin typeface="#9Slide01 Tieu de ngan" panose="00000800000000000000" pitchFamily="2" charset="0"/>
              </a:rPr>
              <a:t>=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3.7037E-7 L 0.13554 3.7037E-7 " pathEditMode="relative" rAng="0" ptsTypes="AA">
                                      <p:cBhvr>
                                        <p:cTn id="20" dur="2000" fill="hold"/>
                                        <p:tgtEl>
                                          <p:spTgt spid="5"/>
                                        </p:tgtEl>
                                        <p:attrNameLst>
                                          <p:attrName>ppt_x</p:attrName>
                                          <p:attrName>ppt_y</p:attrName>
                                        </p:attrNameLst>
                                      </p:cBhvr>
                                      <p:rCtr x="6771" y="0"/>
                                    </p:animMotion>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0" grpId="1" animBg="1"/>
      <p:bldP spid="30" grpId="0"/>
      <p:bldP spid="26" grpId="0" animBg="1"/>
      <p:bldP spid="41" grpId="0"/>
      <p:bldP spid="4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333771" y="511565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1505"/>
            <a:r>
              <a:rPr lang="en-US" sz="2400">
                <a:solidFill>
                  <a:srgbClr val="51347B"/>
                </a:solidFill>
                <a:latin typeface="#9Slide05 Lobster" panose="02000506000000020003" pitchFamily="2" charset="0"/>
                <a:ea typeface="#9Slide02 Noi dung dai" panose="02000000000000000000" pitchFamily="2" charset="0"/>
              </a:rPr>
              <a:t>Thể tích hình </a:t>
            </a:r>
            <a:r>
              <a:rPr lang="en-US" sz="2400" b="1">
                <a:solidFill>
                  <a:srgbClr val="51347B"/>
                </a:solidFill>
                <a:latin typeface="HP001 4 hàng" panose="020B0603050302020204" pitchFamily="34" charset="0"/>
                <a:ea typeface="#9Slide02 Noi dung dai" panose="02000000000000000000" pitchFamily="2" charset="0"/>
              </a:rPr>
              <a:t>P</a:t>
            </a:r>
            <a:r>
              <a:rPr lang="en-US" sz="2400">
                <a:solidFill>
                  <a:srgbClr val="51347B"/>
                </a:solidFill>
                <a:latin typeface="#9Slide05 Lobster" panose="02000506000000020003" pitchFamily="2" charset="0"/>
                <a:ea typeface="#9Slide02 Noi dung dai" panose="02000000000000000000" pitchFamily="2" charset="0"/>
              </a:rPr>
              <a:t> bằng </a:t>
            </a:r>
            <a:r>
              <a:rPr lang="en-US" sz="2400">
                <a:solidFill>
                  <a:srgbClr val="DA5C45"/>
                </a:solidFill>
                <a:latin typeface="#9Slide05 Lobster" panose="02000506000000020003" pitchFamily="2" charset="0"/>
                <a:ea typeface="#9Slide02 Noi dung dai" panose="02000000000000000000" pitchFamily="2" charset="0"/>
              </a:rPr>
              <a:t>tổng </a:t>
            </a:r>
            <a:r>
              <a:rPr lang="en-US" sz="2400">
                <a:solidFill>
                  <a:srgbClr val="51347B"/>
                </a:solidFill>
                <a:latin typeface="#9Slide05 Lobster" panose="02000506000000020003" pitchFamily="2" charset="0"/>
                <a:ea typeface="#9Slide02 Noi dung dai" panose="02000000000000000000" pitchFamily="2" charset="0"/>
              </a:rPr>
              <a:t>thể tích các hình </a:t>
            </a:r>
            <a:r>
              <a:rPr lang="en-US" sz="2400" b="1">
                <a:solidFill>
                  <a:srgbClr val="51347B"/>
                </a:solidFill>
                <a:latin typeface="HP001 4 hàng" panose="020B0603050302020204" pitchFamily="34" charset="0"/>
                <a:ea typeface="#9Slide02 Noi dung dai" panose="02000000000000000000" pitchFamily="2" charset="0"/>
              </a:rPr>
              <a:t>M</a:t>
            </a:r>
            <a:r>
              <a:rPr lang="en-US" sz="2400">
                <a:solidFill>
                  <a:srgbClr val="51347B"/>
                </a:solidFill>
                <a:latin typeface="#9Slide05 Lobster" panose="02000506000000020003" pitchFamily="2" charset="0"/>
                <a:ea typeface="#9Slide02 Noi dung dai" panose="02000000000000000000" pitchFamily="2" charset="0"/>
              </a:rPr>
              <a:t> và </a:t>
            </a:r>
            <a:r>
              <a:rPr lang="en-US" sz="2400" b="1">
                <a:solidFill>
                  <a:srgbClr val="51347B"/>
                </a:solidFill>
                <a:latin typeface="HP001 4 hàng" panose="020B0603050302020204" pitchFamily="34" charset="0"/>
                <a:ea typeface="#9Slide02 Noi dung dai" panose="02000000000000000000" pitchFamily="2" charset="0"/>
              </a:rPr>
              <a:t>N</a:t>
            </a:r>
            <a:r>
              <a:rPr lang="en-US" sz="2400">
                <a:solidFill>
                  <a:srgbClr val="51347B"/>
                </a:solidFill>
                <a:latin typeface="#9Slide05 Lobster" panose="02000506000000020003" pitchFamily="2" charset="0"/>
                <a:ea typeface="#9Slide02 Noi dung dai" panose="02000000000000000000" pitchFamily="2" charset="0"/>
              </a:rPr>
              <a:t>.</a:t>
            </a:r>
          </a:p>
        </p:txBody>
      </p:sp>
      <p:sp>
        <p:nvSpPr>
          <p:cNvPr id="14" name="Rounded Rectangle 13"/>
          <p:cNvSpPr/>
          <p:nvPr/>
        </p:nvSpPr>
        <p:spPr>
          <a:xfrm>
            <a:off x="333772" y="316239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a:t>
            </a:r>
            <a:r>
              <a:rPr lang="en-US" sz="2400">
                <a:solidFill>
                  <a:srgbClr val="00B050"/>
                </a:solidFill>
                <a:latin typeface="#9Slide05 Lobster" panose="02000506000000020003" pitchFamily="2" charset="0"/>
                <a:ea typeface="#9Slide02 Noi dung dai" panose="02000000000000000000" pitchFamily="2" charset="0"/>
              </a:rPr>
              <a:t>bằng</a:t>
            </a:r>
            <a:r>
              <a:rPr lang="en-US" sz="2400">
                <a:solidFill>
                  <a:srgbClr val="002060"/>
                </a:solidFill>
                <a:latin typeface="#9Slide05 Lobster" panose="02000506000000020003" pitchFamily="2" charset="0"/>
                <a:ea typeface="#9Slide02 Noi dung dai" panose="02000000000000000000" pitchFamily="2" charset="0"/>
              </a:rPr>
              <a:t>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p>
        </p:txBody>
      </p:sp>
      <p:sp>
        <p:nvSpPr>
          <p:cNvPr id="13" name="Rounded Rectangle 12"/>
          <p:cNvSpPr/>
          <p:nvPr/>
        </p:nvSpPr>
        <p:spPr>
          <a:xfrm>
            <a:off x="333772" y="1209137"/>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
        <p:nvSpPr>
          <p:cNvPr id="9" name="Oval 8"/>
          <p:cNvSpPr/>
          <p:nvPr/>
        </p:nvSpPr>
        <p:spPr>
          <a:xfrm>
            <a:off x="251415" y="3222352"/>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251415" y="1274688"/>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1" name="Oval 10"/>
          <p:cNvSpPr/>
          <p:nvPr/>
        </p:nvSpPr>
        <p:spPr>
          <a:xfrm>
            <a:off x="251415" y="5170016"/>
            <a:ext cx="1882727" cy="1569720"/>
          </a:xfrm>
          <a:prstGeom prst="ellipse">
            <a:avLst/>
          </a:prstGeom>
          <a:solidFill>
            <a:srgbClr val="B35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3</a:t>
            </a:r>
          </a:p>
        </p:txBody>
      </p:sp>
      <p:sp>
        <p:nvSpPr>
          <p:cNvPr id="16" name="TextBox 15"/>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p:cNvGrpSpPr/>
          <p:nvPr/>
        </p:nvGrpSpPr>
        <p:grpSpPr>
          <a:xfrm>
            <a:off x="9995716" y="1543818"/>
            <a:ext cx="1577977" cy="1049672"/>
            <a:chOff x="1245617" y="3167735"/>
            <a:chExt cx="4483782" cy="2546576"/>
          </a:xfrm>
        </p:grpSpPr>
        <p:grpSp>
          <p:nvGrpSpPr>
            <p:cNvPr id="25" name="Group 24"/>
            <p:cNvGrpSpPr/>
            <p:nvPr/>
          </p:nvGrpSpPr>
          <p:grpSpPr>
            <a:xfrm>
              <a:off x="1245617" y="3167735"/>
              <a:ext cx="4483782" cy="2546576"/>
              <a:chOff x="3693830" y="2527592"/>
              <a:chExt cx="4483782" cy="2546576"/>
            </a:xfrm>
          </p:grpSpPr>
          <p:sp>
            <p:nvSpPr>
              <p:cNvPr id="27" name="Cube 26"/>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964604" y="3207943"/>
            <a:ext cx="2507007" cy="1899327"/>
            <a:chOff x="5854916" y="6714273"/>
            <a:chExt cx="3938819" cy="2705608"/>
          </a:xfrm>
        </p:grpSpPr>
        <p:grpSp>
          <p:nvGrpSpPr>
            <p:cNvPr id="31" name="Group 30"/>
            <p:cNvGrpSpPr/>
            <p:nvPr/>
          </p:nvGrpSpPr>
          <p:grpSpPr>
            <a:xfrm>
              <a:off x="5854916" y="6714273"/>
              <a:ext cx="1125512" cy="1814086"/>
              <a:chOff x="1581374" y="2833470"/>
              <a:chExt cx="1125512" cy="1814086"/>
            </a:xfrm>
          </p:grpSpPr>
          <p:sp>
            <p:nvSpPr>
              <p:cNvPr id="32" name="Cube 31"/>
              <p:cNvSpPr/>
              <p:nvPr/>
            </p:nvSpPr>
            <p:spPr>
              <a:xfrm>
                <a:off x="1795212" y="3505083"/>
                <a:ext cx="911674"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795212" y="2833470"/>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226541" y="6930633"/>
              <a:ext cx="2275335" cy="1584076"/>
              <a:chOff x="4215287" y="3061739"/>
              <a:chExt cx="2275335" cy="1584076"/>
            </a:xfrm>
          </p:grpSpPr>
          <p:sp>
            <p:nvSpPr>
              <p:cNvPr id="37" name="Cube 36"/>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42" name="TextBox 41"/>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grpSp>
        <p:nvGrpSpPr>
          <p:cNvPr id="4" name="Group 3"/>
          <p:cNvGrpSpPr/>
          <p:nvPr/>
        </p:nvGrpSpPr>
        <p:grpSpPr>
          <a:xfrm>
            <a:off x="8937005" y="5272925"/>
            <a:ext cx="3755996" cy="1742344"/>
            <a:chOff x="6942741" y="7711454"/>
            <a:chExt cx="3338475" cy="1548663"/>
          </a:xfrm>
        </p:grpSpPr>
        <p:grpSp>
          <p:nvGrpSpPr>
            <p:cNvPr id="43" name="Group 42"/>
            <p:cNvGrpSpPr/>
            <p:nvPr/>
          </p:nvGrpSpPr>
          <p:grpSpPr>
            <a:xfrm>
              <a:off x="6942741" y="7711454"/>
              <a:ext cx="888062" cy="908335"/>
              <a:chOff x="2451811" y="2672094"/>
              <a:chExt cx="1788166" cy="1828987"/>
            </a:xfrm>
          </p:grpSpPr>
          <p:grpSp>
            <p:nvGrpSpPr>
              <p:cNvPr id="44" name="Group 43"/>
              <p:cNvGrpSpPr/>
              <p:nvPr/>
            </p:nvGrpSpPr>
            <p:grpSpPr>
              <a:xfrm>
                <a:off x="2451811" y="2672094"/>
                <a:ext cx="1134668" cy="1828987"/>
                <a:chOff x="1581374" y="2818569"/>
                <a:chExt cx="1134668" cy="1828987"/>
              </a:xfrm>
              <a:solidFill>
                <a:schemeClr val="accent5">
                  <a:lumMod val="20000"/>
                  <a:lumOff val="80000"/>
                </a:schemeClr>
              </a:solidFill>
            </p:grpSpPr>
            <p:sp>
              <p:nvSpPr>
                <p:cNvPr id="47" name="Cube 46"/>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Cube 44"/>
              <p:cNvSpPr/>
              <p:nvPr/>
            </p:nvSpPr>
            <p:spPr>
              <a:xfrm>
                <a:off x="3328304"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114639"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8049238" y="7711454"/>
              <a:ext cx="563514" cy="908336"/>
              <a:chOff x="1581374" y="2818569"/>
              <a:chExt cx="1134668" cy="1828987"/>
            </a:xfrm>
            <a:solidFill>
              <a:schemeClr val="accent5">
                <a:lumMod val="20000"/>
                <a:lumOff val="80000"/>
              </a:schemeClr>
            </a:solidFill>
          </p:grpSpPr>
          <p:sp>
            <p:nvSpPr>
              <p:cNvPr id="52" name="Cube 51"/>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8876296" y="8055717"/>
              <a:ext cx="558880" cy="564072"/>
              <a:chOff x="7131060" y="3365288"/>
              <a:chExt cx="1125338" cy="1135793"/>
            </a:xfrm>
          </p:grpSpPr>
          <p:sp>
            <p:nvSpPr>
              <p:cNvPr id="57" name="Cube 56"/>
              <p:cNvSpPr/>
              <p:nvPr/>
            </p:nvSpPr>
            <p:spPr>
              <a:xfrm>
                <a:off x="7344725"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7131060"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7124446" y="8798452"/>
              <a:ext cx="3156770" cy="461665"/>
            </a:xfrm>
            <a:prstGeom prst="rect">
              <a:avLst/>
            </a:prstGeom>
            <a:noFill/>
          </p:spPr>
          <p:txBody>
            <a:bodyPr wrap="square" rtlCol="0">
              <a:spAutoFit/>
            </a:bodyPr>
            <a:lstStyle/>
            <a:p>
              <a:r>
                <a:rPr lang="en-US" sz="2400" b="1">
                  <a:latin typeface="HP001 4 hàng" panose="020B0603050302020204" pitchFamily="34" charset="0"/>
                </a:rPr>
                <a:t>P     M    N</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3"/>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THỰC HÀNH</a:t>
            </a:r>
          </a:p>
        </p:txBody>
      </p:sp>
      <p:pic>
        <p:nvPicPr>
          <p:cNvPr id="5" name="Picture 5"/>
          <p:cNvPicPr>
            <a:picLocks noChangeAspect="1"/>
          </p:cNvPicPr>
          <p:nvPr/>
        </p:nvPicPr>
        <p:blipFill>
          <a:blip r:embed="rId4"/>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5"/>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5"/>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4"/>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5"/>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6"/>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7"/>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8">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9" cstate="print">
            <a:alphaModFix amt="40000"/>
            <a:extLst>
              <a:ext uri="{28A0092B-C50C-407E-A947-70E740481C1C}">
                <a14:useLocalDpi xmlns:a14="http://schemas.microsoft.com/office/drawing/2010/main" val="0"/>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10" cstate="print">
            <a:alphaModFix amt="60000"/>
            <a:extLst>
              <a:ext uri="{28A0092B-C50C-407E-A947-70E740481C1C}">
                <a14:useLocalDpi xmlns:a14="http://schemas.microsoft.com/office/drawing/2010/main" val="0"/>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13" cstate="print">
            <a:alphaModFix amt="60000"/>
            <a:extLst>
              <a:ext uri="{28A0092B-C50C-407E-A947-70E740481C1C}">
                <a14:useLocalDpi xmlns:a14="http://schemas.microsoft.com/office/drawing/2010/main" val="0"/>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133833" y="541469"/>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
        <p:nvSpPr>
          <p:cNvPr id="2" name="TextBox 1"/>
          <p:cNvSpPr txBox="1"/>
          <p:nvPr/>
        </p:nvSpPr>
        <p:spPr>
          <a:xfrm>
            <a:off x="876300" y="131083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6662966" y="1941321"/>
            <a:ext cx="1854500" cy="1340173"/>
            <a:chOff x="5543291" y="1954883"/>
            <a:chExt cx="1854500" cy="1340173"/>
          </a:xfrm>
        </p:grpSpPr>
        <p:grpSp>
          <p:nvGrpSpPr>
            <p:cNvPr id="8" name="Group 7"/>
            <p:cNvGrpSpPr/>
            <p:nvPr/>
          </p:nvGrpSpPr>
          <p:grpSpPr>
            <a:xfrm>
              <a:off x="5543291" y="1955803"/>
              <a:ext cx="912290" cy="1339253"/>
              <a:chOff x="5543291" y="1955803"/>
              <a:chExt cx="912290" cy="1339253"/>
            </a:xfrm>
          </p:grpSpPr>
          <p:sp>
            <p:nvSpPr>
              <p:cNvPr id="45" name="Cube 44"/>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013039" y="1955803"/>
              <a:ext cx="912290" cy="1339253"/>
              <a:chOff x="5543291" y="1955803"/>
              <a:chExt cx="912290" cy="1339253"/>
            </a:xfrm>
          </p:grpSpPr>
          <p:sp>
            <p:nvSpPr>
              <p:cNvPr id="56" name="Cube 55"/>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485501" y="1954883"/>
              <a:ext cx="912290" cy="1339253"/>
              <a:chOff x="5543291" y="1955803"/>
              <a:chExt cx="912290" cy="1339253"/>
            </a:xfrm>
          </p:grpSpPr>
          <p:sp>
            <p:nvSpPr>
              <p:cNvPr id="63" name="Cube 62"/>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5" name="TextBox 114"/>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116" name="TextBox 115"/>
          <p:cNvSpPr txBox="1"/>
          <p:nvPr/>
        </p:nvSpPr>
        <p:spPr>
          <a:xfrm>
            <a:off x="876703" y="4420110"/>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sp>
        <p:nvSpPr>
          <p:cNvPr id="117" name="TextBox 116"/>
          <p:cNvSpPr txBox="1"/>
          <p:nvPr/>
        </p:nvSpPr>
        <p:spPr>
          <a:xfrm>
            <a:off x="876702" y="5010918"/>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p>
        </p:txBody>
      </p:sp>
      <p:sp>
        <p:nvSpPr>
          <p:cNvPr id="11" name="Left Bracket 10"/>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p:bldP spid="115" grpId="0"/>
      <p:bldP spid="116" grpId="0"/>
      <p:bldP spid="117" grpId="0"/>
      <p:bldP spid="11"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sp>
        <p:nvSpPr>
          <p:cNvPr id="24" name="TextBox 23"/>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grpSp>
        <p:nvGrpSpPr>
          <p:cNvPr id="6" name="Group 5"/>
          <p:cNvGrpSpPr/>
          <p:nvPr/>
        </p:nvGrpSpPr>
        <p:grpSpPr>
          <a:xfrm>
            <a:off x="2303704" y="2087579"/>
            <a:ext cx="2161993" cy="1189834"/>
            <a:chOff x="1366157" y="2105222"/>
            <a:chExt cx="2161993" cy="1189834"/>
          </a:xfrm>
        </p:grpSpPr>
        <p:sp>
          <p:nvSpPr>
            <p:cNvPr id="14" name="Cube 13"/>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833523" y="2105222"/>
              <a:ext cx="759503" cy="1189834"/>
              <a:chOff x="1366157" y="2108055"/>
              <a:chExt cx="759503" cy="1189834"/>
            </a:xfrm>
          </p:grpSpPr>
          <p:sp>
            <p:nvSpPr>
              <p:cNvPr id="17" name="Cube 16"/>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298265" y="2105222"/>
              <a:ext cx="761091" cy="1189834"/>
              <a:chOff x="1366157" y="2108055"/>
              <a:chExt cx="761091" cy="1189834"/>
            </a:xfrm>
          </p:grpSpPr>
          <p:sp>
            <p:nvSpPr>
              <p:cNvPr id="26" name="Cube 25"/>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7059" y="2105222"/>
              <a:ext cx="761091" cy="1189834"/>
              <a:chOff x="1366157" y="2108055"/>
              <a:chExt cx="761091" cy="1189834"/>
            </a:xfrm>
          </p:grpSpPr>
          <p:sp>
            <p:nvSpPr>
              <p:cNvPr id="31" name="Cube 3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p:cNvSpPr txBox="1"/>
          <p:nvPr/>
        </p:nvSpPr>
        <p:spPr>
          <a:xfrm>
            <a:off x="2951600" y="3487536"/>
            <a:ext cx="1514097" cy="1569660"/>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115" name="TextBox 114"/>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70" name="Cube 69"/>
          <p:cNvSpPr/>
          <p:nvPr/>
        </p:nvSpPr>
        <p:spPr>
          <a:xfrm>
            <a:off x="5102189" y="251955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5101663" y="20762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4959311" y="265976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p:cNvSpPr/>
          <p:nvPr/>
        </p:nvSpPr>
        <p:spPr>
          <a:xfrm>
            <a:off x="4959311" y="22188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5425247" y="2076212"/>
            <a:ext cx="759503" cy="1189834"/>
            <a:chOff x="1366157" y="2108055"/>
            <a:chExt cx="759503" cy="1189834"/>
          </a:xfrm>
        </p:grpSpPr>
        <p:sp>
          <p:nvSpPr>
            <p:cNvPr id="85" name="Cube 84"/>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889989" y="2076212"/>
            <a:ext cx="761091" cy="1189834"/>
            <a:chOff x="1366157" y="2108055"/>
            <a:chExt cx="761091" cy="1189834"/>
          </a:xfrm>
        </p:grpSpPr>
        <p:sp>
          <p:nvSpPr>
            <p:cNvPr id="81" name="Cube 80"/>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358783" y="2076212"/>
            <a:ext cx="761091" cy="1189834"/>
            <a:chOff x="1366157" y="2108055"/>
            <a:chExt cx="761091" cy="1189834"/>
          </a:xfrm>
        </p:grpSpPr>
        <p:sp>
          <p:nvSpPr>
            <p:cNvPr id="77" name="Cube 76"/>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357521" y="2144917"/>
            <a:ext cx="1359584" cy="953300"/>
            <a:chOff x="4667091" y="2607388"/>
            <a:chExt cx="1359584" cy="953300"/>
          </a:xfrm>
        </p:grpSpPr>
        <p:sp>
          <p:nvSpPr>
            <p:cNvPr id="89" name="TextBox 88"/>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0" name="TextBox 89"/>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1" name="TextBox 90"/>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2" name="TextBox 91"/>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3" name="Group 92"/>
          <p:cNvGrpSpPr/>
          <p:nvPr/>
        </p:nvGrpSpPr>
        <p:grpSpPr>
          <a:xfrm>
            <a:off x="6279704" y="2121362"/>
            <a:ext cx="1359584" cy="976045"/>
            <a:chOff x="4667091" y="2607388"/>
            <a:chExt cx="1359584" cy="976045"/>
          </a:xfrm>
        </p:grpSpPr>
        <p:sp>
          <p:nvSpPr>
            <p:cNvPr id="94" name="TextBox 93"/>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5" name="TextBox 94"/>
            <p:cNvSpPr txBox="1"/>
            <p:nvPr/>
          </p:nvSpPr>
          <p:spPr>
            <a:xfrm>
              <a:off x="4673642" y="321410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6" name="TextBox 95"/>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7" name="TextBox 96"/>
            <p:cNvSpPr txBox="1"/>
            <p:nvPr/>
          </p:nvSpPr>
          <p:spPr>
            <a:xfrm>
              <a:off x="4808413" y="304675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8" name="Group 97"/>
          <p:cNvGrpSpPr/>
          <p:nvPr/>
        </p:nvGrpSpPr>
        <p:grpSpPr>
          <a:xfrm>
            <a:off x="7235843" y="2147653"/>
            <a:ext cx="1359584" cy="953300"/>
            <a:chOff x="4667091" y="2607388"/>
            <a:chExt cx="1359584" cy="953300"/>
          </a:xfrm>
        </p:grpSpPr>
        <p:sp>
          <p:nvSpPr>
            <p:cNvPr id="99" name="TextBox 98"/>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0" name="TextBox 99"/>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1" name="TextBox 100"/>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2" name="TextBox 101"/>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103" name="Group 102"/>
          <p:cNvGrpSpPr/>
          <p:nvPr/>
        </p:nvGrpSpPr>
        <p:grpSpPr>
          <a:xfrm>
            <a:off x="8115757" y="2172927"/>
            <a:ext cx="1359584" cy="953300"/>
            <a:chOff x="4667091" y="2607388"/>
            <a:chExt cx="1359584" cy="953300"/>
          </a:xfrm>
        </p:grpSpPr>
        <p:sp>
          <p:nvSpPr>
            <p:cNvPr id="104" name="TextBox 103"/>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5" name="TextBox 104"/>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6" name="TextBox 105"/>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7" name="TextBox 106"/>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sp>
        <p:nvSpPr>
          <p:cNvPr id="108" name="TextBox 107"/>
          <p:cNvSpPr txBox="1"/>
          <p:nvPr/>
        </p:nvSpPr>
        <p:spPr>
          <a:xfrm>
            <a:off x="598708" y="4221865"/>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4 x 4 = 16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p>
        </p:txBody>
      </p:sp>
      <p:sp>
        <p:nvSpPr>
          <p:cNvPr id="109" name="TextBox 108"/>
          <p:cNvSpPr txBox="1"/>
          <p:nvPr/>
        </p:nvSpPr>
        <p:spPr>
          <a:xfrm>
            <a:off x="876703" y="5298575"/>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p>
        </p:txBody>
      </p:sp>
      <p:sp>
        <p:nvSpPr>
          <p:cNvPr id="111" name="Cube 110"/>
          <p:cNvSpPr/>
          <p:nvPr/>
        </p:nvSpPr>
        <p:spPr>
          <a:xfrm>
            <a:off x="509281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4945858"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p:cNvSpPr/>
          <p:nvPr/>
        </p:nvSpPr>
        <p:spPr>
          <a:xfrm>
            <a:off x="555224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p:cNvSpPr/>
          <p:nvPr/>
        </p:nvSpPr>
        <p:spPr>
          <a:xfrm>
            <a:off x="5413224"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p:cNvSpPr/>
          <p:nvPr/>
        </p:nvSpPr>
        <p:spPr>
          <a:xfrm>
            <a:off x="601857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p:cNvSpPr/>
          <p:nvPr/>
        </p:nvSpPr>
        <p:spPr>
          <a:xfrm>
            <a:off x="5877966"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p:cNvSpPr/>
          <p:nvPr/>
        </p:nvSpPr>
        <p:spPr>
          <a:xfrm>
            <a:off x="648736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p:cNvSpPr/>
          <p:nvPr/>
        </p:nvSpPr>
        <p:spPr>
          <a:xfrm>
            <a:off x="6346760"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945858" y="2089609"/>
            <a:ext cx="2161993" cy="748878"/>
            <a:chOff x="10443249" y="2468010"/>
            <a:chExt cx="2161993" cy="748878"/>
          </a:xfrm>
        </p:grpSpPr>
        <p:sp>
          <p:nvSpPr>
            <p:cNvPr id="112" name="Cube 111"/>
            <p:cNvSpPr/>
            <p:nvPr/>
          </p:nvSpPr>
          <p:spPr>
            <a:xfrm>
              <a:off x="10587031"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p:cNvSpPr/>
            <p:nvPr/>
          </p:nvSpPr>
          <p:spPr>
            <a:xfrm>
              <a:off x="10443249" y="26106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p:cNvSpPr/>
            <p:nvPr/>
          </p:nvSpPr>
          <p:spPr>
            <a:xfrm>
              <a:off x="1104963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p:cNvSpPr/>
            <p:nvPr/>
          </p:nvSpPr>
          <p:spPr>
            <a:xfrm>
              <a:off x="10910615"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p:cNvSpPr/>
            <p:nvPr/>
          </p:nvSpPr>
          <p:spPr>
            <a:xfrm>
              <a:off x="1151596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p:cNvSpPr/>
            <p:nvPr/>
          </p:nvSpPr>
          <p:spPr>
            <a:xfrm>
              <a:off x="11375357"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p:cNvSpPr/>
            <p:nvPr/>
          </p:nvSpPr>
          <p:spPr>
            <a:xfrm>
              <a:off x="11984757"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p:cNvSpPr/>
            <p:nvPr/>
          </p:nvSpPr>
          <p:spPr>
            <a:xfrm>
              <a:off x="11844151"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139943" y="2304095"/>
            <a:ext cx="3821157" cy="541247"/>
            <a:chOff x="10644433" y="2269303"/>
            <a:chExt cx="3821157" cy="541247"/>
          </a:xfrm>
        </p:grpSpPr>
        <p:sp>
          <p:nvSpPr>
            <p:cNvPr id="21" name="TextBox 20"/>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4" name="TextBox 133"/>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grpSp>
        <p:nvGrpSpPr>
          <p:cNvPr id="135" name="Group 134"/>
          <p:cNvGrpSpPr/>
          <p:nvPr/>
        </p:nvGrpSpPr>
        <p:grpSpPr>
          <a:xfrm>
            <a:off x="5183600" y="1175882"/>
            <a:ext cx="3821157" cy="541247"/>
            <a:chOff x="10644433" y="2269303"/>
            <a:chExt cx="3821157" cy="541247"/>
          </a:xfrm>
        </p:grpSpPr>
        <p:sp>
          <p:nvSpPr>
            <p:cNvPr id="136" name="TextBox 135"/>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7" name="TextBox 136"/>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sp>
        <p:nvSpPr>
          <p:cNvPr id="138" name="TextBox 137"/>
          <p:cNvSpPr txBox="1"/>
          <p:nvPr/>
        </p:nvSpPr>
        <p:spPr>
          <a:xfrm>
            <a:off x="605539" y="5326599"/>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2CA349"/>
                </a:solidFill>
                <a:latin typeface="#9Slide01 Tieu de ngan" panose="00000800000000000000" pitchFamily="2" charset="0"/>
              </a:rPr>
              <a:t>8 x 2 = 16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375E-6 -1.85185E-6 L 0.10964 -1.85185E-6 " pathEditMode="relative" rAng="0" ptsTypes="AA">
                                      <p:cBhvr>
                                        <p:cTn id="29" dur="1250" fill="hold"/>
                                        <p:tgtEl>
                                          <p:spTgt spid="76"/>
                                        </p:tgtEl>
                                        <p:attrNameLst>
                                          <p:attrName>ppt_x</p:attrName>
                                          <p:attrName>ppt_y</p:attrName>
                                        </p:attrNameLst>
                                      </p:cBhvr>
                                      <p:rCtr x="5482" y="0"/>
                                    </p:animMotion>
                                  </p:childTnLst>
                                </p:cTn>
                              </p:par>
                            </p:childTnLst>
                          </p:cTn>
                        </p:par>
                        <p:par>
                          <p:cTn id="30" fill="hold">
                            <p:stCondLst>
                              <p:cond delay="1500"/>
                            </p:stCondLst>
                            <p:childTnLst>
                              <p:par>
                                <p:cTn id="31" presetID="63" presetClass="path" presetSubtype="0" accel="50000" decel="50000" fill="hold" nodeType="afterEffect">
                                  <p:stCondLst>
                                    <p:cond delay="0"/>
                                  </p:stCondLst>
                                  <p:childTnLst>
                                    <p:animMotion origin="layout" path="M -2.91667E-6 -1.85185E-6 L 0.07787 -1.85185E-6 " pathEditMode="relative" rAng="0" ptsTypes="AA">
                                      <p:cBhvr>
                                        <p:cTn id="32" dur="1250" fill="hold"/>
                                        <p:tgtEl>
                                          <p:spTgt spid="75"/>
                                        </p:tgtEl>
                                        <p:attrNameLst>
                                          <p:attrName>ppt_x</p:attrName>
                                          <p:attrName>ppt_y</p:attrName>
                                        </p:attrNameLst>
                                      </p:cBhvr>
                                      <p:rCtr x="3893" y="0"/>
                                    </p:animMotion>
                                  </p:childTnLst>
                                </p:cTn>
                              </p:par>
                            </p:childTnLst>
                          </p:cTn>
                        </p:par>
                        <p:par>
                          <p:cTn id="33" fill="hold">
                            <p:stCondLst>
                              <p:cond delay="3000"/>
                            </p:stCondLst>
                            <p:childTnLst>
                              <p:par>
                                <p:cTn id="34" presetID="63" presetClass="path" presetSubtype="0" accel="50000" decel="50000" fill="hold" nodeType="afterEffect">
                                  <p:stCondLst>
                                    <p:cond delay="0"/>
                                  </p:stCondLst>
                                  <p:childTnLst>
                                    <p:animMotion origin="layout" path="M -1.66667E-6 -1.85185E-6 L 0.03828 -1.85185E-6 " pathEditMode="relative" rAng="0" ptsTypes="AA">
                                      <p:cBhvr>
                                        <p:cTn id="35" dur="1250" fill="hold"/>
                                        <p:tgtEl>
                                          <p:spTgt spid="74"/>
                                        </p:tgtEl>
                                        <p:attrNameLst>
                                          <p:attrName>ppt_x</p:attrName>
                                          <p:attrName>ppt_y</p:attrName>
                                        </p:attrNameLst>
                                      </p:cBhvr>
                                      <p:rCtr x="2539" y="0"/>
                                    </p:animMotion>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circle(in)">
                                      <p:cBhvr>
                                        <p:cTn id="43" dur="2000"/>
                                        <p:tgtEl>
                                          <p:spTgt spid="93"/>
                                        </p:tgtEl>
                                      </p:cBhvr>
                                    </p:animEffect>
                                  </p:childTnLst>
                                </p:cTn>
                              </p:par>
                              <p:par>
                                <p:cTn id="44" presetID="6" presetClass="entr" presetSubtype="16"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circle(in)">
                                      <p:cBhvr>
                                        <p:cTn id="46" dur="2000"/>
                                        <p:tgtEl>
                                          <p:spTgt spid="98"/>
                                        </p:tgtEl>
                                      </p:cBhvr>
                                    </p:animEffect>
                                  </p:childTnLst>
                                </p:cTn>
                              </p:par>
                              <p:par>
                                <p:cTn id="47" presetID="6" presetClass="entr" presetSubtype="16"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circle(in)">
                                      <p:cBhvr>
                                        <p:cTn id="49" dur="2000"/>
                                        <p:tgtEl>
                                          <p:spTgt spid="10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0"/>
                                        </p:tgtEl>
                                        <p:attrNameLst>
                                          <p:attrName>style.visibility</p:attrName>
                                        </p:attrNameLst>
                                      </p:cBhvr>
                                      <p:to>
                                        <p:strVal val="visible"/>
                                      </p:to>
                                    </p:set>
                                    <p:animEffect transition="in" filter="fade">
                                      <p:cBhvr>
                                        <p:cTn id="94" dur="500"/>
                                        <p:tgtEl>
                                          <p:spTgt spid="1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8.33333E-7 7.40741E-7 L -8.33333E-7 -0.10532 " pathEditMode="relative" rAng="0" ptsTypes="AA">
                                      <p:cBhvr>
                                        <p:cTn id="116" dur="2000" fill="hold"/>
                                        <p:tgtEl>
                                          <p:spTgt spid="11"/>
                                        </p:tgtEl>
                                        <p:attrNameLst>
                                          <p:attrName>ppt_x</p:attrName>
                                          <p:attrName>ppt_y</p:attrName>
                                        </p:attrNameLst>
                                      </p:cBhvr>
                                      <p:rCtr x="0" y="-5278"/>
                                    </p:animMotion>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wipe(down)">
                                      <p:cBhvr>
                                        <p:cTn id="121" dur="500"/>
                                        <p:tgtEl>
                                          <p:spTgt spid="135"/>
                                        </p:tgtEl>
                                      </p:cBhvr>
                                    </p:animEffect>
                                  </p:childTnLst>
                                </p:cTn>
                              </p:par>
                              <p:par>
                                <p:cTn id="122" presetID="22" presetClass="entr" presetSubtype="4"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wipe(left)">
                                      <p:cBhvr>
                                        <p:cTn id="12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108" grpId="0"/>
      <p:bldP spid="109" grpId="0"/>
      <p:bldP spid="111" grpId="0" animBg="1"/>
      <p:bldP spid="113" grpId="0" animBg="1"/>
      <p:bldP spid="130" grpId="0" animBg="1"/>
      <p:bldP spid="132" grpId="0" animBg="1"/>
      <p:bldP spid="126" grpId="0" animBg="1"/>
      <p:bldP spid="128" grpId="0" animBg="1"/>
      <p:bldP spid="122" grpId="0" animBg="1"/>
      <p:bldP spid="124" grpId="0" animBg="1"/>
      <p:bldP spid="1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46"/>
          <p:cNvGrpSpPr/>
          <p:nvPr/>
        </p:nvGrpSpPr>
        <p:grpSpPr bwMode="auto">
          <a:xfrm>
            <a:off x="6491289" y="3871918"/>
            <a:ext cx="1585912" cy="809625"/>
            <a:chOff x="3081" y="2016"/>
            <a:chExt cx="999" cy="510"/>
          </a:xfrm>
        </p:grpSpPr>
        <p:sp>
          <p:nvSpPr>
            <p:cNvPr id="29794" name="AutoShape 27"/>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5" name="AutoShape 28"/>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6" name="AutoShape 29"/>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7" name="AutoShape 30"/>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8" name="AutoShape 31"/>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9" name="AutoShape 32"/>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0" name="AutoShape 33"/>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1" name="AutoShape 34"/>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2" name="AutoShape 43"/>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803" name="AutoShape 45"/>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3" name="Group 111"/>
          <p:cNvGrpSpPr/>
          <p:nvPr/>
        </p:nvGrpSpPr>
        <p:grpSpPr bwMode="auto">
          <a:xfrm>
            <a:off x="2967991" y="3515360"/>
            <a:ext cx="2357438" cy="795337"/>
            <a:chOff x="894" y="1140"/>
            <a:chExt cx="1485" cy="501"/>
          </a:xfrm>
        </p:grpSpPr>
        <p:sp>
          <p:nvSpPr>
            <p:cNvPr id="29778" name="AutoShape 48"/>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9" name="AutoShape 49"/>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0" name="AutoShape 50"/>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1" name="AutoShape 51"/>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2" name="AutoShape 73"/>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3" name="AutoShape 99"/>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4" name="AutoShape 100"/>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5" name="AutoShape 101"/>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6" name="AutoShape 102"/>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87" name="AutoShape 103"/>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88" name="Group 110"/>
            <p:cNvGrpSpPr/>
            <p:nvPr/>
          </p:nvGrpSpPr>
          <p:grpSpPr bwMode="auto">
            <a:xfrm>
              <a:off x="894" y="1305"/>
              <a:ext cx="1323" cy="336"/>
              <a:chOff x="1074" y="1314"/>
              <a:chExt cx="1323" cy="336"/>
            </a:xfrm>
          </p:grpSpPr>
          <p:sp>
            <p:nvSpPr>
              <p:cNvPr id="29789" name="AutoShape 105"/>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0" name="AutoShape 106"/>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1" name="AutoShape 107"/>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2" name="AutoShape 108"/>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93" name="AutoShape 109"/>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29705" name="Group 112"/>
          <p:cNvGrpSpPr/>
          <p:nvPr/>
        </p:nvGrpSpPr>
        <p:grpSpPr bwMode="auto">
          <a:xfrm>
            <a:off x="2963233" y="3138173"/>
            <a:ext cx="2357437" cy="795339"/>
            <a:chOff x="894" y="1140"/>
            <a:chExt cx="1485" cy="501"/>
          </a:xfrm>
        </p:grpSpPr>
        <p:sp>
          <p:nvSpPr>
            <p:cNvPr id="29762" name="AutoShape 113"/>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3" name="AutoShape 114"/>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4" name="AutoShape 115"/>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5" name="AutoShape 116"/>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6" name="AutoShape 117"/>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7" name="AutoShape 118"/>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8" name="AutoShape 119"/>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9" name="AutoShape 120"/>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0" name="AutoShape 121"/>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1" name="AutoShape 122"/>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72" name="Group 123"/>
            <p:cNvGrpSpPr/>
            <p:nvPr/>
          </p:nvGrpSpPr>
          <p:grpSpPr bwMode="auto">
            <a:xfrm>
              <a:off x="894" y="1305"/>
              <a:ext cx="1323" cy="336"/>
              <a:chOff x="1074" y="1314"/>
              <a:chExt cx="1323" cy="336"/>
            </a:xfrm>
          </p:grpSpPr>
          <p:sp>
            <p:nvSpPr>
              <p:cNvPr id="29773" name="AutoShape 124"/>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4" name="AutoShape 125"/>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5" name="AutoShape 126"/>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6" name="AutoShape 127"/>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77" name="AutoShape 128"/>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7" name="Group 129"/>
          <p:cNvGrpSpPr/>
          <p:nvPr/>
        </p:nvGrpSpPr>
        <p:grpSpPr bwMode="auto">
          <a:xfrm>
            <a:off x="2968313" y="2780671"/>
            <a:ext cx="2357437" cy="795339"/>
            <a:chOff x="894" y="1140"/>
            <a:chExt cx="1485" cy="501"/>
          </a:xfrm>
        </p:grpSpPr>
        <p:sp>
          <p:nvSpPr>
            <p:cNvPr id="29746" name="AutoShape 130"/>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7" name="AutoShape 131"/>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8" name="AutoShape 132"/>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9" name="AutoShape 133"/>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0" name="AutoShape 134"/>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1" name="AutoShape 135"/>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2" name="AutoShape 136"/>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3" name="AutoShape 137"/>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4" name="AutoShape 138"/>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5" name="AutoShape 139"/>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29756" name="Group 140"/>
            <p:cNvGrpSpPr/>
            <p:nvPr/>
          </p:nvGrpSpPr>
          <p:grpSpPr bwMode="auto">
            <a:xfrm>
              <a:off x="894" y="1305"/>
              <a:ext cx="1323" cy="336"/>
              <a:chOff x="1074" y="1314"/>
              <a:chExt cx="1323" cy="336"/>
            </a:xfrm>
          </p:grpSpPr>
          <p:sp>
            <p:nvSpPr>
              <p:cNvPr id="29757" name="AutoShape 141"/>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8" name="AutoShape 142"/>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59" name="AutoShape 143"/>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0" name="AutoShape 144"/>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61" name="AutoShape 145"/>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29707" name="Group 147"/>
          <p:cNvGrpSpPr/>
          <p:nvPr/>
        </p:nvGrpSpPr>
        <p:grpSpPr bwMode="auto">
          <a:xfrm>
            <a:off x="6491289" y="3505202"/>
            <a:ext cx="1585912" cy="809625"/>
            <a:chOff x="3081" y="2016"/>
            <a:chExt cx="999" cy="510"/>
          </a:xfrm>
        </p:grpSpPr>
        <p:sp>
          <p:nvSpPr>
            <p:cNvPr id="29736" name="AutoShape 148"/>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7" name="AutoShape 149"/>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8" name="AutoShape 150"/>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9" name="AutoShape 151"/>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0" name="AutoShape 152"/>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1" name="AutoShape 153"/>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2" name="AutoShape 154"/>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3" name="AutoShape 155"/>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4" name="AutoShape 156"/>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45" name="AutoShape 157"/>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29708" name="Group 92"/>
          <p:cNvGrpSpPr/>
          <p:nvPr/>
        </p:nvGrpSpPr>
        <p:grpSpPr bwMode="auto">
          <a:xfrm>
            <a:off x="6489705" y="3124206"/>
            <a:ext cx="1585913" cy="809625"/>
            <a:chOff x="3177" y="2850"/>
            <a:chExt cx="999" cy="510"/>
          </a:xfrm>
        </p:grpSpPr>
        <p:sp>
          <p:nvSpPr>
            <p:cNvPr id="29727" name="AutoShape 81"/>
            <p:cNvSpPr>
              <a:spLocks noChangeArrowheads="1"/>
            </p:cNvSpPr>
            <p:nvPr/>
          </p:nvSpPr>
          <p:spPr bwMode="auto">
            <a:xfrm>
              <a:off x="336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28" name="AutoShape 82"/>
            <p:cNvSpPr>
              <a:spLocks noChangeArrowheads="1"/>
            </p:cNvSpPr>
            <p:nvPr/>
          </p:nvSpPr>
          <p:spPr bwMode="auto">
            <a:xfrm>
              <a:off x="360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29" name="AutoShape 83"/>
            <p:cNvSpPr>
              <a:spLocks noChangeArrowheads="1"/>
            </p:cNvSpPr>
            <p:nvPr/>
          </p:nvSpPr>
          <p:spPr bwMode="auto">
            <a:xfrm>
              <a:off x="384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0" name="AutoShape 84"/>
            <p:cNvSpPr>
              <a:spLocks noChangeArrowheads="1"/>
            </p:cNvSpPr>
            <p:nvPr/>
          </p:nvSpPr>
          <p:spPr bwMode="auto">
            <a:xfrm>
              <a:off x="3264" y="294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1" name="AutoShape 85"/>
            <p:cNvSpPr>
              <a:spLocks noChangeArrowheads="1"/>
            </p:cNvSpPr>
            <p:nvPr/>
          </p:nvSpPr>
          <p:spPr bwMode="auto">
            <a:xfrm>
              <a:off x="327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2" name="AutoShape 86"/>
            <p:cNvSpPr>
              <a:spLocks noChangeArrowheads="1"/>
            </p:cNvSpPr>
            <p:nvPr/>
          </p:nvSpPr>
          <p:spPr bwMode="auto">
            <a:xfrm>
              <a:off x="351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3" name="AutoShape 87"/>
            <p:cNvSpPr>
              <a:spLocks noChangeArrowheads="1"/>
            </p:cNvSpPr>
            <p:nvPr/>
          </p:nvSpPr>
          <p:spPr bwMode="auto">
            <a:xfrm>
              <a:off x="375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4" name="AutoShape 88"/>
            <p:cNvSpPr>
              <a:spLocks noChangeArrowheads="1"/>
            </p:cNvSpPr>
            <p:nvPr/>
          </p:nvSpPr>
          <p:spPr bwMode="auto">
            <a:xfrm>
              <a:off x="3177"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29735" name="AutoShape 89"/>
            <p:cNvSpPr>
              <a:spLocks noChangeArrowheads="1"/>
            </p:cNvSpPr>
            <p:nvPr/>
          </p:nvSpPr>
          <p:spPr bwMode="auto">
            <a:xfrm>
              <a:off x="3426"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sp>
        <p:nvSpPr>
          <p:cNvPr id="2" name="TextBox 1"/>
          <p:cNvSpPr txBox="1"/>
          <p:nvPr/>
        </p:nvSpPr>
        <p:spPr>
          <a:xfrm>
            <a:off x="2260074" y="791210"/>
            <a:ext cx="7138985" cy="521970"/>
          </a:xfrm>
          <a:prstGeom prst="rect">
            <a:avLst/>
          </a:prstGeom>
          <a:noFill/>
        </p:spPr>
        <p:txBody>
          <a:bodyPr wrap="square" rtlCol="0">
            <a:spAutoFit/>
          </a:bodyPr>
          <a:lstStyle/>
          <a:p>
            <a:r>
              <a:rPr lang="en-US" sz="2800" b="1">
                <a:solidFill>
                  <a:srgbClr val="500050"/>
                </a:solidFill>
                <a:latin typeface="Times New Roman" panose="02020603050405020304" charset="0"/>
                <a:cs typeface="Times New Roman" panose="02020603050405020304" charset="0"/>
              </a:rPr>
              <a:t>Hình </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p>
        </p:txBody>
      </p:sp>
      <p:sp>
        <p:nvSpPr>
          <p:cNvPr id="4" name="TextBox 3"/>
          <p:cNvSpPr txBox="1"/>
          <p:nvPr/>
        </p:nvSpPr>
        <p:spPr>
          <a:xfrm>
            <a:off x="1524000" y="1271905"/>
            <a:ext cx="10982960" cy="521970"/>
          </a:xfrm>
          <a:prstGeom prst="rect">
            <a:avLst/>
          </a:prstGeom>
          <a:noFill/>
        </p:spPr>
        <p:txBody>
          <a:bodyPr wrap="square" rtlCol="0">
            <a:spAutoFit/>
          </a:bodyPr>
          <a:lstStyle/>
          <a:p>
            <a:pPr indent="725805"/>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p>
        </p:txBody>
      </p:sp>
      <p:sp>
        <p:nvSpPr>
          <p:cNvPr id="5" name="TextBox 4"/>
          <p:cNvSpPr txBox="1"/>
          <p:nvPr/>
        </p:nvSpPr>
        <p:spPr>
          <a:xfrm>
            <a:off x="1524090" y="1793875"/>
            <a:ext cx="9143999" cy="521970"/>
          </a:xfrm>
          <a:prstGeom prst="rect">
            <a:avLst/>
          </a:prstGeom>
          <a:noFill/>
        </p:spPr>
        <p:txBody>
          <a:bodyPr wrap="square" rtlCol="0">
            <a:spAutoFit/>
          </a:bodyPr>
          <a:lstStyle/>
          <a:p>
            <a:pPr indent="725805"/>
            <a:r>
              <a:rPr lang="en-US" sz="2800" b="1" dirty="0">
                <a:solidFill>
                  <a:srgbClr val="500050"/>
                </a:solidFill>
                <a:latin typeface="Times New Roman" panose="02020603050405020304" charset="0"/>
                <a:cs typeface="Times New Roman" panose="02020603050405020304" charset="0"/>
              </a:rPr>
              <a:t>So </a:t>
            </a:r>
            <a:r>
              <a:rPr lang="en-US" sz="2800" b="1" dirty="0" err="1">
                <a:solidFill>
                  <a:srgbClr val="500050"/>
                </a:solidFill>
                <a:latin typeface="Times New Roman" panose="02020603050405020304" charset="0"/>
                <a:cs typeface="Times New Roman" panose="02020603050405020304" charset="0"/>
              </a:rPr>
              <a:t>sánh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thể</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tích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của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và</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a:t>
            </a:r>
          </a:p>
        </p:txBody>
      </p:sp>
      <p:sp>
        <p:nvSpPr>
          <p:cNvPr id="115" name="Text Box 53"/>
          <p:cNvSpPr txBox="1">
            <a:spLocks noChangeArrowheads="1"/>
          </p:cNvSpPr>
          <p:nvPr/>
        </p:nvSpPr>
        <p:spPr bwMode="auto">
          <a:xfrm>
            <a:off x="3786505" y="5097205"/>
            <a:ext cx="3810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A</a:t>
            </a:r>
            <a:endParaRPr lang="en-US" sz="3200" b="1" dirty="0">
              <a:latin typeface="Times New Roman" panose="02020603050405020304" charset="0"/>
              <a:cs typeface="Times New Roman" panose="02020603050405020304" charset="0"/>
            </a:endParaRPr>
          </a:p>
        </p:txBody>
      </p:sp>
      <p:sp>
        <p:nvSpPr>
          <p:cNvPr id="116" name="Text Box 53"/>
          <p:cNvSpPr txBox="1">
            <a:spLocks noChangeArrowheads="1"/>
          </p:cNvSpPr>
          <p:nvPr/>
        </p:nvSpPr>
        <p:spPr bwMode="auto">
          <a:xfrm>
            <a:off x="6858000" y="4977825"/>
            <a:ext cx="38100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B</a:t>
            </a:r>
            <a:endParaRPr lang="en-US" sz="3200" b="1">
              <a:latin typeface="HP001 4 hàng" panose="020B0603050302020204" pitchFamily="34" charset="0"/>
            </a:endParaRPr>
          </a:p>
          <a:p>
            <a:pPr eaLnBrk="1" hangingPunct="1">
              <a:spcBef>
                <a:spcPct val="50000"/>
              </a:spcBef>
            </a:pPr>
            <a:endParaRPr lang="en-US" sz="3200" b="1" dirty="0">
              <a:latin typeface="Times New Roman" panose="02020603050405020304" charset="0"/>
              <a:cs typeface="Times New Roman" panose="02020603050405020304" charset="0"/>
            </a:endParaRPr>
          </a:p>
        </p:txBody>
      </p:sp>
      <p:sp>
        <p:nvSpPr>
          <p:cNvPr id="117" name="TextBox 116"/>
          <p:cNvSpPr txBox="1"/>
          <p:nvPr/>
        </p:nvSpPr>
        <p:spPr>
          <a:xfrm>
            <a:off x="2260254" y="790953"/>
            <a:ext cx="7672381"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gồm</a:t>
            </a:r>
            <a:r>
              <a:rPr lang="en-US" sz="2800" b="1" dirty="0">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45</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lập</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nhỏ</a:t>
            </a:r>
            <a:r>
              <a:rPr lang="en-US" sz="2800" b="1" dirty="0">
                <a:latin typeface="Times New Roman" panose="02020603050405020304" charset="0"/>
                <a:cs typeface="Times New Roman" panose="02020603050405020304" charset="0"/>
              </a:rPr>
              <a:t>.</a:t>
            </a:r>
          </a:p>
        </p:txBody>
      </p:sp>
      <mc:AlternateContent xmlns:mc="http://schemas.openxmlformats.org/markup-compatibility/2006" xmlns:a14="http://schemas.microsoft.com/office/drawing/2010/main">
        <mc:Choice Requires="a14">
          <p:sp>
            <p:nvSpPr>
              <p:cNvPr id="118" name="Rectangle 117"/>
              <p:cNvSpPr/>
              <p:nvPr/>
            </p:nvSpPr>
            <p:spPr>
              <a:xfrm>
                <a:off x="1600835" y="5680652"/>
                <a:ext cx="8991599" cy="1024948"/>
              </a:xfrm>
              <a:prstGeom prst="rect">
                <a:avLst/>
              </a:prstGeom>
              <a:solidFill>
                <a:srgbClr val="FFCC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 </a:t>
                </a:r>
                <a:r>
                  <a:rPr lang="en-US" sz="2600" b="1" dirty="0" err="1">
                    <a:solidFill>
                      <a:schemeClr val="tx1"/>
                    </a:solidFill>
                    <a:latin typeface="Times New Roman" panose="02020603050405020304" charset="0"/>
                    <a:cs typeface="Times New Roman" panose="02020603050405020304" charset="0"/>
                  </a:rPr>
                  <a:t>gồm</a:t>
                </a:r>
                <a:r>
                  <a:rPr lang="en-US" sz="2600" b="1" dirty="0">
                    <a:solidFill>
                      <a:schemeClr val="tx1"/>
                    </a:solidFill>
                    <a:latin typeface="Times New Roman" panose="02020603050405020304" charset="0"/>
                    <a:cs typeface="Times New Roman" panose="02020603050405020304" charset="0"/>
                  </a:rPr>
                  <a:t> 3 </a:t>
                </a:r>
                <a:r>
                  <a:rPr lang="en-US" sz="2600" b="1" dirty="0" err="1">
                    <a:solidFill>
                      <a:schemeClr val="tx1"/>
                    </a:solidFill>
                    <a:latin typeface="Times New Roman" panose="02020603050405020304" charset="0"/>
                    <a:cs typeface="Times New Roman" panose="02020603050405020304" charset="0"/>
                  </a:rPr>
                  <a:t>lớp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mỗi</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lớp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có</a:t>
                </a:r>
                <a:r>
                  <a:rPr lang="en-US" sz="2600" b="1" dirty="0">
                    <a:solidFill>
                      <a:schemeClr val="tx1"/>
                    </a:solidFill>
                    <a:latin typeface="Times New Roman" panose="02020603050405020304" charset="0"/>
                    <a:cs typeface="Times New Roman" panose="02020603050405020304" charset="0"/>
                  </a:rPr>
                  <a:t> 15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lập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phương</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nhỏ</a:t>
                </a:r>
                <a:endParaRPr lang="en-US" sz="2600" b="1" dirty="0">
                  <a:solidFill>
                    <a:schemeClr val="tx1"/>
                  </a:solidFill>
                  <a:latin typeface="Times New Roman" panose="02020603050405020304" charset="0"/>
                  <a:cs typeface="Times New Roman" panose="02020603050405020304" charset="0"/>
                </a:endParaRPr>
              </a:p>
              <a:p>
                <a:pPr algn="just"/>
                <a:r>
                  <a:rPr lang="en-US" sz="2600" b="1" dirty="0" err="1">
                    <a:solidFill>
                      <a:schemeClr val="tx1"/>
                    </a:solidFill>
                    <a:latin typeface="Times New Roman" panose="02020603050405020304" charset="0"/>
                    <a:cs typeface="Times New Roman" panose="02020603050405020304" charset="0"/>
                  </a:rPr>
                  <a:t>Vậy</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 </a:t>
                </a:r>
                <a:r>
                  <a:rPr lang="en-US" sz="2600" b="1" dirty="0" err="1">
                    <a:solidFill>
                      <a:schemeClr val="tx1"/>
                    </a:solidFill>
                    <a:latin typeface="Times New Roman" panose="02020603050405020304" charset="0"/>
                    <a:cs typeface="Times New Roman" panose="02020603050405020304" charset="0"/>
                  </a:rPr>
                  <a:t>có</a:t>
                </a:r>
                <a:r>
                  <a:rPr lang="en-US" sz="2600" b="1" dirty="0">
                    <a:solidFill>
                      <a:schemeClr val="tx1"/>
                    </a:solidFill>
                    <a:latin typeface="Times New Roman" panose="02020603050405020304" charset="0"/>
                    <a:cs typeface="Times New Roman" panose="02020603050405020304" charset="0"/>
                  </a:rPr>
                  <a:t>: 15 </a:t>
                </a:r>
                <a14:m>
                  <m:oMath xmlns:m="http://schemas.openxmlformats.org/officeDocument/2006/math">
                    <m:r>
                      <a:rPr lang="en-US" sz="2600" b="1" i="1" smtClean="0">
                        <a:solidFill>
                          <a:schemeClr val="tx1"/>
                        </a:solidFill>
                        <a:latin typeface="Cambria Math" panose="02040503050406030204" charset="0"/>
                        <a:ea typeface="MS Mincho" charset="0"/>
                        <a:cs typeface="Cambria Math" panose="02040503050406030204" charset="0"/>
                      </a:rPr>
                      <m:t>×</m:t>
                    </m:r>
                  </m:oMath>
                </a14:m>
                <a:r>
                  <a:rPr lang="en-US" sz="2600" b="1" dirty="0">
                    <a:solidFill>
                      <a:schemeClr val="tx1"/>
                    </a:solidFill>
                    <a:latin typeface="Times New Roman" panose="02020603050405020304" charset="0"/>
                    <a:cs typeface="Times New Roman" panose="02020603050405020304" charset="0"/>
                  </a:rPr>
                  <a:t> 3 = 45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lập</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phương</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nhỏ</a:t>
                </a:r>
                <a:r>
                  <a:rPr lang="en-US" sz="2600" b="1" dirty="0">
                    <a:solidFill>
                      <a:schemeClr val="tx1"/>
                    </a:solidFill>
                    <a:latin typeface="Times New Roman" panose="02020603050405020304" charset="0"/>
                    <a:cs typeface="Times New Roman" panose="02020603050405020304" charset="0"/>
                  </a:rPr>
                  <a:t>)</a:t>
                </a:r>
              </a:p>
            </p:txBody>
          </p:sp>
        </mc:Choice>
        <mc:Fallback xmlns="">
          <p:sp>
            <p:nvSpPr>
              <p:cNvPr id="118" name="Rectangle 117"/>
              <p:cNvSpPr>
                <a:spLocks noRot="1" noChangeAspect="1" noMove="1" noResize="1" noEditPoints="1" noAdjustHandles="1" noChangeArrowheads="1" noChangeShapeType="1" noTextEdit="1"/>
              </p:cNvSpPr>
              <p:nvPr/>
            </p:nvSpPr>
            <p:spPr>
              <a:xfrm>
                <a:off x="1600835" y="5680652"/>
                <a:ext cx="8991599" cy="1024948"/>
              </a:xfrm>
              <a:prstGeom prst="rect">
                <a:avLst/>
              </a:prstGeom>
              <a:blipFill rotWithShape="1">
                <a:blip r:embed="rId3"/>
                <a:stretch>
                  <a:fillRect l="-78" t="-3030" r="-64" b="-2974"/>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3" name="TextBox 12"/>
          <p:cNvSpPr txBox="1"/>
          <p:nvPr/>
        </p:nvSpPr>
        <p:spPr>
          <a:xfrm>
            <a:off x="64704" y="207783"/>
            <a:ext cx="3774275" cy="583565"/>
          </a:xfrm>
          <a:prstGeom prst="rect">
            <a:avLst/>
          </a:prstGeom>
          <a:noFill/>
        </p:spPr>
        <p:txBody>
          <a:bodyPr wrap="square" rtlCol="0">
            <a:spAutoFit/>
          </a:bodyPr>
          <a:lstStyle/>
          <a:p>
            <a:pPr algn="ctr"/>
            <a:r>
              <a:rPr lang="en-US" sz="3200" b="1">
                <a:ln w="12700">
                  <a:solidFill>
                    <a:schemeClr val="tx1"/>
                  </a:solidFill>
                </a:ln>
                <a:solidFill>
                  <a:srgbClr val="EFEEDE"/>
                </a:solidFill>
                <a:latin typeface="#9Slide07 IcielCadena" panose="02000503000000020004" pitchFamily="2" charset="0"/>
              </a:rPr>
              <a:t>Bài tập 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05556E-6 4.73988E-6 L 3.05556E-6 -0.08139 " pathEditMode="relative" rAng="0" ptsTypes="AA">
                                      <p:cBhvr>
                                        <p:cTn id="6" dur="2000" fill="hold"/>
                                        <p:tgtEl>
                                          <p:spTgt spid="7"/>
                                        </p:tgtEl>
                                        <p:attrNameLst>
                                          <p:attrName>ppt_x</p:attrName>
                                          <p:attrName>ppt_y</p:attrName>
                                        </p:attrNameLst>
                                      </p:cBhvr>
                                      <p:rCtr x="0" y="-4069"/>
                                    </p:animMotion>
                                  </p:childTnLst>
                                </p:cTn>
                              </p:par>
                              <p:par>
                                <p:cTn id="7" presetID="42" presetClass="path" presetSubtype="0" accel="50000" decel="50000" fill="hold" nodeType="withEffect">
                                  <p:stCondLst>
                                    <p:cond delay="0"/>
                                  </p:stCondLst>
                                  <p:childTnLst>
                                    <p:animMotion origin="layout" path="M 2.22222E-6 -3.4104E-6 L 2.22222E-6 0.09133 " pathEditMode="relative" rAng="0" ptsTypes="AA">
                                      <p:cBhvr>
                                        <p:cTn id="8" dur="2000" fill="hold"/>
                                        <p:tgtEl>
                                          <p:spTgt spid="3"/>
                                        </p:tgtEl>
                                        <p:attrNameLst>
                                          <p:attrName>ppt_x</p:attrName>
                                          <p:attrName>ppt_y</p:attrName>
                                        </p:attrNameLst>
                                      </p:cBhvr>
                                      <p:rCtr x="0" y="4555"/>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barn(inVertical)">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wheel(1)">
                                      <p:cBhvr>
                                        <p:cTn id="22"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18" grpId="0" animBg="1"/>
      <p:bldP spid="1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6415089" y="3457578"/>
            <a:ext cx="1585912" cy="809625"/>
            <a:chOff x="3081" y="2016"/>
            <a:chExt cx="999" cy="510"/>
          </a:xfrm>
        </p:grpSpPr>
        <p:sp>
          <p:nvSpPr>
            <p:cNvPr id="30818" name="AutoShape 3"/>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9" name="AutoShape 4"/>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0" name="AutoShape 5"/>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1" name="AutoShape 6"/>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2" name="AutoShape 7"/>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3" name="AutoShape 8"/>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4" name="AutoShape 9"/>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5" name="AutoShape 10"/>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6" name="AutoShape 11"/>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27" name="AutoShape 12"/>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30726" name="Group 21"/>
          <p:cNvGrpSpPr/>
          <p:nvPr/>
        </p:nvGrpSpPr>
        <p:grpSpPr bwMode="auto">
          <a:xfrm>
            <a:off x="2943226" y="3462335"/>
            <a:ext cx="2357438" cy="795337"/>
            <a:chOff x="894" y="1140"/>
            <a:chExt cx="1485" cy="501"/>
          </a:xfrm>
        </p:grpSpPr>
        <p:sp>
          <p:nvSpPr>
            <p:cNvPr id="30802" name="AutoShape 22"/>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3" name="AutoShape 23"/>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4" name="AutoShape 24"/>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5" name="AutoShape 25"/>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6" name="AutoShape 26"/>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7" name="AutoShape 27"/>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8" name="AutoShape 28"/>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9" name="AutoShape 29"/>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0" name="AutoShape 30"/>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1" name="AutoShape 31"/>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30812" name="Group 32"/>
            <p:cNvGrpSpPr/>
            <p:nvPr/>
          </p:nvGrpSpPr>
          <p:grpSpPr bwMode="auto">
            <a:xfrm>
              <a:off x="894" y="1305"/>
              <a:ext cx="1323" cy="336"/>
              <a:chOff x="1074" y="1314"/>
              <a:chExt cx="1323" cy="336"/>
            </a:xfrm>
          </p:grpSpPr>
          <p:sp>
            <p:nvSpPr>
              <p:cNvPr id="30813" name="AutoShape 33"/>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4" name="AutoShape 34"/>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5" name="AutoShape 35"/>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6" name="AutoShape 36"/>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17" name="AutoShape 37"/>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30727" name="Group 38"/>
          <p:cNvGrpSpPr/>
          <p:nvPr/>
        </p:nvGrpSpPr>
        <p:grpSpPr bwMode="auto">
          <a:xfrm>
            <a:off x="2938468" y="3067050"/>
            <a:ext cx="2357437" cy="795339"/>
            <a:chOff x="894" y="1140"/>
            <a:chExt cx="1485" cy="501"/>
          </a:xfrm>
        </p:grpSpPr>
        <p:sp>
          <p:nvSpPr>
            <p:cNvPr id="30786" name="AutoShape 39"/>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7" name="AutoShape 40"/>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8" name="AutoShape 41"/>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9" name="AutoShape 42"/>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0" name="AutoShape 43"/>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1" name="AutoShape 44"/>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2" name="AutoShape 45"/>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3" name="AutoShape 46"/>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4" name="AutoShape 47"/>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5" name="AutoShape 48"/>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30796" name="Group 49"/>
            <p:cNvGrpSpPr/>
            <p:nvPr/>
          </p:nvGrpSpPr>
          <p:grpSpPr bwMode="auto">
            <a:xfrm>
              <a:off x="894" y="1305"/>
              <a:ext cx="1323" cy="336"/>
              <a:chOff x="1074" y="1314"/>
              <a:chExt cx="1323" cy="336"/>
            </a:xfrm>
          </p:grpSpPr>
          <p:sp>
            <p:nvSpPr>
              <p:cNvPr id="30797" name="AutoShape 50"/>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8" name="AutoShape 51"/>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99" name="AutoShape 52"/>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0" name="AutoShape 53"/>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801" name="AutoShape 54"/>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30728" name="Group 55"/>
          <p:cNvGrpSpPr/>
          <p:nvPr/>
        </p:nvGrpSpPr>
        <p:grpSpPr bwMode="auto">
          <a:xfrm>
            <a:off x="2938468" y="2667000"/>
            <a:ext cx="2357437" cy="795339"/>
            <a:chOff x="894" y="1140"/>
            <a:chExt cx="1485" cy="501"/>
          </a:xfrm>
        </p:grpSpPr>
        <p:sp>
          <p:nvSpPr>
            <p:cNvPr id="30770" name="AutoShape 56"/>
            <p:cNvSpPr>
              <a:spLocks noChangeArrowheads="1"/>
            </p:cNvSpPr>
            <p:nvPr/>
          </p:nvSpPr>
          <p:spPr bwMode="auto">
            <a:xfrm>
              <a:off x="105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1" name="AutoShape 57"/>
            <p:cNvSpPr>
              <a:spLocks noChangeArrowheads="1"/>
            </p:cNvSpPr>
            <p:nvPr/>
          </p:nvSpPr>
          <p:spPr bwMode="auto">
            <a:xfrm>
              <a:off x="1296"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2" name="AutoShape 58"/>
            <p:cNvSpPr>
              <a:spLocks noChangeArrowheads="1"/>
            </p:cNvSpPr>
            <p:nvPr/>
          </p:nvSpPr>
          <p:spPr bwMode="auto">
            <a:xfrm>
              <a:off x="1545"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3" name="AutoShape 59"/>
            <p:cNvSpPr>
              <a:spLocks noChangeArrowheads="1"/>
            </p:cNvSpPr>
            <p:nvPr/>
          </p:nvSpPr>
          <p:spPr bwMode="auto">
            <a:xfrm>
              <a:off x="1794"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4" name="AutoShape 60"/>
            <p:cNvSpPr>
              <a:spLocks noChangeArrowheads="1"/>
            </p:cNvSpPr>
            <p:nvPr/>
          </p:nvSpPr>
          <p:spPr bwMode="auto">
            <a:xfrm>
              <a:off x="2043" y="114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5" name="AutoShape 61"/>
            <p:cNvSpPr>
              <a:spLocks noChangeArrowheads="1"/>
            </p:cNvSpPr>
            <p:nvPr/>
          </p:nvSpPr>
          <p:spPr bwMode="auto">
            <a:xfrm>
              <a:off x="97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6" name="AutoShape 62"/>
            <p:cNvSpPr>
              <a:spLocks noChangeArrowheads="1"/>
            </p:cNvSpPr>
            <p:nvPr/>
          </p:nvSpPr>
          <p:spPr bwMode="auto">
            <a:xfrm>
              <a:off x="1218"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7" name="AutoShape 63"/>
            <p:cNvSpPr>
              <a:spLocks noChangeArrowheads="1"/>
            </p:cNvSpPr>
            <p:nvPr/>
          </p:nvSpPr>
          <p:spPr bwMode="auto">
            <a:xfrm>
              <a:off x="1467"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8" name="AutoShape 64"/>
            <p:cNvSpPr>
              <a:spLocks noChangeArrowheads="1"/>
            </p:cNvSpPr>
            <p:nvPr/>
          </p:nvSpPr>
          <p:spPr bwMode="auto">
            <a:xfrm>
              <a:off x="1716"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79" name="AutoShape 65"/>
            <p:cNvSpPr>
              <a:spLocks noChangeArrowheads="1"/>
            </p:cNvSpPr>
            <p:nvPr/>
          </p:nvSpPr>
          <p:spPr bwMode="auto">
            <a:xfrm>
              <a:off x="1965" y="1218"/>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nvGrpSpPr>
            <p:cNvPr id="30780" name="Group 66"/>
            <p:cNvGrpSpPr/>
            <p:nvPr/>
          </p:nvGrpSpPr>
          <p:grpSpPr bwMode="auto">
            <a:xfrm>
              <a:off x="894" y="1305"/>
              <a:ext cx="1323" cy="336"/>
              <a:chOff x="1074" y="1314"/>
              <a:chExt cx="1323" cy="336"/>
            </a:xfrm>
          </p:grpSpPr>
          <p:sp>
            <p:nvSpPr>
              <p:cNvPr id="30781" name="AutoShape 67"/>
              <p:cNvSpPr>
                <a:spLocks noChangeArrowheads="1"/>
              </p:cNvSpPr>
              <p:nvPr/>
            </p:nvSpPr>
            <p:spPr bwMode="auto">
              <a:xfrm>
                <a:off x="107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2" name="AutoShape 68"/>
              <p:cNvSpPr>
                <a:spLocks noChangeArrowheads="1"/>
              </p:cNvSpPr>
              <p:nvPr/>
            </p:nvSpPr>
            <p:spPr bwMode="auto">
              <a:xfrm>
                <a:off x="1314"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3" name="AutoShape 69"/>
              <p:cNvSpPr>
                <a:spLocks noChangeArrowheads="1"/>
              </p:cNvSpPr>
              <p:nvPr/>
            </p:nvSpPr>
            <p:spPr bwMode="auto">
              <a:xfrm>
                <a:off x="1563"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4" name="AutoShape 70"/>
              <p:cNvSpPr>
                <a:spLocks noChangeArrowheads="1"/>
              </p:cNvSpPr>
              <p:nvPr/>
            </p:nvSpPr>
            <p:spPr bwMode="auto">
              <a:xfrm>
                <a:off x="1812"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85" name="AutoShape 71"/>
              <p:cNvSpPr>
                <a:spLocks noChangeArrowheads="1"/>
              </p:cNvSpPr>
              <p:nvPr/>
            </p:nvSpPr>
            <p:spPr bwMode="auto">
              <a:xfrm>
                <a:off x="2061" y="131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grpSp>
        <p:nvGrpSpPr>
          <p:cNvPr id="30729" name="Group 72"/>
          <p:cNvGrpSpPr/>
          <p:nvPr/>
        </p:nvGrpSpPr>
        <p:grpSpPr bwMode="auto">
          <a:xfrm>
            <a:off x="6415089" y="3119445"/>
            <a:ext cx="1585912" cy="809625"/>
            <a:chOff x="3081" y="2016"/>
            <a:chExt cx="999" cy="510"/>
          </a:xfrm>
        </p:grpSpPr>
        <p:sp>
          <p:nvSpPr>
            <p:cNvPr id="30760" name="AutoShape 73"/>
            <p:cNvSpPr>
              <a:spLocks noChangeArrowheads="1"/>
            </p:cNvSpPr>
            <p:nvPr/>
          </p:nvSpPr>
          <p:spPr bwMode="auto">
            <a:xfrm>
              <a:off x="326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1" name="AutoShape 74"/>
            <p:cNvSpPr>
              <a:spLocks noChangeArrowheads="1"/>
            </p:cNvSpPr>
            <p:nvPr/>
          </p:nvSpPr>
          <p:spPr bwMode="auto">
            <a:xfrm>
              <a:off x="350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2" name="AutoShape 75"/>
            <p:cNvSpPr>
              <a:spLocks noChangeArrowheads="1"/>
            </p:cNvSpPr>
            <p:nvPr/>
          </p:nvSpPr>
          <p:spPr bwMode="auto">
            <a:xfrm>
              <a:off x="3744" y="201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3" name="AutoShape 76"/>
            <p:cNvSpPr>
              <a:spLocks noChangeArrowheads="1"/>
            </p:cNvSpPr>
            <p:nvPr/>
          </p:nvSpPr>
          <p:spPr bwMode="auto">
            <a:xfrm>
              <a:off x="3168" y="2112"/>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4" name="AutoShape 77"/>
            <p:cNvSpPr>
              <a:spLocks noChangeArrowheads="1"/>
            </p:cNvSpPr>
            <p:nvPr/>
          </p:nvSpPr>
          <p:spPr bwMode="auto">
            <a:xfrm>
              <a:off x="317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5" name="AutoShape 78"/>
            <p:cNvSpPr>
              <a:spLocks noChangeArrowheads="1"/>
            </p:cNvSpPr>
            <p:nvPr/>
          </p:nvSpPr>
          <p:spPr bwMode="auto">
            <a:xfrm>
              <a:off x="341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6" name="AutoShape 79"/>
            <p:cNvSpPr>
              <a:spLocks noChangeArrowheads="1"/>
            </p:cNvSpPr>
            <p:nvPr/>
          </p:nvSpPr>
          <p:spPr bwMode="auto">
            <a:xfrm>
              <a:off x="3657" y="2103"/>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7" name="AutoShape 80"/>
            <p:cNvSpPr>
              <a:spLocks noChangeArrowheads="1"/>
            </p:cNvSpPr>
            <p:nvPr/>
          </p:nvSpPr>
          <p:spPr bwMode="auto">
            <a:xfrm>
              <a:off x="3081"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8" name="AutoShape 81"/>
            <p:cNvSpPr>
              <a:spLocks noChangeArrowheads="1"/>
            </p:cNvSpPr>
            <p:nvPr/>
          </p:nvSpPr>
          <p:spPr bwMode="auto">
            <a:xfrm>
              <a:off x="3330" y="219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69" name="AutoShape 82"/>
            <p:cNvSpPr>
              <a:spLocks noChangeArrowheads="1"/>
            </p:cNvSpPr>
            <p:nvPr/>
          </p:nvSpPr>
          <p:spPr bwMode="auto">
            <a:xfrm>
              <a:off x="3570" y="218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grpSp>
        <p:nvGrpSpPr>
          <p:cNvPr id="10" name="Group 83"/>
          <p:cNvGrpSpPr/>
          <p:nvPr/>
        </p:nvGrpSpPr>
        <p:grpSpPr bwMode="auto">
          <a:xfrm>
            <a:off x="6413505" y="2709869"/>
            <a:ext cx="1585913" cy="809625"/>
            <a:chOff x="3177" y="2850"/>
            <a:chExt cx="999" cy="510"/>
          </a:xfrm>
        </p:grpSpPr>
        <p:sp>
          <p:nvSpPr>
            <p:cNvPr id="30751" name="AutoShape 84"/>
            <p:cNvSpPr>
              <a:spLocks noChangeArrowheads="1"/>
            </p:cNvSpPr>
            <p:nvPr/>
          </p:nvSpPr>
          <p:spPr bwMode="auto">
            <a:xfrm>
              <a:off x="336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2" name="AutoShape 85"/>
            <p:cNvSpPr>
              <a:spLocks noChangeArrowheads="1"/>
            </p:cNvSpPr>
            <p:nvPr/>
          </p:nvSpPr>
          <p:spPr bwMode="auto">
            <a:xfrm>
              <a:off x="360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3" name="AutoShape 86"/>
            <p:cNvSpPr>
              <a:spLocks noChangeArrowheads="1"/>
            </p:cNvSpPr>
            <p:nvPr/>
          </p:nvSpPr>
          <p:spPr bwMode="auto">
            <a:xfrm>
              <a:off x="3840" y="2850"/>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4" name="AutoShape 87"/>
            <p:cNvSpPr>
              <a:spLocks noChangeArrowheads="1"/>
            </p:cNvSpPr>
            <p:nvPr/>
          </p:nvSpPr>
          <p:spPr bwMode="auto">
            <a:xfrm>
              <a:off x="3264" y="2946"/>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5" name="AutoShape 88"/>
            <p:cNvSpPr>
              <a:spLocks noChangeArrowheads="1"/>
            </p:cNvSpPr>
            <p:nvPr/>
          </p:nvSpPr>
          <p:spPr bwMode="auto">
            <a:xfrm>
              <a:off x="327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6" name="AutoShape 89"/>
            <p:cNvSpPr>
              <a:spLocks noChangeArrowheads="1"/>
            </p:cNvSpPr>
            <p:nvPr/>
          </p:nvSpPr>
          <p:spPr bwMode="auto">
            <a:xfrm>
              <a:off x="351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7" name="AutoShape 90"/>
            <p:cNvSpPr>
              <a:spLocks noChangeArrowheads="1"/>
            </p:cNvSpPr>
            <p:nvPr/>
          </p:nvSpPr>
          <p:spPr bwMode="auto">
            <a:xfrm>
              <a:off x="3753" y="2937"/>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8" name="AutoShape 91"/>
            <p:cNvSpPr>
              <a:spLocks noChangeArrowheads="1"/>
            </p:cNvSpPr>
            <p:nvPr/>
          </p:nvSpPr>
          <p:spPr bwMode="auto">
            <a:xfrm>
              <a:off x="3177"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sp>
          <p:nvSpPr>
            <p:cNvPr id="30759" name="AutoShape 92"/>
            <p:cNvSpPr>
              <a:spLocks noChangeArrowheads="1"/>
            </p:cNvSpPr>
            <p:nvPr/>
          </p:nvSpPr>
          <p:spPr bwMode="auto">
            <a:xfrm>
              <a:off x="3426" y="3024"/>
              <a:ext cx="336" cy="336"/>
            </a:xfrm>
            <a:prstGeom prst="cube">
              <a:avLst>
                <a:gd name="adj" fmla="val 25000"/>
              </a:avLst>
            </a:prstGeom>
            <a:solidFill>
              <a:srgbClr val="33CCCC"/>
            </a:solidFill>
            <a:ln w="9525">
              <a:solidFill>
                <a:schemeClr val="tx1"/>
              </a:solidFill>
              <a:miter lim="800000"/>
            </a:ln>
          </p:spPr>
          <p:txBody>
            <a:bodyPr wrap="none" anchor="ctr"/>
            <a:lstStyle/>
            <a:p>
              <a:endParaRPr lang="vi-VN"/>
            </a:p>
          </p:txBody>
        </p:sp>
      </p:grpSp>
      <p:sp>
        <p:nvSpPr>
          <p:cNvPr id="109" name="TextBox 108"/>
          <p:cNvSpPr txBox="1"/>
          <p:nvPr/>
        </p:nvSpPr>
        <p:spPr>
          <a:xfrm>
            <a:off x="2362200" y="1141750"/>
            <a:ext cx="8305800" cy="521970"/>
          </a:xfrm>
          <a:prstGeom prst="rect">
            <a:avLst/>
          </a:prstGeom>
          <a:noFill/>
        </p:spPr>
        <p:txBody>
          <a:bodyPr wrap="square" rtlCol="0">
            <a:spAutoFit/>
          </a:bodyPr>
          <a:lstStyle/>
          <a:p>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gồm</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mấy</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lập</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phương</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nhỏ</a:t>
            </a:r>
            <a:r>
              <a:rPr lang="en-US" sz="2800" b="1" dirty="0">
                <a:solidFill>
                  <a:srgbClr val="500050"/>
                </a:solidFill>
                <a:latin typeface="Times New Roman" panose="02020603050405020304" charset="0"/>
                <a:cs typeface="Times New Roman" panose="02020603050405020304" charset="0"/>
              </a:rPr>
              <a:t>?</a:t>
            </a:r>
          </a:p>
        </p:txBody>
      </p:sp>
      <p:sp>
        <p:nvSpPr>
          <p:cNvPr id="110" name="TextBox 109"/>
          <p:cNvSpPr txBox="1"/>
          <p:nvPr/>
        </p:nvSpPr>
        <p:spPr>
          <a:xfrm>
            <a:off x="2362200" y="1613010"/>
            <a:ext cx="8305799" cy="521970"/>
          </a:xfrm>
          <a:prstGeom prst="rect">
            <a:avLst/>
          </a:prstGeom>
          <a:noFill/>
        </p:spPr>
        <p:txBody>
          <a:bodyPr wrap="square" rtlCol="0">
            <a:spAutoFit/>
          </a:bodyPr>
          <a:lstStyle/>
          <a:p>
            <a:r>
              <a:rPr lang="en-US" sz="2800" b="1" dirty="0">
                <a:solidFill>
                  <a:srgbClr val="500050"/>
                </a:solidFill>
                <a:latin typeface="Times New Roman" panose="02020603050405020304" charset="0"/>
                <a:cs typeface="Times New Roman" panose="02020603050405020304" charset="0"/>
              </a:rPr>
              <a:t>So </a:t>
            </a:r>
            <a:r>
              <a:rPr lang="en-US" sz="2800" b="1" dirty="0" err="1">
                <a:solidFill>
                  <a:srgbClr val="500050"/>
                </a:solidFill>
                <a:latin typeface="Times New Roman" panose="02020603050405020304" charset="0"/>
                <a:cs typeface="Times New Roman" panose="02020603050405020304" charset="0"/>
              </a:rPr>
              <a:t>sánh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thể</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tích</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của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và</a:t>
            </a:r>
            <a:r>
              <a:rPr lang="en-US" sz="2800" b="1" dirty="0">
                <a:solidFill>
                  <a:srgbClr val="500050"/>
                </a:solidFill>
                <a:latin typeface="Times New Roman" panose="02020603050405020304" charset="0"/>
                <a:cs typeface="Times New Roman" panose="02020603050405020304" charset="0"/>
              </a:rPr>
              <a:t> </a:t>
            </a:r>
            <a:r>
              <a:rPr lang="en-US" sz="2800" b="1" dirty="0" err="1">
                <a:solidFill>
                  <a:srgbClr val="500050"/>
                </a:solidFill>
                <a:latin typeface="Times New Roman" panose="02020603050405020304" charset="0"/>
                <a:cs typeface="Times New Roman" panose="02020603050405020304" charset="0"/>
              </a:rPr>
              <a:t>hình</a:t>
            </a:r>
            <a:r>
              <a:rPr lang="en-US" sz="2800" b="1" dirty="0">
                <a:solidFill>
                  <a:srgbClr val="500050"/>
                </a:solidFill>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solidFill>
                  <a:srgbClr val="500050"/>
                </a:solidFill>
                <a:latin typeface="Times New Roman" panose="02020603050405020304" charset="0"/>
                <a:cs typeface="Times New Roman" panose="02020603050405020304" charset="0"/>
              </a:rPr>
              <a:t>.</a:t>
            </a:r>
          </a:p>
        </p:txBody>
      </p:sp>
      <p:sp>
        <p:nvSpPr>
          <p:cNvPr id="111" name="TextBox 110"/>
          <p:cNvSpPr txBox="1"/>
          <p:nvPr/>
        </p:nvSpPr>
        <p:spPr>
          <a:xfrm>
            <a:off x="2362200" y="619780"/>
            <a:ext cx="7138985"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a:latin typeface="HP001 4 hàng" panose="020B0603050302020204" pitchFamily="34" charset="0"/>
                <a:sym typeface="+mn-ea"/>
              </a:rPr>
              <a:t>A</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gồm</a:t>
            </a:r>
            <a:r>
              <a:rPr lang="en-US" sz="2800" b="1" dirty="0">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45</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lập</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nhỏ</a:t>
            </a:r>
            <a:r>
              <a:rPr lang="en-US" sz="2800" b="1" dirty="0">
                <a:latin typeface="Times New Roman" panose="02020603050405020304" charset="0"/>
                <a:cs typeface="Times New Roman" panose="02020603050405020304" charset="0"/>
              </a:rPr>
              <a:t>.</a:t>
            </a:r>
          </a:p>
        </p:txBody>
      </p:sp>
      <p:sp>
        <p:nvSpPr>
          <p:cNvPr id="112" name="Text Box 53"/>
          <p:cNvSpPr txBox="1">
            <a:spLocks noChangeArrowheads="1"/>
          </p:cNvSpPr>
          <p:nvPr/>
        </p:nvSpPr>
        <p:spPr bwMode="auto">
          <a:xfrm>
            <a:off x="3733800" y="4901625"/>
            <a:ext cx="3810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b="1">
                <a:latin typeface="HP001 4 hàng" panose="020B0603050302020204" pitchFamily="34" charset="0"/>
                <a:sym typeface="+mn-ea"/>
              </a:rPr>
              <a:t>A</a:t>
            </a:r>
            <a:endParaRPr lang="en-US" sz="3200" b="1" dirty="0">
              <a:latin typeface="HP001 5 hàng" panose="020B0603050302020204" pitchFamily="34" charset="-93"/>
            </a:endParaRPr>
          </a:p>
        </p:txBody>
      </p:sp>
      <p:sp>
        <p:nvSpPr>
          <p:cNvPr id="3" name="Rectangle 2"/>
          <p:cNvSpPr/>
          <p:nvPr/>
        </p:nvSpPr>
        <p:spPr>
          <a:xfrm>
            <a:off x="6862947" y="4977825"/>
            <a:ext cx="598170" cy="583565"/>
          </a:xfrm>
          <a:prstGeom prst="rect">
            <a:avLst/>
          </a:prstGeom>
        </p:spPr>
        <p:txBody>
          <a:bodyPr wrap="none">
            <a:spAutoFit/>
          </a:bodyPr>
          <a:lstStyle/>
          <a:p>
            <a:pPr algn="l">
              <a:spcBef>
                <a:spcPct val="50000"/>
              </a:spcBef>
            </a:pPr>
            <a:r>
              <a:rPr lang="en-US" sz="3200" b="1">
                <a:latin typeface="HP001 4 hàng" panose="020B0603050302020204" pitchFamily="34" charset="0"/>
                <a:sym typeface="+mn-ea"/>
              </a:rPr>
              <a:t>B</a:t>
            </a:r>
            <a:endParaRPr lang="en-US" sz="3200" b="1" dirty="0">
              <a:latin typeface="HP001 5 hàng" panose="020B0603050302020204" pitchFamily="34" charset="-93"/>
            </a:endParaRPr>
          </a:p>
        </p:txBody>
      </p:sp>
      <mc:AlternateContent xmlns:mc="http://schemas.openxmlformats.org/markup-compatibility/2006" xmlns:a14="http://schemas.microsoft.com/office/drawing/2010/main">
        <mc:Choice Requires="a14">
          <p:sp>
            <p:nvSpPr>
              <p:cNvPr id="114" name="Rectangle 113"/>
              <p:cNvSpPr/>
              <p:nvPr/>
            </p:nvSpPr>
            <p:spPr>
              <a:xfrm>
                <a:off x="1511938" y="5561330"/>
                <a:ext cx="8839199" cy="685800"/>
              </a:xfrm>
              <a:prstGeom prst="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charset="0"/>
                    <a:cs typeface="Times New Roman" panose="02020603050405020304" charset="0"/>
                  </a:rPr>
                  <a:t>Vậy</a:t>
                </a:r>
                <a:r>
                  <a:rPr lang="en-US"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hình</a:t>
                </a:r>
                <a:r>
                  <a:rPr lang="en-US" sz="2600" b="1" dirty="0">
                    <a:solidFill>
                      <a:schemeClr val="tx1"/>
                    </a:solidFill>
                    <a:latin typeface="Times New Roman" panose="02020603050405020304" charset="0"/>
                    <a:cs typeface="Times New Roman" panose="02020603050405020304" charset="0"/>
                  </a:rPr>
                  <a:t> B </a:t>
                </a:r>
                <a:r>
                  <a:rPr lang="en-US" sz="2600" b="1" dirty="0" err="1">
                    <a:solidFill>
                      <a:schemeClr val="tx1"/>
                    </a:solidFill>
                    <a:latin typeface="Times New Roman" panose="02020603050405020304" charset="0"/>
                    <a:cs typeface="Times New Roman" panose="02020603050405020304" charset="0"/>
                  </a:rPr>
                  <a:t>có</a:t>
                </a:r>
                <a:r>
                  <a:rPr lang="en-US" sz="2600" b="1" dirty="0">
                    <a:solidFill>
                      <a:schemeClr val="tx1"/>
                    </a:solidFill>
                    <a:latin typeface="Times New Roman" panose="02020603050405020304" charset="0"/>
                    <a:cs typeface="Times New Roman" panose="02020603050405020304" charset="0"/>
                  </a:rPr>
                  <a:t>: (9 </a:t>
                </a:r>
                <a14:m>
                  <m:oMath xmlns:m="http://schemas.openxmlformats.org/officeDocument/2006/math">
                    <m:r>
                      <a:rPr lang="en-US" sz="2600" b="1" i="1" smtClean="0">
                        <a:solidFill>
                          <a:schemeClr val="tx1"/>
                        </a:solidFill>
                        <a:latin typeface="Cambria Math" panose="02040503050406030204" charset="0"/>
                        <a:ea typeface="MS Mincho" charset="0"/>
                        <a:cs typeface="Cambria Math" panose="02040503050406030204" charset="0"/>
                      </a:rPr>
                      <m:t>×</m:t>
                    </m:r>
                  </m:oMath>
                </a14:m>
                <a:r>
                  <a:rPr lang="en-US" sz="2600" b="1" dirty="0">
                    <a:solidFill>
                      <a:schemeClr val="tx1"/>
                    </a:solidFill>
                    <a:latin typeface="Times New Roman" panose="02020603050405020304" charset="0"/>
                    <a:cs typeface="Times New Roman" panose="02020603050405020304" charset="0"/>
                  </a:rPr>
                  <a:t> 3) – 1 = 26 (</a:t>
                </a:r>
                <a:r>
                  <a:rPr lang="en-US" sz="2600" b="1" dirty="0" err="1">
                    <a:solidFill>
                      <a:schemeClr val="tx1"/>
                    </a:solidFill>
                    <a:latin typeface="Times New Roman" panose="02020603050405020304" charset="0"/>
                    <a:cs typeface="Times New Roman" panose="02020603050405020304" charset="0"/>
                  </a:rPr>
                  <a:t>hình</a:t>
                </a:r>
                <a:r>
                  <a:rPr lang="vi-VN"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lập</a:t>
                </a:r>
                <a:r>
                  <a:rPr lang="vi-VN"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phương</a:t>
                </a:r>
                <a:r>
                  <a:rPr lang="vi-VN" sz="2600" b="1" dirty="0">
                    <a:solidFill>
                      <a:schemeClr val="tx1"/>
                    </a:solidFill>
                    <a:latin typeface="Times New Roman" panose="02020603050405020304" charset="0"/>
                    <a:cs typeface="Times New Roman" panose="02020603050405020304" charset="0"/>
                  </a:rPr>
                  <a:t> </a:t>
                </a:r>
                <a:r>
                  <a:rPr lang="en-US" sz="2600" b="1" dirty="0" err="1">
                    <a:solidFill>
                      <a:schemeClr val="tx1"/>
                    </a:solidFill>
                    <a:latin typeface="Times New Roman" panose="02020603050405020304" charset="0"/>
                    <a:cs typeface="Times New Roman" panose="02020603050405020304" charset="0"/>
                  </a:rPr>
                  <a:t>nhỏ</a:t>
                </a:r>
                <a:r>
                  <a:rPr lang="en-US" sz="2600" b="1" dirty="0">
                    <a:solidFill>
                      <a:schemeClr val="tx1"/>
                    </a:solidFill>
                    <a:latin typeface="Times New Roman" panose="02020603050405020304" charset="0"/>
                    <a:cs typeface="Times New Roman" panose="02020603050405020304" charset="0"/>
                  </a:rPr>
                  <a:t>)</a:t>
                </a:r>
              </a:p>
            </p:txBody>
          </p:sp>
        </mc:Choice>
        <mc:Fallback xmlns="">
          <p:sp>
            <p:nvSpPr>
              <p:cNvPr id="114" name="Rectangle 113"/>
              <p:cNvSpPr>
                <a:spLocks noRot="1" noChangeAspect="1" noMove="1" noResize="1" noEditPoints="1" noAdjustHandles="1" noChangeArrowheads="1" noChangeShapeType="1" noTextEdit="1"/>
              </p:cNvSpPr>
              <p:nvPr/>
            </p:nvSpPr>
            <p:spPr>
              <a:xfrm>
                <a:off x="1511938" y="5561330"/>
                <a:ext cx="8839199" cy="685800"/>
              </a:xfrm>
              <a:prstGeom prst="rect">
                <a:avLst/>
              </a:prstGeom>
              <a:blipFill rotWithShape="1">
                <a:blip r:embed="rId3"/>
                <a:stretch>
                  <a:fillRect l="-72" t="-926" r="-72" b="-926"/>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15" name="TextBox 114"/>
          <p:cNvSpPr txBox="1"/>
          <p:nvPr/>
        </p:nvSpPr>
        <p:spPr>
          <a:xfrm>
            <a:off x="2362200" y="1141424"/>
            <a:ext cx="8381999"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a:latin typeface="HP001 4 hàng" panose="020B0603050302020204" pitchFamily="34" charset="0"/>
                <a:sym typeface="+mn-ea"/>
              </a:rPr>
              <a:t>B</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gồm</a:t>
            </a:r>
            <a:r>
              <a:rPr lang="en-US" sz="2800" b="1" dirty="0">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26</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lập</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phương</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nhỏ</a:t>
            </a:r>
            <a:r>
              <a:rPr lang="en-US" sz="2800" b="1" dirty="0">
                <a:latin typeface="Times New Roman" panose="02020603050405020304" charset="0"/>
                <a:cs typeface="Times New Roman" panose="02020603050405020304" charset="0"/>
              </a:rPr>
              <a:t>.</a:t>
            </a:r>
          </a:p>
        </p:txBody>
      </p:sp>
      <p:sp>
        <p:nvSpPr>
          <p:cNvPr id="4" name="TextBox 3"/>
          <p:cNvSpPr txBox="1"/>
          <p:nvPr/>
        </p:nvSpPr>
        <p:spPr>
          <a:xfrm>
            <a:off x="2362200" y="1551832"/>
            <a:ext cx="7138985" cy="521970"/>
          </a:xfrm>
          <a:prstGeom prst="rect">
            <a:avLst/>
          </a:prstGeom>
          <a:noFill/>
        </p:spPr>
        <p:txBody>
          <a:bodyPr wrap="square" rtlCol="0">
            <a:spAutoFit/>
          </a:bodyPr>
          <a:lstStyle/>
          <a:p>
            <a:r>
              <a:rPr lang="en-US" sz="2800" b="1" dirty="0" err="1">
                <a:latin typeface="Times New Roman" panose="02020603050405020304" charset="0"/>
                <a:cs typeface="Times New Roman" panose="02020603050405020304" charset="0"/>
              </a:rPr>
              <a:t>Thể</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tích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A </a:t>
            </a:r>
            <a:r>
              <a:rPr lang="en-US" sz="2800" b="1" dirty="0" err="1">
                <a:solidFill>
                  <a:srgbClr val="FF0000"/>
                </a:solidFill>
                <a:latin typeface="Times New Roman" panose="02020603050405020304" charset="0"/>
                <a:cs typeface="Times New Roman" panose="02020603050405020304" charset="0"/>
              </a:rPr>
              <a:t>lớn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hơn</a:t>
            </a:r>
            <a:r>
              <a:rPr lang="en-US" sz="2800" b="1" dirty="0">
                <a:solidFill>
                  <a:srgbClr val="FF0000"/>
                </a:solidFill>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thể</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tích</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4.9711E-6 L -4.16667E-6 -0.07213 " pathEditMode="relative" rAng="0" ptsTypes="AA">
                                      <p:cBhvr>
                                        <p:cTn id="6" dur="2000" fill="hold"/>
                                        <p:tgtEl>
                                          <p:spTgt spid="10"/>
                                        </p:tgtEl>
                                        <p:attrNameLst>
                                          <p:attrName>ppt_x</p:attrName>
                                          <p:attrName>ppt_y</p:attrName>
                                        </p:attrNameLst>
                                      </p:cBhvr>
                                      <p:rCtr x="0" y="-3607"/>
                                    </p:animMotion>
                                  </p:childTnLst>
                                </p:cTn>
                              </p:par>
                              <p:par>
                                <p:cTn id="7" presetID="42" presetClass="path" presetSubtype="0" accel="50000" decel="50000" fill="hold" nodeType="withEffect">
                                  <p:stCondLst>
                                    <p:cond delay="0"/>
                                  </p:stCondLst>
                                  <p:childTnLst>
                                    <p:animMotion origin="layout" path="M 2.22222E-6 3.2948E-6 L 2.22222E-6 0.09641 " pathEditMode="relative" rAng="0" ptsTypes="AA">
                                      <p:cBhvr>
                                        <p:cTn id="8" dur="2000" fill="hold"/>
                                        <p:tgtEl>
                                          <p:spTgt spid="2"/>
                                        </p:tgtEl>
                                        <p:attrNameLst>
                                          <p:attrName>ppt_x</p:attrName>
                                          <p:attrName>ppt_y</p:attrName>
                                        </p:attrNameLst>
                                      </p:cBhvr>
                                      <p:rCtr x="0" y="4809"/>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9"/>
                                        </p:tgtEl>
                                      </p:cBhvr>
                                    </p:animEffect>
                                    <p:set>
                                      <p:cBhvr>
                                        <p:cTn id="13" dur="1" fill="hold">
                                          <p:stCondLst>
                                            <p:cond delay="499"/>
                                          </p:stCondLst>
                                        </p:cTn>
                                        <p:tgtEl>
                                          <p:spTgt spid="10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wheel(1)">
                                      <p:cBhvr>
                                        <p:cTn id="22" dur="20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0"/>
                                        </p:tgtEl>
                                      </p:cBhvr>
                                    </p:animEffect>
                                    <p:set>
                                      <p:cBhvr>
                                        <p:cTn id="27" dur="1" fill="hold">
                                          <p:stCondLst>
                                            <p:cond delay="499"/>
                                          </p:stCondLst>
                                        </p:cTn>
                                        <p:tgtEl>
                                          <p:spTgt spid="1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4" grpId="0" animBg="1"/>
      <p:bldP spid="114" grpId="1" animBg="1"/>
      <p:bldP spid="11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3"/>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KHỞI ĐỘNG</a:t>
            </a:r>
          </a:p>
        </p:txBody>
      </p:sp>
      <p:pic>
        <p:nvPicPr>
          <p:cNvPr id="5" name="Picture 5"/>
          <p:cNvPicPr>
            <a:picLocks noChangeAspect="1"/>
          </p:cNvPicPr>
          <p:nvPr/>
        </p:nvPicPr>
        <p:blipFill>
          <a:blip r:embed="rId4"/>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5"/>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5"/>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4"/>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5"/>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6"/>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7"/>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8">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9" cstate="print">
            <a:alphaModFix amt="4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9" cstate="print">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9" cstate="print">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a:fillRect/>
          </a:stretch>
        </p:blipFill>
        <p:spPr>
          <a:xfrm>
            <a:off x="-2144532" y="5163014"/>
            <a:ext cx="2244894" cy="2095418"/>
          </a:xfrm>
          <a:prstGeom prst="rect">
            <a:avLst/>
          </a:prstGeom>
        </p:spPr>
      </p:pic>
      <p:pic>
        <p:nvPicPr>
          <p:cNvPr id="8" name="Picture 7" descr="Shape, circle&#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1" name="TextBox 10"/>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sp>
        <p:nvSpPr>
          <p:cNvPr id="16" name="TextBox 15"/>
          <p:cNvSpPr txBox="1"/>
          <p:nvPr/>
        </p:nvSpPr>
        <p:spPr>
          <a:xfrm>
            <a:off x="706120" y="1142365"/>
            <a:ext cx="11097260" cy="1076325"/>
          </a:xfrm>
          <a:prstGeom prst="rect">
            <a:avLst/>
          </a:prstGeom>
          <a:noFill/>
        </p:spPr>
        <p:txBody>
          <a:bodyPr wrap="square" rtlCol="0">
            <a:spAutoFit/>
          </a:bodyPr>
          <a:lstStyle/>
          <a:p>
            <a:pPr>
              <a:spcBef>
                <a:spcPts val="600"/>
              </a:spcBef>
              <a:spcAft>
                <a:spcPts val="1200"/>
              </a:spcAft>
            </a:pPr>
            <a:r>
              <a:rPr lang="en-US" sz="3200">
                <a:solidFill>
                  <a:schemeClr val="tx1"/>
                </a:solidFill>
                <a:latin typeface="Times New Roman" panose="02020603050405020304" charset="0"/>
                <a:cs typeface="Times New Roman" panose="02020603050405020304" charset="0"/>
              </a:rPr>
              <a:t>Có 6 hình lập phương nhỏ cạnh 1 cm. Hãy xếp 6 hình lập phương đó thành một hình hộp chữ nhật. Có bao nhiêu cách xếp khác nhau?</a:t>
            </a:r>
          </a:p>
        </p:txBody>
      </p:sp>
      <p:sp>
        <p:nvSpPr>
          <p:cNvPr id="17" name="Cube 16"/>
          <p:cNvSpPr/>
          <p:nvPr/>
        </p:nvSpPr>
        <p:spPr>
          <a:xfrm>
            <a:off x="2104534"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3572531"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040528"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6508525"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7976522"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9444517"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p:cNvSpPr/>
          <p:nvPr/>
        </p:nvSpPr>
        <p:spPr>
          <a:xfrm>
            <a:off x="1863882" y="2971799"/>
            <a:ext cx="240652" cy="79375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299839" y="3199534"/>
            <a:ext cx="1087607"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picture containing tex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7761480" y="4330356"/>
            <a:ext cx="1655147" cy="1133714"/>
            <a:chOff x="1820538" y="3220427"/>
            <a:chExt cx="2836047" cy="1942587"/>
          </a:xfrm>
        </p:grpSpPr>
        <p:sp>
          <p:nvSpPr>
            <p:cNvPr id="20" name="Cube 19"/>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3951901"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419898"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6887895"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8355892"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9823887"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1744526" y="1582451"/>
            <a:ext cx="738462"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grpSp>
        <p:nvGrpSpPr>
          <p:cNvPr id="36" name="Group 35"/>
          <p:cNvGrpSpPr/>
          <p:nvPr/>
        </p:nvGrpSpPr>
        <p:grpSpPr>
          <a:xfrm>
            <a:off x="1559690" y="4830203"/>
            <a:ext cx="3214109" cy="665622"/>
            <a:chOff x="2104534" y="3770271"/>
            <a:chExt cx="5383069" cy="1114800"/>
          </a:xfrm>
        </p:grpSpPr>
        <p:sp>
          <p:nvSpPr>
            <p:cNvPr id="37" name="Cube 36"/>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rot="16200000" flipV="1">
            <a:off x="3623545" y="3504177"/>
            <a:ext cx="3299906" cy="683390"/>
            <a:chOff x="2104534" y="3770271"/>
            <a:chExt cx="5383069" cy="1114800"/>
          </a:xfrm>
        </p:grpSpPr>
        <p:sp>
          <p:nvSpPr>
            <p:cNvPr id="44" name="Cube 43"/>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780188" y="4616264"/>
            <a:ext cx="1905247" cy="851966"/>
            <a:chOff x="1820538" y="3770271"/>
            <a:chExt cx="3114583" cy="1392743"/>
          </a:xfrm>
        </p:grpSpPr>
        <p:sp>
          <p:nvSpPr>
            <p:cNvPr id="51" name="Cube 50"/>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16200000" flipV="1">
            <a:off x="9524814" y="4102141"/>
            <a:ext cx="1616569" cy="1107290"/>
            <a:chOff x="1820538" y="3220427"/>
            <a:chExt cx="2836047" cy="1942587"/>
          </a:xfrm>
        </p:grpSpPr>
        <p:sp>
          <p:nvSpPr>
            <p:cNvPr id="58" name="Cube 57"/>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685625"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1</a:t>
            </a:r>
          </a:p>
        </p:txBody>
      </p:sp>
      <p:sp>
        <p:nvSpPr>
          <p:cNvPr id="64" name="TextBox 63"/>
          <p:cNvSpPr txBox="1"/>
          <p:nvPr/>
        </p:nvSpPr>
        <p:spPr>
          <a:xfrm>
            <a:off x="4689837"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2</a:t>
            </a:r>
          </a:p>
        </p:txBody>
      </p:sp>
      <p:sp>
        <p:nvSpPr>
          <p:cNvPr id="65" name="TextBox 64"/>
          <p:cNvSpPr txBox="1"/>
          <p:nvPr/>
        </p:nvSpPr>
        <p:spPr>
          <a:xfrm>
            <a:off x="6183296"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3</a:t>
            </a:r>
          </a:p>
        </p:txBody>
      </p:sp>
      <p:sp>
        <p:nvSpPr>
          <p:cNvPr id="66" name="TextBox 65"/>
          <p:cNvSpPr txBox="1"/>
          <p:nvPr/>
        </p:nvSpPr>
        <p:spPr>
          <a:xfrm>
            <a:off x="8025004"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4</a:t>
            </a:r>
          </a:p>
        </p:txBody>
      </p:sp>
      <p:sp>
        <p:nvSpPr>
          <p:cNvPr id="67" name="TextBox 66"/>
          <p:cNvSpPr txBox="1"/>
          <p:nvPr/>
        </p:nvSpPr>
        <p:spPr>
          <a:xfrm>
            <a:off x="9770200"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5</a:t>
            </a:r>
          </a:p>
        </p:txBody>
      </p:sp>
      <p:pic>
        <p:nvPicPr>
          <p:cNvPr id="69" name="Picture 68"/>
          <p:cNvPicPr>
            <a:picLocks noChangeAspect="1"/>
          </p:cNvPicPr>
          <p:nvPr/>
        </p:nvPicPr>
        <p:blipFill rotWithShape="1">
          <a:blip r:embed="rId5">
            <a:extLst>
              <a:ext uri="{28A0092B-C50C-407E-A947-70E740481C1C}">
                <a14:useLocalDpi xmlns:a14="http://schemas.microsoft.com/office/drawing/2010/main" val="0"/>
              </a:ext>
            </a:extLst>
          </a:blip>
          <a:srcRect t="63117" r="44211" b="5269"/>
          <a:stretch>
            <a:fillRect/>
          </a:stretch>
        </p:blipFill>
        <p:spPr>
          <a:xfrm>
            <a:off x="-168767" y="1594706"/>
            <a:ext cx="5069992" cy="3431638"/>
          </a:xfrm>
          <a:prstGeom prst="rect">
            <a:avLst/>
          </a:prstGeom>
        </p:spPr>
      </p:pic>
      <p:sp>
        <p:nvSpPr>
          <p:cNvPr id="71" name="TextBox 70"/>
          <p:cNvSpPr txBox="1"/>
          <p:nvPr/>
        </p:nvSpPr>
        <p:spPr>
          <a:xfrm>
            <a:off x="1422288" y="3037371"/>
            <a:ext cx="2001573" cy="954107"/>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rat dai" panose="02000000000000000000" pitchFamily="2" charset="0"/>
              </a:rPr>
              <a:t>Có 5 cách xếp khác nhau.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picture containing tex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4412842" y="2178324"/>
            <a:ext cx="3638628" cy="2501352"/>
            <a:chOff x="1820538" y="3220427"/>
            <a:chExt cx="2836047" cy="1942587"/>
          </a:xfrm>
        </p:grpSpPr>
        <p:sp>
          <p:nvSpPr>
            <p:cNvPr id="20" name="Cube 19"/>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1744526" y="1582451"/>
            <a:ext cx="738462"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720151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3"/>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VẬN DỤNG</a:t>
            </a:r>
          </a:p>
        </p:txBody>
      </p:sp>
      <p:pic>
        <p:nvPicPr>
          <p:cNvPr id="5" name="Picture 5"/>
          <p:cNvPicPr>
            <a:picLocks noChangeAspect="1"/>
          </p:cNvPicPr>
          <p:nvPr/>
        </p:nvPicPr>
        <p:blipFill>
          <a:blip r:embed="rId4"/>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5"/>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5"/>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4"/>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5"/>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6"/>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7"/>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8">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9" cstate="print">
            <a:alphaModFix amt="40000"/>
            <a:extLst>
              <a:ext uri="{28A0092B-C50C-407E-A947-70E740481C1C}">
                <a14:useLocalDpi xmlns:a14="http://schemas.microsoft.com/office/drawing/2010/main" val="0"/>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10" cstate="print">
            <a:alphaModFix amt="60000"/>
            <a:extLst>
              <a:ext uri="{28A0092B-C50C-407E-A947-70E740481C1C}">
                <a14:useLocalDpi xmlns:a14="http://schemas.microsoft.com/office/drawing/2010/main" val="0"/>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13" cstate="print">
            <a:alphaModFix amt="60000"/>
            <a:extLst>
              <a:ext uri="{28A0092B-C50C-407E-A947-70E740481C1C}">
                <a14:useLocalDpi xmlns:a14="http://schemas.microsoft.com/office/drawing/2010/main" val="0"/>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277168" y="132325"/>
            <a:ext cx="11883003" cy="637636"/>
            <a:chOff x="3277168" y="132325"/>
            <a:chExt cx="11883003" cy="637636"/>
          </a:xfrm>
        </p:grpSpPr>
        <p:sp>
          <p:nvSpPr>
            <p:cNvPr id="12" name="TextBox 11"/>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9Slide07 IcielCadena" panose="02000503000000020004" pitchFamily="2" charset="0"/>
                </a:rPr>
                <a:t>Hình nào có thể tích lớn hơn?</a:t>
              </a:r>
            </a:p>
          </p:txBody>
        </p:sp>
        <p:sp>
          <p:nvSpPr>
            <p:cNvPr id="11" name="TextBox 10"/>
            <p:cNvSpPr txBox="1"/>
            <p:nvPr/>
          </p:nvSpPr>
          <p:spPr>
            <a:xfrm>
              <a:off x="3277168" y="185186"/>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9Slide07 IcielCadena" panose="02000503000000020004" pitchFamily="2" charset="0"/>
                </a:rPr>
                <a:t>Hình nào có thể tích lớn hơn?</a:t>
              </a:r>
            </a:p>
          </p:txBody>
        </p:sp>
      </p:grpSp>
      <p:pic>
        <p:nvPicPr>
          <p:cNvPr id="13" name="Picture 8"/>
          <p:cNvPicPr>
            <a:picLocks noChangeAspect="1" noChangeArrowheads="1" noCrop="1"/>
          </p:cNvPicPr>
          <p:nvPr/>
        </p:nvPicPr>
        <p:blipFill>
          <a:blip r:embed="rId4"/>
          <a:srcRect/>
          <a:stretch>
            <a:fillRect/>
          </a:stretch>
        </p:blipFill>
        <p:spPr bwMode="auto">
          <a:xfrm>
            <a:off x="9928122" y="284275"/>
            <a:ext cx="2057400" cy="1130300"/>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p:cNvGrpSpPr/>
          <p:nvPr/>
        </p:nvGrpSpPr>
        <p:grpSpPr>
          <a:xfrm>
            <a:off x="634673" y="2661572"/>
            <a:ext cx="4286809" cy="2251955"/>
            <a:chOff x="434147" y="2677195"/>
            <a:chExt cx="4286809" cy="2251955"/>
          </a:xfrm>
        </p:grpSpPr>
        <p:grpSp>
          <p:nvGrpSpPr>
            <p:cNvPr id="196" name="Group 195"/>
            <p:cNvGrpSpPr/>
            <p:nvPr/>
          </p:nvGrpSpPr>
          <p:grpSpPr>
            <a:xfrm>
              <a:off x="601667" y="3630842"/>
              <a:ext cx="4119289" cy="1138026"/>
              <a:chOff x="1154538" y="2672380"/>
              <a:chExt cx="4119289" cy="1138026"/>
            </a:xfrm>
          </p:grpSpPr>
          <p:sp>
            <p:nvSpPr>
              <p:cNvPr id="180" name="Cube 179"/>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8118836" y="2134542"/>
            <a:ext cx="3305444" cy="2748335"/>
            <a:chOff x="6668883" y="2180815"/>
            <a:chExt cx="3305444" cy="2748335"/>
          </a:xfrm>
        </p:grpSpPr>
        <p:sp>
          <p:nvSpPr>
            <p:cNvPr id="254" name="Cube 253"/>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4" name="Picture 273"/>
          <p:cNvPicPr>
            <a:picLocks noChangeAspect="1"/>
          </p:cNvPicPr>
          <p:nvPr/>
        </p:nvPicPr>
        <p:blipFill>
          <a:blip r:embed="rId5"/>
          <a:stretch>
            <a:fillRect/>
          </a:stretch>
        </p:blipFill>
        <p:spPr>
          <a:xfrm rot="892916">
            <a:off x="4942162" y="2483835"/>
            <a:ext cx="2874320" cy="28743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up)">
                                      <p:cBhvr>
                                        <p:cTn id="13" dur="500"/>
                                        <p:tgtEl>
                                          <p:spTgt spid="219"/>
                                        </p:tgtEl>
                                      </p:cBhvr>
                                    </p:animEffect>
                                  </p:childTnLst>
                                </p:cTn>
                              </p:par>
                              <p:par>
                                <p:cTn id="14" presetID="2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wipe(down)">
                                      <p:cBhvr>
                                        <p:cTn id="16" dur="500"/>
                                        <p:tgtEl>
                                          <p:spTgt spid="27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1"/>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274"/>
                                        </p:tgtEl>
                                        <p:attrNameLst>
                                          <p:attrName>style.visibility</p:attrName>
                                        </p:attrNameLst>
                                      </p:cBhvr>
                                      <p:to>
                                        <p:strVal val="visible"/>
                                      </p:to>
                                    </p:set>
                                    <p:animEffect transition="in" filter="fade">
                                      <p:cBhvr>
                                        <p:cTn id="22" dur="500"/>
                                        <p:tgtEl>
                                          <p:spTgt spid="274"/>
                                        </p:tgtEl>
                                      </p:cBhvr>
                                    </p:animEffect>
                                  </p:childTnLst>
                                </p:cTn>
                              </p:par>
                            </p:childTnLst>
                          </p:cTn>
                        </p:par>
                        <p:par>
                          <p:cTn id="23" fill="hold">
                            <p:stCondLst>
                              <p:cond delay="1000"/>
                            </p:stCondLst>
                            <p:childTnLst>
                              <p:par>
                                <p:cTn id="24" presetID="31" presetClass="entr" presetSubtype="0" fill="hold" nodeType="afterEffect">
                                  <p:stCondLst>
                                    <p:cond delay="0"/>
                                  </p:stCondLst>
                                  <p:iterate type="lt">
                                    <p:tmPct val="0"/>
                                  </p:iterate>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par>
                                <p:cTn id="30" presetID="31" presetClass="exit" presetSubtype="0" fill="hold" nodeType="withEffect">
                                  <p:stCondLst>
                                    <p:cond delay="123000"/>
                                  </p:stCondLst>
                                  <p:iterate type="lt">
                                    <p:tmPct val="5000"/>
                                  </p:iterate>
                                  <p:childTnLst>
                                    <p:anim calcmode="lin" valueType="num">
                                      <p:cBhvr>
                                        <p:cTn id="31" dur="1000"/>
                                        <p:tgtEl>
                                          <p:spTgt spid="13"/>
                                        </p:tgtEl>
                                        <p:attrNameLst>
                                          <p:attrName>ppt_w</p:attrName>
                                        </p:attrNameLst>
                                      </p:cBhvr>
                                      <p:tavLst>
                                        <p:tav tm="0">
                                          <p:val>
                                            <p:strVal val="ppt_w"/>
                                          </p:val>
                                        </p:tav>
                                        <p:tav tm="100000">
                                          <p:val>
                                            <p:fltVal val="0"/>
                                          </p:val>
                                        </p:tav>
                                      </p:tavLst>
                                    </p:anim>
                                    <p:anim calcmode="lin" valueType="num">
                                      <p:cBhvr>
                                        <p:cTn id="32" dur="1000"/>
                                        <p:tgtEl>
                                          <p:spTgt spid="13"/>
                                        </p:tgtEl>
                                        <p:attrNameLst>
                                          <p:attrName>ppt_h</p:attrName>
                                        </p:attrNameLst>
                                      </p:cBhvr>
                                      <p:tavLst>
                                        <p:tav tm="0">
                                          <p:val>
                                            <p:strVal val="ppt_h"/>
                                          </p:val>
                                        </p:tav>
                                        <p:tav tm="100000">
                                          <p:val>
                                            <p:fltVal val="0"/>
                                          </p:val>
                                        </p:tav>
                                      </p:tavLst>
                                    </p:anim>
                                    <p:anim calcmode="lin" valueType="num">
                                      <p:cBhvr>
                                        <p:cTn id="33" dur="1000"/>
                                        <p:tgtEl>
                                          <p:spTgt spid="13"/>
                                        </p:tgtEl>
                                        <p:attrNameLst>
                                          <p:attrName>style.rotation</p:attrName>
                                        </p:attrNameLst>
                                      </p:cBhvr>
                                      <p:tavLst>
                                        <p:tav tm="0">
                                          <p:val>
                                            <p:fltVal val="0"/>
                                          </p:val>
                                        </p:tav>
                                        <p:tav tm="100000">
                                          <p:val>
                                            <p:fltVal val="90"/>
                                          </p:val>
                                        </p:tav>
                                      </p:tavLst>
                                    </p:anim>
                                    <p:animEffect transition="out" filter="fade">
                                      <p:cBhvr>
                                        <p:cTn id="34" dur="1000"/>
                                        <p:tgtEl>
                                          <p:spTgt spid="13"/>
                                        </p:tgtEl>
                                      </p:cBhvr>
                                    </p:animEffect>
                                    <p:set>
                                      <p:cBhvr>
                                        <p:cTn id="3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7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277168" y="132325"/>
            <a:ext cx="11883003" cy="634508"/>
            <a:chOff x="3277168" y="132325"/>
            <a:chExt cx="11883003" cy="634508"/>
          </a:xfrm>
        </p:grpSpPr>
        <p:sp>
          <p:nvSpPr>
            <p:cNvPr id="12" name="TextBox 11"/>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iCiel Cadena" panose="02000503000000020004" pitchFamily="50" charset="0"/>
                </a:rPr>
                <a:t>Hình nào có thể tích lớn hơn?</a:t>
              </a:r>
            </a:p>
          </p:txBody>
        </p:sp>
        <p:sp>
          <p:nvSpPr>
            <p:cNvPr id="11" name="TextBox 10"/>
            <p:cNvSpPr txBox="1"/>
            <p:nvPr/>
          </p:nvSpPr>
          <p:spPr>
            <a:xfrm>
              <a:off x="3277168" y="182058"/>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iCiel Cadena" panose="02000503000000020004" pitchFamily="50" charset="0"/>
                </a:rPr>
                <a:t>Hình nào có thể tích lớn hơn?</a:t>
              </a:r>
            </a:p>
          </p:txBody>
        </p:sp>
      </p:grpSp>
      <p:grpSp>
        <p:nvGrpSpPr>
          <p:cNvPr id="219" name="Group 218"/>
          <p:cNvGrpSpPr/>
          <p:nvPr/>
        </p:nvGrpSpPr>
        <p:grpSpPr>
          <a:xfrm>
            <a:off x="634673" y="2661572"/>
            <a:ext cx="4286809" cy="2251955"/>
            <a:chOff x="434147" y="2677195"/>
            <a:chExt cx="4286809" cy="2251955"/>
          </a:xfrm>
        </p:grpSpPr>
        <p:grpSp>
          <p:nvGrpSpPr>
            <p:cNvPr id="196" name="Group 195"/>
            <p:cNvGrpSpPr/>
            <p:nvPr/>
          </p:nvGrpSpPr>
          <p:grpSpPr>
            <a:xfrm>
              <a:off x="601667" y="3630842"/>
              <a:ext cx="4119289" cy="1138026"/>
              <a:chOff x="1154538" y="2672380"/>
              <a:chExt cx="4119289" cy="1138026"/>
            </a:xfrm>
          </p:grpSpPr>
          <p:sp>
            <p:nvSpPr>
              <p:cNvPr id="180" name="Cube 179"/>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8118836" y="2134542"/>
            <a:ext cx="3305444" cy="2748335"/>
            <a:chOff x="6668883" y="2180815"/>
            <a:chExt cx="3305444" cy="2748335"/>
          </a:xfrm>
        </p:grpSpPr>
        <p:sp>
          <p:nvSpPr>
            <p:cNvPr id="254" name="Cube 253"/>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66015"/>
          <a:stretch>
            <a:fillRect/>
          </a:stretch>
        </p:blipFill>
        <p:spPr>
          <a:xfrm>
            <a:off x="2836268" y="779227"/>
            <a:ext cx="5626990" cy="2556646"/>
          </a:xfrm>
          <a:prstGeom prst="rect">
            <a:avLst/>
          </a:prstGeom>
        </p:spPr>
      </p:pic>
      <p:sp>
        <p:nvSpPr>
          <p:cNvPr id="7" name="TextBox 6"/>
          <p:cNvSpPr txBox="1"/>
          <p:nvPr/>
        </p:nvSpPr>
        <p:spPr>
          <a:xfrm>
            <a:off x="2938381" y="1145161"/>
            <a:ext cx="2369716" cy="830997"/>
          </a:xfrm>
          <a:prstGeom prst="rect">
            <a:avLst/>
          </a:prstGeom>
          <a:noFill/>
        </p:spPr>
        <p:txBody>
          <a:bodyPr wrap="square" rtlCol="0">
            <a:spAutoFit/>
          </a:bodyPr>
          <a:lstStyle/>
          <a:p>
            <a:pPr algn="ctr"/>
            <a:r>
              <a:rPr lang="en-US" sz="2400">
                <a:latin typeface="#9Slide01 Noi dung ngan" panose="00000600000000000000" pitchFamily="2" charset="0"/>
              </a:rPr>
              <a:t>48 hình lập phương nhỏ</a:t>
            </a:r>
          </a:p>
        </p:txBody>
      </p:sp>
      <p:sp>
        <p:nvSpPr>
          <p:cNvPr id="101" name="TextBox 100"/>
          <p:cNvSpPr txBox="1"/>
          <p:nvPr/>
        </p:nvSpPr>
        <p:spPr>
          <a:xfrm rot="20611078">
            <a:off x="5928303" y="1317058"/>
            <a:ext cx="2369716" cy="830997"/>
          </a:xfrm>
          <a:prstGeom prst="rect">
            <a:avLst/>
          </a:prstGeom>
          <a:noFill/>
        </p:spPr>
        <p:txBody>
          <a:bodyPr wrap="square" rtlCol="0">
            <a:spAutoFit/>
          </a:bodyPr>
          <a:lstStyle/>
          <a:p>
            <a:pPr algn="ctr"/>
            <a:r>
              <a:rPr lang="en-US" sz="2400">
                <a:latin typeface="#9Slide01 Noi dung ngan" panose="00000600000000000000" pitchFamily="2" charset="0"/>
              </a:rPr>
              <a:t>36 hình lập phương nhỏ</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arn(inVertical)">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7000" decel="8000" autoRev="1" fill="remove" nodeType="clickEffect">
                                  <p:stCondLst>
                                    <p:cond delay="0"/>
                                  </p:stCondLst>
                                  <p:childTnLst>
                                    <p:animScale>
                                      <p:cBhvr>
                                        <p:cTn id="17" dur="2000" fill="hold"/>
                                        <p:tgtEl>
                                          <p:spTgt spid="219"/>
                                        </p:tgtEl>
                                      </p:cBhvr>
                                      <p:by x="150000" y="150000"/>
                                    </p:animScale>
                                  </p:childTnLst>
                                </p:cTn>
                              </p:par>
                              <p:par>
                                <p:cTn id="18" presetID="32" presetClass="emph" presetSubtype="0" repeatCount="5000" fill="hold" nodeType="withEffect">
                                  <p:stCondLst>
                                    <p:cond delay="0"/>
                                  </p:stCondLst>
                                  <p:childTnLst>
                                    <p:animRot by="120000">
                                      <p:cBhvr>
                                        <p:cTn id="19" dur="100" fill="hold">
                                          <p:stCondLst>
                                            <p:cond delay="0"/>
                                          </p:stCondLst>
                                        </p:cTn>
                                        <p:tgtEl>
                                          <p:spTgt spid="219"/>
                                        </p:tgtEl>
                                        <p:attrNameLst>
                                          <p:attrName>r</p:attrName>
                                        </p:attrNameLst>
                                      </p:cBhvr>
                                    </p:animRot>
                                    <p:animRot by="-240000">
                                      <p:cBhvr>
                                        <p:cTn id="20" dur="200" fill="hold">
                                          <p:stCondLst>
                                            <p:cond delay="200"/>
                                          </p:stCondLst>
                                        </p:cTn>
                                        <p:tgtEl>
                                          <p:spTgt spid="219"/>
                                        </p:tgtEl>
                                        <p:attrNameLst>
                                          <p:attrName>r</p:attrName>
                                        </p:attrNameLst>
                                      </p:cBhvr>
                                    </p:animRot>
                                    <p:animRot by="240000">
                                      <p:cBhvr>
                                        <p:cTn id="21" dur="200" fill="hold">
                                          <p:stCondLst>
                                            <p:cond delay="400"/>
                                          </p:stCondLst>
                                        </p:cTn>
                                        <p:tgtEl>
                                          <p:spTgt spid="219"/>
                                        </p:tgtEl>
                                        <p:attrNameLst>
                                          <p:attrName>r</p:attrName>
                                        </p:attrNameLst>
                                      </p:cBhvr>
                                    </p:animRot>
                                    <p:animRot by="-240000">
                                      <p:cBhvr>
                                        <p:cTn id="22" dur="200" fill="hold">
                                          <p:stCondLst>
                                            <p:cond delay="600"/>
                                          </p:stCondLst>
                                        </p:cTn>
                                        <p:tgtEl>
                                          <p:spTgt spid="219"/>
                                        </p:tgtEl>
                                        <p:attrNameLst>
                                          <p:attrName>r</p:attrName>
                                        </p:attrNameLst>
                                      </p:cBhvr>
                                    </p:animRot>
                                    <p:animRot by="120000">
                                      <p:cBhvr>
                                        <p:cTn id="23" dur="200" fill="hold">
                                          <p:stCondLst>
                                            <p:cond delay="800"/>
                                          </p:stCondLst>
                                        </p:cTn>
                                        <p:tgtEl>
                                          <p:spTgt spid="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A picture containing text&#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a:fillRect/>
          </a:stretch>
        </p:blipFill>
        <p:spPr>
          <a:xfrm>
            <a:off x="9935040" y="4820089"/>
            <a:ext cx="2568498" cy="2364678"/>
          </a:xfrm>
          <a:prstGeom prst="rect">
            <a:avLst/>
          </a:prstGeom>
        </p:spPr>
      </p:pic>
      <p:sp>
        <p:nvSpPr>
          <p:cNvPr id="15" name="TextBox 14"/>
          <p:cNvSpPr txBox="1"/>
          <p:nvPr/>
        </p:nvSpPr>
        <p:spPr>
          <a:xfrm>
            <a:off x="3385705" y="220385"/>
            <a:ext cx="5172892" cy="706755"/>
          </a:xfrm>
          <a:prstGeom prst="rect">
            <a:avLst/>
          </a:prstGeom>
          <a:noFill/>
        </p:spPr>
        <p:txBody>
          <a:bodyPr wrap="square" rtlCol="0">
            <a:spAutoFit/>
          </a:bodyPr>
          <a:lstStyle/>
          <a:p>
            <a:pPr algn="ctr"/>
            <a:r>
              <a:rPr lang="en-US" sz="4000">
                <a:solidFill>
                  <a:schemeClr val="tx1"/>
                </a:solidFill>
                <a:latin typeface="#9Slide07 IcielKoni" pitchFamily="2" charset="0"/>
              </a:rPr>
              <a:t>YÊU CẦU CẦN ĐẠT</a:t>
            </a:r>
          </a:p>
        </p:txBody>
      </p:sp>
      <p:sp>
        <p:nvSpPr>
          <p:cNvPr id="3" name="Text Box 2"/>
          <p:cNvSpPr txBox="1"/>
          <p:nvPr/>
        </p:nvSpPr>
        <p:spPr>
          <a:xfrm>
            <a:off x="1204595" y="1391285"/>
            <a:ext cx="9945370" cy="3138170"/>
          </a:xfrm>
          <a:prstGeom prst="rect">
            <a:avLst/>
          </a:prstGeom>
          <a:noFill/>
        </p:spPr>
        <p:txBody>
          <a:bodyPr wrap="square" rtlCol="0">
            <a:spAutoFit/>
          </a:bodyPr>
          <a:lstStyle/>
          <a:p>
            <a:pPr>
              <a:lnSpc>
                <a:spcPct val="150000"/>
              </a:lnSpc>
            </a:pPr>
            <a:r>
              <a:rPr lang="en-US" sz="4400">
                <a:latin typeface="Times New Roman" panose="02020603050405020304" charset="0"/>
                <a:cs typeface="Times New Roman" panose="02020603050405020304" charset="0"/>
              </a:rPr>
              <a:t>1. Có biểu tượng về thể tích của một hình.</a:t>
            </a:r>
          </a:p>
          <a:p>
            <a:pPr>
              <a:lnSpc>
                <a:spcPct val="150000"/>
              </a:lnSpc>
            </a:pPr>
            <a:r>
              <a:rPr lang="en-US" sz="4400">
                <a:latin typeface="Times New Roman" panose="02020603050405020304" charset="0"/>
                <a:cs typeface="Times New Roman" panose="02020603050405020304" charset="0"/>
              </a:rPr>
              <a:t>2. Biết so sánh thể tích của hai hình trong một số tình huống đơn giản.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6" decel="100000" fill="hold" nodeType="withEffect">
                                  <p:stCondLst>
                                    <p:cond delay="6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1+#ppt_w/2"/>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B51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flipV="1">
            <a:off x="465956" y="368820"/>
            <a:ext cx="11183887" cy="6120359"/>
          </a:xfrm>
          <a:prstGeom prst="rect">
            <a:avLst/>
          </a:prstGeom>
        </p:spPr>
      </p:pic>
      <p:sp>
        <p:nvSpPr>
          <p:cNvPr id="8" name="TextBox 7"/>
          <p:cNvSpPr txBox="1"/>
          <p:nvPr/>
        </p:nvSpPr>
        <p:spPr>
          <a:xfrm>
            <a:off x="3253353" y="689759"/>
            <a:ext cx="6838732"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a:solidFill>
                  <a:srgbClr val="DA5C45"/>
                </a:solidFill>
                <a:effectLst>
                  <a:innerShdw blurRad="63500" dist="50800" dir="16200000">
                    <a:prstClr val="black">
                      <a:alpha val="50000"/>
                    </a:prstClr>
                  </a:innerShdw>
                </a:effectLst>
                <a:latin typeface="#9Slide07 IcielKoni" pitchFamily="2" charset="0"/>
              </a:rPr>
              <a:t>Kiến thức cần nhớ</a:t>
            </a:r>
            <a:endParaRPr lang="en-US" sz="6000" dirty="0">
              <a:solidFill>
                <a:srgbClr val="DA5C45"/>
              </a:solidFill>
              <a:effectLst>
                <a:innerShdw blurRad="63500" dist="50800" dir="16200000">
                  <a:prstClr val="black">
                    <a:alpha val="50000"/>
                  </a:prstClr>
                </a:innerShdw>
              </a:effectLst>
              <a:latin typeface="#9Slide07 IcielKoni" pitchFamily="2" charset="0"/>
            </a:endParaRPr>
          </a:p>
        </p:txBody>
      </p:sp>
      <p:sp>
        <p:nvSpPr>
          <p:cNvPr id="4" name="TextBox 3"/>
          <p:cNvSpPr txBox="1"/>
          <p:nvPr/>
        </p:nvSpPr>
        <p:spPr>
          <a:xfrm>
            <a:off x="744855" y="2919730"/>
            <a:ext cx="10209530" cy="829945"/>
          </a:xfrm>
          <a:prstGeom prst="rect">
            <a:avLst/>
          </a:prstGeom>
          <a:noFill/>
        </p:spPr>
        <p:txBody>
          <a:bodyPr wrap="square" rtlCol="0">
            <a:spAutoFit/>
          </a:bodyPr>
          <a:lstStyle/>
          <a:p>
            <a:pPr algn="just"/>
            <a:r>
              <a:rPr lang="en-US" sz="2400">
                <a:latin typeface="#9Slide01 Tieu de ngan" panose="00000800000000000000" pitchFamily="2" charset="0"/>
              </a:rPr>
              <a:t>2. Hai khối hình được tạo thành bởi cùng một số lượng hình lập phương như nhau sẽ có thể tích bằng nhau.</a:t>
            </a:r>
          </a:p>
        </p:txBody>
      </p:sp>
      <p:sp>
        <p:nvSpPr>
          <p:cNvPr id="9" name="TextBox 8"/>
          <p:cNvSpPr txBox="1"/>
          <p:nvPr/>
        </p:nvSpPr>
        <p:spPr>
          <a:xfrm>
            <a:off x="744855" y="4125595"/>
            <a:ext cx="10210165" cy="829945"/>
          </a:xfrm>
          <a:prstGeom prst="rect">
            <a:avLst/>
          </a:prstGeom>
          <a:noFill/>
        </p:spPr>
        <p:txBody>
          <a:bodyPr wrap="square" rtlCol="0">
            <a:spAutoFit/>
          </a:bodyPr>
          <a:lstStyle/>
          <a:p>
            <a:pPr algn="just"/>
            <a:r>
              <a:rPr lang="en-US" sz="2400">
                <a:latin typeface="#9Slide01 Tieu de ngan" panose="00000800000000000000" pitchFamily="2" charset="0"/>
              </a:rPr>
              <a:t>3. Hai khối hình có thể tích bằng nhau vẫn có thể có hình dạng khác nhau.</a:t>
            </a:r>
          </a:p>
        </p:txBody>
      </p:sp>
      <p:sp>
        <p:nvSpPr>
          <p:cNvPr id="10" name="TextBox 9"/>
          <p:cNvSpPr txBox="1"/>
          <p:nvPr/>
        </p:nvSpPr>
        <p:spPr>
          <a:xfrm>
            <a:off x="744855" y="5189855"/>
            <a:ext cx="10210165" cy="829945"/>
          </a:xfrm>
          <a:prstGeom prst="rect">
            <a:avLst/>
          </a:prstGeom>
          <a:noFill/>
        </p:spPr>
        <p:txBody>
          <a:bodyPr wrap="square" rtlCol="0">
            <a:spAutoFit/>
          </a:bodyPr>
          <a:lstStyle/>
          <a:p>
            <a:pPr algn="just"/>
            <a:r>
              <a:rPr lang="en-US" sz="2400">
                <a:latin typeface="#9Slide01 Tieu de ngan" panose="00000800000000000000" pitchFamily="2" charset="0"/>
              </a:rPr>
              <a:t>4. Có thể so sánh thể tích của các hình với nhau bằng cách so sánh số lượng hình lập phương bằng nhau tạo nên mỗi hình. </a:t>
            </a:r>
          </a:p>
        </p:txBody>
      </p:sp>
      <p:sp>
        <p:nvSpPr>
          <p:cNvPr id="11" name="TextBox 10"/>
          <p:cNvSpPr txBox="1"/>
          <p:nvPr/>
        </p:nvSpPr>
        <p:spPr>
          <a:xfrm>
            <a:off x="744855" y="1842135"/>
            <a:ext cx="10210165" cy="829945"/>
          </a:xfrm>
          <a:prstGeom prst="rect">
            <a:avLst/>
          </a:prstGeom>
          <a:noFill/>
        </p:spPr>
        <p:txBody>
          <a:bodyPr wrap="square" rtlCol="0">
            <a:spAutoFit/>
          </a:bodyPr>
          <a:lstStyle/>
          <a:p>
            <a:pPr algn="just"/>
            <a:r>
              <a:rPr lang="en-US" sz="2400">
                <a:latin typeface="#9Slide01 Tieu de ngan" panose="00000800000000000000" pitchFamily="2" charset="0"/>
              </a:rPr>
              <a:t>1. Thể tích của một hình là khoảng không gian mà hình đó chiếm chỗ.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22" presetClass="entr" presetSubtype="8" fill="hold" grpId="0" nodeType="withEffect">
                                  <p:stCondLst>
                                    <p:cond delay="17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FFD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4304119" y="52312"/>
            <a:ext cx="3774275"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Giới</a:t>
            </a:r>
            <a:r>
              <a:rPr lang="en-US" sz="6000" b="1">
                <a:ln w="12700">
                  <a:solidFill>
                    <a:schemeClr val="tx1"/>
                  </a:solidFill>
                </a:ln>
                <a:solidFill>
                  <a:srgbClr val="EFEEDE"/>
                </a:solidFill>
                <a:latin typeface="#9Slide07 IcielCadena" panose="02000503000000020004" pitchFamily="2" charset="0"/>
              </a:rPr>
              <a:t> Thiệu</a:t>
            </a:r>
            <a:endParaRPr lang="vi-VN" sz="6000" b="1">
              <a:ln w="12700">
                <a:solidFill>
                  <a:schemeClr val="tx1"/>
                </a:solidFill>
              </a:ln>
              <a:solidFill>
                <a:srgbClr val="EFEEDE"/>
              </a:solidFill>
              <a:latin typeface="#9Slide07 IcielCadena" panose="02000503000000020004"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629" y="1937420"/>
            <a:ext cx="1072206" cy="1072206"/>
          </a:xfrm>
          <a:prstGeom prst="rect">
            <a:avLst/>
          </a:prstGeom>
        </p:spPr>
      </p:pic>
      <p:sp>
        <p:nvSpPr>
          <p:cNvPr id="13" name="TextBox 12"/>
          <p:cNvSpPr txBox="1"/>
          <p:nvPr/>
        </p:nvSpPr>
        <p:spPr>
          <a:xfrm>
            <a:off x="2780997"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Độ dài</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629" y="2966169"/>
            <a:ext cx="1072206" cy="1072206"/>
          </a:xfrm>
          <a:prstGeom prst="rect">
            <a:avLst/>
          </a:prstGeom>
        </p:spPr>
      </p:pic>
      <p:sp>
        <p:nvSpPr>
          <p:cNvPr id="19" name="TextBox 18"/>
          <p:cNvSpPr txBox="1"/>
          <p:nvPr/>
        </p:nvSpPr>
        <p:spPr>
          <a:xfrm>
            <a:off x="2780997"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Khối lượng</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629" y="4024448"/>
            <a:ext cx="1072206" cy="1072206"/>
          </a:xfrm>
          <a:prstGeom prst="rect">
            <a:avLst/>
          </a:prstGeom>
        </p:spPr>
      </p:pic>
      <p:sp>
        <p:nvSpPr>
          <p:cNvPr id="21" name="TextBox 20"/>
          <p:cNvSpPr txBox="1"/>
          <p:nvPr/>
        </p:nvSpPr>
        <p:spPr>
          <a:xfrm>
            <a:off x="2780997" y="4265971"/>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Diện tích</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5582" y="1937420"/>
            <a:ext cx="1072206" cy="1072206"/>
          </a:xfrm>
          <a:prstGeom prst="rect">
            <a:avLst/>
          </a:prstGeom>
        </p:spPr>
      </p:pic>
      <p:sp>
        <p:nvSpPr>
          <p:cNvPr id="23" name="TextBox 22"/>
          <p:cNvSpPr txBox="1"/>
          <p:nvPr/>
        </p:nvSpPr>
        <p:spPr>
          <a:xfrm>
            <a:off x="7013950"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Thời gian</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5582" y="2966169"/>
            <a:ext cx="1072206" cy="1072206"/>
          </a:xfrm>
          <a:prstGeom prst="rect">
            <a:avLst/>
          </a:prstGeom>
        </p:spPr>
      </p:pic>
      <p:sp>
        <p:nvSpPr>
          <p:cNvPr id="25" name="TextBox 24"/>
          <p:cNvSpPr txBox="1"/>
          <p:nvPr/>
        </p:nvSpPr>
        <p:spPr>
          <a:xfrm>
            <a:off x="7013950"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Tiền tệ</a:t>
            </a:r>
          </a:p>
        </p:txBody>
      </p:sp>
      <p:sp>
        <p:nvSpPr>
          <p:cNvPr id="26" name="TextBox 25"/>
          <p:cNvSpPr txBox="1"/>
          <p:nvPr/>
        </p:nvSpPr>
        <p:spPr>
          <a:xfrm>
            <a:off x="6059641" y="4265971"/>
            <a:ext cx="4328160" cy="584775"/>
          </a:xfrm>
          <a:prstGeom prst="rect">
            <a:avLst/>
          </a:prstGeom>
          <a:noFill/>
        </p:spPr>
        <p:txBody>
          <a:bodyPr wrap="square" rtlCol="0">
            <a:spAutoFit/>
          </a:bodyPr>
          <a:lstStyle/>
          <a:p>
            <a:r>
              <a:rPr lang="en-US" sz="3200">
                <a:latin typeface="#9Slide07 IcielKoni" pitchFamily="2"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3"/>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3"/>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3"/>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3"/>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strVal val="#ppt_w+.3"/>
                                          </p:val>
                                        </p:tav>
                                        <p:tav tm="100000">
                                          <p:val>
                                            <p:strVal val="#ppt_w"/>
                                          </p:val>
                                        </p:tav>
                                      </p:tavLst>
                                    </p:anim>
                                    <p:anim calcmode="lin" valueType="num">
                                      <p:cBhvr>
                                        <p:cTn id="39" dur="1000" fill="hold"/>
                                        <p:tgtEl>
                                          <p:spTgt spid="20"/>
                                        </p:tgtEl>
                                        <p:attrNameLst>
                                          <p:attrName>ppt_h</p:attrName>
                                        </p:attrNameLst>
                                      </p:cBhvr>
                                      <p:tavLst>
                                        <p:tav tm="0">
                                          <p:val>
                                            <p:strVal val="#ppt_h"/>
                                          </p:val>
                                        </p:tav>
                                        <p:tav tm="100000">
                                          <p:val>
                                            <p:strVal val="#ppt_h"/>
                                          </p:val>
                                        </p:tav>
                                      </p:tavLst>
                                    </p:anim>
                                    <p:animEffect transition="in" filter="fade">
                                      <p:cBhvr>
                                        <p:cTn id="40" dur="1000"/>
                                        <p:tgtEl>
                                          <p:spTgt spid="20"/>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strVal val="#ppt_w+.3"/>
                                          </p:val>
                                        </p:tav>
                                        <p:tav tm="100000">
                                          <p:val>
                                            <p:strVal val="#ppt_w"/>
                                          </p:val>
                                        </p:tav>
                                      </p:tavLst>
                                    </p:anim>
                                    <p:anim calcmode="lin" valueType="num">
                                      <p:cBhvr>
                                        <p:cTn id="44" dur="1000" fill="hold"/>
                                        <p:tgtEl>
                                          <p:spTgt spid="21"/>
                                        </p:tgtEl>
                                        <p:attrNameLst>
                                          <p:attrName>ppt_h</p:attrName>
                                        </p:attrNameLst>
                                      </p:cBhvr>
                                      <p:tavLst>
                                        <p:tav tm="0">
                                          <p:val>
                                            <p:strVal val="#ppt_h"/>
                                          </p:val>
                                        </p:tav>
                                        <p:tav tm="100000">
                                          <p:val>
                                            <p:strVal val="#ppt_h"/>
                                          </p:val>
                                        </p:tav>
                                      </p:tavLst>
                                    </p:anim>
                                    <p:animEffect transition="in" filter="fade">
                                      <p:cBhvr>
                                        <p:cTn id="45" dur="1000"/>
                                        <p:tgtEl>
                                          <p:spTgt spid="21"/>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strVal val="#ppt_w+.3"/>
                                          </p:val>
                                        </p:tav>
                                        <p:tav tm="100000">
                                          <p:val>
                                            <p:strVal val="#ppt_w"/>
                                          </p:val>
                                        </p:tav>
                                      </p:tavLst>
                                    </p:anim>
                                    <p:anim calcmode="lin" valueType="num">
                                      <p:cBhvr>
                                        <p:cTn id="49" dur="1000" fill="hold"/>
                                        <p:tgtEl>
                                          <p:spTgt spid="22"/>
                                        </p:tgtEl>
                                        <p:attrNameLst>
                                          <p:attrName>ppt_h</p:attrName>
                                        </p:attrNameLst>
                                      </p:cBhvr>
                                      <p:tavLst>
                                        <p:tav tm="0">
                                          <p:val>
                                            <p:strVal val="#ppt_h"/>
                                          </p:val>
                                        </p:tav>
                                        <p:tav tm="100000">
                                          <p:val>
                                            <p:strVal val="#ppt_h"/>
                                          </p:val>
                                        </p:tav>
                                      </p:tavLst>
                                    </p:anim>
                                    <p:animEffect transition="in" filter="fade">
                                      <p:cBhvr>
                                        <p:cTn id="50" dur="1000"/>
                                        <p:tgtEl>
                                          <p:spTgt spid="22"/>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strVal val="#ppt_w+.3"/>
                                          </p:val>
                                        </p:tav>
                                        <p:tav tm="100000">
                                          <p:val>
                                            <p:strVal val="#ppt_w"/>
                                          </p:val>
                                        </p:tav>
                                      </p:tavLst>
                                    </p:anim>
                                    <p:anim calcmode="lin" valueType="num">
                                      <p:cBhvr>
                                        <p:cTn id="54" dur="1000" fill="hold"/>
                                        <p:tgtEl>
                                          <p:spTgt spid="23"/>
                                        </p:tgtEl>
                                        <p:attrNameLst>
                                          <p:attrName>ppt_h</p:attrName>
                                        </p:attrNameLst>
                                      </p:cBhvr>
                                      <p:tavLst>
                                        <p:tav tm="0">
                                          <p:val>
                                            <p:strVal val="#ppt_h"/>
                                          </p:val>
                                        </p:tav>
                                        <p:tav tm="100000">
                                          <p:val>
                                            <p:strVal val="#ppt_h"/>
                                          </p:val>
                                        </p:tav>
                                      </p:tavLst>
                                    </p:anim>
                                    <p:animEffect transition="in" filter="fade">
                                      <p:cBhvr>
                                        <p:cTn id="55" dur="1000"/>
                                        <p:tgtEl>
                                          <p:spTgt spid="23"/>
                                        </p:tgtEl>
                                      </p:cBhvr>
                                    </p:animEffect>
                                  </p:childTnLst>
                                </p:cTn>
                              </p:par>
                              <p:par>
                                <p:cTn id="56" presetID="50" presetClass="entr" presetSubtype="0" decel="10000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strVal val="#ppt_w+.3"/>
                                          </p:val>
                                        </p:tav>
                                        <p:tav tm="100000">
                                          <p:val>
                                            <p:strVal val="#ppt_w"/>
                                          </p:val>
                                        </p:tav>
                                      </p:tavLst>
                                    </p:anim>
                                    <p:anim calcmode="lin" valueType="num">
                                      <p:cBhvr>
                                        <p:cTn id="59" dur="1000" fill="hold"/>
                                        <p:tgtEl>
                                          <p:spTgt spid="24"/>
                                        </p:tgtEl>
                                        <p:attrNameLst>
                                          <p:attrName>ppt_h</p:attrName>
                                        </p:attrNameLst>
                                      </p:cBhvr>
                                      <p:tavLst>
                                        <p:tav tm="0">
                                          <p:val>
                                            <p:strVal val="#ppt_h"/>
                                          </p:val>
                                        </p:tav>
                                        <p:tav tm="100000">
                                          <p:val>
                                            <p:strVal val="#ppt_h"/>
                                          </p:val>
                                        </p:tav>
                                      </p:tavLst>
                                    </p:anim>
                                    <p:animEffect transition="in" filter="fade">
                                      <p:cBhvr>
                                        <p:cTn id="60" dur="1000"/>
                                        <p:tgtEl>
                                          <p:spTgt spid="24"/>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1000" fill="hold"/>
                                        <p:tgtEl>
                                          <p:spTgt spid="25"/>
                                        </p:tgtEl>
                                        <p:attrNameLst>
                                          <p:attrName>ppt_w</p:attrName>
                                        </p:attrNameLst>
                                      </p:cBhvr>
                                      <p:tavLst>
                                        <p:tav tm="0">
                                          <p:val>
                                            <p:strVal val="#ppt_w+.3"/>
                                          </p:val>
                                        </p:tav>
                                        <p:tav tm="100000">
                                          <p:val>
                                            <p:strVal val="#ppt_w"/>
                                          </p:val>
                                        </p:tav>
                                      </p:tavLst>
                                    </p:anim>
                                    <p:anim calcmode="lin" valueType="num">
                                      <p:cBhvr>
                                        <p:cTn id="64" dur="1000" fill="hold"/>
                                        <p:tgtEl>
                                          <p:spTgt spid="25"/>
                                        </p:tgtEl>
                                        <p:attrNameLst>
                                          <p:attrName>ppt_h</p:attrName>
                                        </p:attrNameLst>
                                      </p:cBhvr>
                                      <p:tavLst>
                                        <p:tav tm="0">
                                          <p:val>
                                            <p:strVal val="#ppt_h"/>
                                          </p:val>
                                        </p:tav>
                                        <p:tav tm="100000">
                                          <p:val>
                                            <p:strVal val="#ppt_h"/>
                                          </p:val>
                                        </p:tav>
                                      </p:tavLst>
                                    </p:anim>
                                    <p:animEffect transition="in" filter="fade">
                                      <p:cBhvr>
                                        <p:cTn id="65" dur="1000"/>
                                        <p:tgtEl>
                                          <p:spTgt spid="25"/>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strVal val="#ppt_w+.3"/>
                                          </p:val>
                                        </p:tav>
                                        <p:tav tm="100000">
                                          <p:val>
                                            <p:strVal val="#ppt_w"/>
                                          </p:val>
                                        </p:tav>
                                      </p:tavLst>
                                    </p:anim>
                                    <p:anim calcmode="lin" valueType="num">
                                      <p:cBhvr>
                                        <p:cTn id="69" dur="1000" fill="hold"/>
                                        <p:tgtEl>
                                          <p:spTgt spid="26"/>
                                        </p:tgtEl>
                                        <p:attrNameLst>
                                          <p:attrName>ppt_h</p:attrName>
                                        </p:attrNameLst>
                                      </p:cBhvr>
                                      <p:tavLst>
                                        <p:tav tm="0">
                                          <p:val>
                                            <p:strVal val="#ppt_h"/>
                                          </p:val>
                                        </p:tav>
                                        <p:tav tm="100000">
                                          <p:val>
                                            <p:strVal val="#ppt_h"/>
                                          </p:val>
                                        </p:tav>
                                      </p:tavLst>
                                    </p:anim>
                                    <p:animEffect transition="in" filter="fade">
                                      <p:cBhvr>
                                        <p:cTn id="7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P spid="13" grpId="0"/>
      <p:bldP spid="19" grpId="0"/>
      <p:bldP spid="21" grpId="0"/>
      <p:bldP spid="23"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618692" y="1004933"/>
            <a:ext cx="8953347" cy="3178628"/>
          </a:xfrm>
          <a:custGeom>
            <a:avLst/>
            <a:gdLst>
              <a:gd name="connsiteX0" fmla="*/ 0 w 8953347"/>
              <a:gd name="connsiteY0" fmla="*/ 529782 h 3178628"/>
              <a:gd name="connsiteX1" fmla="*/ 529782 w 8953347"/>
              <a:gd name="connsiteY1" fmla="*/ 0 h 3178628"/>
              <a:gd name="connsiteX2" fmla="*/ 856810 w 8953347"/>
              <a:gd name="connsiteY2" fmla="*/ 0 h 3178628"/>
              <a:gd name="connsiteX3" fmla="*/ 1341714 w 8953347"/>
              <a:gd name="connsiteY3" fmla="*/ 0 h 3178628"/>
              <a:gd name="connsiteX4" fmla="*/ 1984493 w 8953347"/>
              <a:gd name="connsiteY4" fmla="*/ 0 h 3178628"/>
              <a:gd name="connsiteX5" fmla="*/ 2390459 w 8953347"/>
              <a:gd name="connsiteY5" fmla="*/ 0 h 3178628"/>
              <a:gd name="connsiteX6" fmla="*/ 2954301 w 8953347"/>
              <a:gd name="connsiteY6" fmla="*/ 0 h 3178628"/>
              <a:gd name="connsiteX7" fmla="*/ 3281329 w 8953347"/>
              <a:gd name="connsiteY7" fmla="*/ 0 h 3178628"/>
              <a:gd name="connsiteX8" fmla="*/ 4003047 w 8953347"/>
              <a:gd name="connsiteY8" fmla="*/ 0 h 3178628"/>
              <a:gd name="connsiteX9" fmla="*/ 4566888 w 8953347"/>
              <a:gd name="connsiteY9" fmla="*/ 0 h 3178628"/>
              <a:gd name="connsiteX10" fmla="*/ 5288605 w 8953347"/>
              <a:gd name="connsiteY10" fmla="*/ 0 h 3178628"/>
              <a:gd name="connsiteX11" fmla="*/ 5773509 w 8953347"/>
              <a:gd name="connsiteY11" fmla="*/ 0 h 3178628"/>
              <a:gd name="connsiteX12" fmla="*/ 6179475 w 8953347"/>
              <a:gd name="connsiteY12" fmla="*/ 0 h 3178628"/>
              <a:gd name="connsiteX13" fmla="*/ 6743317 w 8953347"/>
              <a:gd name="connsiteY13" fmla="*/ 0 h 3178628"/>
              <a:gd name="connsiteX14" fmla="*/ 7386096 w 8953347"/>
              <a:gd name="connsiteY14" fmla="*/ 0 h 3178628"/>
              <a:gd name="connsiteX15" fmla="*/ 8423565 w 8953347"/>
              <a:gd name="connsiteY15" fmla="*/ 0 h 3178628"/>
              <a:gd name="connsiteX16" fmla="*/ 8953347 w 8953347"/>
              <a:gd name="connsiteY16" fmla="*/ 529782 h 3178628"/>
              <a:gd name="connsiteX17" fmla="*/ 8953347 w 8953347"/>
              <a:gd name="connsiteY17" fmla="*/ 1080739 h 3178628"/>
              <a:gd name="connsiteX18" fmla="*/ 8953347 w 8953347"/>
              <a:gd name="connsiteY18" fmla="*/ 1568123 h 3178628"/>
              <a:gd name="connsiteX19" fmla="*/ 8953347 w 8953347"/>
              <a:gd name="connsiteY19" fmla="*/ 2119080 h 3178628"/>
              <a:gd name="connsiteX20" fmla="*/ 8953347 w 8953347"/>
              <a:gd name="connsiteY20" fmla="*/ 2648846 h 3178628"/>
              <a:gd name="connsiteX21" fmla="*/ 8423565 w 8953347"/>
              <a:gd name="connsiteY21" fmla="*/ 3178628 h 3178628"/>
              <a:gd name="connsiteX22" fmla="*/ 7938661 w 8953347"/>
              <a:gd name="connsiteY22" fmla="*/ 3178628 h 3178628"/>
              <a:gd name="connsiteX23" fmla="*/ 7532695 w 8953347"/>
              <a:gd name="connsiteY23" fmla="*/ 3178628 h 3178628"/>
              <a:gd name="connsiteX24" fmla="*/ 6968854 w 8953347"/>
              <a:gd name="connsiteY24" fmla="*/ 3178628 h 3178628"/>
              <a:gd name="connsiteX25" fmla="*/ 6405012 w 8953347"/>
              <a:gd name="connsiteY25" fmla="*/ 3178628 h 3178628"/>
              <a:gd name="connsiteX26" fmla="*/ 5920108 w 8953347"/>
              <a:gd name="connsiteY26" fmla="*/ 3178628 h 3178628"/>
              <a:gd name="connsiteX27" fmla="*/ 5198391 w 8953347"/>
              <a:gd name="connsiteY27" fmla="*/ 3178628 h 3178628"/>
              <a:gd name="connsiteX28" fmla="*/ 4792425 w 8953347"/>
              <a:gd name="connsiteY28" fmla="*/ 3178628 h 3178628"/>
              <a:gd name="connsiteX29" fmla="*/ 4070708 w 8953347"/>
              <a:gd name="connsiteY29" fmla="*/ 3178628 h 3178628"/>
              <a:gd name="connsiteX30" fmla="*/ 3664742 w 8953347"/>
              <a:gd name="connsiteY30" fmla="*/ 3178628 h 3178628"/>
              <a:gd name="connsiteX31" fmla="*/ 3021962 w 8953347"/>
              <a:gd name="connsiteY31" fmla="*/ 3178628 h 3178628"/>
              <a:gd name="connsiteX32" fmla="*/ 2300245 w 8953347"/>
              <a:gd name="connsiteY32" fmla="*/ 3178628 h 3178628"/>
              <a:gd name="connsiteX33" fmla="*/ 1973217 w 8953347"/>
              <a:gd name="connsiteY33" fmla="*/ 3178628 h 3178628"/>
              <a:gd name="connsiteX34" fmla="*/ 1251499 w 8953347"/>
              <a:gd name="connsiteY34" fmla="*/ 3178628 h 3178628"/>
              <a:gd name="connsiteX35" fmla="*/ 529782 w 8953347"/>
              <a:gd name="connsiteY35" fmla="*/ 3178628 h 3178628"/>
              <a:gd name="connsiteX36" fmla="*/ 0 w 8953347"/>
              <a:gd name="connsiteY36" fmla="*/ 2648846 h 3178628"/>
              <a:gd name="connsiteX37" fmla="*/ 0 w 8953347"/>
              <a:gd name="connsiteY37" fmla="*/ 2140271 h 3178628"/>
              <a:gd name="connsiteX38" fmla="*/ 0 w 8953347"/>
              <a:gd name="connsiteY38" fmla="*/ 1631695 h 3178628"/>
              <a:gd name="connsiteX39" fmla="*/ 0 w 8953347"/>
              <a:gd name="connsiteY39" fmla="*/ 1123120 h 3178628"/>
              <a:gd name="connsiteX40" fmla="*/ 0 w 8953347"/>
              <a:gd name="connsiteY40" fmla="*/ 529782 h 317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53347" h="3178628" fill="none" extrusionOk="0">
                <a:moveTo>
                  <a:pt x="0" y="529782"/>
                </a:moveTo>
                <a:cubicBezTo>
                  <a:pt x="-28113" y="186976"/>
                  <a:pt x="194986" y="19615"/>
                  <a:pt x="529782" y="0"/>
                </a:cubicBezTo>
                <a:cubicBezTo>
                  <a:pt x="634317" y="-25895"/>
                  <a:pt x="694054" y="17518"/>
                  <a:pt x="856810" y="0"/>
                </a:cubicBezTo>
                <a:cubicBezTo>
                  <a:pt x="1019566" y="-17518"/>
                  <a:pt x="1165024" y="4518"/>
                  <a:pt x="1341714" y="0"/>
                </a:cubicBezTo>
                <a:cubicBezTo>
                  <a:pt x="1518404" y="-4518"/>
                  <a:pt x="1847896" y="4491"/>
                  <a:pt x="1984493" y="0"/>
                </a:cubicBezTo>
                <a:cubicBezTo>
                  <a:pt x="2121090" y="-4491"/>
                  <a:pt x="2306846" y="21767"/>
                  <a:pt x="2390459" y="0"/>
                </a:cubicBezTo>
                <a:cubicBezTo>
                  <a:pt x="2474072" y="-21767"/>
                  <a:pt x="2784843" y="6315"/>
                  <a:pt x="2954301" y="0"/>
                </a:cubicBezTo>
                <a:cubicBezTo>
                  <a:pt x="3123759" y="-6315"/>
                  <a:pt x="3143114" y="362"/>
                  <a:pt x="3281329" y="0"/>
                </a:cubicBezTo>
                <a:cubicBezTo>
                  <a:pt x="3419544" y="-362"/>
                  <a:pt x="3675867" y="59650"/>
                  <a:pt x="4003047" y="0"/>
                </a:cubicBezTo>
                <a:cubicBezTo>
                  <a:pt x="4330227" y="-59650"/>
                  <a:pt x="4452558" y="67086"/>
                  <a:pt x="4566888" y="0"/>
                </a:cubicBezTo>
                <a:cubicBezTo>
                  <a:pt x="4681218" y="-67086"/>
                  <a:pt x="5083767" y="71977"/>
                  <a:pt x="5288605" y="0"/>
                </a:cubicBezTo>
                <a:cubicBezTo>
                  <a:pt x="5493443" y="-71977"/>
                  <a:pt x="5611819" y="23503"/>
                  <a:pt x="5773509" y="0"/>
                </a:cubicBezTo>
                <a:cubicBezTo>
                  <a:pt x="5935199" y="-23503"/>
                  <a:pt x="6010060" y="21755"/>
                  <a:pt x="6179475" y="0"/>
                </a:cubicBezTo>
                <a:cubicBezTo>
                  <a:pt x="6348890" y="-21755"/>
                  <a:pt x="6577287" y="1046"/>
                  <a:pt x="6743317" y="0"/>
                </a:cubicBezTo>
                <a:cubicBezTo>
                  <a:pt x="6909347" y="-1046"/>
                  <a:pt x="7252532" y="61491"/>
                  <a:pt x="7386096" y="0"/>
                </a:cubicBezTo>
                <a:cubicBezTo>
                  <a:pt x="7519660" y="-61491"/>
                  <a:pt x="8133538" y="13330"/>
                  <a:pt x="8423565" y="0"/>
                </a:cubicBezTo>
                <a:cubicBezTo>
                  <a:pt x="8711439" y="71376"/>
                  <a:pt x="8905525" y="195276"/>
                  <a:pt x="8953347" y="529782"/>
                </a:cubicBezTo>
                <a:cubicBezTo>
                  <a:pt x="9006050" y="645342"/>
                  <a:pt x="8921264" y="810230"/>
                  <a:pt x="8953347" y="1080739"/>
                </a:cubicBezTo>
                <a:cubicBezTo>
                  <a:pt x="8985430" y="1351248"/>
                  <a:pt x="8904337" y="1356326"/>
                  <a:pt x="8953347" y="1568123"/>
                </a:cubicBezTo>
                <a:cubicBezTo>
                  <a:pt x="9002357" y="1779920"/>
                  <a:pt x="8935980" y="1962134"/>
                  <a:pt x="8953347" y="2119080"/>
                </a:cubicBezTo>
                <a:cubicBezTo>
                  <a:pt x="8970714" y="2276026"/>
                  <a:pt x="8928084" y="2467020"/>
                  <a:pt x="8953347" y="2648846"/>
                </a:cubicBezTo>
                <a:cubicBezTo>
                  <a:pt x="8915806" y="2950457"/>
                  <a:pt x="8727346" y="3209321"/>
                  <a:pt x="8423565" y="3178628"/>
                </a:cubicBezTo>
                <a:cubicBezTo>
                  <a:pt x="8217592" y="3189999"/>
                  <a:pt x="8115016" y="3168925"/>
                  <a:pt x="7938661" y="3178628"/>
                </a:cubicBezTo>
                <a:cubicBezTo>
                  <a:pt x="7762306" y="3188331"/>
                  <a:pt x="7683592" y="3151101"/>
                  <a:pt x="7532695" y="3178628"/>
                </a:cubicBezTo>
                <a:cubicBezTo>
                  <a:pt x="7381798" y="3206155"/>
                  <a:pt x="7230569" y="3133693"/>
                  <a:pt x="6968854" y="3178628"/>
                </a:cubicBezTo>
                <a:cubicBezTo>
                  <a:pt x="6707139" y="3223563"/>
                  <a:pt x="6621519" y="3127391"/>
                  <a:pt x="6405012" y="3178628"/>
                </a:cubicBezTo>
                <a:cubicBezTo>
                  <a:pt x="6188505" y="3229865"/>
                  <a:pt x="6129791" y="3170297"/>
                  <a:pt x="5920108" y="3178628"/>
                </a:cubicBezTo>
                <a:cubicBezTo>
                  <a:pt x="5710425" y="3186959"/>
                  <a:pt x="5377343" y="3166566"/>
                  <a:pt x="5198391" y="3178628"/>
                </a:cubicBezTo>
                <a:cubicBezTo>
                  <a:pt x="5019439" y="3190690"/>
                  <a:pt x="4874515" y="3132609"/>
                  <a:pt x="4792425" y="3178628"/>
                </a:cubicBezTo>
                <a:cubicBezTo>
                  <a:pt x="4710335" y="3224647"/>
                  <a:pt x="4370272" y="3097696"/>
                  <a:pt x="4070708" y="3178628"/>
                </a:cubicBezTo>
                <a:cubicBezTo>
                  <a:pt x="3771144" y="3259560"/>
                  <a:pt x="3818439" y="3166499"/>
                  <a:pt x="3664742" y="3178628"/>
                </a:cubicBezTo>
                <a:cubicBezTo>
                  <a:pt x="3511045" y="3190757"/>
                  <a:pt x="3222653" y="3147000"/>
                  <a:pt x="3021962" y="3178628"/>
                </a:cubicBezTo>
                <a:cubicBezTo>
                  <a:pt x="2821271" y="3210256"/>
                  <a:pt x="2631568" y="3094708"/>
                  <a:pt x="2300245" y="3178628"/>
                </a:cubicBezTo>
                <a:cubicBezTo>
                  <a:pt x="1968922" y="3262548"/>
                  <a:pt x="2124368" y="3166720"/>
                  <a:pt x="1973217" y="3178628"/>
                </a:cubicBezTo>
                <a:cubicBezTo>
                  <a:pt x="1822066" y="3190536"/>
                  <a:pt x="1424053" y="3107164"/>
                  <a:pt x="1251499" y="3178628"/>
                </a:cubicBezTo>
                <a:cubicBezTo>
                  <a:pt x="1078945" y="3250092"/>
                  <a:pt x="883952" y="3124573"/>
                  <a:pt x="529782" y="3178628"/>
                </a:cubicBezTo>
                <a:cubicBezTo>
                  <a:pt x="236291" y="3140103"/>
                  <a:pt x="70441" y="2890337"/>
                  <a:pt x="0" y="2648846"/>
                </a:cubicBezTo>
                <a:cubicBezTo>
                  <a:pt x="-2470" y="2417874"/>
                  <a:pt x="47427" y="2347317"/>
                  <a:pt x="0" y="2140271"/>
                </a:cubicBezTo>
                <a:cubicBezTo>
                  <a:pt x="-47427" y="1933226"/>
                  <a:pt x="9026" y="1760188"/>
                  <a:pt x="0" y="1631695"/>
                </a:cubicBezTo>
                <a:cubicBezTo>
                  <a:pt x="-9026" y="1503202"/>
                  <a:pt x="56779" y="1248496"/>
                  <a:pt x="0" y="1123120"/>
                </a:cubicBezTo>
                <a:cubicBezTo>
                  <a:pt x="-56779" y="997745"/>
                  <a:pt x="255" y="663991"/>
                  <a:pt x="0" y="529782"/>
                </a:cubicBezTo>
                <a:close/>
              </a:path>
              <a:path w="8953347" h="3178628" stroke="0" extrusionOk="0">
                <a:moveTo>
                  <a:pt x="0" y="529782"/>
                </a:moveTo>
                <a:cubicBezTo>
                  <a:pt x="-23779" y="222524"/>
                  <a:pt x="163509" y="27654"/>
                  <a:pt x="529782" y="0"/>
                </a:cubicBezTo>
                <a:cubicBezTo>
                  <a:pt x="765999" y="-9089"/>
                  <a:pt x="1093111" y="67737"/>
                  <a:pt x="1251499" y="0"/>
                </a:cubicBezTo>
                <a:cubicBezTo>
                  <a:pt x="1409887" y="-67737"/>
                  <a:pt x="1569641" y="21005"/>
                  <a:pt x="1736403" y="0"/>
                </a:cubicBezTo>
                <a:cubicBezTo>
                  <a:pt x="1903165" y="-21005"/>
                  <a:pt x="2033399" y="14728"/>
                  <a:pt x="2142369" y="0"/>
                </a:cubicBezTo>
                <a:cubicBezTo>
                  <a:pt x="2251339" y="-14728"/>
                  <a:pt x="2549347" y="12076"/>
                  <a:pt x="2785149" y="0"/>
                </a:cubicBezTo>
                <a:cubicBezTo>
                  <a:pt x="3020951" y="-12076"/>
                  <a:pt x="3106276" y="4237"/>
                  <a:pt x="3270052" y="0"/>
                </a:cubicBezTo>
                <a:cubicBezTo>
                  <a:pt x="3433828" y="-4237"/>
                  <a:pt x="3829153" y="32986"/>
                  <a:pt x="3991770" y="0"/>
                </a:cubicBezTo>
                <a:cubicBezTo>
                  <a:pt x="4154387" y="-32986"/>
                  <a:pt x="4204999" y="40280"/>
                  <a:pt x="4397736" y="0"/>
                </a:cubicBezTo>
                <a:cubicBezTo>
                  <a:pt x="4590473" y="-40280"/>
                  <a:pt x="4882595" y="40720"/>
                  <a:pt x="5119453" y="0"/>
                </a:cubicBezTo>
                <a:cubicBezTo>
                  <a:pt x="5356311" y="-40720"/>
                  <a:pt x="5333755" y="14570"/>
                  <a:pt x="5446481" y="0"/>
                </a:cubicBezTo>
                <a:cubicBezTo>
                  <a:pt x="5559207" y="-14570"/>
                  <a:pt x="5776289" y="29915"/>
                  <a:pt x="6010323" y="0"/>
                </a:cubicBezTo>
                <a:cubicBezTo>
                  <a:pt x="6244357" y="-29915"/>
                  <a:pt x="6354402" y="65341"/>
                  <a:pt x="6574164" y="0"/>
                </a:cubicBezTo>
                <a:cubicBezTo>
                  <a:pt x="6793926" y="-65341"/>
                  <a:pt x="6907354" y="51337"/>
                  <a:pt x="7059068" y="0"/>
                </a:cubicBezTo>
                <a:cubicBezTo>
                  <a:pt x="7210782" y="-51337"/>
                  <a:pt x="7455698" y="72305"/>
                  <a:pt x="7780786" y="0"/>
                </a:cubicBezTo>
                <a:cubicBezTo>
                  <a:pt x="8105874" y="-72305"/>
                  <a:pt x="8275594" y="48885"/>
                  <a:pt x="8423565" y="0"/>
                </a:cubicBezTo>
                <a:cubicBezTo>
                  <a:pt x="8676035" y="6588"/>
                  <a:pt x="8896633" y="198059"/>
                  <a:pt x="8953347" y="529782"/>
                </a:cubicBezTo>
                <a:cubicBezTo>
                  <a:pt x="8972072" y="680700"/>
                  <a:pt x="8948461" y="894528"/>
                  <a:pt x="8953347" y="1080739"/>
                </a:cubicBezTo>
                <a:cubicBezTo>
                  <a:pt x="8958233" y="1266950"/>
                  <a:pt x="8894787" y="1394083"/>
                  <a:pt x="8953347" y="1610505"/>
                </a:cubicBezTo>
                <a:cubicBezTo>
                  <a:pt x="9011907" y="1826927"/>
                  <a:pt x="8933885" y="1888876"/>
                  <a:pt x="8953347" y="2076699"/>
                </a:cubicBezTo>
                <a:cubicBezTo>
                  <a:pt x="8972809" y="2264522"/>
                  <a:pt x="8893387" y="2484605"/>
                  <a:pt x="8953347" y="2648846"/>
                </a:cubicBezTo>
                <a:cubicBezTo>
                  <a:pt x="8988850" y="2920378"/>
                  <a:pt x="8702117" y="3200916"/>
                  <a:pt x="8423565" y="3178628"/>
                </a:cubicBezTo>
                <a:cubicBezTo>
                  <a:pt x="8198615" y="3199000"/>
                  <a:pt x="8087542" y="3123303"/>
                  <a:pt x="7938661" y="3178628"/>
                </a:cubicBezTo>
                <a:cubicBezTo>
                  <a:pt x="7789780" y="3233953"/>
                  <a:pt x="7526716" y="3152230"/>
                  <a:pt x="7374820" y="3178628"/>
                </a:cubicBezTo>
                <a:cubicBezTo>
                  <a:pt x="7222924" y="3205026"/>
                  <a:pt x="7131711" y="3146165"/>
                  <a:pt x="7047791" y="3178628"/>
                </a:cubicBezTo>
                <a:cubicBezTo>
                  <a:pt x="6963871" y="3211091"/>
                  <a:pt x="6824643" y="3150166"/>
                  <a:pt x="6720763" y="3178628"/>
                </a:cubicBezTo>
                <a:cubicBezTo>
                  <a:pt x="6616883" y="3207090"/>
                  <a:pt x="6378956" y="3156452"/>
                  <a:pt x="6156922" y="3178628"/>
                </a:cubicBezTo>
                <a:cubicBezTo>
                  <a:pt x="5934888" y="3200804"/>
                  <a:pt x="5917757" y="3132854"/>
                  <a:pt x="5750956" y="3178628"/>
                </a:cubicBezTo>
                <a:cubicBezTo>
                  <a:pt x="5584155" y="3224402"/>
                  <a:pt x="5299837" y="3131266"/>
                  <a:pt x="5108176" y="3178628"/>
                </a:cubicBezTo>
                <a:cubicBezTo>
                  <a:pt x="4916515" y="3225990"/>
                  <a:pt x="4830268" y="3142244"/>
                  <a:pt x="4702210" y="3178628"/>
                </a:cubicBezTo>
                <a:cubicBezTo>
                  <a:pt x="4574152" y="3215012"/>
                  <a:pt x="4306703" y="3173043"/>
                  <a:pt x="4059431" y="3178628"/>
                </a:cubicBezTo>
                <a:cubicBezTo>
                  <a:pt x="3812159" y="3184213"/>
                  <a:pt x="3885619" y="3140317"/>
                  <a:pt x="3732403" y="3178628"/>
                </a:cubicBezTo>
                <a:cubicBezTo>
                  <a:pt x="3579187" y="3216939"/>
                  <a:pt x="3393512" y="3167407"/>
                  <a:pt x="3089623" y="3178628"/>
                </a:cubicBezTo>
                <a:cubicBezTo>
                  <a:pt x="2785734" y="3189849"/>
                  <a:pt x="2797956" y="3171852"/>
                  <a:pt x="2683657" y="3178628"/>
                </a:cubicBezTo>
                <a:cubicBezTo>
                  <a:pt x="2569358" y="3185404"/>
                  <a:pt x="2432301" y="3161511"/>
                  <a:pt x="2356629" y="3178628"/>
                </a:cubicBezTo>
                <a:cubicBezTo>
                  <a:pt x="2280957" y="3195745"/>
                  <a:pt x="2079953" y="3139308"/>
                  <a:pt x="1950663" y="3178628"/>
                </a:cubicBezTo>
                <a:cubicBezTo>
                  <a:pt x="1821373" y="3217948"/>
                  <a:pt x="1580387" y="3106033"/>
                  <a:pt x="1307883" y="3178628"/>
                </a:cubicBezTo>
                <a:cubicBezTo>
                  <a:pt x="1035379" y="3251223"/>
                  <a:pt x="729287" y="3088364"/>
                  <a:pt x="529782" y="3178628"/>
                </a:cubicBezTo>
                <a:cubicBezTo>
                  <a:pt x="253573" y="3179149"/>
                  <a:pt x="27028" y="2969443"/>
                  <a:pt x="0" y="2648846"/>
                </a:cubicBezTo>
                <a:cubicBezTo>
                  <a:pt x="-46423" y="2389340"/>
                  <a:pt x="3504" y="2313112"/>
                  <a:pt x="0" y="2119080"/>
                </a:cubicBezTo>
                <a:cubicBezTo>
                  <a:pt x="-3504" y="1925048"/>
                  <a:pt x="32686" y="1756644"/>
                  <a:pt x="0" y="1589314"/>
                </a:cubicBezTo>
                <a:cubicBezTo>
                  <a:pt x="-32686" y="1421984"/>
                  <a:pt x="30241" y="1241923"/>
                  <a:pt x="0" y="1101929"/>
                </a:cubicBezTo>
                <a:cubicBezTo>
                  <a:pt x="-30241" y="961936"/>
                  <a:pt x="53124" y="804016"/>
                  <a:pt x="0" y="529782"/>
                </a:cubicBezTo>
                <a:close/>
              </a:path>
            </a:pathLst>
          </a:custGeom>
          <a:solidFill>
            <a:srgbClr val="EFEEDE">
              <a:alpha val="63137"/>
            </a:srgbClr>
          </a:solidFill>
          <a:ln w="85725" cap="flat" cmpd="tri">
            <a:solidFill>
              <a:srgbClr val="869A8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e Bare Bears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7384" y="190256"/>
            <a:ext cx="1072997" cy="505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5956" y="1873622"/>
            <a:ext cx="8339455" cy="1014730"/>
          </a:xfrm>
          <a:prstGeom prst="rect">
            <a:avLst/>
          </a:prstGeom>
          <a:noFill/>
        </p:spPr>
        <p:txBody>
          <a:bodyPr wrap="none" rtlCol="0">
            <a:spAutoFit/>
          </a:bodyPr>
          <a:lstStyle/>
          <a:p>
            <a:r>
              <a:rPr lang="en-US" sz="6000">
                <a:latin typeface="#9Slide03 Encode SeEx SemiBold" panose="00000705000000000000" pitchFamily="2" charset="0"/>
              </a:rPr>
              <a:t>Thể tích của một hình</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A picture containing text&#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a:fillRect/>
          </a:stretch>
        </p:blipFill>
        <p:spPr>
          <a:xfrm>
            <a:off x="9935040" y="4820089"/>
            <a:ext cx="2568498" cy="2364678"/>
          </a:xfrm>
          <a:prstGeom prst="rect">
            <a:avLst/>
          </a:prstGeom>
        </p:spPr>
      </p:pic>
      <p:sp>
        <p:nvSpPr>
          <p:cNvPr id="15" name="TextBox 14"/>
          <p:cNvSpPr txBox="1"/>
          <p:nvPr/>
        </p:nvSpPr>
        <p:spPr>
          <a:xfrm>
            <a:off x="3385705" y="220385"/>
            <a:ext cx="5172892" cy="706755"/>
          </a:xfrm>
          <a:prstGeom prst="rect">
            <a:avLst/>
          </a:prstGeom>
          <a:noFill/>
        </p:spPr>
        <p:txBody>
          <a:bodyPr wrap="square" rtlCol="0">
            <a:spAutoFit/>
          </a:bodyPr>
          <a:lstStyle/>
          <a:p>
            <a:pPr algn="ctr"/>
            <a:r>
              <a:rPr lang="en-US" sz="4000">
                <a:solidFill>
                  <a:schemeClr val="tx1"/>
                </a:solidFill>
                <a:latin typeface="#9Slide07 IcielKoni" pitchFamily="2" charset="0"/>
              </a:rPr>
              <a:t>YÊU CẦU CẦN ĐẠT</a:t>
            </a:r>
          </a:p>
        </p:txBody>
      </p:sp>
      <p:sp>
        <p:nvSpPr>
          <p:cNvPr id="3" name="Text Box 2"/>
          <p:cNvSpPr txBox="1"/>
          <p:nvPr/>
        </p:nvSpPr>
        <p:spPr>
          <a:xfrm>
            <a:off x="1204595" y="1391285"/>
            <a:ext cx="9945370" cy="3138170"/>
          </a:xfrm>
          <a:prstGeom prst="rect">
            <a:avLst/>
          </a:prstGeom>
          <a:noFill/>
        </p:spPr>
        <p:txBody>
          <a:bodyPr wrap="square" rtlCol="0">
            <a:spAutoFit/>
          </a:bodyPr>
          <a:lstStyle/>
          <a:p>
            <a:pPr>
              <a:lnSpc>
                <a:spcPct val="150000"/>
              </a:lnSpc>
            </a:pPr>
            <a:r>
              <a:rPr lang="en-US" sz="4400">
                <a:latin typeface="Times New Roman" panose="02020603050405020304" charset="0"/>
                <a:cs typeface="Times New Roman" panose="02020603050405020304" charset="0"/>
              </a:rPr>
              <a:t>1. Có biểu tượng về thể tích của một hình.</a:t>
            </a:r>
          </a:p>
          <a:p>
            <a:pPr>
              <a:lnSpc>
                <a:spcPct val="150000"/>
              </a:lnSpc>
            </a:pPr>
            <a:r>
              <a:rPr lang="en-US" sz="4400">
                <a:latin typeface="Times New Roman" panose="02020603050405020304" charset="0"/>
                <a:cs typeface="Times New Roman" panose="02020603050405020304" charset="0"/>
              </a:rPr>
              <a:t>2. Biết so sánh thể tích của hai hình trong một số tình huống đơn giản.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6" decel="100000" fill="hold" nodeType="withEffect">
                                  <p:stCondLst>
                                    <p:cond delay="6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1+#ppt_w/2"/>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419" t="13543" r="865" b="7384"/>
          <a:stretch>
            <a:fillRect/>
          </a:stretch>
        </p:blipFill>
        <p:spPr>
          <a:xfrm>
            <a:off x="-27131" y="19610"/>
            <a:ext cx="12192000" cy="6858000"/>
          </a:xfrm>
          <a:prstGeom prst="rect">
            <a:avLst/>
          </a:prstGeom>
        </p:spPr>
      </p:pic>
      <p:pic>
        <p:nvPicPr>
          <p:cNvPr id="3" name="Picture 3"/>
          <p:cNvPicPr>
            <a:picLocks noChangeAspect="1"/>
          </p:cNvPicPr>
          <p:nvPr/>
        </p:nvPicPr>
        <p:blipFill>
          <a:blip r:embed="rId3"/>
          <a:srcRect l="3442"/>
          <a:stretch>
            <a:fillRect/>
          </a:stretch>
        </p:blipFill>
        <p:spPr>
          <a:xfrm>
            <a:off x="836479" y="1816958"/>
            <a:ext cx="10609883" cy="4491418"/>
          </a:xfrm>
          <a:prstGeom prst="rect">
            <a:avLst/>
          </a:prstGeom>
        </p:spPr>
      </p:pic>
      <p:sp>
        <p:nvSpPr>
          <p:cNvPr id="4" name="TextBox 4"/>
          <p:cNvSpPr txBox="1"/>
          <p:nvPr/>
        </p:nvSpPr>
        <p:spPr>
          <a:xfrm>
            <a:off x="2850515" y="1707092"/>
            <a:ext cx="7377614" cy="2585085"/>
          </a:xfrm>
          <a:prstGeom prst="rect">
            <a:avLst/>
          </a:prstGeom>
        </p:spPr>
        <p:txBody>
          <a:bodyPr wrap="square" lIns="0" tIns="0" rIns="0" bIns="0" rtlCol="0" anchor="t">
            <a:spAutoFit/>
          </a:bodyPr>
          <a:lstStyle/>
          <a:p>
            <a:pPr marL="0" lvl="0" indent="0" algn="ctr">
              <a:lnSpc>
                <a:spcPts val="20160"/>
              </a:lnSpc>
              <a:spcBef>
                <a:spcPct val="0"/>
              </a:spcBef>
            </a:pPr>
            <a:r>
              <a:rPr lang="en-US" sz="8800" u="none" spc="419">
                <a:solidFill>
                  <a:srgbClr val="563D28"/>
                </a:solidFill>
                <a:latin typeface="Baloo" panose="020B0704020202020204" charset="0"/>
                <a:cs typeface="Baloo" panose="020B0704020202020204" charset="0"/>
              </a:rPr>
              <a:t>KHÁM PHÁ</a:t>
            </a:r>
          </a:p>
        </p:txBody>
      </p:sp>
      <p:pic>
        <p:nvPicPr>
          <p:cNvPr id="5" name="Picture 5"/>
          <p:cNvPicPr>
            <a:picLocks noChangeAspect="1"/>
          </p:cNvPicPr>
          <p:nvPr/>
        </p:nvPicPr>
        <p:blipFill>
          <a:blip r:embed="rId4"/>
          <a:srcRect r="43356" b="34694"/>
          <a:stretch>
            <a:fillRect/>
          </a:stretch>
        </p:blipFill>
        <p:spPr>
          <a:xfrm rot="16200000">
            <a:off x="11114340" y="1194929"/>
            <a:ext cx="1191777" cy="923461"/>
          </a:xfrm>
          <a:prstGeom prst="rect">
            <a:avLst/>
          </a:prstGeom>
        </p:spPr>
      </p:pic>
      <p:pic>
        <p:nvPicPr>
          <p:cNvPr id="6" name="Picture 6"/>
          <p:cNvPicPr>
            <a:picLocks noChangeAspect="1"/>
          </p:cNvPicPr>
          <p:nvPr/>
        </p:nvPicPr>
        <p:blipFill>
          <a:blip r:embed="rId5"/>
          <a:srcRect l="41394" b="50000"/>
          <a:stretch>
            <a:fillRect/>
          </a:stretch>
        </p:blipFill>
        <p:spPr>
          <a:xfrm>
            <a:off x="-60593" y="4073183"/>
            <a:ext cx="3776110" cy="2859178"/>
          </a:xfrm>
          <a:prstGeom prst="rect">
            <a:avLst/>
          </a:prstGeom>
        </p:spPr>
      </p:pic>
      <p:pic>
        <p:nvPicPr>
          <p:cNvPr id="7" name="Picture 7"/>
          <p:cNvPicPr>
            <a:picLocks noChangeAspect="1"/>
          </p:cNvPicPr>
          <p:nvPr/>
        </p:nvPicPr>
        <p:blipFill>
          <a:blip r:embed="rId5"/>
          <a:srcRect r="47589" b="78476"/>
          <a:stretch>
            <a:fillRect/>
          </a:stretch>
        </p:blipFill>
        <p:spPr>
          <a:xfrm rot="10800000" flipH="1">
            <a:off x="8393537" y="-22388"/>
            <a:ext cx="3798463" cy="1384443"/>
          </a:xfrm>
          <a:prstGeom prst="rect">
            <a:avLst/>
          </a:prstGeom>
        </p:spPr>
      </p:pic>
      <p:pic>
        <p:nvPicPr>
          <p:cNvPr id="8" name="Picture 8"/>
          <p:cNvPicPr>
            <a:picLocks noChangeAspect="1"/>
          </p:cNvPicPr>
          <p:nvPr/>
        </p:nvPicPr>
        <p:blipFill>
          <a:blip r:embed="rId4"/>
          <a:srcRect l="38353" t="42657"/>
          <a:stretch>
            <a:fillRect/>
          </a:stretch>
        </p:blipFill>
        <p:spPr>
          <a:xfrm>
            <a:off x="-34221" y="-3830"/>
            <a:ext cx="1208751" cy="755657"/>
          </a:xfrm>
          <a:prstGeom prst="rect">
            <a:avLst/>
          </a:prstGeom>
        </p:spPr>
      </p:pic>
      <p:pic>
        <p:nvPicPr>
          <p:cNvPr id="9" name="Picture 9"/>
          <p:cNvPicPr>
            <a:picLocks noChangeAspect="1"/>
          </p:cNvPicPr>
          <p:nvPr/>
        </p:nvPicPr>
        <p:blipFill>
          <a:blip r:embed="rId5"/>
          <a:srcRect r="47589" b="31367"/>
          <a:stretch>
            <a:fillRect/>
          </a:stretch>
        </p:blipFill>
        <p:spPr>
          <a:xfrm>
            <a:off x="8741675" y="2860157"/>
            <a:ext cx="3423193" cy="3978405"/>
          </a:xfrm>
          <a:prstGeom prst="rect">
            <a:avLst/>
          </a:prstGeom>
        </p:spPr>
      </p:pic>
      <p:pic>
        <p:nvPicPr>
          <p:cNvPr id="10" name="Picture 10"/>
          <p:cNvPicPr>
            <a:picLocks noChangeAspect="1"/>
          </p:cNvPicPr>
          <p:nvPr/>
        </p:nvPicPr>
        <p:blipFill>
          <a:blip r:embed="rId6"/>
          <a:srcRect/>
          <a:stretch>
            <a:fillRect/>
          </a:stretch>
        </p:blipFill>
        <p:spPr>
          <a:xfrm rot="857018">
            <a:off x="134649" y="286287"/>
            <a:ext cx="1531134" cy="1531134"/>
          </a:xfrm>
          <a:prstGeom prst="rect">
            <a:avLst/>
          </a:prstGeom>
        </p:spPr>
      </p:pic>
      <p:pic>
        <p:nvPicPr>
          <p:cNvPr id="11" name="Picture 11"/>
          <p:cNvPicPr>
            <a:picLocks noChangeAspect="1"/>
          </p:cNvPicPr>
          <p:nvPr/>
        </p:nvPicPr>
        <p:blipFill>
          <a:blip r:embed="rId7"/>
          <a:srcRect r="47589" b="78476"/>
          <a:stretch>
            <a:fillRect/>
          </a:stretch>
        </p:blipFill>
        <p:spPr>
          <a:xfrm>
            <a:off x="1325797" y="868485"/>
            <a:ext cx="2987184" cy="1088752"/>
          </a:xfrm>
          <a:prstGeom prst="rect">
            <a:avLst/>
          </a:prstGeom>
        </p:spPr>
      </p:pic>
      <p:pic>
        <p:nvPicPr>
          <p:cNvPr id="12" name="Picture 12"/>
          <p:cNvPicPr>
            <a:picLocks noChangeAspect="1"/>
          </p:cNvPicPr>
          <p:nvPr/>
        </p:nvPicPr>
        <p:blipFill>
          <a:blip r:embed="rId8">
            <a:alphaModFix amt="79000"/>
          </a:blip>
          <a:srcRect t="27510"/>
          <a:stretch>
            <a:fillRect/>
          </a:stretch>
        </p:blipFill>
        <p:spPr>
          <a:xfrm>
            <a:off x="1339789" y="555374"/>
            <a:ext cx="9734611" cy="725820"/>
          </a:xfrm>
          <a:prstGeom prst="rect">
            <a:avLst/>
          </a:prstGeom>
        </p:spPr>
      </p:pic>
      <p:sp>
        <p:nvSpPr>
          <p:cNvPr id="13" name="TextBox 13"/>
          <p:cNvSpPr txBox="1"/>
          <p:nvPr/>
        </p:nvSpPr>
        <p:spPr>
          <a:xfrm>
            <a:off x="4727751" y="4161812"/>
            <a:ext cx="2736497" cy="576580"/>
          </a:xfrm>
          <a:prstGeom prst="rect">
            <a:avLst/>
          </a:prstGeom>
        </p:spPr>
        <p:txBody>
          <a:bodyPr lIns="0" tIns="0" rIns="0" bIns="0" rtlCol="0" anchor="t">
            <a:spAutoFit/>
          </a:bodyPr>
          <a:lstStyle/>
          <a:p>
            <a:pPr marL="0" lvl="0" indent="0" algn="ctr">
              <a:lnSpc>
                <a:spcPts val="4500"/>
              </a:lnSpc>
              <a:spcBef>
                <a:spcPct val="0"/>
              </a:spcBef>
            </a:pPr>
            <a:endParaRPr lang="en-US" sz="3335" u="none" spc="499">
              <a:solidFill>
                <a:srgbClr val="866608"/>
              </a:solidFill>
              <a:latin typeface="Caveat Bold"/>
            </a:endParaRPr>
          </a:p>
        </p:txBody>
      </p:sp>
      <p:pic>
        <p:nvPicPr>
          <p:cNvPr id="14" name="Picture 14"/>
          <p:cNvPicPr>
            <a:picLocks noChangeAspect="1"/>
          </p:cNvPicPr>
          <p:nvPr/>
        </p:nvPicPr>
        <p:blipFill>
          <a:blip r:embed="rId9" cstate="print">
            <a:alphaModFix amt="4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848541">
            <a:off x="2273359" y="1385345"/>
            <a:ext cx="401447" cy="792982"/>
          </a:xfrm>
          <a:prstGeom prst="rect">
            <a:avLst/>
          </a:prstGeom>
        </p:spPr>
      </p:pic>
      <p:pic>
        <p:nvPicPr>
          <p:cNvPr id="15" name="Picture 15"/>
          <p:cNvPicPr>
            <a:picLocks noChangeAspect="1"/>
          </p:cNvPicPr>
          <p:nvPr/>
        </p:nvPicPr>
        <p:blipFill>
          <a:blip r:embed="rId9" cstate="print">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1106">
            <a:off x="5785348" y="6280535"/>
            <a:ext cx="309027" cy="61042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715028">
            <a:off x="39355" y="2147341"/>
            <a:ext cx="692963" cy="673907"/>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900268">
            <a:off x="8282545" y="5414429"/>
            <a:ext cx="469212" cy="456309"/>
          </a:xfrm>
          <a:prstGeom prst="rect">
            <a:avLst/>
          </a:prstGeom>
        </p:spPr>
      </p:pic>
      <p:pic>
        <p:nvPicPr>
          <p:cNvPr id="18" name="Picture 18"/>
          <p:cNvPicPr>
            <a:picLocks noChangeAspect="1"/>
          </p:cNvPicPr>
          <p:nvPr/>
        </p:nvPicPr>
        <p:blipFill>
          <a:blip r:embed="rId9" cstate="print">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01473">
            <a:off x="5937897" y="6257417"/>
            <a:ext cx="407045" cy="804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42046" y="1145470"/>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AutoShape 12" descr="Cà phê sữa lon 185ml/ lon (lốc 6 lon)"/>
          <p:cNvSpPr>
            <a:spLocks noChangeAspect="1" noChangeArrowheads="1"/>
          </p:cNvSpPr>
          <p:nvPr/>
        </p:nvSpPr>
        <p:spPr bwMode="auto">
          <a:xfrm>
            <a:off x="5902036" y="29256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8" name="Picture 10" descr="Bể Cá Thông Minh Xiaomi A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342" t="19113" r="17610" b="31944"/>
          <a:stretch>
            <a:fillRect/>
          </a:stretch>
        </p:blipFill>
        <p:spPr bwMode="auto">
          <a:xfrm>
            <a:off x="8174182" y="2009275"/>
            <a:ext cx="3775771" cy="30270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Cà Phê Đen | Highlands (Lon 185ml) – FARMERS MARKET"/>
          <p:cNvSpPr>
            <a:spLocks noChangeAspect="1" noChangeArrowheads="1"/>
          </p:cNvSpPr>
          <p:nvPr/>
        </p:nvSpPr>
        <p:spPr bwMode="auto">
          <a:xfrm>
            <a:off x="6054436" y="3078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0" name="Picture 2" descr="Quả Bóng Đá Việt Nam Thế Mừng Spor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172" b="90000" l="10000" r="90000">
                        <a14:foregroundMark x1="38602" y1="16452" x2="44624" y2="19677"/>
                        <a14:foregroundMark x1="43656" y1="9462" x2="59140" y2="8172"/>
                      </a14:backgroundRemoval>
                    </a14:imgEffect>
                  </a14:imgLayer>
                </a14:imgProps>
              </a:ext>
              <a:ext uri="{28A0092B-C50C-407E-A947-70E740481C1C}">
                <a14:useLocalDpi xmlns:a14="http://schemas.microsoft.com/office/drawing/2010/main" val="0"/>
              </a:ext>
            </a:extLst>
          </a:blip>
          <a:srcRect/>
          <a:stretch>
            <a:fillRect/>
          </a:stretch>
        </p:blipFill>
        <p:spPr bwMode="auto">
          <a:xfrm>
            <a:off x="505283" y="2375213"/>
            <a:ext cx="2760595" cy="2760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TT ít đường Vinamilk 180ml – BON GROCE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800" l="10000" r="90000">
                        <a14:foregroundMark x1="30600" y1="14600" x2="60800" y2="16000"/>
                        <a14:foregroundMark x1="60800" y1="16000" x2="62000" y2="16600"/>
                        <a14:foregroundMark x1="57200" y1="20200" x2="60400" y2="60200"/>
                        <a14:foregroundMark x1="62400" y1="16600" x2="64200" y2="45400"/>
                        <a14:foregroundMark x1="64200" y1="45400" x2="61800" y2="65631"/>
                        <a14:foregroundMark x1="63561" y1="76000" x2="63600" y2="79000"/>
                        <a14:foregroundMark x1="63400" y1="63400" x2="63427" y2="65537"/>
                        <a14:foregroundMark x1="65106" y1="75875" x2="65000" y2="79600"/>
                        <a14:foregroundMark x1="55000" y1="66600" x2="58800" y2="75200"/>
                        <a14:foregroundMark x1="58800" y1="68000" x2="58800" y2="73200"/>
                        <a14:foregroundMark x1="37400" y1="90800" x2="43898" y2="93224"/>
                        <a14:foregroundMark x1="63800" y1="66000" x2="64000" y2="75600"/>
                        <a14:foregroundMark x1="64400" y1="66200" x2="65400" y2="73200"/>
                        <a14:foregroundMark x1="49000" y1="29400" x2="52000" y2="34000"/>
                        <a14:foregroundMark x1="47400" y1="30200" x2="48400" y2="31000"/>
                        <a14:foregroundMark x1="33200" y1="11800" x2="51800" y2="12400"/>
                        <a14:foregroundMark x1="65400" y1="59400" x2="65600" y2="66800"/>
                        <a14:foregroundMark x1="43000" y1="10200" x2="43000" y2="10200"/>
                        <a14:backgroundMark x1="49400" y1="96000" x2="64000" y2="96000"/>
                        <a14:backgroundMark x1="49000" y1="92600" x2="49000" y2="93600"/>
                        <a14:backgroundMark x1="48800" y1="95600" x2="48800" y2="95600"/>
                        <a14:backgroundMark x1="48800" y1="95200" x2="48800" y2="95200"/>
                        <a14:backgroundMark x1="47200" y1="30200" x2="47462" y2="30145"/>
                        <a14:backgroundMark x1="46400" y1="94400" x2="50200" y2="93800"/>
                        <a14:backgroundMark x1="45000" y1="93800" x2="47800" y2="93800"/>
                        <a14:backgroundMark x1="49800" y1="95800" x2="49200" y2="95200"/>
                        <a14:backgroundMark x1="44800" y1="93600" x2="45800" y2="94000"/>
                        <a14:backgroundMark x1="49400" y1="95000" x2="50600" y2="96000"/>
                        <a14:backgroundMark x1="66386" y1="75550" x2="66400" y2="75800"/>
                        <a14:backgroundMark x1="66400" y1="75800" x2="664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3570679" y="2775675"/>
            <a:ext cx="1748949" cy="174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 hình ảnh của khối rubik - hinhanhsieudep.ne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962" b="92176" l="10000" r="90000">
                        <a14:foregroundMark x1="40333" y1="81107" x2="49167" y2="85305"/>
                        <a14:foregroundMark x1="49167" y1="85305" x2="50000" y2="86069"/>
                        <a14:foregroundMark x1="39500" y1="74618" x2="47500" y2="87214"/>
                        <a14:foregroundMark x1="47500" y1="87214" x2="54000" y2="92366"/>
                        <a14:foregroundMark x1="38667" y1="76336" x2="41333" y2="87214"/>
                        <a14:foregroundMark x1="41333" y1="87214" x2="44333" y2="78817"/>
                        <a14:foregroundMark x1="38333" y1="72901" x2="38000" y2="85878"/>
                        <a14:foregroundMark x1="38000" y1="85878" x2="47500" y2="91603"/>
                        <a14:foregroundMark x1="33667" y1="21756" x2="47833" y2="34733"/>
                        <a14:foregroundMark x1="49000" y1="30344" x2="60167" y2="23473"/>
                        <a14:foregroundMark x1="60167" y1="23473" x2="60667" y2="22710"/>
                        <a14:foregroundMark x1="31333" y1="22901" x2="40167" y2="23092"/>
                        <a14:foregroundMark x1="40167" y1="23092" x2="40500" y2="23092"/>
                        <a14:foregroundMark x1="44167" y1="28435" x2="56167" y2="30153"/>
                        <a14:foregroundMark x1="56167" y1="30153" x2="56833" y2="29580"/>
                        <a14:foregroundMark x1="57667" y1="23282" x2="68833" y2="22328"/>
                        <a14:foregroundMark x1="68833" y1="22328" x2="69500" y2="21756"/>
                        <a14:foregroundMark x1="30000" y1="23092" x2="42500" y2="23473"/>
                        <a14:foregroundMark x1="42500" y1="23473" x2="43333" y2="24237"/>
                        <a14:foregroundMark x1="27667" y1="23092" x2="36000" y2="18893"/>
                        <a14:foregroundMark x1="36000" y1="18893" x2="41167" y2="22710"/>
                        <a14:foregroundMark x1="43833" y1="8588" x2="52500" y2="8779"/>
                        <a14:foregroundMark x1="49500" y1="4962" x2="51333" y2="4962"/>
                        <a14:foregroundMark x1="61333" y1="26908" x2="70167" y2="22519"/>
                        <a14:foregroundMark x1="56667" y1="26145" x2="64333" y2="33779"/>
                        <a14:foregroundMark x1="81667" y1="26908" x2="81833" y2="34351"/>
                        <a14:foregroundMark x1="78833" y1="25000" x2="84333" y2="33779"/>
                        <a14:foregroundMark x1="80000" y1="23855" x2="87000" y2="21565"/>
                      </a14:backgroundRemoval>
                    </a14:imgEffect>
                  </a14:imgLayer>
                </a14:imgProps>
              </a:ext>
              <a:ext uri="{28A0092B-C50C-407E-A947-70E740481C1C}">
                <a14:useLocalDpi xmlns:a14="http://schemas.microsoft.com/office/drawing/2010/main" val="0"/>
              </a:ext>
            </a:extLst>
          </a:blip>
          <a:srcRect/>
          <a:stretch>
            <a:fillRect/>
          </a:stretch>
        </p:blipFill>
        <p:spPr bwMode="auto">
          <a:xfrm>
            <a:off x="5902112" y="3077788"/>
            <a:ext cx="1890407" cy="16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72877" y="224118"/>
            <a:ext cx="8048759"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1. Thể tích là gì?</a:t>
            </a:r>
            <a:endParaRPr lang="vi-VN" sz="4400" b="1">
              <a:ln w="12700">
                <a:solidFill>
                  <a:schemeClr val="tx1"/>
                </a:solidFill>
              </a:ln>
              <a:solidFill>
                <a:srgbClr val="EFEEDE"/>
              </a:solidFill>
              <a:latin typeface="#9Slide07 IcielCadena" panose="02000503000000020004" pitchFamily="2" charset="0"/>
            </a:endParaRPr>
          </a:p>
        </p:txBody>
      </p:sp>
      <p:sp>
        <p:nvSpPr>
          <p:cNvPr id="25" name="TextBox 24"/>
          <p:cNvSpPr txBox="1"/>
          <p:nvPr/>
        </p:nvSpPr>
        <p:spPr>
          <a:xfrm>
            <a:off x="637309" y="1310107"/>
            <a:ext cx="11049408" cy="953135"/>
          </a:xfrm>
          <a:prstGeom prst="rect">
            <a:avLst/>
          </a:prstGeom>
          <a:noFill/>
        </p:spPr>
        <p:txBody>
          <a:bodyPr wrap="square" rtlCol="0">
            <a:spAutoFit/>
          </a:bodyPr>
          <a:lstStyle/>
          <a:p>
            <a:pPr algn="just"/>
            <a:r>
              <a:rPr lang="en-US" sz="2800" dirty="0">
                <a:latin typeface="#9Slide05 Lobster" panose="02000506000000020003" pitchFamily="2" charset="0"/>
              </a:rPr>
              <a:t>Quan </a:t>
            </a:r>
            <a:r>
              <a:rPr lang="en-US" sz="2800" dirty="0" err="1">
                <a:latin typeface="#9Slide05 Lobster" panose="02000506000000020003" pitchFamily="2" charset="0"/>
              </a:rPr>
              <a:t>sát</a:t>
            </a:r>
            <a:r>
              <a:rPr lang="en-US" sz="2800" dirty="0">
                <a:latin typeface="#9Slide05 Lobster" panose="02000506000000020003" pitchFamily="2" charset="0"/>
              </a:rPr>
              <a:t> </a:t>
            </a:r>
            <a:r>
              <a:rPr lang="en-US" sz="2800" dirty="0" err="1">
                <a:latin typeface="#9Slide05 Lobster" panose="02000506000000020003" pitchFamily="2" charset="0"/>
              </a:rPr>
              <a:t>các</a:t>
            </a:r>
            <a:r>
              <a:rPr lang="en-US" sz="2800" dirty="0">
                <a:latin typeface="#9Slide05 Lobster" panose="02000506000000020003" pitchFamily="2" charset="0"/>
              </a:rPr>
              <a:t> </a:t>
            </a:r>
            <a:r>
              <a:rPr lang="en-US" sz="2800" dirty="0" err="1">
                <a:latin typeface="#9Slide05 Lobster" panose="02000506000000020003" pitchFamily="2" charset="0"/>
              </a:rPr>
              <a:t>hình</a:t>
            </a:r>
            <a:r>
              <a:rPr lang="en-US" sz="2800" dirty="0">
                <a:latin typeface="#9Slide05 Lobster" panose="02000506000000020003" pitchFamily="2" charset="0"/>
              </a:rPr>
              <a:t> </a:t>
            </a:r>
            <a:r>
              <a:rPr lang="en-US" sz="2800" dirty="0" err="1">
                <a:latin typeface="#9Slide05 Lobster" panose="02000506000000020003" pitchFamily="2" charset="0"/>
              </a:rPr>
              <a:t>ảnh</a:t>
            </a:r>
            <a:r>
              <a:rPr lang="en-US" sz="2800" dirty="0">
                <a:latin typeface="#9Slide05 Lobster" panose="02000506000000020003" pitchFamily="2" charset="0"/>
              </a:rPr>
              <a:t> </a:t>
            </a:r>
            <a:r>
              <a:rPr lang="en-US" sz="2800" dirty="0" err="1">
                <a:latin typeface="#9Slide05 Lobster" panose="02000506000000020003" pitchFamily="2" charset="0"/>
              </a:rPr>
              <a:t>sau</a:t>
            </a:r>
            <a:r>
              <a:rPr lang="en-US" sz="2800" dirty="0">
                <a:latin typeface="#9Slide05 Lobster" panose="02000506000000020003" pitchFamily="2" charset="0"/>
              </a:rPr>
              <a:t>, </a:t>
            </a:r>
            <a:r>
              <a:rPr lang="en-US" sz="2800" dirty="0" err="1">
                <a:latin typeface="#9Slide05 Lobster" panose="02000506000000020003" pitchFamily="2" charset="0"/>
              </a:rPr>
              <a:t>có</a:t>
            </a:r>
            <a:r>
              <a:rPr lang="en-US" sz="2800" dirty="0">
                <a:latin typeface="#9Slide05 Lobster" panose="02000506000000020003" pitchFamily="2" charset="0"/>
              </a:rPr>
              <a:t> </a:t>
            </a:r>
            <a:r>
              <a:rPr lang="en-US" sz="2800" dirty="0" err="1">
                <a:latin typeface="#9Slide05 Lobster" panose="02000506000000020003" pitchFamily="2" charset="0"/>
              </a:rPr>
              <a:t>nhận</a:t>
            </a:r>
            <a:r>
              <a:rPr lang="en-US" sz="2800" dirty="0">
                <a:latin typeface="#9Slide05 Lobster" panose="02000506000000020003" pitchFamily="2" charset="0"/>
              </a:rPr>
              <a:t> </a:t>
            </a:r>
            <a:r>
              <a:rPr lang="en-US" sz="2800" dirty="0" err="1">
                <a:latin typeface="#9Slide05 Lobster" panose="02000506000000020003" pitchFamily="2" charset="0"/>
              </a:rPr>
              <a:t>xét</a:t>
            </a:r>
            <a:r>
              <a:rPr lang="en-US" sz="2800" dirty="0">
                <a:latin typeface="#9Slide05 Lobster" panose="02000506000000020003" pitchFamily="2" charset="0"/>
              </a:rPr>
              <a:t> </a:t>
            </a:r>
            <a:r>
              <a:rPr lang="en-US" sz="2800" dirty="0" err="1">
                <a:latin typeface="#9Slide05 Lobster" panose="02000506000000020003" pitchFamily="2" charset="0"/>
              </a:rPr>
              <a:t>gì</a:t>
            </a:r>
            <a:r>
              <a:rPr lang="en-US" sz="2800" dirty="0">
                <a:latin typeface="#9Slide05 Lobster" panose="02000506000000020003" pitchFamily="2" charset="0"/>
              </a:rPr>
              <a:t> </a:t>
            </a:r>
            <a:r>
              <a:rPr lang="en-US" sz="2800" dirty="0" err="1">
                <a:latin typeface="#9Slide05 Lobster" panose="02000506000000020003" pitchFamily="2" charset="0"/>
              </a:rPr>
              <a:t>về</a:t>
            </a:r>
            <a:r>
              <a:rPr lang="en-US" sz="2800" dirty="0">
                <a:latin typeface="#9Slide05 Lobster" panose="02000506000000020003" pitchFamily="2" charset="0"/>
              </a:rPr>
              <a:t> </a:t>
            </a:r>
            <a:r>
              <a:rPr lang="en-US" sz="2800" dirty="0" err="1">
                <a:latin typeface="#9Slide05 Lobster" panose="02000506000000020003" pitchFamily="2" charset="0"/>
              </a:rPr>
              <a:t>hình</a:t>
            </a:r>
            <a:r>
              <a:rPr lang="en-US" sz="2800" dirty="0">
                <a:latin typeface="#9Slide05 Lobster" panose="02000506000000020003" pitchFamily="2" charset="0"/>
              </a:rPr>
              <a:t> </a:t>
            </a:r>
            <a:r>
              <a:rPr lang="en-US" sz="2800" dirty="0" err="1">
                <a:latin typeface="#9Slide05 Lobster" panose="02000506000000020003" pitchFamily="2" charset="0"/>
              </a:rPr>
              <a:t>dạng</a:t>
            </a:r>
            <a:r>
              <a:rPr lang="en-US" sz="2800" dirty="0">
                <a:latin typeface="#9Slide05 Lobster" panose="02000506000000020003" pitchFamily="2" charset="0"/>
              </a:rPr>
              <a:t>, </a:t>
            </a:r>
            <a:r>
              <a:rPr lang="en-US" sz="2800" dirty="0" err="1">
                <a:latin typeface="#9Slide05 Lobster" panose="02000506000000020003" pitchFamily="2" charset="0"/>
              </a:rPr>
              <a:t>kích</a:t>
            </a:r>
            <a:r>
              <a:rPr lang="en-US" sz="2800" dirty="0">
                <a:latin typeface="#9Slide05 Lobster" panose="02000506000000020003" pitchFamily="2" charset="0"/>
              </a:rPr>
              <a:t> </a:t>
            </a:r>
            <a:r>
              <a:rPr lang="en-US" sz="2800" dirty="0" err="1">
                <a:latin typeface="#9Slide05 Lobster" panose="02000506000000020003" pitchFamily="2" charset="0"/>
              </a:rPr>
              <a:t>thước</a:t>
            </a:r>
            <a:r>
              <a:rPr lang="en-US" sz="2800" dirty="0">
                <a:latin typeface="#9Slide05 Lobster" panose="02000506000000020003" pitchFamily="2" charset="0"/>
              </a:rPr>
              <a:t> </a:t>
            </a:r>
            <a:r>
              <a:rPr lang="en-US" sz="2800" dirty="0" err="1">
                <a:latin typeface="#9Slide05 Lobster" panose="02000506000000020003" pitchFamily="2" charset="0"/>
              </a:rPr>
              <a:t>của</a:t>
            </a:r>
            <a:r>
              <a:rPr lang="en-US" sz="2800" dirty="0">
                <a:latin typeface="#9Slide05 Lobster" panose="02000506000000020003" pitchFamily="2" charset="0"/>
              </a:rPr>
              <a:t> </a:t>
            </a:r>
            <a:r>
              <a:rPr lang="en-US" sz="2800" dirty="0" err="1">
                <a:latin typeface="#9Slide05 Lobster" panose="02000506000000020003" pitchFamily="2" charset="0"/>
              </a:rPr>
              <a:t>các</a:t>
            </a:r>
            <a:r>
              <a:rPr lang="en-US" sz="2800" dirty="0">
                <a:latin typeface="#9Slide05 Lobster" panose="02000506000000020003" pitchFamily="2" charset="0"/>
              </a:rPr>
              <a:t> </a:t>
            </a:r>
            <a:r>
              <a:rPr lang="en-US" sz="2800" dirty="0" err="1">
                <a:latin typeface="#9Slide05 Lobster" panose="02000506000000020003" pitchFamily="2" charset="0"/>
              </a:rPr>
              <a:t>đồ</a:t>
            </a:r>
            <a:r>
              <a:rPr lang="en-US" sz="2800" dirty="0">
                <a:latin typeface="#9Slide05 Lobster" panose="02000506000000020003" pitchFamily="2" charset="0"/>
              </a:rPr>
              <a:t> </a:t>
            </a:r>
            <a:r>
              <a:rPr lang="en-US" sz="2800" dirty="0" err="1">
                <a:latin typeface="#9Slide05 Lobster" panose="02000506000000020003" pitchFamily="2" charset="0"/>
              </a:rPr>
              <a:t>vật</a:t>
            </a:r>
            <a:r>
              <a:rPr lang="en-US" sz="2800" dirty="0">
                <a:latin typeface="#9Slide05 Lobster" panose="02000506000000020003" pitchFamily="2" charset="0"/>
              </a:rPr>
              <a:t>? </a:t>
            </a:r>
            <a:endParaRPr lang="en-US" sz="2800" dirty="0">
              <a:solidFill>
                <a:schemeClr val="accent5">
                  <a:lumMod val="50000"/>
                </a:schemeClr>
              </a:solidFill>
              <a:latin typeface="#9Slide05 Lobster" panose="02000506000000020003"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10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1000"/>
                                        <p:tgtEl>
                                          <p:spTgt spid="2054"/>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10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25"/>
                                        </p:tgtEl>
                                        <p:attrNameLst>
                                          <p:attrName>ppt_y</p:attrName>
                                        </p:attrNameLst>
                                      </p:cBhvr>
                                      <p:tavLst>
                                        <p:tav tm="0">
                                          <p:val>
                                            <p:strVal val="#ppt_y"/>
                                          </p:val>
                                        </p:tav>
                                        <p:tav tm="100000">
                                          <p:val>
                                            <p:strVal val="#ppt_y+#ppt_h*1.125000"/>
                                          </p:val>
                                        </p:tav>
                                      </p:tavLst>
                                    </p:anim>
                                    <p:animEffect transition="out" filter="wipe(down)">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21" name="Rectangle 20"/>
          <p:cNvSpPr/>
          <p:nvPr/>
        </p:nvSpPr>
        <p:spPr>
          <a:xfrm>
            <a:off x="200204" y="221456"/>
            <a:ext cx="11782079" cy="6415087"/>
          </a:xfrm>
          <a:custGeom>
            <a:avLst/>
            <a:gdLst>
              <a:gd name="connsiteX0" fmla="*/ 0 w 11782079"/>
              <a:gd name="connsiteY0" fmla="*/ 0 h 6415087"/>
              <a:gd name="connsiteX1" fmla="*/ 235642 w 11782079"/>
              <a:gd name="connsiteY1" fmla="*/ 0 h 6415087"/>
              <a:gd name="connsiteX2" fmla="*/ 471283 w 11782079"/>
              <a:gd name="connsiteY2" fmla="*/ 0 h 6415087"/>
              <a:gd name="connsiteX3" fmla="*/ 1296029 w 11782079"/>
              <a:gd name="connsiteY3" fmla="*/ 0 h 6415087"/>
              <a:gd name="connsiteX4" fmla="*/ 1767312 w 11782079"/>
              <a:gd name="connsiteY4" fmla="*/ 0 h 6415087"/>
              <a:gd name="connsiteX5" fmla="*/ 2356416 w 11782079"/>
              <a:gd name="connsiteY5" fmla="*/ 0 h 6415087"/>
              <a:gd name="connsiteX6" fmla="*/ 2709878 w 11782079"/>
              <a:gd name="connsiteY6" fmla="*/ 0 h 6415087"/>
              <a:gd name="connsiteX7" fmla="*/ 3063341 w 11782079"/>
              <a:gd name="connsiteY7" fmla="*/ 0 h 6415087"/>
              <a:gd name="connsiteX8" fmla="*/ 3534624 w 11782079"/>
              <a:gd name="connsiteY8" fmla="*/ 0 h 6415087"/>
              <a:gd name="connsiteX9" fmla="*/ 4005907 w 11782079"/>
              <a:gd name="connsiteY9" fmla="*/ 0 h 6415087"/>
              <a:gd name="connsiteX10" fmla="*/ 4241548 w 11782079"/>
              <a:gd name="connsiteY10" fmla="*/ 0 h 6415087"/>
              <a:gd name="connsiteX11" fmla="*/ 4477190 w 11782079"/>
              <a:gd name="connsiteY11" fmla="*/ 0 h 6415087"/>
              <a:gd name="connsiteX12" fmla="*/ 5301936 w 11782079"/>
              <a:gd name="connsiteY12" fmla="*/ 0 h 6415087"/>
              <a:gd name="connsiteX13" fmla="*/ 5655398 w 11782079"/>
              <a:gd name="connsiteY13" fmla="*/ 0 h 6415087"/>
              <a:gd name="connsiteX14" fmla="*/ 6008860 w 11782079"/>
              <a:gd name="connsiteY14" fmla="*/ 0 h 6415087"/>
              <a:gd name="connsiteX15" fmla="*/ 6480143 w 11782079"/>
              <a:gd name="connsiteY15" fmla="*/ 0 h 6415087"/>
              <a:gd name="connsiteX16" fmla="*/ 7304889 w 11782079"/>
              <a:gd name="connsiteY16" fmla="*/ 0 h 6415087"/>
              <a:gd name="connsiteX17" fmla="*/ 7540531 w 11782079"/>
              <a:gd name="connsiteY17" fmla="*/ 0 h 6415087"/>
              <a:gd name="connsiteX18" fmla="*/ 7776172 w 11782079"/>
              <a:gd name="connsiteY18" fmla="*/ 0 h 6415087"/>
              <a:gd name="connsiteX19" fmla="*/ 8129635 w 11782079"/>
              <a:gd name="connsiteY19" fmla="*/ 0 h 6415087"/>
              <a:gd name="connsiteX20" fmla="*/ 8954380 w 11782079"/>
              <a:gd name="connsiteY20" fmla="*/ 0 h 6415087"/>
              <a:gd name="connsiteX21" fmla="*/ 9425663 w 11782079"/>
              <a:gd name="connsiteY21" fmla="*/ 0 h 6415087"/>
              <a:gd name="connsiteX22" fmla="*/ 9661305 w 11782079"/>
              <a:gd name="connsiteY22" fmla="*/ 0 h 6415087"/>
              <a:gd name="connsiteX23" fmla="*/ 10486050 w 11782079"/>
              <a:gd name="connsiteY23" fmla="*/ 0 h 6415087"/>
              <a:gd name="connsiteX24" fmla="*/ 10839513 w 11782079"/>
              <a:gd name="connsiteY24" fmla="*/ 0 h 6415087"/>
              <a:gd name="connsiteX25" fmla="*/ 11782079 w 11782079"/>
              <a:gd name="connsiteY25" fmla="*/ 0 h 6415087"/>
              <a:gd name="connsiteX26" fmla="*/ 11782079 w 11782079"/>
              <a:gd name="connsiteY26" fmla="*/ 647341 h 6415087"/>
              <a:gd name="connsiteX27" fmla="*/ 11782079 w 11782079"/>
              <a:gd name="connsiteY27" fmla="*/ 1166379 h 6415087"/>
              <a:gd name="connsiteX28" fmla="*/ 11782079 w 11782079"/>
              <a:gd name="connsiteY28" fmla="*/ 1813720 h 6415087"/>
              <a:gd name="connsiteX29" fmla="*/ 11782079 w 11782079"/>
              <a:gd name="connsiteY29" fmla="*/ 2332759 h 6415087"/>
              <a:gd name="connsiteX30" fmla="*/ 11782079 w 11782079"/>
              <a:gd name="connsiteY30" fmla="*/ 2787647 h 6415087"/>
              <a:gd name="connsiteX31" fmla="*/ 11782079 w 11782079"/>
              <a:gd name="connsiteY31" fmla="*/ 3370837 h 6415087"/>
              <a:gd name="connsiteX32" fmla="*/ 11782079 w 11782079"/>
              <a:gd name="connsiteY32" fmla="*/ 4082328 h 6415087"/>
              <a:gd name="connsiteX33" fmla="*/ 11782079 w 11782079"/>
              <a:gd name="connsiteY33" fmla="*/ 4665518 h 6415087"/>
              <a:gd name="connsiteX34" fmla="*/ 11782079 w 11782079"/>
              <a:gd name="connsiteY34" fmla="*/ 5377009 h 6415087"/>
              <a:gd name="connsiteX35" fmla="*/ 11782079 w 11782079"/>
              <a:gd name="connsiteY35" fmla="*/ 5831897 h 6415087"/>
              <a:gd name="connsiteX36" fmla="*/ 11782079 w 11782079"/>
              <a:gd name="connsiteY36" fmla="*/ 6415087 h 6415087"/>
              <a:gd name="connsiteX37" fmla="*/ 11546437 w 11782079"/>
              <a:gd name="connsiteY37" fmla="*/ 6415087 h 6415087"/>
              <a:gd name="connsiteX38" fmla="*/ 11075154 w 11782079"/>
              <a:gd name="connsiteY38" fmla="*/ 6415087 h 6415087"/>
              <a:gd name="connsiteX39" fmla="*/ 10368230 w 11782079"/>
              <a:gd name="connsiteY39" fmla="*/ 6415087 h 6415087"/>
              <a:gd name="connsiteX40" fmla="*/ 9896946 w 11782079"/>
              <a:gd name="connsiteY40" fmla="*/ 6415087 h 6415087"/>
              <a:gd name="connsiteX41" fmla="*/ 9661305 w 11782079"/>
              <a:gd name="connsiteY41" fmla="*/ 6415087 h 6415087"/>
              <a:gd name="connsiteX42" fmla="*/ 9425663 w 11782079"/>
              <a:gd name="connsiteY42" fmla="*/ 6415087 h 6415087"/>
              <a:gd name="connsiteX43" fmla="*/ 9190022 w 11782079"/>
              <a:gd name="connsiteY43" fmla="*/ 6415087 h 6415087"/>
              <a:gd name="connsiteX44" fmla="*/ 8483097 w 11782079"/>
              <a:gd name="connsiteY44" fmla="*/ 6415087 h 6415087"/>
              <a:gd name="connsiteX45" fmla="*/ 8011814 w 11782079"/>
              <a:gd name="connsiteY45" fmla="*/ 6415087 h 6415087"/>
              <a:gd name="connsiteX46" fmla="*/ 7187068 w 11782079"/>
              <a:gd name="connsiteY46" fmla="*/ 6415087 h 6415087"/>
              <a:gd name="connsiteX47" fmla="*/ 6951427 w 11782079"/>
              <a:gd name="connsiteY47" fmla="*/ 6415087 h 6415087"/>
              <a:gd name="connsiteX48" fmla="*/ 6126681 w 11782079"/>
              <a:gd name="connsiteY48" fmla="*/ 6415087 h 6415087"/>
              <a:gd name="connsiteX49" fmla="*/ 5891040 w 11782079"/>
              <a:gd name="connsiteY49" fmla="*/ 6415087 h 6415087"/>
              <a:gd name="connsiteX50" fmla="*/ 5537577 w 11782079"/>
              <a:gd name="connsiteY50" fmla="*/ 6415087 h 6415087"/>
              <a:gd name="connsiteX51" fmla="*/ 4948473 w 11782079"/>
              <a:gd name="connsiteY51" fmla="*/ 6415087 h 6415087"/>
              <a:gd name="connsiteX52" fmla="*/ 4712832 w 11782079"/>
              <a:gd name="connsiteY52" fmla="*/ 6415087 h 6415087"/>
              <a:gd name="connsiteX53" fmla="*/ 3888086 w 11782079"/>
              <a:gd name="connsiteY53" fmla="*/ 6415087 h 6415087"/>
              <a:gd name="connsiteX54" fmla="*/ 3534624 w 11782079"/>
              <a:gd name="connsiteY54" fmla="*/ 6415087 h 6415087"/>
              <a:gd name="connsiteX55" fmla="*/ 2827699 w 11782079"/>
              <a:gd name="connsiteY55" fmla="*/ 6415087 h 6415087"/>
              <a:gd name="connsiteX56" fmla="*/ 2120774 w 11782079"/>
              <a:gd name="connsiteY56" fmla="*/ 6415087 h 6415087"/>
              <a:gd name="connsiteX57" fmla="*/ 1885133 w 11782079"/>
              <a:gd name="connsiteY57" fmla="*/ 6415087 h 6415087"/>
              <a:gd name="connsiteX58" fmla="*/ 1649491 w 11782079"/>
              <a:gd name="connsiteY58" fmla="*/ 6415087 h 6415087"/>
              <a:gd name="connsiteX59" fmla="*/ 1413849 w 11782079"/>
              <a:gd name="connsiteY59" fmla="*/ 6415087 h 6415087"/>
              <a:gd name="connsiteX60" fmla="*/ 824746 w 11782079"/>
              <a:gd name="connsiteY60" fmla="*/ 6415087 h 6415087"/>
              <a:gd name="connsiteX61" fmla="*/ 0 w 11782079"/>
              <a:gd name="connsiteY61" fmla="*/ 6415087 h 6415087"/>
              <a:gd name="connsiteX62" fmla="*/ 0 w 11782079"/>
              <a:gd name="connsiteY62" fmla="*/ 5767746 h 6415087"/>
              <a:gd name="connsiteX63" fmla="*/ 0 w 11782079"/>
              <a:gd name="connsiteY63" fmla="*/ 5184557 h 6415087"/>
              <a:gd name="connsiteX64" fmla="*/ 0 w 11782079"/>
              <a:gd name="connsiteY64" fmla="*/ 4729669 h 6415087"/>
              <a:gd name="connsiteX65" fmla="*/ 0 w 11782079"/>
              <a:gd name="connsiteY65" fmla="*/ 4338932 h 6415087"/>
              <a:gd name="connsiteX66" fmla="*/ 0 w 11782079"/>
              <a:gd name="connsiteY66" fmla="*/ 3884044 h 6415087"/>
              <a:gd name="connsiteX67" fmla="*/ 0 w 11782079"/>
              <a:gd name="connsiteY67" fmla="*/ 3172552 h 6415087"/>
              <a:gd name="connsiteX68" fmla="*/ 0 w 11782079"/>
              <a:gd name="connsiteY68" fmla="*/ 2461061 h 6415087"/>
              <a:gd name="connsiteX69" fmla="*/ 0 w 11782079"/>
              <a:gd name="connsiteY69" fmla="*/ 1749569 h 6415087"/>
              <a:gd name="connsiteX70" fmla="*/ 0 w 11782079"/>
              <a:gd name="connsiteY70" fmla="*/ 1230530 h 6415087"/>
              <a:gd name="connsiteX71" fmla="*/ 0 w 11782079"/>
              <a:gd name="connsiteY71" fmla="*/ 647341 h 6415087"/>
              <a:gd name="connsiteX72" fmla="*/ 0 w 11782079"/>
              <a:gd name="connsiteY72" fmla="*/ 0 h 64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82079" h="6415087" extrusionOk="0">
                <a:moveTo>
                  <a:pt x="0" y="0"/>
                </a:moveTo>
                <a:cubicBezTo>
                  <a:pt x="68759" y="-554"/>
                  <a:pt x="146041" y="17594"/>
                  <a:pt x="235642" y="0"/>
                </a:cubicBezTo>
                <a:cubicBezTo>
                  <a:pt x="325243" y="-17594"/>
                  <a:pt x="364107" y="14491"/>
                  <a:pt x="471283" y="0"/>
                </a:cubicBezTo>
                <a:cubicBezTo>
                  <a:pt x="578459" y="-14491"/>
                  <a:pt x="938889" y="26118"/>
                  <a:pt x="1296029" y="0"/>
                </a:cubicBezTo>
                <a:cubicBezTo>
                  <a:pt x="1653169" y="-26118"/>
                  <a:pt x="1577753" y="36684"/>
                  <a:pt x="1767312" y="0"/>
                </a:cubicBezTo>
                <a:cubicBezTo>
                  <a:pt x="1956871" y="-36684"/>
                  <a:pt x="2160856" y="20857"/>
                  <a:pt x="2356416" y="0"/>
                </a:cubicBezTo>
                <a:cubicBezTo>
                  <a:pt x="2551976" y="-20857"/>
                  <a:pt x="2557376" y="32903"/>
                  <a:pt x="2709878" y="0"/>
                </a:cubicBezTo>
                <a:cubicBezTo>
                  <a:pt x="2862380" y="-32903"/>
                  <a:pt x="2957837" y="10718"/>
                  <a:pt x="3063341" y="0"/>
                </a:cubicBezTo>
                <a:cubicBezTo>
                  <a:pt x="3168845" y="-10718"/>
                  <a:pt x="3432259" y="21009"/>
                  <a:pt x="3534624" y="0"/>
                </a:cubicBezTo>
                <a:cubicBezTo>
                  <a:pt x="3636989" y="-21009"/>
                  <a:pt x="3772785" y="15780"/>
                  <a:pt x="4005907" y="0"/>
                </a:cubicBezTo>
                <a:cubicBezTo>
                  <a:pt x="4239029" y="-15780"/>
                  <a:pt x="4185372" y="14437"/>
                  <a:pt x="4241548" y="0"/>
                </a:cubicBezTo>
                <a:cubicBezTo>
                  <a:pt x="4297724" y="-14437"/>
                  <a:pt x="4426205" y="5411"/>
                  <a:pt x="4477190" y="0"/>
                </a:cubicBezTo>
                <a:cubicBezTo>
                  <a:pt x="4528175" y="-5411"/>
                  <a:pt x="5097958" y="32034"/>
                  <a:pt x="5301936" y="0"/>
                </a:cubicBezTo>
                <a:cubicBezTo>
                  <a:pt x="5505914" y="-32034"/>
                  <a:pt x="5533034" y="34191"/>
                  <a:pt x="5655398" y="0"/>
                </a:cubicBezTo>
                <a:cubicBezTo>
                  <a:pt x="5777762" y="-34191"/>
                  <a:pt x="5936974" y="34514"/>
                  <a:pt x="6008860" y="0"/>
                </a:cubicBezTo>
                <a:cubicBezTo>
                  <a:pt x="6080746" y="-34514"/>
                  <a:pt x="6331880" y="55952"/>
                  <a:pt x="6480143" y="0"/>
                </a:cubicBezTo>
                <a:cubicBezTo>
                  <a:pt x="6628406" y="-55952"/>
                  <a:pt x="6973533" y="34392"/>
                  <a:pt x="7304889" y="0"/>
                </a:cubicBezTo>
                <a:cubicBezTo>
                  <a:pt x="7636245" y="-34392"/>
                  <a:pt x="7480868" y="7253"/>
                  <a:pt x="7540531" y="0"/>
                </a:cubicBezTo>
                <a:cubicBezTo>
                  <a:pt x="7600194" y="-7253"/>
                  <a:pt x="7708833" y="13512"/>
                  <a:pt x="7776172" y="0"/>
                </a:cubicBezTo>
                <a:cubicBezTo>
                  <a:pt x="7843511" y="-13512"/>
                  <a:pt x="8028277" y="12490"/>
                  <a:pt x="8129635" y="0"/>
                </a:cubicBezTo>
                <a:cubicBezTo>
                  <a:pt x="8230993" y="-12490"/>
                  <a:pt x="8633234" y="96087"/>
                  <a:pt x="8954380" y="0"/>
                </a:cubicBezTo>
                <a:cubicBezTo>
                  <a:pt x="9275527" y="-96087"/>
                  <a:pt x="9190450" y="46274"/>
                  <a:pt x="9425663" y="0"/>
                </a:cubicBezTo>
                <a:cubicBezTo>
                  <a:pt x="9660876" y="-46274"/>
                  <a:pt x="9575187" y="6930"/>
                  <a:pt x="9661305" y="0"/>
                </a:cubicBezTo>
                <a:cubicBezTo>
                  <a:pt x="9747423" y="-6930"/>
                  <a:pt x="10133626" y="39277"/>
                  <a:pt x="10486050" y="0"/>
                </a:cubicBezTo>
                <a:cubicBezTo>
                  <a:pt x="10838474" y="-39277"/>
                  <a:pt x="10676060" y="18594"/>
                  <a:pt x="10839513" y="0"/>
                </a:cubicBezTo>
                <a:cubicBezTo>
                  <a:pt x="11002966" y="-18594"/>
                  <a:pt x="11346219" y="57986"/>
                  <a:pt x="11782079" y="0"/>
                </a:cubicBezTo>
                <a:cubicBezTo>
                  <a:pt x="11828410" y="257343"/>
                  <a:pt x="11714893" y="440746"/>
                  <a:pt x="11782079" y="647341"/>
                </a:cubicBezTo>
                <a:cubicBezTo>
                  <a:pt x="11849265" y="853936"/>
                  <a:pt x="11777992" y="928058"/>
                  <a:pt x="11782079" y="1166379"/>
                </a:cubicBezTo>
                <a:cubicBezTo>
                  <a:pt x="11786166" y="1404700"/>
                  <a:pt x="11755246" y="1671268"/>
                  <a:pt x="11782079" y="1813720"/>
                </a:cubicBezTo>
                <a:cubicBezTo>
                  <a:pt x="11808912" y="1956172"/>
                  <a:pt x="11724257" y="2203039"/>
                  <a:pt x="11782079" y="2332759"/>
                </a:cubicBezTo>
                <a:cubicBezTo>
                  <a:pt x="11839901" y="2462479"/>
                  <a:pt x="11762241" y="2582750"/>
                  <a:pt x="11782079" y="2787647"/>
                </a:cubicBezTo>
                <a:cubicBezTo>
                  <a:pt x="11801917" y="2992544"/>
                  <a:pt x="11758904" y="3113170"/>
                  <a:pt x="11782079" y="3370837"/>
                </a:cubicBezTo>
                <a:cubicBezTo>
                  <a:pt x="11805254" y="3628504"/>
                  <a:pt x="11725197" y="3784551"/>
                  <a:pt x="11782079" y="4082328"/>
                </a:cubicBezTo>
                <a:cubicBezTo>
                  <a:pt x="11838961" y="4380105"/>
                  <a:pt x="11738797" y="4531387"/>
                  <a:pt x="11782079" y="4665518"/>
                </a:cubicBezTo>
                <a:cubicBezTo>
                  <a:pt x="11825361" y="4799649"/>
                  <a:pt x="11735530" y="5216637"/>
                  <a:pt x="11782079" y="5377009"/>
                </a:cubicBezTo>
                <a:cubicBezTo>
                  <a:pt x="11828628" y="5537381"/>
                  <a:pt x="11745163" y="5696807"/>
                  <a:pt x="11782079" y="5831897"/>
                </a:cubicBezTo>
                <a:cubicBezTo>
                  <a:pt x="11818995" y="5966987"/>
                  <a:pt x="11751264" y="6146639"/>
                  <a:pt x="11782079" y="6415087"/>
                </a:cubicBezTo>
                <a:cubicBezTo>
                  <a:pt x="11713107" y="6421411"/>
                  <a:pt x="11611477" y="6410049"/>
                  <a:pt x="11546437" y="6415087"/>
                </a:cubicBezTo>
                <a:cubicBezTo>
                  <a:pt x="11481397" y="6420125"/>
                  <a:pt x="11198793" y="6377561"/>
                  <a:pt x="11075154" y="6415087"/>
                </a:cubicBezTo>
                <a:cubicBezTo>
                  <a:pt x="10951515" y="6452613"/>
                  <a:pt x="10525278" y="6367326"/>
                  <a:pt x="10368230" y="6415087"/>
                </a:cubicBezTo>
                <a:cubicBezTo>
                  <a:pt x="10211182" y="6462848"/>
                  <a:pt x="10060659" y="6397795"/>
                  <a:pt x="9896946" y="6415087"/>
                </a:cubicBezTo>
                <a:cubicBezTo>
                  <a:pt x="9733233" y="6432379"/>
                  <a:pt x="9739529" y="6408350"/>
                  <a:pt x="9661305" y="6415087"/>
                </a:cubicBezTo>
                <a:cubicBezTo>
                  <a:pt x="9583081" y="6421824"/>
                  <a:pt x="9472861" y="6410661"/>
                  <a:pt x="9425663" y="6415087"/>
                </a:cubicBezTo>
                <a:cubicBezTo>
                  <a:pt x="9378465" y="6419513"/>
                  <a:pt x="9261759" y="6403833"/>
                  <a:pt x="9190022" y="6415087"/>
                </a:cubicBezTo>
                <a:cubicBezTo>
                  <a:pt x="9118285" y="6426341"/>
                  <a:pt x="8794730" y="6376824"/>
                  <a:pt x="8483097" y="6415087"/>
                </a:cubicBezTo>
                <a:cubicBezTo>
                  <a:pt x="8171465" y="6453350"/>
                  <a:pt x="8176757" y="6390828"/>
                  <a:pt x="8011814" y="6415087"/>
                </a:cubicBezTo>
                <a:cubicBezTo>
                  <a:pt x="7846871" y="6439346"/>
                  <a:pt x="7458711" y="6350960"/>
                  <a:pt x="7187068" y="6415087"/>
                </a:cubicBezTo>
                <a:cubicBezTo>
                  <a:pt x="6915425" y="6479214"/>
                  <a:pt x="7052670" y="6403853"/>
                  <a:pt x="6951427" y="6415087"/>
                </a:cubicBezTo>
                <a:cubicBezTo>
                  <a:pt x="6850184" y="6426321"/>
                  <a:pt x="6513809" y="6350862"/>
                  <a:pt x="6126681" y="6415087"/>
                </a:cubicBezTo>
                <a:cubicBezTo>
                  <a:pt x="5739553" y="6479312"/>
                  <a:pt x="5993830" y="6395805"/>
                  <a:pt x="5891040" y="6415087"/>
                </a:cubicBezTo>
                <a:cubicBezTo>
                  <a:pt x="5788250" y="6434369"/>
                  <a:pt x="5614108" y="6391443"/>
                  <a:pt x="5537577" y="6415087"/>
                </a:cubicBezTo>
                <a:cubicBezTo>
                  <a:pt x="5461046" y="6438731"/>
                  <a:pt x="5139621" y="6409608"/>
                  <a:pt x="4948473" y="6415087"/>
                </a:cubicBezTo>
                <a:cubicBezTo>
                  <a:pt x="4757325" y="6420566"/>
                  <a:pt x="4813023" y="6412011"/>
                  <a:pt x="4712832" y="6415087"/>
                </a:cubicBezTo>
                <a:cubicBezTo>
                  <a:pt x="4612641" y="6418163"/>
                  <a:pt x="4287116" y="6322744"/>
                  <a:pt x="3888086" y="6415087"/>
                </a:cubicBezTo>
                <a:cubicBezTo>
                  <a:pt x="3489056" y="6507430"/>
                  <a:pt x="3646301" y="6398946"/>
                  <a:pt x="3534624" y="6415087"/>
                </a:cubicBezTo>
                <a:cubicBezTo>
                  <a:pt x="3422947" y="6431228"/>
                  <a:pt x="2992316" y="6353289"/>
                  <a:pt x="2827699" y="6415087"/>
                </a:cubicBezTo>
                <a:cubicBezTo>
                  <a:pt x="2663083" y="6476885"/>
                  <a:pt x="2284318" y="6350372"/>
                  <a:pt x="2120774" y="6415087"/>
                </a:cubicBezTo>
                <a:cubicBezTo>
                  <a:pt x="1957231" y="6479802"/>
                  <a:pt x="2001954" y="6394285"/>
                  <a:pt x="1885133" y="6415087"/>
                </a:cubicBezTo>
                <a:cubicBezTo>
                  <a:pt x="1768312" y="6435889"/>
                  <a:pt x="1727818" y="6410573"/>
                  <a:pt x="1649491" y="6415087"/>
                </a:cubicBezTo>
                <a:cubicBezTo>
                  <a:pt x="1571164" y="6419601"/>
                  <a:pt x="1523059" y="6403345"/>
                  <a:pt x="1413849" y="6415087"/>
                </a:cubicBezTo>
                <a:cubicBezTo>
                  <a:pt x="1304639" y="6426829"/>
                  <a:pt x="1059286" y="6362477"/>
                  <a:pt x="824746" y="6415087"/>
                </a:cubicBezTo>
                <a:cubicBezTo>
                  <a:pt x="590206" y="6467697"/>
                  <a:pt x="394875" y="6367743"/>
                  <a:pt x="0" y="6415087"/>
                </a:cubicBezTo>
                <a:cubicBezTo>
                  <a:pt x="-47090" y="6097803"/>
                  <a:pt x="32657" y="6058484"/>
                  <a:pt x="0" y="5767746"/>
                </a:cubicBezTo>
                <a:cubicBezTo>
                  <a:pt x="-32657" y="5477008"/>
                  <a:pt x="33189" y="5425418"/>
                  <a:pt x="0" y="5184557"/>
                </a:cubicBezTo>
                <a:cubicBezTo>
                  <a:pt x="-33189" y="4943696"/>
                  <a:pt x="33178" y="4946211"/>
                  <a:pt x="0" y="4729669"/>
                </a:cubicBezTo>
                <a:cubicBezTo>
                  <a:pt x="-33178" y="4513127"/>
                  <a:pt x="39676" y="4530644"/>
                  <a:pt x="0" y="4338932"/>
                </a:cubicBezTo>
                <a:cubicBezTo>
                  <a:pt x="-39676" y="4147220"/>
                  <a:pt x="45184" y="4044187"/>
                  <a:pt x="0" y="3884044"/>
                </a:cubicBezTo>
                <a:cubicBezTo>
                  <a:pt x="-45184" y="3723901"/>
                  <a:pt x="64346" y="3472130"/>
                  <a:pt x="0" y="3172552"/>
                </a:cubicBezTo>
                <a:cubicBezTo>
                  <a:pt x="-64346" y="2872974"/>
                  <a:pt x="26838" y="2664825"/>
                  <a:pt x="0" y="2461061"/>
                </a:cubicBezTo>
                <a:cubicBezTo>
                  <a:pt x="-26838" y="2257297"/>
                  <a:pt x="19598" y="2019704"/>
                  <a:pt x="0" y="1749569"/>
                </a:cubicBezTo>
                <a:cubicBezTo>
                  <a:pt x="-19598" y="1479434"/>
                  <a:pt x="48370" y="1447859"/>
                  <a:pt x="0" y="1230530"/>
                </a:cubicBezTo>
                <a:cubicBezTo>
                  <a:pt x="-48370" y="1013201"/>
                  <a:pt x="68749" y="870201"/>
                  <a:pt x="0" y="647341"/>
                </a:cubicBezTo>
                <a:cubicBezTo>
                  <a:pt x="-68749" y="424481"/>
                  <a:pt x="10936" y="215926"/>
                  <a:pt x="0" y="0"/>
                </a:cubicBezTo>
                <a:close/>
              </a:path>
            </a:pathLst>
          </a:custGeom>
          <a:noFill/>
          <a:ln w="5715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0204" y="5961614"/>
            <a:ext cx="5322628" cy="584775"/>
          </a:xfrm>
          <a:prstGeom prst="rect">
            <a:avLst/>
          </a:prstGeom>
          <a:noFill/>
        </p:spPr>
        <p:txBody>
          <a:bodyPr wrap="square" rtlCol="0">
            <a:spAutoFit/>
          </a:bodyPr>
          <a:lstStyle/>
          <a:p>
            <a:r>
              <a:rPr lang="en-US" sz="3200">
                <a:ln>
                  <a:solidFill>
                    <a:schemeClr val="tx1"/>
                  </a:solidFill>
                </a:ln>
                <a:latin typeface="#9Slide02 Noi dung dai" panose="02000000000000000000" pitchFamily="2" charset="0"/>
                <a:ea typeface="#9Slide02 Noi dung dai" panose="02000000000000000000" pitchFamily="2" charset="0"/>
              </a:rPr>
              <a:t>Bể nước hình hộp chữ nhật</a:t>
            </a:r>
            <a:endParaRPr lang="en-US" sz="3200" dirty="0">
              <a:ln>
                <a:solidFill>
                  <a:schemeClr val="tx1"/>
                </a:solidFill>
              </a:ln>
              <a:latin typeface="#9Slide02 Noi dung dai" panose="02000000000000000000" pitchFamily="2" charset="0"/>
              <a:ea typeface="#9Slide02 Noi dung dai" panose="02000000000000000000" pitchFamily="2" charset="0"/>
            </a:endParaRPr>
          </a:p>
        </p:txBody>
      </p:sp>
      <p:pic>
        <p:nvPicPr>
          <p:cNvPr id="19" name="Picture 18"/>
          <p:cNvPicPr>
            <a:picLocks noChangeAspect="1"/>
          </p:cNvPicPr>
          <p:nvPr/>
        </p:nvPicPr>
        <p:blipFill rotWithShape="1">
          <a:blip r:embed="rId3">
            <a:clrChange>
              <a:clrFrom>
                <a:srgbClr val="79A0A1"/>
              </a:clrFrom>
              <a:clrTo>
                <a:srgbClr val="79A0A1">
                  <a:alpha val="0"/>
                </a:srgbClr>
              </a:clrTo>
            </a:clrChange>
          </a:blip>
          <a:srcRect t="571" r="54648"/>
          <a:stretch>
            <a:fillRect/>
          </a:stretch>
        </p:blipFill>
        <p:spPr>
          <a:xfrm>
            <a:off x="349404" y="704508"/>
            <a:ext cx="2390404" cy="3930474"/>
          </a:xfrm>
          <a:prstGeom prst="rect">
            <a:avLst/>
          </a:prstGeom>
        </p:spPr>
      </p:pic>
      <p:grpSp>
        <p:nvGrpSpPr>
          <p:cNvPr id="11" name="Group 10"/>
          <p:cNvGrpSpPr/>
          <p:nvPr/>
        </p:nvGrpSpPr>
        <p:grpSpPr>
          <a:xfrm>
            <a:off x="498461" y="3141796"/>
            <a:ext cx="4483779" cy="2546576"/>
            <a:chOff x="3693830" y="2527592"/>
            <a:chExt cx="4483779" cy="2546576"/>
          </a:xfrm>
        </p:grpSpPr>
        <p:sp>
          <p:nvSpPr>
            <p:cNvPr id="2" name="Cube 1"/>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ube 21"/>
          <p:cNvSpPr/>
          <p:nvPr/>
        </p:nvSpPr>
        <p:spPr>
          <a:xfrm>
            <a:off x="497376" y="3797483"/>
            <a:ext cx="4484864" cy="1890888"/>
          </a:xfrm>
          <a:prstGeom prst="cube">
            <a:avLst>
              <a:gd name="adj" fmla="val 34746"/>
            </a:avLst>
          </a:prstGeom>
          <a:solidFill>
            <a:srgbClr val="94C0C7">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507104" y="3797483"/>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48635" y="377300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7376" y="5664722"/>
            <a:ext cx="38617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82240" y="316624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5288">
            <a:off x="4623632" y="2317838"/>
            <a:ext cx="2011957" cy="2134373"/>
          </a:xfrm>
          <a:prstGeom prst="rect">
            <a:avLst/>
          </a:prstGeom>
        </p:spPr>
      </p:pic>
      <p:sp>
        <p:nvSpPr>
          <p:cNvPr id="31" name="TextBox 30"/>
          <p:cNvSpPr txBox="1"/>
          <p:nvPr/>
        </p:nvSpPr>
        <p:spPr>
          <a:xfrm>
            <a:off x="6610105" y="1379743"/>
            <a:ext cx="5188997" cy="1198880"/>
          </a:xfrm>
          <a:prstGeom prst="rect">
            <a:avLst/>
          </a:prstGeom>
          <a:solidFill>
            <a:srgbClr val="FFFFFF"/>
          </a:solidFill>
        </p:spPr>
        <p:txBody>
          <a:bodyPr wrap="square" rtlCol="0">
            <a:spAutoFit/>
          </a:bodyPr>
          <a:lstStyle/>
          <a:p>
            <a:r>
              <a:rPr lang="en-US" sz="3600">
                <a:latin typeface="#9Slide05 Lobster" panose="02000506000000020003" pitchFamily="2" charset="0"/>
              </a:rPr>
              <a:t>Nước đã chiếm một khoảng không gian trong bể.</a:t>
            </a:r>
          </a:p>
        </p:txBody>
      </p:sp>
      <p:sp>
        <p:nvSpPr>
          <p:cNvPr id="32" name="Arrow: Down 31"/>
          <p:cNvSpPr/>
          <p:nvPr/>
        </p:nvSpPr>
        <p:spPr>
          <a:xfrm>
            <a:off x="9072198" y="2629141"/>
            <a:ext cx="445876" cy="721089"/>
          </a:xfrm>
          <a:prstGeom prst="downArrow">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591067" y="3437468"/>
            <a:ext cx="5188997" cy="1200329"/>
          </a:xfrm>
          <a:prstGeom prst="rect">
            <a:avLst/>
          </a:prstGeom>
          <a:solidFill>
            <a:srgbClr val="FFFFFF"/>
          </a:solidFill>
        </p:spPr>
        <p:txBody>
          <a:bodyPr wrap="square" rtlCol="0">
            <a:spAutoFit/>
          </a:bodyPr>
          <a:lstStyle/>
          <a:p>
            <a:pPr algn="just"/>
            <a:r>
              <a:rPr lang="en-US" sz="3600">
                <a:latin typeface="#9Slide05 Lobster" panose="02000506000000020003" pitchFamily="2" charset="0"/>
              </a:rPr>
              <a:t>Lượng nước trong bể gọi là </a:t>
            </a:r>
            <a:r>
              <a:rPr lang="en-US" sz="3600">
                <a:solidFill>
                  <a:srgbClr val="FFC000"/>
                </a:solidFill>
                <a:latin typeface="#9Slide05 Lobster" panose="02000506000000020003" pitchFamily="2" charset="0"/>
              </a:rPr>
              <a:t>thể tích của nước</a:t>
            </a:r>
            <a:r>
              <a:rPr lang="en-US" sz="3600">
                <a:latin typeface="#9Slide05 Lobster" panose="02000506000000020003" pitchFamily="2" charset="0"/>
              </a:rPr>
              <a:t>.</a:t>
            </a:r>
          </a:p>
        </p:txBody>
      </p:sp>
      <p:pic>
        <p:nvPicPr>
          <p:cNvPr id="36" name="Picture 35"/>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51986" r="-8715" b="64361"/>
          <a:stretch>
            <a:fillRect/>
          </a:stretch>
        </p:blipFill>
        <p:spPr>
          <a:xfrm>
            <a:off x="5039995" y="-479425"/>
            <a:ext cx="8576310" cy="7202805"/>
          </a:xfrm>
          <a:prstGeom prst="rect">
            <a:avLst/>
          </a:prstGeom>
        </p:spPr>
      </p:pic>
      <p:sp>
        <p:nvSpPr>
          <p:cNvPr id="37" name="TextBox 36"/>
          <p:cNvSpPr txBox="1"/>
          <p:nvPr/>
        </p:nvSpPr>
        <p:spPr>
          <a:xfrm>
            <a:off x="6020749" y="2390037"/>
            <a:ext cx="4880557" cy="1569660"/>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Thể tích của một hình là khoảng không gian mà hình đó chiếm chỗ.</a:t>
            </a:r>
          </a:p>
        </p:txBody>
      </p:sp>
      <p:sp>
        <p:nvSpPr>
          <p:cNvPr id="38" name="TextBox 37"/>
          <p:cNvSpPr txBox="1"/>
          <p:nvPr/>
        </p:nvSpPr>
        <p:spPr>
          <a:xfrm>
            <a:off x="5978283" y="1805407"/>
            <a:ext cx="4880557" cy="584775"/>
          </a:xfrm>
          <a:prstGeom prst="rect">
            <a:avLst/>
          </a:prstGeom>
          <a:noFill/>
        </p:spPr>
        <p:txBody>
          <a:bodyPr wrap="square" rtlCol="0">
            <a:spAutoFit/>
          </a:bodyPr>
          <a:lstStyle/>
          <a:p>
            <a:pPr algn="ctr"/>
            <a:r>
              <a:rPr lang="en-US" sz="3200">
                <a:solidFill>
                  <a:srgbClr val="79A0A1"/>
                </a:solidFill>
                <a:latin typeface="#9Slide05 Lobster" panose="02000506000000020003" pitchFamily="2" charset="0"/>
              </a:rPr>
              <a:t>KẾT LUẬN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par>
                          <p:cTn id="16" fill="hold">
                            <p:stCondLst>
                              <p:cond delay="1500"/>
                            </p:stCondLst>
                            <p:childTnLst>
                              <p:par>
                                <p:cTn id="17" presetID="2" presetClass="exit" presetSubtype="8" fill="hold" nodeType="after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0-ppt_w/2"/>
                                          </p:val>
                                        </p:tav>
                                      </p:tavLst>
                                    </p:anim>
                                    <p:anim calcmode="lin" valueType="num">
                                      <p:cBhvr additive="base">
                                        <p:cTn id="19" dur="500"/>
                                        <p:tgtEl>
                                          <p:spTgt spid="19"/>
                                        </p:tgtEl>
                                        <p:attrNameLst>
                                          <p:attrName>ppt_y</p:attrName>
                                        </p:attrNameLst>
                                      </p:cBhvr>
                                      <p:tavLst>
                                        <p:tav tm="0">
                                          <p:val>
                                            <p:strVal val="ppt_y"/>
                                          </p:val>
                                        </p:tav>
                                        <p:tav tm="100000">
                                          <p:val>
                                            <p:strVal val="ppt_y"/>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1" grpId="0" bldLvl="0" animBg="1"/>
      <p:bldP spid="31" grpId="1" bldLvl="0" animBg="1"/>
      <p:bldP spid="32" grpId="0" animBg="1"/>
      <p:bldP spid="32" grpId="1" animBg="1"/>
      <p:bldP spid="33" grpId="0" animBg="1"/>
      <p:bldP spid="33" grpId="1" animBg="1"/>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350729" y="1120676"/>
            <a:ext cx="12542729" cy="2308324"/>
          </a:xfrm>
          <a:prstGeom prst="rect">
            <a:avLst/>
          </a:prstGeom>
          <a:noFill/>
        </p:spPr>
        <p:txBody>
          <a:bodyPr wrap="square" rtlCol="0">
            <a:spAutoFit/>
          </a:bodyPr>
          <a:lstStyle/>
          <a:p>
            <a:pPr algn="ctr"/>
            <a:r>
              <a:rPr lang="en-US" sz="72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7200" b="1">
              <a:ln w="12700">
                <a:solidFill>
                  <a:schemeClr val="tx1"/>
                </a:solidFill>
              </a:ln>
              <a:solidFill>
                <a:schemeClr val="accent4">
                  <a:lumMod val="60000"/>
                  <a:lumOff val="40000"/>
                </a:schemeClr>
              </a:solidFill>
              <a:latin typeface="iCiel Cadena" panose="02000503000000020004" pitchFamily="50" charset="0"/>
            </a:endParaRPr>
          </a:p>
        </p:txBody>
      </p:sp>
      <p:sp>
        <p:nvSpPr>
          <p:cNvPr id="14" name="Rectangle 13"/>
          <p:cNvSpPr/>
          <p:nvPr/>
        </p:nvSpPr>
        <p:spPr>
          <a:xfrm>
            <a:off x="12192000" y="472374"/>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10337950" y="6132829"/>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IMING" val="|32|9.2|12.3|1.9"/>
</p:tagLst>
</file>

<file path=ppt/tags/tag3.xml><?xml version="1.0" encoding="utf-8"?>
<p:tagLst xmlns:a="http://schemas.openxmlformats.org/drawingml/2006/main" xmlns:r="http://schemas.openxmlformats.org/officeDocument/2006/relationships" xmlns:p="http://schemas.openxmlformats.org/presentationml/2006/main">
  <p:tag name="TIMING" val="|0.9|4.3|24.6|0.9|3.4|1.7|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TotalTime>
  <Words>2078</Words>
  <Application>Microsoft Office PowerPoint</Application>
  <PresentationFormat>Widescreen</PresentationFormat>
  <Paragraphs>187</Paragraphs>
  <Slides>27</Slides>
  <Notes>19</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27</vt:i4>
      </vt:variant>
    </vt:vector>
  </HeadingPairs>
  <TitlesOfParts>
    <vt:vector size="52" baseType="lpstr">
      <vt:lpstr>Calibri</vt:lpstr>
      <vt:lpstr>#9Slide05 Lobster</vt:lpstr>
      <vt:lpstr>#9Slide07 IcielKoni</vt:lpstr>
      <vt:lpstr>Baloo</vt:lpstr>
      <vt:lpstr>HP001 5 hàng</vt:lpstr>
      <vt:lpstr>#9Slide01 Noi dung ngan</vt:lpstr>
      <vt:lpstr>#9Slide02 Tieu de rat dai 02</vt:lpstr>
      <vt:lpstr>#9Slide03 Encode SeEx SemiBold</vt:lpstr>
      <vt:lpstr>DengXian</vt:lpstr>
      <vt:lpstr>Caveat Bold</vt:lpstr>
      <vt:lpstr>Calibri Light</vt:lpstr>
      <vt:lpstr>HP001 4 hàng</vt:lpstr>
      <vt:lpstr>#9Slide01 Tieu de ngan</vt:lpstr>
      <vt:lpstr>Arial</vt:lpstr>
      <vt:lpstr>Times New Roman</vt:lpstr>
      <vt:lpstr>Cambria Math</vt:lpstr>
      <vt:lpstr>#9Slide02 Noi dung dai</vt:lpstr>
      <vt:lpstr>LNTH-Purrfect</vt:lpstr>
      <vt:lpstr>#9Slide03 Aturdida</vt:lpstr>
      <vt:lpstr>#9Slide03 Cabin Condensed SemiB</vt:lpstr>
      <vt:lpstr>#9Slide02 Noi dung rat dai</vt:lpstr>
      <vt:lpstr>iCiel Cadena</vt:lpstr>
      <vt:lpstr>#9Slide05 Fourth Medium</vt:lpstr>
      <vt:lpstr>#9Slide07 IcielCadena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MinhThangPC.VN</cp:lastModifiedBy>
  <cp:revision>27</cp:revision>
  <dcterms:created xsi:type="dcterms:W3CDTF">2021-04-26T14:18:00Z</dcterms:created>
  <dcterms:modified xsi:type="dcterms:W3CDTF">2023-02-21T04:03:25Z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7CC5B4AE38CD4CBE8082119444A90516</vt:lpwstr>
  </property>
  <property fmtid="{D5CDD505-2E9C-101B-9397-08002B2CF9AE}" pid="3" name="KSOProductBuildVer">
    <vt:lpwstr>1033-11.2.0.11440</vt:lpwstr>
  </property>
</Properties>
</file>