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70" r:id="rId8"/>
    <p:sldId id="271" r:id="rId9"/>
    <p:sldId id="272" r:id="rId10"/>
    <p:sldId id="269" r:id="rId11"/>
    <p:sldId id="304" r:id="rId12"/>
    <p:sldId id="275" r:id="rId13"/>
    <p:sldId id="277" r:id="rId14"/>
    <p:sldId id="276" r:id="rId15"/>
    <p:sldId id="311" r:id="rId16"/>
    <p:sldId id="312" r:id="rId17"/>
    <p:sldId id="313" r:id="rId18"/>
    <p:sldId id="315" r:id="rId19"/>
    <p:sldId id="295" r:id="rId20"/>
  </p:sldIdLst>
  <p:sldSz cx="9144000" cy="5143500" type="screen16x9"/>
  <p:notesSz cx="6858000" cy="9144000"/>
  <p:embeddedFontLst>
    <p:embeddedFont>
      <p:font typeface="Life Savers" panose="03050602040302000004"/>
      <p:regular r:id="rId24"/>
    </p:embeddedFont>
    <p:embeddedFont>
      <p:font typeface="Ubuntu" panose="020B0504030602030204"/>
      <p:regular r:id="rId25"/>
    </p:embeddedFont>
    <p:embeddedFont>
      <p:font typeface=".VnTime" panose="020B7200000000000000" pitchFamily="34" charset="0"/>
      <p:regular r:id="rId26"/>
      <p:bold r:id="rId27"/>
      <p:italic r:id="rId28"/>
      <p:boldItalic r:id="rId29"/>
    </p:embeddedFont>
    <p:embeddedFont>
      <p:font typeface="Calibri" panose="020F0502020204030204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pos="477"/>
        <p:guide orient="horz" pos="5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a1242414e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a1242414e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1242414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1242414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slide" Target="../slides/slide12.xml"/><Relationship Id="rId4" Type="http://schemas.openxmlformats.org/officeDocument/2006/relationships/slide" Target="../slides/slide8.xml"/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2_1_1_1_2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66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1_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66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921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921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 panose="03050602040302000004"/>
              <a:buNone/>
              <a:defRPr sz="3000" b="1">
                <a:solidFill>
                  <a:schemeClr val="dk1"/>
                </a:solidFill>
                <a:latin typeface="Life Savers" panose="03050602040302000004"/>
                <a:ea typeface="Life Savers" panose="03050602040302000004"/>
                <a:cs typeface="Life Savers" panose="03050602040302000004"/>
                <a:sym typeface="Life Savers" panose="0305060204030200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●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○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■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●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○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■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●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○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 panose="020B0504030602030204"/>
              <a:buChar char="■"/>
              <a:defRPr>
                <a:solidFill>
                  <a:schemeClr val="lt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microsoft.com/office/2007/relationships/hdphoto" Target="../media/image7.wdp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microsoft.com/office/2007/relationships/hdphoto" Target="../media/image17.wdp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trang 119)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6644045" y="3058957"/>
            <a:ext cx="2015409" cy="1868578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487588" y="2540008"/>
            <a:ext cx="1541811" cy="229683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133250" y="665116"/>
            <a:ext cx="1143000" cy="531812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6250" y="712183"/>
            <a:ext cx="612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31628" y="1161084"/>
            <a:ext cx="255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0,25m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33402" y="2009054"/>
            <a:ext cx="61980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c) 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d) 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85130" y="1950490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323866" y="2020022"/>
            <a:ext cx="439764" cy="39975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1803" y="2610299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7331802" y="2579204"/>
            <a:ext cx="438178" cy="417512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31485" y="3124371"/>
            <a:ext cx="442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Đ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331485" y="3156226"/>
            <a:ext cx="441326" cy="39816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332755" y="3638967"/>
            <a:ext cx="44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315611" y="3639285"/>
            <a:ext cx="457202" cy="398166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14363" y="550565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2788" y="639986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65961" y="1339776"/>
            <a:ext cx="694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913, 232 413 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913 232 413 cm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1286" y="2207574"/>
            <a:ext cx="576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01024" y="2013899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12 345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61349" y="2598099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61349" y="2561587"/>
            <a:ext cx="122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1 000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83724" y="2252024"/>
            <a:ext cx="79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17286" y="2202812"/>
            <a:ext cx="302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12,345 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912112" y="3324747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8 372 361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862899" y="3874022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10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66137" y="3874022"/>
            <a:ext cx="81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590099" y="3427935"/>
            <a:ext cx="79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381762" y="3456510"/>
            <a:ext cx="50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c)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950587" y="3427935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8 372 361dm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91286" y="1347564"/>
            <a:ext cx="57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968750" y="1323901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340986" y="2218687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và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177474" y="333427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và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3794384" y="1278602"/>
            <a:ext cx="1555228" cy="1442949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3" name="Google Shape;2523;p64"/>
          <p:cNvSpPr txBox="1">
            <a:spLocks noGrp="1"/>
          </p:cNvSpPr>
          <p:nvPr>
            <p:ph type="title"/>
          </p:nvPr>
        </p:nvSpPr>
        <p:spPr>
          <a:xfrm>
            <a:off x="2476171" y="2551310"/>
            <a:ext cx="4133079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 lang="en-GB"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6764013" y="2185444"/>
            <a:ext cx="1229712" cy="2331774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185428" y="2185475"/>
            <a:ext cx="1370342" cy="233178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>
            <a:fillRect/>
          </a:stretch>
        </p:blipFill>
        <p:spPr bwMode="auto">
          <a:xfrm>
            <a:off x="0" y="-1422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599892" y="1437624"/>
            <a:ext cx="1836204" cy="16201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436096" y="2571750"/>
            <a:ext cx="2564904" cy="4860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118651" y="2531959"/>
            <a:ext cx="2481242" cy="4860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52048" y="1731377"/>
            <a:ext cx="1808375" cy="26528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272" y="1649879"/>
            <a:ext cx="1088257" cy="894311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4193193" y="2097034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9433" y="756292"/>
            <a:ext cx="6125135" cy="6924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 CHUỘT PHÔ MAI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79931" y="4384231"/>
            <a:ext cx="1242138" cy="455771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BẮT ĐẦU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673373" y="3744539"/>
            <a:ext cx="6421582" cy="1226127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631" y="1512450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6469709" y="1952585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54" y="1619231"/>
            <a:ext cx="1268760" cy="176676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381" y="1761725"/>
            <a:ext cx="1206124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084" y="759793"/>
            <a:ext cx="236095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0,180 dm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33306" y="736709"/>
            <a:ext cx="2135391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0,108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350321" y="713626"/>
            <a:ext cx="228223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6789 dm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165" y="1512450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6223650" y="1340318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Chính</a:t>
            </a:r>
            <a:r>
              <a:rPr kumimoji="0" lang="es-ES_tradnl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xác</a:t>
            </a:r>
            <a:r>
              <a:rPr kumimoji="0" lang="es-ES_tradnl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s-E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06" y="3863376"/>
            <a:ext cx="654293" cy="53028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075305" y="4393565"/>
            <a:ext cx="24587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0,108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9634" y="3831051"/>
            <a:ext cx="600540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“Không phẩy một trăm linh tám đề-xi-mét khối” viết l</a:t>
            </a:r>
            <a:r>
              <a:rPr sz="21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bldLvl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Process 16"/>
          <p:cNvSpPr/>
          <p:nvPr/>
        </p:nvSpPr>
        <p:spPr>
          <a:xfrm>
            <a:off x="673373" y="3744539"/>
            <a:ext cx="6797690" cy="1313623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8214" y="1561340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1428788" y="1942133"/>
            <a:ext cx="1125013" cy="9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07" y="1942133"/>
            <a:ext cx="1268760" cy="1766768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86" y="1923678"/>
            <a:ext cx="1206125" cy="1769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700520" y="500380"/>
            <a:ext cx="17240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0,6789m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246601" y="555110"/>
            <a:ext cx="166224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6789 cm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22525" y="542126"/>
            <a:ext cx="18489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6789 dm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434" y="1603086"/>
            <a:ext cx="1088257" cy="8943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119639" y="1564187"/>
            <a:ext cx="971397" cy="486054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Tuyệt vời</a:t>
            </a:r>
            <a:endParaRPr kumimoji="0" lang="es-E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3" y="3970078"/>
            <a:ext cx="654293" cy="53028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433713" y="4566424"/>
            <a:ext cx="2020297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6789 cm</a:t>
            </a:r>
            <a:r>
              <a:rPr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b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4597" y="3820770"/>
            <a:ext cx="651774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6,789 dm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 </a:t>
            </a:r>
            <a:r>
              <a:rPr sz="21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…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cm</a:t>
            </a:r>
            <a:r>
              <a:rPr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Số thích hợp điền v</a:t>
            </a:r>
            <a:r>
              <a:rPr sz="21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chỗ chấm l</a:t>
            </a:r>
            <a:r>
              <a:rPr sz="21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bldLvl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Ôn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tập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củng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-xi-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xăng-ti-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tượng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quan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hệ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giữa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đo).</a:t>
            </a:r>
            <a:br>
              <a:rPr lang="vi-VN" sz="2200" b="0" i="0" dirty="0">
                <a:solidFill>
                  <a:srgbClr val="333333"/>
                </a:solidFill>
                <a:effectLst/>
                <a:latin typeface="+mj-lt"/>
              </a:rPr>
            </a:br>
            <a:endParaRPr sz="2200"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5" name="Hộp Văn bản 114"/>
          <p:cNvSpPr txBox="1"/>
          <p:nvPr/>
        </p:nvSpPr>
        <p:spPr>
          <a:xfrm>
            <a:off x="2858606" y="3020031"/>
            <a:ext cx="5497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8" name="Google Shape;7418;p83"/>
          <p:cNvSpPr txBox="1">
            <a:spLocks noGrp="1"/>
          </p:cNvSpPr>
          <p:nvPr>
            <p:ph type="title"/>
          </p:nvPr>
        </p:nvSpPr>
        <p:spPr>
          <a:xfrm>
            <a:off x="741288" y="77059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19" name="Google Shape;7419;p83"/>
          <p:cNvGrpSpPr/>
          <p:nvPr/>
        </p:nvGrpSpPr>
        <p:grpSpPr>
          <a:xfrm>
            <a:off x="3368280" y="1735113"/>
            <a:ext cx="2343841" cy="2667857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380802" y="1276377"/>
            <a:ext cx="1420040" cy="3168513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5886936" y="1307907"/>
            <a:ext cx="1876268" cy="3133639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969102" y="1616732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46"/>
          <p:cNvSpPr/>
          <p:nvPr/>
        </p:nvSpPr>
        <p:spPr>
          <a:xfrm rot="359481">
            <a:off x="1958823" y="2954065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949100" y="832608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920191" y="17343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1876199" y="307172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 lang="en-GB"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813316" y="1534400"/>
            <a:ext cx="5791187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Ôn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tập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củng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đề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-xi-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xăng-ti-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mét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tượng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mối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quan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hệ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giữa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 đo).</a:t>
            </a:r>
            <a:br>
              <a:rPr lang="vi-VN" sz="2200" b="0" i="0" dirty="0">
                <a:solidFill>
                  <a:srgbClr val="333333"/>
                </a:solidFill>
                <a:effectLst/>
                <a:latin typeface="+mj-lt"/>
              </a:rPr>
            </a:br>
            <a:endParaRPr sz="2200" dirty="0">
              <a:latin typeface="+mj-lt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07461" y="2264077"/>
            <a:ext cx="1324205" cy="2510947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7638977" y="753303"/>
            <a:ext cx="544514" cy="758483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5" name="Hộp Văn bản 114"/>
          <p:cNvSpPr txBox="1"/>
          <p:nvPr/>
        </p:nvSpPr>
        <p:spPr>
          <a:xfrm>
            <a:off x="2858606" y="3020031"/>
            <a:ext cx="5497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2954020" y="1910080"/>
            <a:ext cx="4998720" cy="781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5" name="Google Shape;625;p48"/>
          <p:cNvGrpSpPr/>
          <p:nvPr/>
        </p:nvGrpSpPr>
        <p:grpSpPr>
          <a:xfrm>
            <a:off x="969092" y="1265941"/>
            <a:ext cx="1450170" cy="2515495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9"/>
          <p:cNvGrpSpPr/>
          <p:nvPr/>
        </p:nvGrpSpPr>
        <p:grpSpPr>
          <a:xfrm>
            <a:off x="7961886" y="2253953"/>
            <a:ext cx="469129" cy="521995"/>
            <a:chOff x="6179425" y="1062850"/>
            <a:chExt cx="181250" cy="201675"/>
          </a:xfrm>
        </p:grpSpPr>
        <p:sp>
          <p:nvSpPr>
            <p:cNvPr id="817" name="Google Shape;817;p49"/>
            <p:cNvSpPr/>
            <p:nvPr/>
          </p:nvSpPr>
          <p:spPr>
            <a:xfrm>
              <a:off x="6312400" y="1062850"/>
              <a:ext cx="21300" cy="23300"/>
            </a:xfrm>
            <a:custGeom>
              <a:avLst/>
              <a:gdLst/>
              <a:ahLst/>
              <a:cxnLst/>
              <a:rect l="l" t="t" r="r" b="b"/>
              <a:pathLst>
                <a:path w="852" h="932" extrusionOk="0">
                  <a:moveTo>
                    <a:pt x="584" y="0"/>
                  </a:moveTo>
                  <a:cubicBezTo>
                    <a:pt x="547" y="0"/>
                    <a:pt x="510" y="8"/>
                    <a:pt x="472" y="23"/>
                  </a:cubicBezTo>
                  <a:cubicBezTo>
                    <a:pt x="352" y="82"/>
                    <a:pt x="264" y="286"/>
                    <a:pt x="208" y="406"/>
                  </a:cubicBezTo>
                  <a:cubicBezTo>
                    <a:pt x="120" y="522"/>
                    <a:pt x="0" y="670"/>
                    <a:pt x="32" y="814"/>
                  </a:cubicBezTo>
                  <a:cubicBezTo>
                    <a:pt x="46" y="874"/>
                    <a:pt x="88" y="902"/>
                    <a:pt x="134" y="920"/>
                  </a:cubicBezTo>
                  <a:cubicBezTo>
                    <a:pt x="157" y="928"/>
                    <a:pt x="180" y="931"/>
                    <a:pt x="203" y="931"/>
                  </a:cubicBezTo>
                  <a:cubicBezTo>
                    <a:pt x="340" y="931"/>
                    <a:pt x="470" y="800"/>
                    <a:pt x="546" y="712"/>
                  </a:cubicBezTo>
                  <a:cubicBezTo>
                    <a:pt x="662" y="596"/>
                    <a:pt x="852" y="406"/>
                    <a:pt x="838" y="244"/>
                  </a:cubicBezTo>
                  <a:cubicBezTo>
                    <a:pt x="826" y="95"/>
                    <a:pt x="716" y="0"/>
                    <a:pt x="58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322100" y="1078075"/>
              <a:ext cx="21100" cy="17875"/>
            </a:xfrm>
            <a:custGeom>
              <a:avLst/>
              <a:gdLst/>
              <a:ahLst/>
              <a:cxnLst/>
              <a:rect l="l" t="t" r="r" b="b"/>
              <a:pathLst>
                <a:path w="844" h="715" extrusionOk="0">
                  <a:moveTo>
                    <a:pt x="621" y="1"/>
                  </a:moveTo>
                  <a:cubicBezTo>
                    <a:pt x="585" y="1"/>
                    <a:pt x="547" y="11"/>
                    <a:pt x="509" y="29"/>
                  </a:cubicBezTo>
                  <a:cubicBezTo>
                    <a:pt x="421" y="75"/>
                    <a:pt x="348" y="149"/>
                    <a:pt x="274" y="223"/>
                  </a:cubicBezTo>
                  <a:cubicBezTo>
                    <a:pt x="200" y="293"/>
                    <a:pt x="140" y="381"/>
                    <a:pt x="84" y="469"/>
                  </a:cubicBezTo>
                  <a:cubicBezTo>
                    <a:pt x="1" y="578"/>
                    <a:pt x="111" y="714"/>
                    <a:pt x="225" y="714"/>
                  </a:cubicBezTo>
                  <a:cubicBezTo>
                    <a:pt x="251" y="714"/>
                    <a:pt x="277" y="707"/>
                    <a:pt x="302" y="691"/>
                  </a:cubicBezTo>
                  <a:cubicBezTo>
                    <a:pt x="464" y="589"/>
                    <a:pt x="699" y="501"/>
                    <a:pt x="801" y="325"/>
                  </a:cubicBezTo>
                  <a:cubicBezTo>
                    <a:pt x="843" y="237"/>
                    <a:pt x="829" y="135"/>
                    <a:pt x="756" y="61"/>
                  </a:cubicBezTo>
                  <a:cubicBezTo>
                    <a:pt x="715" y="19"/>
                    <a:pt x="670" y="1"/>
                    <a:pt x="6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330425" y="1095325"/>
              <a:ext cx="30250" cy="12700"/>
            </a:xfrm>
            <a:custGeom>
              <a:avLst/>
              <a:gdLst/>
              <a:ahLst/>
              <a:cxnLst/>
              <a:rect l="l" t="t" r="r" b="b"/>
              <a:pathLst>
                <a:path w="1210" h="508" extrusionOk="0">
                  <a:moveTo>
                    <a:pt x="907" y="0"/>
                  </a:moveTo>
                  <a:cubicBezTo>
                    <a:pt x="903" y="0"/>
                    <a:pt x="898" y="0"/>
                    <a:pt x="894" y="1"/>
                  </a:cubicBezTo>
                  <a:cubicBezTo>
                    <a:pt x="644" y="15"/>
                    <a:pt x="394" y="117"/>
                    <a:pt x="145" y="190"/>
                  </a:cubicBezTo>
                  <a:cubicBezTo>
                    <a:pt x="15" y="219"/>
                    <a:pt x="0" y="426"/>
                    <a:pt x="145" y="468"/>
                  </a:cubicBezTo>
                  <a:cubicBezTo>
                    <a:pt x="261" y="493"/>
                    <a:pt x="385" y="508"/>
                    <a:pt x="509" y="508"/>
                  </a:cubicBezTo>
                  <a:cubicBezTo>
                    <a:pt x="683" y="508"/>
                    <a:pt x="856" y="480"/>
                    <a:pt x="1010" y="412"/>
                  </a:cubicBezTo>
                  <a:cubicBezTo>
                    <a:pt x="1210" y="326"/>
                    <a:pt x="1116" y="0"/>
                    <a:pt x="907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179425" y="1077050"/>
              <a:ext cx="156225" cy="187475"/>
            </a:xfrm>
            <a:custGeom>
              <a:avLst/>
              <a:gdLst/>
              <a:ahLst/>
              <a:cxnLst/>
              <a:rect l="l" t="t" r="r" b="b"/>
              <a:pathLst>
                <a:path w="6249" h="7499" extrusionOk="0">
                  <a:moveTo>
                    <a:pt x="3359" y="1201"/>
                  </a:moveTo>
                  <a:cubicBezTo>
                    <a:pt x="3509" y="1201"/>
                    <a:pt x="3662" y="1228"/>
                    <a:pt x="3810" y="1287"/>
                  </a:cubicBezTo>
                  <a:cubicBezTo>
                    <a:pt x="4440" y="1537"/>
                    <a:pt x="4750" y="2255"/>
                    <a:pt x="4500" y="2884"/>
                  </a:cubicBezTo>
                  <a:lnTo>
                    <a:pt x="4500" y="2916"/>
                  </a:lnTo>
                  <a:cubicBezTo>
                    <a:pt x="4300" y="3382"/>
                    <a:pt x="3848" y="3663"/>
                    <a:pt x="3366" y="3663"/>
                  </a:cubicBezTo>
                  <a:cubicBezTo>
                    <a:pt x="3212" y="3663"/>
                    <a:pt x="3055" y="3634"/>
                    <a:pt x="2903" y="3574"/>
                  </a:cubicBezTo>
                  <a:lnTo>
                    <a:pt x="2889" y="3574"/>
                  </a:lnTo>
                  <a:cubicBezTo>
                    <a:pt x="2273" y="3310"/>
                    <a:pt x="1964" y="2606"/>
                    <a:pt x="2213" y="1977"/>
                  </a:cubicBezTo>
                  <a:cubicBezTo>
                    <a:pt x="2213" y="1977"/>
                    <a:pt x="2213" y="1963"/>
                    <a:pt x="2227" y="1963"/>
                  </a:cubicBezTo>
                  <a:cubicBezTo>
                    <a:pt x="2418" y="1492"/>
                    <a:pt x="2874" y="1201"/>
                    <a:pt x="3359" y="1201"/>
                  </a:cubicBezTo>
                  <a:close/>
                  <a:moveTo>
                    <a:pt x="3280" y="1"/>
                  </a:moveTo>
                  <a:cubicBezTo>
                    <a:pt x="2562" y="1"/>
                    <a:pt x="1866" y="285"/>
                    <a:pt x="1436" y="879"/>
                  </a:cubicBezTo>
                  <a:cubicBezTo>
                    <a:pt x="1" y="2870"/>
                    <a:pt x="866" y="7239"/>
                    <a:pt x="1510" y="7489"/>
                  </a:cubicBezTo>
                  <a:cubicBezTo>
                    <a:pt x="1529" y="7495"/>
                    <a:pt x="1551" y="7498"/>
                    <a:pt x="1575" y="7498"/>
                  </a:cubicBezTo>
                  <a:cubicBezTo>
                    <a:pt x="2412" y="7498"/>
                    <a:pt x="6249" y="3702"/>
                    <a:pt x="5907" y="2065"/>
                  </a:cubicBezTo>
                  <a:cubicBezTo>
                    <a:pt x="5628" y="723"/>
                    <a:pt x="4425" y="1"/>
                    <a:pt x="328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1" name="Google Shape;821;p49"/>
          <p:cNvGrpSpPr/>
          <p:nvPr/>
        </p:nvGrpSpPr>
        <p:grpSpPr>
          <a:xfrm flipH="1">
            <a:off x="7975200" y="2864971"/>
            <a:ext cx="1052688" cy="2153569"/>
            <a:chOff x="4962025" y="2116675"/>
            <a:chExt cx="279050" cy="570875"/>
          </a:xfrm>
        </p:grpSpPr>
        <p:sp>
          <p:nvSpPr>
            <p:cNvPr id="822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9" name="Google Shape;899;p49"/>
          <p:cNvGrpSpPr/>
          <p:nvPr/>
        </p:nvGrpSpPr>
        <p:grpSpPr>
          <a:xfrm>
            <a:off x="6496137" y="2925640"/>
            <a:ext cx="1416347" cy="2110035"/>
            <a:chOff x="487575" y="4251100"/>
            <a:chExt cx="393550" cy="586300"/>
          </a:xfrm>
        </p:grpSpPr>
        <p:sp>
          <p:nvSpPr>
            <p:cNvPr id="900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7" name="Text Box 4"/>
          <p:cNvSpPr txBox="1">
            <a:spLocks noChangeArrowheads="1"/>
          </p:cNvSpPr>
          <p:nvPr/>
        </p:nvSpPr>
        <p:spPr bwMode="auto">
          <a:xfrm>
            <a:off x="1665233" y="678494"/>
            <a:ext cx="601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893445" y="1450340"/>
            <a:ext cx="712406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Tôi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</a:t>
            </a:r>
            <a:endParaRPr lang="en-US" alt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alt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 Box 6"/>
          <p:cNvSpPr txBox="1">
            <a:spLocks noChangeArrowheads="1"/>
          </p:cNvSpPr>
          <p:nvPr/>
        </p:nvSpPr>
        <p:spPr bwMode="auto">
          <a:xfrm>
            <a:off x="1064009" y="3561508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altLang="en-US" sz="3200" b="1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/>
      <p:bldP spid="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9023" y="718783"/>
            <a:ext cx="6858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Mỗi đơn vị đo thể tích gấp bao nhiêu lần đơn vị bé tiếp liền?</a:t>
            </a:r>
            <a:endParaRPr lang="en-US" alt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18360" y="2382520"/>
            <a:ext cx="6248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Mỗi đơn vị đo thể tích gấp 1000 lần đơn vị bé tiếp liền.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" name="Text Box 4121"/>
          <p:cNvSpPr txBox="1">
            <a:spLocks noChangeArrowheads="1"/>
          </p:cNvSpPr>
          <p:nvPr/>
        </p:nvSpPr>
        <p:spPr bwMode="auto">
          <a:xfrm>
            <a:off x="1447800" y="58816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.VnTime" panose="020B7200000000000000" pitchFamily="34" charset="0"/>
              </a:rPr>
              <a:t>1dm</a:t>
            </a:r>
            <a:r>
              <a:rPr lang="en-US" altLang="en-US" sz="2800" b="1" baseline="30000">
                <a:solidFill>
                  <a:srgbClr val="CC0000"/>
                </a:solidFill>
                <a:latin typeface=".VnTime" panose="020B7200000000000000" pitchFamily="34" charset="0"/>
              </a:rPr>
              <a:t>3</a:t>
            </a:r>
            <a:endParaRPr lang="en-US" altLang="en-US" sz="2800" b="1" baseline="3000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4244" name="Text Box 8"/>
          <p:cNvSpPr txBox="1">
            <a:spLocks noChangeArrowheads="1"/>
          </p:cNvSpPr>
          <p:nvPr/>
        </p:nvSpPr>
        <p:spPr bwMode="auto">
          <a:xfrm>
            <a:off x="653096" y="844190"/>
            <a:ext cx="7916745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45" name="Group 2"/>
          <p:cNvGrpSpPr/>
          <p:nvPr/>
        </p:nvGrpSpPr>
        <p:grpSpPr>
          <a:xfrm>
            <a:off x="1162492" y="2444390"/>
            <a:ext cx="7627089" cy="1461220"/>
            <a:chOff x="1676399" y="2819400"/>
            <a:chExt cx="6928835" cy="1461220"/>
          </a:xfrm>
        </p:grpSpPr>
        <p:sp>
          <p:nvSpPr>
            <p:cNvPr id="4246" name="Text Box 8"/>
            <p:cNvSpPr txBox="1">
              <a:spLocks noChangeArrowheads="1"/>
            </p:cNvSpPr>
            <p:nvPr/>
          </p:nvSpPr>
          <p:spPr bwMode="auto">
            <a:xfrm>
              <a:off x="1676399" y="2971800"/>
              <a:ext cx="6928835" cy="130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0"/>
                </a:spcBef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7" name="Text Box 10"/>
            <p:cNvSpPr txBox="1">
              <a:spLocks noChangeArrowheads="1"/>
            </p:cNvSpPr>
            <p:nvPr/>
          </p:nvSpPr>
          <p:spPr bwMode="auto">
            <a:xfrm>
              <a:off x="6662738" y="3488813"/>
              <a:ext cx="1298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48" name="Group 2"/>
            <p:cNvGrpSpPr/>
            <p:nvPr/>
          </p:nvGrpSpPr>
          <p:grpSpPr bwMode="auto">
            <a:xfrm>
              <a:off x="6818313" y="2819400"/>
              <a:ext cx="649287" cy="609600"/>
              <a:chOff x="7205663" y="4290568"/>
              <a:chExt cx="649287" cy="610045"/>
            </a:xfrm>
          </p:grpSpPr>
          <p:sp>
            <p:nvSpPr>
              <p:cNvPr id="4249" name="Text Box 8"/>
              <p:cNvSpPr txBox="1">
                <a:spLocks noChangeArrowheads="1"/>
              </p:cNvSpPr>
              <p:nvPr/>
            </p:nvSpPr>
            <p:spPr bwMode="auto">
              <a:xfrm>
                <a:off x="7278687" y="4290568"/>
                <a:ext cx="49133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0" name="Line 11"/>
              <p:cNvSpPr>
                <a:spLocks noChangeShapeType="1"/>
              </p:cNvSpPr>
              <p:nvPr/>
            </p:nvSpPr>
            <p:spPr bwMode="auto">
              <a:xfrm>
                <a:off x="7205663" y="4900613"/>
                <a:ext cx="64928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6858000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 Box 10"/>
          <p:cNvSpPr txBox="1">
            <a:spLocks noChangeArrowheads="1"/>
          </p:cNvSpPr>
          <p:nvPr/>
        </p:nvSpPr>
        <p:spPr bwMode="auto">
          <a:xfrm>
            <a:off x="770731" y="244772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5,216m</a:t>
            </a:r>
            <a:r>
              <a:rPr lang="en-US" altLang="en-US" sz="4000" b="1" baseline="30000">
                <a:latin typeface="Times New Roman" panose="02020603050405020304" pitchFamily="18" charset="0"/>
              </a:rPr>
              <a:t>3 </a:t>
            </a:r>
            <a:r>
              <a:rPr lang="en-US" altLang="en-US" sz="4000" b="1">
                <a:latin typeface="Times New Roman" panose="02020603050405020304" pitchFamily="18" charset="0"/>
              </a:rPr>
              <a:t> =…….  dm</a:t>
            </a:r>
            <a:r>
              <a:rPr lang="en-US" altLang="en-US" sz="4000" b="1" baseline="30000">
                <a:latin typeface="Times New Roman" panose="02020603050405020304" pitchFamily="18" charset="0"/>
              </a:rPr>
              <a:t>3 </a:t>
            </a:r>
            <a:r>
              <a:rPr lang="en-US" altLang="en-US" sz="4000" b="1"/>
              <a:t>=     .....     cm</a:t>
            </a:r>
            <a:r>
              <a:rPr lang="en-US" altLang="en-US" sz="4000" b="1" baseline="30000"/>
              <a:t>3</a:t>
            </a:r>
            <a:endParaRPr lang="en-US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6353" y="2388781"/>
            <a:ext cx="136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5216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027" y="2388781"/>
            <a:ext cx="262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5 216 000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57"/>
          <p:cNvSpPr txBox="1">
            <a:spLocks noGrp="1"/>
          </p:cNvSpPr>
          <p:nvPr>
            <p:ph type="title"/>
          </p:nvPr>
        </p:nvSpPr>
        <p:spPr>
          <a:xfrm>
            <a:off x="1033419" y="1895098"/>
            <a:ext cx="4546859" cy="771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alt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59" name="Google Shape;1459;p57"/>
          <p:cNvGrpSpPr/>
          <p:nvPr/>
        </p:nvGrpSpPr>
        <p:grpSpPr>
          <a:xfrm>
            <a:off x="5724655" y="2177111"/>
            <a:ext cx="1033356" cy="2141794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6830379" y="2177115"/>
            <a:ext cx="1262116" cy="2141808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1"/>
          <p:cNvSpPr txBox="1"/>
          <p:nvPr/>
        </p:nvSpPr>
        <p:spPr>
          <a:xfrm>
            <a:off x="2445544" y="1913335"/>
            <a:ext cx="309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579" name="Object 35"/>
          <p:cNvGraphicFramePr>
            <a:graphicFrameLocks noChangeAspect="1"/>
          </p:cNvGraphicFramePr>
          <p:nvPr/>
        </p:nvGraphicFramePr>
        <p:xfrm>
          <a:off x="4529138" y="2490788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9138" y="2490788"/>
                        <a:ext cx="85725" cy="161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6"/>
          <p:cNvSpPr txBox="1"/>
          <p:nvPr/>
        </p:nvSpPr>
        <p:spPr>
          <a:xfrm>
            <a:off x="3771900" y="3314700"/>
            <a:ext cx="131445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1" name="Rectangle 135"/>
          <p:cNvSpPr/>
          <p:nvPr/>
        </p:nvSpPr>
        <p:spPr>
          <a:xfrm>
            <a:off x="1143000" y="3186986"/>
            <a:ext cx="309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defTabSz="914400" eaLnBrk="1" hangingPunct="1">
              <a:tabLst>
                <a:tab pos="1247775" algn="l"/>
              </a:tabLst>
            </a:pPr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Text Box 249"/>
          <p:cNvSpPr txBox="1"/>
          <p:nvPr/>
        </p:nvSpPr>
        <p:spPr>
          <a:xfrm>
            <a:off x="4217194" y="2999185"/>
            <a:ext cx="309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3" name="Text Box 258"/>
          <p:cNvSpPr txBox="1"/>
          <p:nvPr/>
        </p:nvSpPr>
        <p:spPr>
          <a:xfrm>
            <a:off x="2674144" y="3799285"/>
            <a:ext cx="30988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4" name="Text Box 262"/>
          <p:cNvSpPr txBox="1"/>
          <p:nvPr/>
        </p:nvSpPr>
        <p:spPr>
          <a:xfrm>
            <a:off x="4519613" y="3661172"/>
            <a:ext cx="10287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AutoShape 19" descr="Kết quả hình ảnh cho hình hộp chữ nhật 3d"/>
          <p:cNvSpPr>
            <a:spLocks noChangeAspect="1"/>
          </p:cNvSpPr>
          <p:nvPr/>
        </p:nvSpPr>
        <p:spPr>
          <a:xfrm>
            <a:off x="1259681" y="-108346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3871040" y="1106011"/>
            <a:ext cx="1002506" cy="847725"/>
            <a:chOff x="2304" y="2304"/>
            <a:chExt cx="653" cy="712"/>
          </a:xfrm>
        </p:grpSpPr>
        <p:grpSp>
          <p:nvGrpSpPr>
            <p:cNvPr id="24602" name="Group 18"/>
            <p:cNvGrpSpPr/>
            <p:nvPr/>
          </p:nvGrpSpPr>
          <p:grpSpPr>
            <a:xfrm>
              <a:off x="2304" y="2304"/>
              <a:ext cx="228" cy="712"/>
              <a:chOff x="2295" y="1680"/>
              <a:chExt cx="228" cy="712"/>
            </a:xfrm>
          </p:grpSpPr>
          <p:sp>
            <p:nvSpPr>
              <p:cNvPr id="24604" name="Text Box 15"/>
              <p:cNvSpPr txBox="1"/>
              <p:nvPr/>
            </p:nvSpPr>
            <p:spPr>
              <a:xfrm>
                <a:off x="2295" y="1680"/>
                <a:ext cx="137" cy="7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55000"/>
                  </a:lnSpc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605" name="Line 16"/>
              <p:cNvSpPr/>
              <p:nvPr/>
            </p:nvSpPr>
            <p:spPr>
              <a:xfrm>
                <a:off x="2331" y="2095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4603" name="Text Box 19"/>
            <p:cNvSpPr txBox="1"/>
            <p:nvPr/>
          </p:nvSpPr>
          <p:spPr>
            <a:xfrm>
              <a:off x="2477" y="2474"/>
              <a:ext cx="4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4783455" y="1235948"/>
            <a:ext cx="2433638" cy="718028"/>
            <a:chOff x="3036" y="2014"/>
            <a:chExt cx="1380" cy="467"/>
          </a:xfrm>
        </p:grpSpPr>
        <p:grpSp>
          <p:nvGrpSpPr>
            <p:cNvPr id="24598" name="Group 23"/>
            <p:cNvGrpSpPr/>
            <p:nvPr/>
          </p:nvGrpSpPr>
          <p:grpSpPr>
            <a:xfrm>
              <a:off x="3036" y="2014"/>
              <a:ext cx="787" cy="467"/>
              <a:chOff x="3036" y="2014"/>
              <a:chExt cx="787" cy="467"/>
            </a:xfrm>
          </p:grpSpPr>
          <p:sp>
            <p:nvSpPr>
              <p:cNvPr id="24600" name="Text Box 21"/>
              <p:cNvSpPr txBox="1"/>
              <p:nvPr/>
            </p:nvSpPr>
            <p:spPr>
              <a:xfrm>
                <a:off x="3036" y="2014"/>
                <a:ext cx="787" cy="4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</a:t>
                </a:r>
                <a:endPara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endPara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601" name="Line 22"/>
              <p:cNvSpPr/>
              <p:nvPr/>
            </p:nvSpPr>
            <p:spPr>
              <a:xfrm>
                <a:off x="3284" y="2256"/>
                <a:ext cx="43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4599" name="Text Box 24"/>
            <p:cNvSpPr txBox="1"/>
            <p:nvPr/>
          </p:nvSpPr>
          <p:spPr>
            <a:xfrm>
              <a:off x="3735" y="2046"/>
              <a:ext cx="681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dm</a:t>
              </a:r>
              <a:r>
                <a:rPr lang="en-US" altLang="en-US" sz="2400" b="1" baseline="300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endPara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1" name="Rectangle 56"/>
          <p:cNvSpPr/>
          <p:nvPr/>
        </p:nvSpPr>
        <p:spPr>
          <a:xfrm>
            <a:off x="524510" y="270510"/>
            <a:ext cx="53822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1. a. Đọc các số đo: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3138" y="1262936"/>
            <a:ext cx="37973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3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94" name="Picture 6" descr="flrish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206"/>
            <a:ext cx="9144000" cy="4417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3"/>
          <p:cNvSpPr txBox="1"/>
          <p:nvPr/>
        </p:nvSpPr>
        <p:spPr>
          <a:xfrm>
            <a:off x="673735" y="730250"/>
            <a:ext cx="75114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2010cm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2005dm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10,125m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0,109cm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0,015dm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400" b="1" baseline="30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524510" y="2058035"/>
            <a:ext cx="79095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b) Viết các số đo thể tích: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Một nghìn chín trăm năm mươi hai xăng-ti-mét khối: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nghìn không trăm mười lăm mét khối: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 phần tám đề-xi-mét khối: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Không phẩy chín trăm mười chín mét khối: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NKNOELEADERBOARD" val="17542448"/>
</p:tagLst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WPS Presentation</Application>
  <PresentationFormat>On-screen Show (16:9)</PresentationFormat>
  <Paragraphs>170</Paragraphs>
  <Slides>17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SimSun</vt:lpstr>
      <vt:lpstr>Wingdings</vt:lpstr>
      <vt:lpstr>Arial</vt:lpstr>
      <vt:lpstr>Life Savers</vt:lpstr>
      <vt:lpstr>Ubuntu</vt:lpstr>
      <vt:lpstr>Roboto</vt:lpstr>
      <vt:lpstr>Patrick Hand</vt:lpstr>
      <vt:lpstr>Segoe Print</vt:lpstr>
      <vt:lpstr>Times New Roman</vt:lpstr>
      <vt:lpstr>.VnTime</vt:lpstr>
      <vt:lpstr>Cambria Math</vt:lpstr>
      <vt:lpstr>Microsoft YaHei</vt:lpstr>
      <vt:lpstr>Arial Unicode MS</vt:lpstr>
      <vt:lpstr>Tahoma</vt:lpstr>
      <vt:lpstr>Calibri</vt:lpstr>
      <vt:lpstr>Science Subject for Elementary - 2nd Grade: Physics by Slidego</vt:lpstr>
      <vt:lpstr>Equation.3</vt:lpstr>
      <vt:lpstr>TOÁN 5 LUYỆN TẬP ( trang 119)</vt:lpstr>
      <vt:lpstr>Ôn tập, củng cố về các đơn vị đo mét khối, đề-xi-mét khối, xăng-ti-mét khối (biểu tượng, cách đọc, cách viết, mối quan hệ giữa các đơn vị đo). </vt:lpstr>
      <vt:lpstr>01</vt:lpstr>
      <vt:lpstr>PowerPoint 演示文稿</vt:lpstr>
      <vt:lpstr>PowerPoint 演示文稿</vt:lpstr>
      <vt:lpstr>PowerPoint 演示文稿</vt:lpstr>
      <vt:lpstr>PowerPoint 演示文稿</vt:lpstr>
      <vt:lpstr>02</vt:lpstr>
      <vt:lpstr>PowerPoint 演示文稿</vt:lpstr>
      <vt:lpstr>PowerPoint 演示文稿</vt:lpstr>
      <vt:lpstr>PowerPoint 演示文稿</vt:lpstr>
      <vt:lpstr>03</vt:lpstr>
      <vt:lpstr>PowerPoint 演示文稿</vt:lpstr>
      <vt:lpstr>PowerPoint 演示文稿</vt:lpstr>
      <vt:lpstr>PowerPoint 演示文稿</vt:lpstr>
      <vt:lpstr>Ôn tập, củng cố về các đơn vị đo mét khối, đề-xi-mét khối, xăng-ti-mét khối (biểu tượng, cách đọc, cách viết, mối quan hệ giữa các đơn vị đo). </vt:lpstr>
      <vt:lpstr>CHÚC CÁC EM CHĂM NGOAN HỌC TỐT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MÉT KHỐI</dc:title>
  <dc:creator>Admin</dc:creator>
  <cp:lastModifiedBy>ASUS</cp:lastModifiedBy>
  <cp:revision>8</cp:revision>
  <dcterms:created xsi:type="dcterms:W3CDTF">2023-02-19T09:54:00Z</dcterms:created>
  <dcterms:modified xsi:type="dcterms:W3CDTF">2023-02-19T11:29:22Z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6FD4AD6939BE4BDFB3F070CE2779A680</vt:lpwstr>
  </property>
  <property fmtid="{D5CDD505-2E9C-101B-9397-08002B2CF9AE}" pid="3" name="KSOProductBuildVer">
    <vt:lpwstr>1033-11.2.0.11440</vt:lpwstr>
  </property>
</Properties>
</file>