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  <p:sldMasterId id="2147483682" r:id="rId2"/>
  </p:sldMasterIdLst>
  <p:notesMasterIdLst>
    <p:notesMasterId r:id="rId18"/>
  </p:notesMasterIdLst>
  <p:handoutMasterIdLst>
    <p:handoutMasterId r:id="rId19"/>
  </p:handoutMasterIdLst>
  <p:sldIdLst>
    <p:sldId id="256" r:id="rId3"/>
    <p:sldId id="300" r:id="rId4"/>
    <p:sldId id="375" r:id="rId5"/>
    <p:sldId id="11088597" r:id="rId6"/>
    <p:sldId id="11088612" r:id="rId7"/>
    <p:sldId id="11088611" r:id="rId8"/>
    <p:sldId id="11088604" r:id="rId9"/>
    <p:sldId id="11088610" r:id="rId10"/>
    <p:sldId id="11088609" r:id="rId11"/>
    <p:sldId id="11088607" r:id="rId12"/>
    <p:sldId id="11088608" r:id="rId13"/>
    <p:sldId id="11088613" r:id="rId14"/>
    <p:sldId id="11088602" r:id="rId15"/>
    <p:sldId id="377" r:id="rId16"/>
    <p:sldId id="11088591" r:id="rId17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SVN-Cookie" panose="020B0606040200020203" pitchFamily="34" charset="0"/>
      <p:regular r:id="rId27"/>
    </p:embeddedFont>
    <p:embeddedFont>
      <p:font typeface="SVN-SAF" panose="02040603050506020204" pitchFamily="18" charset="0"/>
      <p:regular r:id="rId28"/>
    </p:embeddedFont>
    <p:embeddedFont>
      <p:font typeface="UTM Akashi" panose="02040603050506020204" pitchFamily="18" charset="0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UVF Caviar Dreams" panose="020B0604020202020204" charset="0"/>
      <p:bold r:id="rId34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微软雅黑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微软雅黑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微软雅黑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微软雅黑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微软雅黑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微软雅黑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微软雅黑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微软雅黑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微软雅黑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0">
          <p15:clr>
            <a:srgbClr val="A4A3A4"/>
          </p15:clr>
        </p15:guide>
        <p15:guide id="2" pos="29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à Thị Khánh Huyền" initials="HTKH" lastIdx="2" clrIdx="0">
    <p:extLst>
      <p:ext uri="{19B8F6BF-5375-455C-9EA6-DF929625EA0E}">
        <p15:presenceInfo xmlns:p15="http://schemas.microsoft.com/office/powerpoint/2012/main" userId="S::huyenhtk@skylineschool.edu.vn::bd7c9c73-7339-4fb6-ab41-221a33c9fd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B94C"/>
    <a:srgbClr val="5FD7D1"/>
    <a:srgbClr val="C2F0EE"/>
    <a:srgbClr val="EDAD23"/>
    <a:srgbClr val="E8571C"/>
    <a:srgbClr val="EB9247"/>
    <a:srgbClr val="04722C"/>
    <a:srgbClr val="47BE53"/>
    <a:srgbClr val="683C1F"/>
    <a:srgbClr val="AF3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6314" autoAdjust="0"/>
  </p:normalViewPr>
  <p:slideViewPr>
    <p:cSldViewPr snapToGrid="0">
      <p:cViewPr varScale="1">
        <p:scale>
          <a:sx n="81" d="100"/>
          <a:sy n="81" d="100"/>
        </p:scale>
        <p:origin x="252" y="90"/>
      </p:cViewPr>
      <p:guideLst>
        <p:guide orient="horz" pos="2210"/>
        <p:guide pos="29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8" d="100"/>
        <a:sy n="168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60"/>
      </p:guideLst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77861-8A3A-4C11-958B-34624B7D0B2C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3EB54-8EE7-429C-9C2E-331E96398D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眉占位符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293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7263A889-7BE3-4A92-9517-4BCBA8CC1892}" type="datetimeFigureOut">
              <a:rPr lang="zh-CN" altLang="en-US"/>
              <a:pPr>
                <a:defRPr/>
              </a:pPr>
              <a:t>2023/2/14</a:t>
            </a:fld>
            <a:endParaRPr lang="zh-CN" altLang="en-US"/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宋体" pitchFamily="2" charset="-122"/>
              </a:defRPr>
            </a:lvl1pPr>
          </a:lstStyle>
          <a:p>
            <a:fld id="{810ABBBB-8FA1-4AF8-B0C8-EC036213AC6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651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61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7093043-CB03-47E4-AC75-91539C91F2FE}" type="slidenum">
              <a:rPr altLang="en-US" noProof="1">
                <a:solidFill>
                  <a:srgbClr val="000000"/>
                </a:solidFill>
              </a:rPr>
              <a:pPr/>
              <a:t>1</a:t>
            </a:fld>
            <a:endParaRPr lang="zh-CN" altLang="en-US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71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ABBBB-8FA1-4AF8-B0C8-EC036213AC6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945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BBBB-8FA1-4AF8-B0C8-EC036213AC6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125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BBBB-8FA1-4AF8-B0C8-EC036213AC6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175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61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93043-CB03-47E4-AC75-91539C91F2FE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5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61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93043-CB03-47E4-AC75-91539C91F2FE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710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61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93043-CB03-47E4-AC75-91539C91F2FE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183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61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93043-CB03-47E4-AC75-91539C91F2FE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988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61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93043-CB03-47E4-AC75-91539C91F2FE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071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61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93043-CB03-47E4-AC75-91539C91F2FE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942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61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93043-CB03-47E4-AC75-91539C91F2FE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982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397073" y="1328356"/>
            <a:ext cx="735006" cy="241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www.1ppt.com/jianli/     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      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手抄报：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www.1ppt.com/shouchaobao/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语文课件：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www.1ppt.com/kejian/yuwen/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数学课件：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www.1ppt.com/kejian/shuxue/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英语课件：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www.1ppt.com/kejian/yingyu/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美术课件：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www.1ppt.com/kejian/meishu/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科学课件：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www.1ppt.com/kejian/kexue/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物理课件：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www.1ppt.com/kejian/wuli/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化学课件：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www.1ppt.com/kejian/huaxue/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生物课件：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www.1ppt.com/kejian/shengwu/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地理课件：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www.1ppt.com/kejian/dili/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历史课件：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www.1ppt.com/kejian/lishi/ </a:t>
            </a:r>
          </a:p>
        </p:txBody>
      </p:sp>
      <p:grpSp>
        <p:nvGrpSpPr>
          <p:cNvPr id="4" name="组合 8"/>
          <p:cNvGrpSpPr>
            <a:grpSpLocks/>
          </p:cNvGrpSpPr>
          <p:nvPr userDrawn="1"/>
        </p:nvGrpSpPr>
        <p:grpSpPr bwMode="auto">
          <a:xfrm>
            <a:off x="-10226" y="1767666"/>
            <a:ext cx="9144000" cy="3454400"/>
            <a:chOff x="0" y="1689651"/>
            <a:chExt cx="9144000" cy="3453846"/>
          </a:xfrm>
        </p:grpSpPr>
        <p:pic>
          <p:nvPicPr>
            <p:cNvPr id="5" name="图片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9651"/>
              <a:ext cx="9144000" cy="345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0"/>
            <a:stretch>
              <a:fillRect/>
            </a:stretch>
          </p:blipFill>
          <p:spPr bwMode="auto">
            <a:xfrm rot="272823">
              <a:off x="3095073" y="4298727"/>
              <a:ext cx="1931858" cy="82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738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397073" y="1328356"/>
            <a:ext cx="735006" cy="241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www.1ppt.com/jianli/     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      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手抄报：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www.1ppt.com/shouchaobao/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语文课件：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www.1ppt.com/kejian/yuwen/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数学课件：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www.1ppt.com/kejian/shuxue/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英语课件：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www.1ppt.com/kejian/yingyu/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美术课件：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www.1ppt.com/kejian/meishu/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科学课件：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www.1ppt.com/kejian/kexue/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物理课件：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www.1ppt.com/kejian/wuli/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化学课件：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www.1ppt.com/kejian/huaxue/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生物课件：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www.1ppt.com/kejian/shengwu/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地理课件：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www.1ppt.com/kejian/dili/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历史课件：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www.1ppt.com/kejian/lishi/ </a:t>
            </a:r>
          </a:p>
        </p:txBody>
      </p:sp>
    </p:spTree>
    <p:extLst>
      <p:ext uri="{BB962C8B-B14F-4D97-AF65-F5344CB8AC3E}">
        <p14:creationId xmlns:p14="http://schemas.microsoft.com/office/powerpoint/2010/main" val="393890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C2F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3"/>
          <p:cNvSpPr txBox="1">
            <a:spLocks noChangeArrowheads="1"/>
          </p:cNvSpPr>
          <p:nvPr/>
        </p:nvSpPr>
        <p:spPr bwMode="auto">
          <a:xfrm>
            <a:off x="0" y="0"/>
            <a:ext cx="9144000" cy="5122796"/>
          </a:xfrm>
          <a:prstGeom prst="rect">
            <a:avLst/>
          </a:prstGeom>
          <a:solidFill>
            <a:srgbClr val="C2F0EE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pic>
        <p:nvPicPr>
          <p:cNvPr id="1027" name="图片 2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62425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图片 9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6363" y="1047750"/>
            <a:ext cx="74580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组合 9"/>
          <p:cNvGrpSpPr>
            <a:grpSpLocks/>
          </p:cNvGrpSpPr>
          <p:nvPr userDrawn="1"/>
        </p:nvGrpSpPr>
        <p:grpSpPr bwMode="auto">
          <a:xfrm>
            <a:off x="-30163" y="4305300"/>
            <a:ext cx="1104901" cy="873125"/>
            <a:chOff x="1" y="4268479"/>
            <a:chExt cx="1131376" cy="866098"/>
          </a:xfrm>
        </p:grpSpPr>
        <p:pic>
          <p:nvPicPr>
            <p:cNvPr id="1030" name="图片 6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4268479"/>
              <a:ext cx="1131376" cy="86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图片 2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0969" y="4772020"/>
              <a:ext cx="265753" cy="30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图片 4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39" y="4687904"/>
              <a:ext cx="243980" cy="30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2AB511B-8035-428A-A128-F901871BB350}"/>
              </a:ext>
            </a:extLst>
          </p:cNvPr>
          <p:cNvSpPr txBox="1"/>
          <p:nvPr userDrawn="1"/>
        </p:nvSpPr>
        <p:spPr>
          <a:xfrm>
            <a:off x="7787383" y="0"/>
            <a:ext cx="1533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5FD7D1"/>
                </a:solidFill>
                <a:latin typeface="UTM Avo" panose="02040603050506020204" pitchFamily="18" charset="0"/>
              </a:rPr>
              <a:t>Măng</a:t>
            </a:r>
            <a:r>
              <a:rPr lang="en-US" sz="1600" dirty="0">
                <a:solidFill>
                  <a:srgbClr val="5FD7D1"/>
                </a:solidFill>
                <a:latin typeface="UTM Avo" panose="02040603050506020204" pitchFamily="18" charset="0"/>
              </a:rPr>
              <a:t> non</a:t>
            </a:r>
            <a:endParaRPr lang="vi-VN" sz="1600" dirty="0">
              <a:solidFill>
                <a:srgbClr val="5FD7D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59FE31-8F18-41F7-B313-BA17FA7B8354}"/>
              </a:ext>
            </a:extLst>
          </p:cNvPr>
          <p:cNvSpPr txBox="1"/>
          <p:nvPr userDrawn="1"/>
        </p:nvSpPr>
        <p:spPr>
          <a:xfrm>
            <a:off x="-209589" y="4915891"/>
            <a:ext cx="1533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3FB94C"/>
                </a:solidFill>
                <a:latin typeface="UTM Avo" panose="02040603050506020204" pitchFamily="18" charset="0"/>
              </a:rPr>
              <a:t>Măng</a:t>
            </a:r>
            <a:r>
              <a:rPr lang="en-US" sz="1600" dirty="0">
                <a:solidFill>
                  <a:srgbClr val="3FB94C"/>
                </a:solidFill>
                <a:latin typeface="UTM Avo" panose="02040603050506020204" pitchFamily="18" charset="0"/>
              </a:rPr>
              <a:t> non</a:t>
            </a:r>
            <a:endParaRPr lang="vi-VN" sz="1600" dirty="0">
              <a:solidFill>
                <a:srgbClr val="3FB94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701901-9CD7-482D-A0A9-5B731B7001C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1" y="4950858"/>
            <a:ext cx="1409790" cy="2089638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FB04868C-DDA9-4262-9A8A-E051E6F65DC8}"/>
              </a:ext>
            </a:extLst>
          </p:cNvPr>
          <p:cNvSpPr/>
          <p:nvPr userDrawn="1"/>
        </p:nvSpPr>
        <p:spPr>
          <a:xfrm>
            <a:off x="2514691" y="5851499"/>
            <a:ext cx="4572000" cy="11889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  <a:latin typeface="Calibri" panose="020F0502020204030204"/>
              </a:rPr>
              <a:t>0382348780</a:t>
            </a:r>
            <a:r>
              <a:rPr lang="en-US" sz="1200" dirty="0">
                <a:solidFill>
                  <a:srgbClr val="002060"/>
                </a:solidFill>
                <a:latin typeface="Calibri" panose="020F0502020204030204"/>
              </a:rPr>
              <a:t> - </a:t>
            </a:r>
            <a:r>
              <a:rPr lang="en-US" sz="1200" u="sng" dirty="0">
                <a:solidFill>
                  <a:srgbClr val="002060"/>
                </a:solidFill>
                <a:latin typeface="Calibri" panose="020F0502020204030204"/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10EB14-B4A4-44E2-8487-04497754096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590" y="-1041888"/>
            <a:ext cx="1409790" cy="20896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A466CB-EA04-40C7-A682-C10216E2CF5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57" y="3117606"/>
            <a:ext cx="1409790" cy="20896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C2F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3"/>
          <p:cNvSpPr txBox="1">
            <a:spLocks noChangeArrowheads="1"/>
          </p:cNvSpPr>
          <p:nvPr/>
        </p:nvSpPr>
        <p:spPr bwMode="auto">
          <a:xfrm>
            <a:off x="0" y="0"/>
            <a:ext cx="9144000" cy="5122796"/>
          </a:xfrm>
          <a:prstGeom prst="rect">
            <a:avLst/>
          </a:prstGeom>
          <a:solidFill>
            <a:srgbClr val="C2F0EE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pic>
        <p:nvPicPr>
          <p:cNvPr id="1027" name="图片 2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62425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图片 9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6363" y="1047750"/>
            <a:ext cx="74580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组合 9"/>
          <p:cNvGrpSpPr>
            <a:grpSpLocks/>
          </p:cNvGrpSpPr>
          <p:nvPr userDrawn="1"/>
        </p:nvGrpSpPr>
        <p:grpSpPr bwMode="auto">
          <a:xfrm>
            <a:off x="-30163" y="4305300"/>
            <a:ext cx="1104901" cy="873125"/>
            <a:chOff x="1" y="4268479"/>
            <a:chExt cx="1131376" cy="866098"/>
          </a:xfrm>
        </p:grpSpPr>
        <p:pic>
          <p:nvPicPr>
            <p:cNvPr id="1030" name="图片 6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4268479"/>
              <a:ext cx="1131376" cy="86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图片 2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0969" y="4772020"/>
              <a:ext cx="265753" cy="30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图片 4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39" y="4687904"/>
              <a:ext cx="243980" cy="30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3F2216F-3579-4199-A271-CA260C6F0C16}"/>
              </a:ext>
            </a:extLst>
          </p:cNvPr>
          <p:cNvSpPr txBox="1"/>
          <p:nvPr userDrawn="1"/>
        </p:nvSpPr>
        <p:spPr>
          <a:xfrm>
            <a:off x="7787383" y="0"/>
            <a:ext cx="1533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5FD7D1"/>
                </a:solidFill>
                <a:latin typeface="UTM Avo" panose="02040603050506020204" pitchFamily="18" charset="0"/>
              </a:rPr>
              <a:t>Măng</a:t>
            </a:r>
            <a:r>
              <a:rPr lang="en-US" sz="1600" dirty="0">
                <a:solidFill>
                  <a:srgbClr val="5FD7D1"/>
                </a:solidFill>
                <a:latin typeface="UTM Avo" panose="02040603050506020204" pitchFamily="18" charset="0"/>
              </a:rPr>
              <a:t> non</a:t>
            </a:r>
            <a:endParaRPr lang="vi-VN" sz="1600" dirty="0">
              <a:solidFill>
                <a:srgbClr val="5FD7D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1DC9FD-FB70-4F98-A64A-7991BA1283B9}"/>
              </a:ext>
            </a:extLst>
          </p:cNvPr>
          <p:cNvSpPr txBox="1"/>
          <p:nvPr userDrawn="1"/>
        </p:nvSpPr>
        <p:spPr>
          <a:xfrm>
            <a:off x="-209589" y="4915891"/>
            <a:ext cx="1533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3FB94C"/>
                </a:solidFill>
                <a:latin typeface="UTM Avo" panose="02040603050506020204" pitchFamily="18" charset="0"/>
              </a:rPr>
              <a:t>Măng</a:t>
            </a:r>
            <a:r>
              <a:rPr lang="en-US" sz="1600" dirty="0">
                <a:solidFill>
                  <a:srgbClr val="3FB94C"/>
                </a:solidFill>
                <a:latin typeface="UTM Avo" panose="02040603050506020204" pitchFamily="18" charset="0"/>
              </a:rPr>
              <a:t> non</a:t>
            </a:r>
            <a:endParaRPr lang="vi-VN" sz="1600" dirty="0">
              <a:solidFill>
                <a:srgbClr val="3FB94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AD77AC-6D01-43F7-9FCA-8B233EE85F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1" y="4950858"/>
            <a:ext cx="1409790" cy="2089638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336C9CD0-F03C-47A3-A0DF-5621C7586975}"/>
              </a:ext>
            </a:extLst>
          </p:cNvPr>
          <p:cNvSpPr/>
          <p:nvPr userDrawn="1"/>
        </p:nvSpPr>
        <p:spPr>
          <a:xfrm>
            <a:off x="2514691" y="5851499"/>
            <a:ext cx="4572000" cy="11889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  <a:latin typeface="Calibri" panose="020F0502020204030204"/>
              </a:rPr>
              <a:t>0382348780</a:t>
            </a:r>
            <a:r>
              <a:rPr lang="en-US" sz="1200" dirty="0">
                <a:solidFill>
                  <a:srgbClr val="002060"/>
                </a:solidFill>
                <a:latin typeface="Calibri" panose="020F0502020204030204"/>
              </a:rPr>
              <a:t> - </a:t>
            </a:r>
            <a:r>
              <a:rPr lang="en-US" sz="1200" u="sng" dirty="0">
                <a:solidFill>
                  <a:srgbClr val="002060"/>
                </a:solidFill>
                <a:latin typeface="Calibri" panose="020F0502020204030204"/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B1502-4F6A-4F58-88A5-7F0F499BE0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590" y="-1041888"/>
            <a:ext cx="1409790" cy="20896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33018A-5323-4572-A241-5A0C6E43CB4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57" y="3117606"/>
            <a:ext cx="1409790" cy="208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7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133350"/>
            <a:ext cx="5943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UTM Akashi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00200" y="598873"/>
            <a:ext cx="6016091" cy="1023029"/>
            <a:chOff x="2053520" y="520333"/>
            <a:chExt cx="5233410" cy="1023029"/>
          </a:xfrm>
        </p:grpSpPr>
        <p:sp>
          <p:nvSpPr>
            <p:cNvPr id="6" name="TextBox 5"/>
            <p:cNvSpPr txBox="1"/>
            <p:nvPr/>
          </p:nvSpPr>
          <p:spPr>
            <a:xfrm>
              <a:off x="2053520" y="520333"/>
              <a:ext cx="52243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n w="1174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</a:rPr>
                <a:t>CON VỊT XẤU XÍ</a:t>
              </a:r>
              <a:endParaRPr lang="vi-VN" sz="6000" b="1" dirty="0">
                <a:ln w="1174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F Caviar Dreams" panose="020B08020202040205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62557" y="527699"/>
              <a:ext cx="52243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4722C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</a:rPr>
                <a:t>CON VỊT XẤU XÍ</a:t>
              </a:r>
              <a:endParaRPr lang="vi-VN" sz="6000" b="1" dirty="0">
                <a:solidFill>
                  <a:srgbClr val="04722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F Caviar Dreams" panose="020B08020202040205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29261" y="58332"/>
            <a:ext cx="1990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EDAD2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Cookie" panose="020B0606040200020203" pitchFamily="34" charset="0"/>
              </a:rPr>
              <a:t>Kể</a:t>
            </a:r>
            <a:r>
              <a:rPr lang="en-US" sz="4400" b="1" dirty="0">
                <a:solidFill>
                  <a:srgbClr val="EDAD2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Cookie" panose="020B0606040200020203" pitchFamily="34" charset="0"/>
              </a:rPr>
              <a:t> </a:t>
            </a:r>
            <a:r>
              <a:rPr lang="en-US" sz="4400" b="1" dirty="0" err="1">
                <a:solidFill>
                  <a:srgbClr val="EDAD2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Cookie" panose="020B0606040200020203" pitchFamily="34" charset="0"/>
              </a:rPr>
              <a:t>chuyện</a:t>
            </a:r>
            <a:endParaRPr lang="vi-VN" sz="4400" b="1" dirty="0">
              <a:solidFill>
                <a:srgbClr val="EDAD23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64184" y="1447084"/>
            <a:ext cx="2000555" cy="369332"/>
            <a:chOff x="6565584" y="1534304"/>
            <a:chExt cx="2000555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6575974" y="1534304"/>
              <a:ext cx="1990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latin typeface="SVN-SAF" panose="02040603050506020204" pitchFamily="18" charset="0"/>
                </a:rPr>
                <a:t>An - </a:t>
              </a:r>
              <a:r>
                <a:rPr lang="en-US" b="1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latin typeface="SVN-SAF" panose="02040603050506020204" pitchFamily="18" charset="0"/>
                </a:rPr>
                <a:t>đéc</a:t>
              </a:r>
              <a:r>
                <a:rPr lang="en-US" b="1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latin typeface="SVN-SAF" panose="02040603050506020204" pitchFamily="18" charset="0"/>
                </a:rPr>
                <a:t> - </a:t>
              </a:r>
              <a:r>
                <a:rPr lang="en-US" b="1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latin typeface="SVN-SAF" panose="02040603050506020204" pitchFamily="18" charset="0"/>
                </a:rPr>
                <a:t>xen</a:t>
              </a:r>
              <a:endParaRPr lang="vi-VN" b="1" dirty="0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65584" y="1534304"/>
              <a:ext cx="1990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2700">
                    <a:noFill/>
                  </a:ln>
                  <a:solidFill>
                    <a:srgbClr val="04722C"/>
                  </a:solidFill>
                  <a:effectLst/>
                  <a:latin typeface="SVN-SAF" panose="02040603050506020204" pitchFamily="18" charset="0"/>
                </a:rPr>
                <a:t>An - </a:t>
              </a:r>
              <a:r>
                <a:rPr lang="en-US" b="1" dirty="0" err="1">
                  <a:ln w="0">
                    <a:noFill/>
                  </a:ln>
                  <a:solidFill>
                    <a:srgbClr val="04722C"/>
                  </a:solidFill>
                  <a:effectLst/>
                  <a:latin typeface="SVN-SAF" panose="02040603050506020204" pitchFamily="18" charset="0"/>
                </a:rPr>
                <a:t>đéc</a:t>
              </a:r>
              <a:r>
                <a:rPr lang="en-US" b="1" dirty="0">
                  <a:ln w="12700">
                    <a:noFill/>
                  </a:ln>
                  <a:solidFill>
                    <a:srgbClr val="04722C"/>
                  </a:solidFill>
                  <a:effectLst/>
                  <a:latin typeface="SVN-SAF" panose="02040603050506020204" pitchFamily="18" charset="0"/>
                </a:rPr>
                <a:t> - </a:t>
              </a:r>
              <a:r>
                <a:rPr lang="en-US" b="1" dirty="0" err="1">
                  <a:ln w="12700">
                    <a:noFill/>
                  </a:ln>
                  <a:solidFill>
                    <a:srgbClr val="04722C"/>
                  </a:solidFill>
                  <a:effectLst/>
                  <a:latin typeface="SVN-SAF" panose="02040603050506020204" pitchFamily="18" charset="0"/>
                </a:rPr>
                <a:t>xen</a:t>
              </a:r>
              <a:endParaRPr lang="vi-VN" b="1" dirty="0">
                <a:ln w="12700">
                  <a:noFill/>
                </a:ln>
                <a:solidFill>
                  <a:srgbClr val="04722C"/>
                </a:solidFill>
                <a:effectLst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102C1B5-92DA-4E34-B6DD-F74AF7251A7F}"/>
              </a:ext>
            </a:extLst>
          </p:cNvPr>
          <p:cNvGrpSpPr/>
          <p:nvPr/>
        </p:nvGrpSpPr>
        <p:grpSpPr>
          <a:xfrm>
            <a:off x="3933989" y="1816416"/>
            <a:ext cx="5706977" cy="3690023"/>
            <a:chOff x="3922972" y="1778212"/>
            <a:chExt cx="5706977" cy="36900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EE1DBD-94AC-4A74-9D0F-FD41407B7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90" t="5440" r="19112" b="58266"/>
            <a:stretch/>
          </p:blipFill>
          <p:spPr>
            <a:xfrm flipH="1">
              <a:off x="4428782" y="1778212"/>
              <a:ext cx="1713684" cy="27664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2E1205-627E-4B53-A773-1CED69C74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233" y="2401759"/>
              <a:ext cx="1990165" cy="211407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B0533E-EAC8-4068-80B8-18A1D8B9F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8" t="52860" r="22248" b="23573"/>
            <a:stretch/>
          </p:blipFill>
          <p:spPr>
            <a:xfrm rot="21019233">
              <a:off x="3922972" y="2905884"/>
              <a:ext cx="5706977" cy="2562351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8EEE6E-1E29-4E4D-8163-8E127BA8F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/>
          <a:stretch/>
        </p:blipFill>
        <p:spPr bwMode="auto">
          <a:xfrm>
            <a:off x="2784499" y="694032"/>
            <a:ext cx="6132565" cy="3769560"/>
          </a:xfrm>
          <a:prstGeom prst="round2DiagRect">
            <a:avLst>
              <a:gd name="adj1" fmla="val 16667"/>
              <a:gd name="adj2" fmla="val 1262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7DC967A-3BCD-4946-8B6C-A5E95BBDF066}"/>
              </a:ext>
            </a:extLst>
          </p:cNvPr>
          <p:cNvGrpSpPr/>
          <p:nvPr/>
        </p:nvGrpSpPr>
        <p:grpSpPr>
          <a:xfrm>
            <a:off x="-216871" y="1036574"/>
            <a:ext cx="3084476" cy="3084476"/>
            <a:chOff x="-42210" y="1016026"/>
            <a:chExt cx="3084476" cy="3084476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9D86AE61-6C52-45A5-A400-50A7EC0A2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42210" y="1016026"/>
              <a:ext cx="3084476" cy="308447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676755-2B36-4849-B102-F0563993782C}"/>
                </a:ext>
              </a:extLst>
            </p:cNvPr>
            <p:cNvSpPr txBox="1"/>
            <p:nvPr/>
          </p:nvSpPr>
          <p:spPr>
            <a:xfrm>
              <a:off x="534257" y="1938835"/>
              <a:ext cx="205483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Vợ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chồng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thiên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nga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đến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đón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con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cảm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ơn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vịt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mẹ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cùng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đàn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vịt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con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E6657F-D996-4B8F-8AD2-8CC2D37A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50" y="648493"/>
            <a:ext cx="6085105" cy="3740389"/>
          </a:xfrm>
          <a:prstGeom prst="round2DiagRect">
            <a:avLst>
              <a:gd name="adj1" fmla="val 16667"/>
              <a:gd name="adj2" fmla="val 1628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D09481-F0D8-4121-B391-FAE9A38BF530}"/>
              </a:ext>
            </a:extLst>
          </p:cNvPr>
          <p:cNvGrpSpPr/>
          <p:nvPr/>
        </p:nvGrpSpPr>
        <p:grpSpPr>
          <a:xfrm>
            <a:off x="-79995" y="1078866"/>
            <a:ext cx="2879644" cy="2879644"/>
            <a:chOff x="94666" y="1058318"/>
            <a:chExt cx="2879644" cy="2879644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59061067-D3CA-4608-AADC-AC32AFA72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4666" y="1058318"/>
              <a:ext cx="2879644" cy="28796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FF0FEE-67B6-4450-9807-5C8CDF7B5175}"/>
                </a:ext>
              </a:extLst>
            </p:cNvPr>
            <p:cNvSpPr txBox="1"/>
            <p:nvPr/>
          </p:nvSpPr>
          <p:spPr>
            <a:xfrm>
              <a:off x="595902" y="1759990"/>
              <a:ext cx="205483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Thiên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nga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còn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cùng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bố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mẹ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bay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đi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Đàn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vịt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con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nhìn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theo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vẻ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ngạc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nhiên</a:t>
              </a:r>
              <a:endPara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8973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7A3185-B46D-49EF-AC0D-E54FA59C0E31}"/>
              </a:ext>
            </a:extLst>
          </p:cNvPr>
          <p:cNvGrpSpPr/>
          <p:nvPr/>
        </p:nvGrpSpPr>
        <p:grpSpPr>
          <a:xfrm>
            <a:off x="2614710" y="403938"/>
            <a:ext cx="3016501" cy="2162908"/>
            <a:chOff x="2567607" y="166749"/>
            <a:chExt cx="3016501" cy="21629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4F7F8D-5539-4600-A6B4-3EA9961A6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877" y="166749"/>
              <a:ext cx="2710860" cy="1666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2A17B4-0212-411C-BDE9-D785E45C6CD2}"/>
                </a:ext>
              </a:extLst>
            </p:cNvPr>
            <p:cNvSpPr txBox="1"/>
            <p:nvPr/>
          </p:nvSpPr>
          <p:spPr>
            <a:xfrm>
              <a:off x="2567607" y="1806437"/>
              <a:ext cx="30165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Vợ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chồng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thiên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nga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gửi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con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nhờ</a:t>
              </a:r>
              <a:r>
                <a:rPr kumimoji="0" lang="en-US" sz="14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vịt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mẹ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trông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giúp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0CF6AD-3EA1-46BF-BE86-684B141ACD88}"/>
              </a:ext>
            </a:extLst>
          </p:cNvPr>
          <p:cNvGrpSpPr/>
          <p:nvPr/>
        </p:nvGrpSpPr>
        <p:grpSpPr>
          <a:xfrm>
            <a:off x="5584109" y="424539"/>
            <a:ext cx="3559891" cy="2132368"/>
            <a:chOff x="5537006" y="187350"/>
            <a:chExt cx="3559891" cy="21323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AA0066-A46A-4103-824D-AAA518F478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" t="1653" r="1989" b="2099"/>
            <a:stretch/>
          </p:blipFill>
          <p:spPr bwMode="auto">
            <a:xfrm>
              <a:off x="5877956" y="187350"/>
              <a:ext cx="2643808" cy="1609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7239A9-46D5-44AA-B63A-E2E919CE0002}"/>
                </a:ext>
              </a:extLst>
            </p:cNvPr>
            <p:cNvSpPr txBox="1"/>
            <p:nvPr/>
          </p:nvSpPr>
          <p:spPr>
            <a:xfrm>
              <a:off x="5537006" y="1796498"/>
              <a:ext cx="3559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Vịt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mẹ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dẫn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đàn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con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ra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ao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.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Thiên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nga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con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đi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cuối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đàn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trông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rất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lẻ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loi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cô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đơn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2BC497-3DD3-4E43-8603-DF691B7474EA}"/>
              </a:ext>
            </a:extLst>
          </p:cNvPr>
          <p:cNvGrpSpPr/>
          <p:nvPr/>
        </p:nvGrpSpPr>
        <p:grpSpPr>
          <a:xfrm>
            <a:off x="2499577" y="2751693"/>
            <a:ext cx="3189630" cy="2193253"/>
            <a:chOff x="2452474" y="2514504"/>
            <a:chExt cx="3189630" cy="21932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E01901-F7F0-4EC2-8044-8639D17ABA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1"/>
            <a:stretch/>
          </p:blipFill>
          <p:spPr bwMode="auto">
            <a:xfrm>
              <a:off x="2717398" y="2514504"/>
              <a:ext cx="2716920" cy="1670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233CE6-C571-4A04-BDA7-C3E63CFD5AB6}"/>
                </a:ext>
              </a:extLst>
            </p:cNvPr>
            <p:cNvSpPr txBox="1"/>
            <p:nvPr/>
          </p:nvSpPr>
          <p:spPr>
            <a:xfrm>
              <a:off x="2452474" y="4184537"/>
              <a:ext cx="3189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Vợ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chồng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thiên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nga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đến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đón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con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và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cảm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ơn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vịt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mẹ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cùng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đàn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vịt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con.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2828EC-2D53-478B-BEAD-8ABB264F15F6}"/>
              </a:ext>
            </a:extLst>
          </p:cNvPr>
          <p:cNvGrpSpPr/>
          <p:nvPr/>
        </p:nvGrpSpPr>
        <p:grpSpPr>
          <a:xfrm>
            <a:off x="5689207" y="2751693"/>
            <a:ext cx="3149048" cy="2203192"/>
            <a:chOff x="5642104" y="2514504"/>
            <a:chExt cx="3149048" cy="22031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EB8313F-A04A-42F4-AA4C-10B578006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956" y="2514504"/>
              <a:ext cx="2677345" cy="1645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100E5F-2244-47C4-B04C-57D2337AFFBF}"/>
                </a:ext>
              </a:extLst>
            </p:cNvPr>
            <p:cNvSpPr txBox="1"/>
            <p:nvPr/>
          </p:nvSpPr>
          <p:spPr>
            <a:xfrm>
              <a:off x="5642104" y="4194476"/>
              <a:ext cx="3149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Thiên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nga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con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cùng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bố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mẹ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bay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đi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.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Đàn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vịt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nhìn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theo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vẻ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ngạc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nhiên</a:t>
              </a:r>
              <a:r>
                <a:rPr lang="en-US" sz="1400" b="1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BFB405-6043-4608-950E-F74925E87B60}"/>
              </a:ext>
            </a:extLst>
          </p:cNvPr>
          <p:cNvGrpSpPr/>
          <p:nvPr/>
        </p:nvGrpSpPr>
        <p:grpSpPr>
          <a:xfrm>
            <a:off x="410932" y="799414"/>
            <a:ext cx="1842307" cy="3060486"/>
            <a:chOff x="435239" y="-30674"/>
            <a:chExt cx="13622080" cy="4618425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id="{B200888C-4E01-40FC-AB8D-CA21B49C2F2B}"/>
                </a:ext>
              </a:extLst>
            </p:cNvPr>
            <p:cNvSpPr/>
            <p:nvPr/>
          </p:nvSpPr>
          <p:spPr>
            <a:xfrm>
              <a:off x="1099504" y="-30674"/>
              <a:ext cx="12720533" cy="4618425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 w="28575">
              <a:solidFill>
                <a:srgbClr val="FEE25C"/>
              </a:solidFill>
              <a:extLst>
                <a:ext uri="{C807C97D-BFC1-408E-A445-0C87EB9F89A2}">
                  <ask:lineSketchStyleProps xmlns:ask="http://schemas.microsoft.com/office/drawing/2018/sketchyshapes" sd="10183288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white"/>
                  </a:solidFill>
                </a:rPr>
                <a:t>*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5E2791-9C88-4E5B-A796-6EB5BDAC8203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789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3.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Kể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lại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toàn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bộ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câu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chuyện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Con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vịt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xấu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xí</a:t>
              </a:r>
              <a:endParaRPr lang="en-US" altLang="en-US" sz="2800" b="1" spc="-15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8692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9F45669-BA94-4248-922B-527648680ABB}"/>
              </a:ext>
            </a:extLst>
          </p:cNvPr>
          <p:cNvGrpSpPr/>
          <p:nvPr/>
        </p:nvGrpSpPr>
        <p:grpSpPr>
          <a:xfrm>
            <a:off x="934948" y="701048"/>
            <a:ext cx="7767152" cy="768176"/>
            <a:chOff x="435239" y="80709"/>
            <a:chExt cx="13622080" cy="1159216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40E457B0-EB71-4C87-AE10-6BCC7B680748}"/>
                </a:ext>
              </a:extLst>
            </p:cNvPr>
            <p:cNvSpPr/>
            <p:nvPr/>
          </p:nvSpPr>
          <p:spPr>
            <a:xfrm>
              <a:off x="1099507" y="80709"/>
              <a:ext cx="12143388" cy="1159216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 w="28575">
              <a:solidFill>
                <a:srgbClr val="FEE25C"/>
              </a:solidFill>
              <a:extLst>
                <a:ext uri="{C807C97D-BFC1-408E-A445-0C87EB9F89A2}">
                  <ask:lineSketchStyleProps xmlns:ask="http://schemas.microsoft.com/office/drawing/2018/sketchyshapes" sd="10183288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prstClr val="white"/>
                  </a:solidFill>
                </a:rPr>
                <a:t>*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8EDF92-05BE-4B6A-801D-4DB2170BC5B3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789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4.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Câu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chuyện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này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khuyên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em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điều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gì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7628" y="1924362"/>
            <a:ext cx="4292321" cy="1170582"/>
            <a:chOff x="1092954" y="2371436"/>
            <a:chExt cx="4611922" cy="11705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77F062-D850-404D-BF21-649758F7869A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E8DA14F-4737-4CD5-B631-D64738F8569F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1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28F97FAD-9DCA-4105-9C93-8FDBE3CF2F14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1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3DF7681-CB58-4352-B955-36BAFBDCBDE0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37000">
                      <a:schemeClr val="bg1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1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533DD09-C509-42A1-A938-147760B34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23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2000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Đừng</a:t>
                </a:r>
                <a:r>
                  <a:rPr lang="en-US" altLang="en-US" sz="2000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cho</a:t>
                </a:r>
                <a:r>
                  <a:rPr lang="en-US" altLang="en-US" sz="2000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rằng</a:t>
                </a:r>
                <a:r>
                  <a:rPr lang="en-US" altLang="en-US" sz="2000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người</a:t>
                </a:r>
                <a:r>
                  <a:rPr lang="en-US" altLang="en-US" sz="2000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khác</a:t>
                </a:r>
                <a:r>
                  <a:rPr lang="en-US" altLang="en-US" sz="2000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xấu</a:t>
                </a:r>
                <a:r>
                  <a:rPr lang="en-US" altLang="en-US" sz="2000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xí</a:t>
                </a:r>
                <a:r>
                  <a:rPr lang="en-US" altLang="en-US" sz="2000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chỉ</a:t>
                </a:r>
                <a:r>
                  <a:rPr lang="en-US" altLang="en-US" sz="2000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vì</a:t>
                </a:r>
                <a:r>
                  <a:rPr lang="en-US" altLang="en-US" sz="2000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họ</a:t>
                </a:r>
                <a:r>
                  <a:rPr lang="en-US" altLang="en-US" sz="2000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không</a:t>
                </a:r>
                <a:r>
                  <a:rPr lang="en-US" altLang="en-US" sz="2000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giống</a:t>
                </a:r>
                <a:r>
                  <a:rPr lang="en-US" altLang="en-US" sz="2000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</a:rPr>
                  <a:t>mình</a:t>
                </a:r>
                <a:endParaRPr lang="en-US" altLang="en-US" sz="2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599650" y="1791574"/>
            <a:ext cx="4382495" cy="1203766"/>
            <a:chOff x="6092322" y="2271847"/>
            <a:chExt cx="4568775" cy="120376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E56FA6-089E-429F-98D3-2595824A876F}"/>
                </a:ext>
              </a:extLst>
            </p:cNvPr>
            <p:cNvGrpSpPr/>
            <p:nvPr/>
          </p:nvGrpSpPr>
          <p:grpSpPr>
            <a:xfrm>
              <a:off x="6363536" y="2382013"/>
              <a:ext cx="4297561" cy="1093600"/>
              <a:chOff x="1122602" y="2520411"/>
              <a:chExt cx="5016486" cy="130679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BA52940-2B48-43D1-8F6C-024B712ED2DE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3528A61C-9859-4AAF-B828-FEB7AA97DF04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1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1DC222C-905A-46D1-9EDA-5CA3BE1FEB01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37000">
                      <a:schemeClr val="bg1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1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4" name="Rectangle 33">
                <a:extLst>
                  <a:ext uri="{FF2B5EF4-FFF2-40B4-BE49-F238E27FC236}">
                    <a16:creationId xmlns:a16="http://schemas.microsoft.com/office/drawing/2014/main" id="{118505DE-D46F-46DB-96AA-DEA7BE627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800" y="2770661"/>
                <a:ext cx="4306831" cy="8458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Chỉ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yêu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thương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những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ai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giống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với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mình</a:t>
                </a:r>
                <a:endParaRPr lang="en-US" altLang="en-US" sz="20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7274" y="3412628"/>
            <a:ext cx="4281016" cy="1277243"/>
            <a:chOff x="990071" y="3965496"/>
            <a:chExt cx="4714805" cy="127724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E56FA6-089E-429F-98D3-2595824A876F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BA52940-2B48-43D1-8F6C-024B712ED2DE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3528A61C-9859-4AAF-B828-FEB7AA97DF04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1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1DC222C-905A-46D1-9EDA-5CA3BE1FEB01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37000">
                      <a:schemeClr val="bg1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1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1" name="Rectangle 33">
                <a:extLst>
                  <a:ext uri="{FF2B5EF4-FFF2-40B4-BE49-F238E27FC236}">
                    <a16:creationId xmlns:a16="http://schemas.microsoft.com/office/drawing/2014/main" id="{118505DE-D46F-46DB-96AA-DEA7BE627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213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Nhận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ra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cái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đẹp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của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người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khác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và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biết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   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yêu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thương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người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khác</a:t>
                </a:r>
                <a:endParaRPr lang="en-US" altLang="en-US" sz="20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4641159" y="3389824"/>
            <a:ext cx="4393647" cy="1399865"/>
            <a:chOff x="6047625" y="4021001"/>
            <a:chExt cx="4664340" cy="124202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3E56FA6-089E-429F-98D3-2595824A876F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BA52940-2B48-43D1-8F6C-024B712ED2DE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3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3528A61C-9859-4AAF-B828-FEB7AA97DF04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1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1DC222C-905A-46D1-9EDA-5CA3BE1FEB01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37000">
                      <a:schemeClr val="bg1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1"/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8" name="Rectangle 33">
                <a:extLst>
                  <a:ext uri="{FF2B5EF4-FFF2-40B4-BE49-F238E27FC236}">
                    <a16:creationId xmlns:a16="http://schemas.microsoft.com/office/drawing/2014/main" id="{118505DE-D46F-46DB-96AA-DEA7BE627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2136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Không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lấy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mình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làm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chuẩn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để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đánh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giá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người</a:t>
                </a:r>
                <a:r>
                  <a:rPr lang="en-US" altLang="en-US" sz="2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 </a:t>
                </a:r>
                <a:r>
                  <a:rPr lang="en-US" altLang="en-US" sz="20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</a:rPr>
                  <a:t>khác</a:t>
                </a:r>
                <a:endParaRPr lang="en-US" altLang="en-US" sz="20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2.693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31572" y="629660"/>
            <a:ext cx="383798" cy="383798"/>
          </a:xfrm>
          <a:prstGeom prst="rect">
            <a:avLst/>
          </a:prstGeom>
        </p:spPr>
      </p:pic>
      <p:pic>
        <p:nvPicPr>
          <p:cNvPr id="43" name="Am-thanh-that-vo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31572" y="2125578"/>
            <a:ext cx="383798" cy="38379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-1625662" y="2622449"/>
            <a:ext cx="1171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vi-VN" dirty="0"/>
          </a:p>
        </p:txBody>
      </p:sp>
      <p:sp>
        <p:nvSpPr>
          <p:cNvPr id="45" name="TextBox 44"/>
          <p:cNvSpPr txBox="1"/>
          <p:nvPr/>
        </p:nvSpPr>
        <p:spPr>
          <a:xfrm>
            <a:off x="-1762693" y="1043008"/>
            <a:ext cx="145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pic>
        <p:nvPicPr>
          <p:cNvPr id="41" name="图片 8">
            <a:extLst>
              <a:ext uri="{FF2B5EF4-FFF2-40B4-BE49-F238E27FC236}">
                <a16:creationId xmlns:a16="http://schemas.microsoft.com/office/drawing/2014/main" id="{AAD2EBAB-88EA-4BA8-8B91-0A7985A35F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5" y="500728"/>
            <a:ext cx="1084560" cy="108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5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99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99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99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99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994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25263" y="-455128"/>
            <a:ext cx="7343478" cy="6808136"/>
            <a:chOff x="777910" y="-790583"/>
            <a:chExt cx="7343478" cy="6808136"/>
          </a:xfrm>
        </p:grpSpPr>
        <p:pic>
          <p:nvPicPr>
            <p:cNvPr id="106" name="图片 14">
              <a:extLst>
                <a:ext uri="{FF2B5EF4-FFF2-40B4-BE49-F238E27FC236}">
                  <a16:creationId xmlns:a16="http://schemas.microsoft.com/office/drawing/2014/main" id="{5629FEBA-7BD5-4527-ACBF-3D5F7CDA3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10" y="-790583"/>
              <a:ext cx="7343478" cy="680813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1D4343B-13DA-4A64-892B-E74AB8E5280B}"/>
                </a:ext>
              </a:extLst>
            </p:cNvPr>
            <p:cNvSpPr txBox="1"/>
            <p:nvPr/>
          </p:nvSpPr>
          <p:spPr>
            <a:xfrm>
              <a:off x="1656785" y="1647882"/>
              <a:ext cx="558572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Mỗi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đều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giá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trị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riêng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mình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thay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vì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bắt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nạt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hắt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hủi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khác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thì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nên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biết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sống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yêu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thương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giúp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đỡ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xung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quanh</a:t>
              </a:r>
              <a:r>
                <a:rPr lang="en-US" sz="3600" dirty="0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683C1F"/>
                  </a:solidFill>
                  <a:latin typeface="SVN-Cookie" panose="020B0606040200020203" pitchFamily="34" charset="0"/>
                  <a:ea typeface="微软雅黑"/>
                  <a:cs typeface="Arial" panose="020B0604020202020204" pitchFamily="34" charset="0"/>
                </a:rPr>
                <a:t>mình</a:t>
              </a:r>
              <a:endParaRPr lang="en-US" sz="3600" dirty="0">
                <a:solidFill>
                  <a:srgbClr val="683C1F"/>
                </a:solidFill>
                <a:latin typeface="SVN-Cookie" panose="020B0606040200020203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1D4343B-13DA-4A64-892B-E74AB8E5280B}"/>
              </a:ext>
            </a:extLst>
          </p:cNvPr>
          <p:cNvSpPr txBox="1"/>
          <p:nvPr/>
        </p:nvSpPr>
        <p:spPr>
          <a:xfrm>
            <a:off x="1951491" y="348606"/>
            <a:ext cx="5291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E8571C"/>
                </a:solidFill>
                <a:latin typeface="SVN-Cookie" panose="020B0606040200020203" pitchFamily="34" charset="0"/>
                <a:ea typeface="微软雅黑"/>
                <a:cs typeface="Arial" panose="020B0604020202020204" pitchFamily="34" charset="0"/>
              </a:rPr>
              <a:t>Ý </a:t>
            </a:r>
            <a:r>
              <a:rPr lang="en-US" sz="4800" b="1" dirty="0" err="1">
                <a:solidFill>
                  <a:srgbClr val="E8571C"/>
                </a:solidFill>
                <a:latin typeface="SVN-Cookie" panose="020B0606040200020203" pitchFamily="34" charset="0"/>
                <a:ea typeface="微软雅黑"/>
                <a:cs typeface="Arial" panose="020B0604020202020204" pitchFamily="34" charset="0"/>
              </a:rPr>
              <a:t>nghĩa</a:t>
            </a:r>
            <a:r>
              <a:rPr lang="en-US" sz="4800" b="1" dirty="0">
                <a:solidFill>
                  <a:srgbClr val="E8571C"/>
                </a:solidFill>
                <a:latin typeface="SVN-Cookie" panose="020B0606040200020203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E8571C"/>
                </a:solidFill>
                <a:latin typeface="SVN-Cookie" panose="020B0606040200020203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E8571C"/>
                </a:solidFill>
                <a:latin typeface="SVN-Cookie" panose="020B0606040200020203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E8571C"/>
                </a:solidFill>
                <a:latin typeface="SVN-Cookie" panose="020B0606040200020203" pitchFamily="34" charset="0"/>
                <a:ea typeface="微软雅黑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E8571C"/>
                </a:solidFill>
                <a:latin typeface="SVN-Cookie" panose="020B0606040200020203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E8571C"/>
                </a:solidFill>
                <a:latin typeface="SVN-Cookie" panose="020B0606040200020203" pitchFamily="34" charset="0"/>
                <a:ea typeface="微软雅黑"/>
                <a:cs typeface="Arial" panose="020B0604020202020204" pitchFamily="34" charset="0"/>
              </a:rPr>
              <a:t>truyện</a:t>
            </a:r>
            <a:endParaRPr lang="en-US" sz="4800" dirty="0">
              <a:solidFill>
                <a:srgbClr val="E8571C"/>
              </a:solidFill>
              <a:latin typeface="SVN-Cookie" panose="020B0606040200020203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6155" y="626636"/>
            <a:ext cx="7271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EDAD2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Cookie" panose="020B0606040200020203" pitchFamily="34" charset="0"/>
              </a:rPr>
              <a:t>Chúc</a:t>
            </a:r>
            <a:r>
              <a:rPr lang="en-US" sz="8000" b="1" dirty="0">
                <a:solidFill>
                  <a:srgbClr val="EDAD2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Cookie" panose="020B0606040200020203" pitchFamily="34" charset="0"/>
              </a:rPr>
              <a:t> </a:t>
            </a:r>
            <a:r>
              <a:rPr lang="en-US" sz="8000" b="1" dirty="0" err="1">
                <a:solidFill>
                  <a:srgbClr val="EDAD2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Cookie" panose="020B0606040200020203" pitchFamily="34" charset="0"/>
              </a:rPr>
              <a:t>các</a:t>
            </a:r>
            <a:r>
              <a:rPr lang="en-US" sz="8000" b="1" dirty="0">
                <a:solidFill>
                  <a:srgbClr val="EDAD2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Cookie" panose="020B0606040200020203" pitchFamily="34" charset="0"/>
              </a:rPr>
              <a:t> con </a:t>
            </a:r>
            <a:r>
              <a:rPr lang="en-US" sz="8000" b="1" dirty="0" err="1">
                <a:solidFill>
                  <a:srgbClr val="EDAD2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Cookie" panose="020B0606040200020203" pitchFamily="34" charset="0"/>
              </a:rPr>
              <a:t>học</a:t>
            </a:r>
            <a:r>
              <a:rPr lang="en-US" sz="8000" b="1" dirty="0">
                <a:solidFill>
                  <a:srgbClr val="EDAD2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Cookie" panose="020B0606040200020203" pitchFamily="34" charset="0"/>
              </a:rPr>
              <a:t> </a:t>
            </a:r>
            <a:r>
              <a:rPr lang="en-US" sz="8000" b="1" dirty="0" err="1">
                <a:solidFill>
                  <a:srgbClr val="EDAD2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Cookie" panose="020B0606040200020203" pitchFamily="34" charset="0"/>
              </a:rPr>
              <a:t>tốt</a:t>
            </a:r>
            <a:r>
              <a:rPr lang="en-US" sz="8000" b="1" dirty="0">
                <a:solidFill>
                  <a:srgbClr val="EDAD2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Cookie" panose="020B0606040200020203" pitchFamily="34" charset="0"/>
              </a:rPr>
              <a:t>!</a:t>
            </a:r>
            <a:endParaRPr lang="vi-VN" sz="8000" b="1" dirty="0">
              <a:solidFill>
                <a:srgbClr val="EDAD23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96109" y="115636"/>
            <a:ext cx="4913465" cy="707886"/>
            <a:chOff x="2518838" y="212456"/>
            <a:chExt cx="4913465" cy="707886"/>
          </a:xfrm>
        </p:grpSpPr>
        <p:sp>
          <p:nvSpPr>
            <p:cNvPr id="12" name="文本框 11"/>
            <p:cNvSpPr txBox="1"/>
            <p:nvPr/>
          </p:nvSpPr>
          <p:spPr bwMode="auto">
            <a:xfrm>
              <a:off x="2518838" y="229158"/>
              <a:ext cx="4903937" cy="674483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z="2800" b="1" noProof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518838" y="212456"/>
              <a:ext cx="49134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04722C"/>
                  </a:solidFill>
                  <a:latin typeface="SVN-Cookie" panose="020B0606040200020203" pitchFamily="34" charset="0"/>
                </a:rPr>
                <a:t>Nghe</a:t>
              </a:r>
              <a:r>
                <a:rPr lang="en-US" sz="4000" dirty="0">
                  <a:solidFill>
                    <a:srgbClr val="04722C"/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4000" dirty="0" err="1">
                  <a:solidFill>
                    <a:srgbClr val="04722C"/>
                  </a:solidFill>
                  <a:latin typeface="SVN-Cookie" panose="020B0606040200020203" pitchFamily="34" charset="0"/>
                </a:rPr>
                <a:t>kể</a:t>
              </a:r>
              <a:r>
                <a:rPr lang="en-US" sz="4000" dirty="0">
                  <a:solidFill>
                    <a:srgbClr val="04722C"/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4000" dirty="0" err="1">
                  <a:solidFill>
                    <a:srgbClr val="04722C"/>
                  </a:solidFill>
                  <a:latin typeface="SVN-Cookie" panose="020B0606040200020203" pitchFamily="34" charset="0"/>
                </a:rPr>
                <a:t>chuyện</a:t>
              </a:r>
              <a:r>
                <a:rPr lang="en-US" sz="4000" dirty="0">
                  <a:solidFill>
                    <a:srgbClr val="04722C"/>
                  </a:solidFill>
                  <a:latin typeface="SVN-Cookie" panose="020B0606040200020203" pitchFamily="34" charset="0"/>
                </a:rPr>
                <a:t>: </a:t>
              </a:r>
              <a:r>
                <a:rPr lang="en-US" sz="4000" b="1" dirty="0">
                  <a:solidFill>
                    <a:srgbClr val="04722C"/>
                  </a:solidFill>
                  <a:latin typeface="SVN-Cookie" panose="020B0606040200020203" pitchFamily="34" charset="0"/>
                </a:rPr>
                <a:t>Con </a:t>
              </a:r>
              <a:r>
                <a:rPr lang="en-US" sz="4000" b="1" dirty="0" err="1">
                  <a:solidFill>
                    <a:srgbClr val="04722C"/>
                  </a:solidFill>
                  <a:latin typeface="SVN-Cookie" panose="020B0606040200020203" pitchFamily="34" charset="0"/>
                </a:rPr>
                <a:t>vịt</a:t>
              </a:r>
              <a:r>
                <a:rPr lang="en-US" sz="4000" b="1" dirty="0">
                  <a:solidFill>
                    <a:srgbClr val="04722C"/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4000" b="1" dirty="0" err="1">
                  <a:solidFill>
                    <a:srgbClr val="04722C"/>
                  </a:solidFill>
                  <a:latin typeface="SVN-Cookie" panose="020B0606040200020203" pitchFamily="34" charset="0"/>
                </a:rPr>
                <a:t>xấu</a:t>
              </a:r>
              <a:r>
                <a:rPr lang="en-US" sz="4000" b="1" dirty="0">
                  <a:solidFill>
                    <a:srgbClr val="04722C"/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4000" b="1" dirty="0" err="1">
                  <a:solidFill>
                    <a:srgbClr val="04722C"/>
                  </a:solidFill>
                  <a:latin typeface="SVN-Cookie" panose="020B0606040200020203" pitchFamily="34" charset="0"/>
                </a:rPr>
                <a:t>xí</a:t>
              </a:r>
              <a:endParaRPr lang="vi-VN" sz="4000" b="1" dirty="0">
                <a:solidFill>
                  <a:srgbClr val="04722C"/>
                </a:solidFill>
              </a:endParaRPr>
            </a:p>
          </p:txBody>
        </p:sp>
      </p:grpSp>
      <p:pic>
        <p:nvPicPr>
          <p:cNvPr id="4" name="Con vịt xấu xí - Tiếng Việt 4 - Kể chuyện con nghe - HOCMA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948" y="954212"/>
            <a:ext cx="7191910" cy="4045449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7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539796" y="141288"/>
            <a:ext cx="2856665" cy="36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2F0EE"/>
                </a:solidFill>
              </a:rPr>
              <a:t>https://www.ypppt.com/</a:t>
            </a:r>
            <a:endParaRPr lang="zh-CN" altLang="en-US" dirty="0">
              <a:solidFill>
                <a:srgbClr val="C2F0E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15546" y="26506"/>
            <a:ext cx="2404870" cy="595533"/>
            <a:chOff x="-42054" y="629628"/>
            <a:chExt cx="2404870" cy="595533"/>
          </a:xfrm>
        </p:grpSpPr>
        <p:pic>
          <p:nvPicPr>
            <p:cNvPr id="9227" name="图片 2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054" y="723536"/>
              <a:ext cx="2404870" cy="5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85304" y="629628"/>
              <a:ext cx="19931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4722C"/>
                  </a:solidFill>
                  <a:latin typeface="SVN-Cookie" panose="020B0606040200020203" pitchFamily="34" charset="0"/>
                </a:rPr>
                <a:t>Giải</a:t>
              </a:r>
              <a:r>
                <a:rPr lang="en-US" sz="3200" b="1" dirty="0">
                  <a:solidFill>
                    <a:srgbClr val="04722C"/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3200" b="1" dirty="0" err="1">
                  <a:solidFill>
                    <a:srgbClr val="04722C"/>
                  </a:solidFill>
                  <a:latin typeface="SVN-Cookie" panose="020B0606040200020203" pitchFamily="34" charset="0"/>
                </a:rPr>
                <a:t>nghĩa</a:t>
              </a:r>
              <a:r>
                <a:rPr lang="en-US" sz="3200" b="1" dirty="0">
                  <a:solidFill>
                    <a:srgbClr val="04722C"/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3200" b="1" dirty="0" err="1">
                  <a:solidFill>
                    <a:srgbClr val="04722C"/>
                  </a:solidFill>
                  <a:latin typeface="SVN-Cookie" panose="020B0606040200020203" pitchFamily="34" charset="0"/>
                </a:rPr>
                <a:t>từ</a:t>
              </a:r>
              <a:endParaRPr lang="vi-VN" sz="3200" b="1" dirty="0">
                <a:solidFill>
                  <a:srgbClr val="04722C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45882" y="3988414"/>
            <a:ext cx="1258037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cs typeface="Arial" panose="020B0604020202020204" pitchFamily="34" charset="0"/>
              </a:rPr>
              <a:t>Thiên</a:t>
            </a:r>
            <a:r>
              <a:rPr lang="en-US" sz="2000" b="1" i="1" dirty="0"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cs typeface="Arial" panose="020B0604020202020204" pitchFamily="34" charset="0"/>
              </a:rPr>
              <a:t>nga</a:t>
            </a:r>
            <a:r>
              <a:rPr lang="en-US" sz="2000" b="1" i="1" dirty="0">
                <a:cs typeface="Arial" panose="020B0604020202020204" pitchFamily="34" charset="0"/>
              </a:rPr>
              <a:t>:</a:t>
            </a:r>
            <a:endParaRPr lang="vi-VN" sz="2000" b="1" i="1" dirty="0"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68775" y="3988414"/>
            <a:ext cx="56300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Arial" panose="020B0604020202020204" pitchFamily="34" charset="0"/>
              </a:rPr>
              <a:t>l</a:t>
            </a:r>
            <a:r>
              <a:rPr lang="vi-VN" sz="2000" b="1" dirty="0">
                <a:cs typeface="Arial" panose="020B0604020202020204" pitchFamily="34" charset="0"/>
              </a:rPr>
              <a:t>à </a:t>
            </a:r>
            <a:r>
              <a:rPr lang="vi-VN" sz="2000" b="1" dirty="0" err="1">
                <a:cs typeface="Arial" panose="020B0604020202020204" pitchFamily="34" charset="0"/>
              </a:rPr>
              <a:t>một</a:t>
            </a:r>
            <a:r>
              <a:rPr lang="vi-VN" sz="2000" b="1" dirty="0">
                <a:cs typeface="Arial" panose="020B0604020202020204" pitchFamily="34" charset="0"/>
              </a:rPr>
              <a:t> </a:t>
            </a:r>
            <a:r>
              <a:rPr lang="vi-VN" sz="2000" b="1" dirty="0" err="1">
                <a:cs typeface="Arial" panose="020B0604020202020204" pitchFamily="34" charset="0"/>
              </a:rPr>
              <a:t>nhóm</a:t>
            </a:r>
            <a:r>
              <a:rPr lang="vi-VN" sz="2000" b="1" dirty="0">
                <a:cs typeface="Arial" panose="020B0604020202020204" pitchFamily="34" charset="0"/>
              </a:rPr>
              <a:t> chim </a:t>
            </a:r>
            <a:r>
              <a:rPr lang="vi-VN" sz="2000" b="1" dirty="0" err="1">
                <a:cs typeface="Arial" panose="020B0604020202020204" pitchFamily="34" charset="0"/>
              </a:rPr>
              <a:t>nước</a:t>
            </a:r>
            <a:r>
              <a:rPr lang="vi-VN" sz="2000" b="1" dirty="0">
                <a:cs typeface="Arial" panose="020B0604020202020204" pitchFamily="34" charset="0"/>
              </a:rPr>
              <a:t> </a:t>
            </a:r>
            <a:r>
              <a:rPr lang="vi-VN" sz="2000" b="1" dirty="0" err="1">
                <a:cs typeface="Arial" panose="020B0604020202020204" pitchFamily="34" charset="0"/>
              </a:rPr>
              <a:t>cỡ</a:t>
            </a:r>
            <a:r>
              <a:rPr lang="vi-VN" sz="2000" b="1" dirty="0">
                <a:cs typeface="Arial" panose="020B0604020202020204" pitchFamily="34" charset="0"/>
              </a:rPr>
              <a:t> </a:t>
            </a:r>
            <a:r>
              <a:rPr lang="vi-VN" sz="2000" b="1" dirty="0" err="1">
                <a:cs typeface="Arial" panose="020B0604020202020204" pitchFamily="34" charset="0"/>
              </a:rPr>
              <a:t>lớn</a:t>
            </a:r>
            <a:r>
              <a:rPr lang="vi-VN" sz="2000" b="1" dirty="0">
                <a:cs typeface="Arial" panose="020B0604020202020204" pitchFamily="34" charset="0"/>
              </a:rPr>
              <a:t> </a:t>
            </a:r>
            <a:r>
              <a:rPr lang="vi-VN" sz="2000" b="1" dirty="0" err="1">
                <a:cs typeface="Arial" panose="020B0604020202020204" pitchFamily="34" charset="0"/>
              </a:rPr>
              <a:t>thuộc</a:t>
            </a:r>
            <a:r>
              <a:rPr lang="vi-VN" sz="2000" b="1" dirty="0">
                <a:cs typeface="Arial" panose="020B0604020202020204" pitchFamily="34" charset="0"/>
              </a:rPr>
              <a:t> </a:t>
            </a:r>
            <a:r>
              <a:rPr lang="vi-VN" sz="2000" b="1" dirty="0" err="1">
                <a:cs typeface="Arial" panose="020B0604020202020204" pitchFamily="34" charset="0"/>
              </a:rPr>
              <a:t>họ</a:t>
            </a:r>
            <a:r>
              <a:rPr lang="vi-VN" sz="2000" b="1" dirty="0">
                <a:cs typeface="Arial" panose="020B0604020202020204" pitchFamily="34" charset="0"/>
              </a:rPr>
              <a:t> </a:t>
            </a:r>
            <a:r>
              <a:rPr lang="vi-VN" sz="2000" b="1" dirty="0" err="1">
                <a:cs typeface="Arial" panose="020B0604020202020204" pitchFamily="34" charset="0"/>
              </a:rPr>
              <a:t>Vịt</a:t>
            </a:r>
            <a:r>
              <a:rPr lang="vi-VN" sz="2000" b="1" dirty="0">
                <a:cs typeface="Arial" panose="020B0604020202020204" pitchFamily="34" charset="0"/>
              </a:rPr>
              <a:t>, </a:t>
            </a:r>
            <a:r>
              <a:rPr lang="vi-VN" sz="2000" b="1" dirty="0" err="1">
                <a:cs typeface="Arial" panose="020B0604020202020204" pitchFamily="34" charset="0"/>
              </a:rPr>
              <a:t>cùng</a:t>
            </a:r>
            <a:r>
              <a:rPr lang="vi-VN" sz="2000" b="1" dirty="0">
                <a:cs typeface="Arial" panose="020B0604020202020204" pitchFamily="34" charset="0"/>
              </a:rPr>
              <a:t> </a:t>
            </a:r>
            <a:r>
              <a:rPr lang="vi-VN" sz="2000" b="1" dirty="0" err="1">
                <a:cs typeface="Arial" panose="020B0604020202020204" pitchFamily="34" charset="0"/>
              </a:rPr>
              <a:t>với</a:t>
            </a:r>
            <a:r>
              <a:rPr lang="vi-VN" sz="2000" b="1" dirty="0">
                <a:cs typeface="Arial" panose="020B0604020202020204" pitchFamily="34" charset="0"/>
              </a:rPr>
              <a:t> </a:t>
            </a:r>
            <a:r>
              <a:rPr lang="vi-VN" sz="2000" b="1" dirty="0" err="1">
                <a:cs typeface="Arial" panose="020B0604020202020204" pitchFamily="34" charset="0"/>
              </a:rPr>
              <a:t>ngỗng</a:t>
            </a:r>
            <a:r>
              <a:rPr lang="vi-VN" sz="2000" b="1" dirty="0">
                <a:cs typeface="Arial" panose="020B0604020202020204" pitchFamily="34" charset="0"/>
              </a:rPr>
              <a:t> </a:t>
            </a:r>
            <a:r>
              <a:rPr lang="vi-VN" sz="2000" b="1" dirty="0" err="1">
                <a:cs typeface="Arial" panose="020B0604020202020204" pitchFamily="34" charset="0"/>
              </a:rPr>
              <a:t>và</a:t>
            </a:r>
            <a:r>
              <a:rPr lang="vi-VN" sz="2000" b="1" dirty="0">
                <a:cs typeface="Arial" panose="020B0604020202020204" pitchFamily="34" charset="0"/>
              </a:rPr>
              <a:t> </a:t>
            </a:r>
            <a:r>
              <a:rPr lang="vi-VN" sz="2000" b="1" dirty="0" err="1">
                <a:cs typeface="Arial" panose="020B0604020202020204" pitchFamily="34" charset="0"/>
              </a:rPr>
              <a:t>vịt</a:t>
            </a:r>
            <a:r>
              <a:rPr lang="vi-VN" sz="2000" b="1" dirty="0">
                <a:cs typeface="Arial" panose="020B0604020202020204" pitchFamily="34" charset="0"/>
              </a:rPr>
              <a:t>.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04" y="821571"/>
            <a:ext cx="2300087" cy="2975306"/>
          </a:xfrm>
          <a:prstGeom prst="round2DiagRect">
            <a:avLst>
              <a:gd name="adj1" fmla="val 16667"/>
              <a:gd name="adj2" fmla="val 1309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837" r="19188" b="19059"/>
          <a:stretch/>
        </p:blipFill>
        <p:spPr>
          <a:xfrm>
            <a:off x="3947795" y="813576"/>
            <a:ext cx="4424323" cy="2983301"/>
          </a:xfrm>
          <a:prstGeom prst="round2DiagRect">
            <a:avLst>
              <a:gd name="adj1" fmla="val 16667"/>
              <a:gd name="adj2" fmla="val 119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86212" y="75303"/>
            <a:ext cx="7391006" cy="740122"/>
            <a:chOff x="986212" y="75303"/>
            <a:chExt cx="7391006" cy="740122"/>
          </a:xfrm>
        </p:grpSpPr>
        <p:sp>
          <p:nvSpPr>
            <p:cNvPr id="12" name="矩形: 圆角 1"/>
            <p:cNvSpPr/>
            <p:nvPr/>
          </p:nvSpPr>
          <p:spPr>
            <a:xfrm>
              <a:off x="1065006" y="75303"/>
              <a:ext cx="7312211" cy="74012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 cap="flat" cmpd="sng" algn="ctr">
              <a:solidFill>
                <a:srgbClr val="AF3830"/>
              </a:solidFill>
              <a:prstDash val="sysDash"/>
              <a:miter lim="800000"/>
            </a:ln>
            <a:effectLst/>
          </p:spPr>
          <p:txBody>
            <a:bodyPr lIns="91440" tIns="45720" rIns="91440" bIns="4572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8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ea"/>
                <a:sym typeface="+mn-lt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D4343B-13DA-4A64-892B-E74AB8E5280B}"/>
                </a:ext>
              </a:extLst>
            </p:cNvPr>
            <p:cNvSpPr txBox="1"/>
            <p:nvPr/>
          </p:nvSpPr>
          <p:spPr>
            <a:xfrm>
              <a:off x="986212" y="106810"/>
              <a:ext cx="739100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1.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Sắp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xếp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lại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thứ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tự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các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tranh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bên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cho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đúng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với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cốt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truyện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Con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vịt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xấu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xí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mà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em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vừa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được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nghe</a:t>
              </a:r>
              <a:r>
                <a:rPr lang="en-US" altLang="vi-VN" sz="1900" b="1" dirty="0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altLang="vi-VN" sz="1900" b="1" dirty="0" err="1">
                  <a:solidFill>
                    <a:srgbClr val="AF3830"/>
                  </a:solidFill>
                  <a:ea typeface="微软雅黑"/>
                  <a:cs typeface="Arial" panose="020B0604020202020204" pitchFamily="34" charset="0"/>
                </a:rPr>
                <a:t>kể</a:t>
              </a:r>
              <a:endParaRPr lang="en-US" sz="1900" dirty="0">
                <a:solidFill>
                  <a:srgbClr val="AF3830"/>
                </a:solidFill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1653" r="1989" b="2099"/>
          <a:stretch/>
        </p:blipFill>
        <p:spPr bwMode="auto">
          <a:xfrm>
            <a:off x="1249782" y="960840"/>
            <a:ext cx="3175300" cy="195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20" y="928605"/>
            <a:ext cx="3227743" cy="198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/>
          <a:stretch/>
        </p:blipFill>
        <p:spPr bwMode="auto">
          <a:xfrm>
            <a:off x="4579320" y="3022800"/>
            <a:ext cx="3227744" cy="196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82" y="3022799"/>
            <a:ext cx="3175300" cy="196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6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E243003-9F56-49BD-8917-C47E1C963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1653" r="1989" b="2099"/>
          <a:stretch/>
        </p:blipFill>
        <p:spPr bwMode="auto">
          <a:xfrm>
            <a:off x="137512" y="1170677"/>
            <a:ext cx="2121230" cy="128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19EB538-3A0F-4F19-8B85-0D813D0F3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385" y="1149986"/>
            <a:ext cx="2086763" cy="130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7FF84AE-C89B-46EC-A59F-DAFCD87D1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/>
          <a:stretch/>
        </p:blipFill>
        <p:spPr bwMode="auto">
          <a:xfrm>
            <a:off x="137513" y="2515013"/>
            <a:ext cx="2121228" cy="129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ECE69BB-6B15-48AE-A28D-9E1819937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385" y="2515012"/>
            <a:ext cx="2086763" cy="129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79803E7-7652-4B11-9F7D-C48C97BB4379}"/>
              </a:ext>
            </a:extLst>
          </p:cNvPr>
          <p:cNvGrpSpPr/>
          <p:nvPr/>
        </p:nvGrpSpPr>
        <p:grpSpPr>
          <a:xfrm>
            <a:off x="830132" y="110148"/>
            <a:ext cx="2644587" cy="746549"/>
            <a:chOff x="830132" y="110148"/>
            <a:chExt cx="2644587" cy="746549"/>
          </a:xfrm>
        </p:grpSpPr>
        <p:sp>
          <p:nvSpPr>
            <p:cNvPr id="7" name="Rectangle: Rounded Corners 28">
              <a:extLst>
                <a:ext uri="{FF2B5EF4-FFF2-40B4-BE49-F238E27FC236}">
                  <a16:creationId xmlns:a16="http://schemas.microsoft.com/office/drawing/2014/main" id="{3753A7AF-F271-460C-B53B-E1960802B819}"/>
                </a:ext>
              </a:extLst>
            </p:cNvPr>
            <p:cNvSpPr/>
            <p:nvPr/>
          </p:nvSpPr>
          <p:spPr>
            <a:xfrm>
              <a:off x="830132" y="110148"/>
              <a:ext cx="2644587" cy="746549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5C7CB4-653F-4B04-8D03-AEAED85222F7}"/>
                </a:ext>
              </a:extLst>
            </p:cNvPr>
            <p:cNvSpPr txBox="1"/>
            <p:nvPr/>
          </p:nvSpPr>
          <p:spPr>
            <a:xfrm>
              <a:off x="830132" y="173283"/>
              <a:ext cx="2644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vi-VN" b="1" dirty="0">
                  <a:solidFill>
                    <a:prstClr val="black"/>
                  </a:solidFill>
                  <a:ea typeface="微软雅黑"/>
                  <a:cs typeface="Arial" panose="020B0604020202020204" pitchFamily="34" charset="0"/>
                </a:rPr>
                <a:t>THỨ TỰ CHƯA ĐÚNG VỚI CỐT TRUYỆN</a:t>
              </a:r>
              <a:endParaRPr lang="en-US" dirty="0">
                <a:solidFill>
                  <a:prstClr val="black"/>
                </a:solidFill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962053-BE40-4530-8F1E-434BCB5E43F0}"/>
              </a:ext>
            </a:extLst>
          </p:cNvPr>
          <p:cNvGrpSpPr/>
          <p:nvPr/>
        </p:nvGrpSpPr>
        <p:grpSpPr>
          <a:xfrm>
            <a:off x="6147098" y="110147"/>
            <a:ext cx="2419573" cy="746549"/>
            <a:chOff x="5527189" y="383202"/>
            <a:chExt cx="2419573" cy="746549"/>
          </a:xfrm>
        </p:grpSpPr>
        <p:sp>
          <p:nvSpPr>
            <p:cNvPr id="10" name="Rectangle: Rounded Corners 28">
              <a:extLst>
                <a:ext uri="{FF2B5EF4-FFF2-40B4-BE49-F238E27FC236}">
                  <a16:creationId xmlns:a16="http://schemas.microsoft.com/office/drawing/2014/main" id="{AFF670A8-962B-41B0-965D-D1344F548A85}"/>
                </a:ext>
              </a:extLst>
            </p:cNvPr>
            <p:cNvSpPr/>
            <p:nvPr/>
          </p:nvSpPr>
          <p:spPr>
            <a:xfrm>
              <a:off x="5527189" y="383202"/>
              <a:ext cx="2419573" cy="746549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EDAD23"/>
              </a:solidFill>
              <a:extLst>
                <a:ext uri="{C807C97D-BFC1-408E-A445-0C87EB9F89A2}">
                  <ask:lineSketchStyleProps xmlns:ask="http://schemas.microsoft.com/office/drawing/2018/sketchyshapes" sd="24893473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FCF9D1-2B25-4547-BD12-03CB505766CD}"/>
                </a:ext>
              </a:extLst>
            </p:cNvPr>
            <p:cNvSpPr txBox="1"/>
            <p:nvPr/>
          </p:nvSpPr>
          <p:spPr>
            <a:xfrm>
              <a:off x="5639696" y="433312"/>
              <a:ext cx="2194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vi-VN" b="1" dirty="0">
                  <a:solidFill>
                    <a:prstClr val="black"/>
                  </a:solidFill>
                  <a:ea typeface="微软雅黑"/>
                  <a:cs typeface="Arial" panose="020B0604020202020204" pitchFamily="34" charset="0"/>
                </a:rPr>
                <a:t>THỨ TỰ ĐÚNG VỚI CỐT TRUYỆN</a:t>
              </a:r>
              <a:endParaRPr lang="en-US" dirty="0">
                <a:solidFill>
                  <a:prstClr val="black"/>
                </a:solidFill>
                <a:ea typeface="微软雅黑"/>
                <a:cs typeface="Arial" panose="020B0604020202020204" pitchFamily="34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2024F8-9994-450B-BD7C-A108E054D49C}"/>
              </a:ext>
            </a:extLst>
          </p:cNvPr>
          <p:cNvCxnSpPr/>
          <p:nvPr/>
        </p:nvCxnSpPr>
        <p:spPr>
          <a:xfrm>
            <a:off x="4519661" y="819614"/>
            <a:ext cx="0" cy="3722146"/>
          </a:xfrm>
          <a:prstGeom prst="line">
            <a:avLst/>
          </a:prstGeom>
          <a:ln w="28575">
            <a:solidFill>
              <a:srgbClr val="04722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35284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55112E-17 L 0.25834 5.55112E-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93827E-7 L 0.73975 -0.0021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9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82716E-6 L 0.49357 0.0009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82716E-6 L 0.50295 -0.0018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A1CB7067-CDA0-4A5A-8DEB-8CF701F07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1653" r="1989" b="2099"/>
          <a:stretch/>
        </p:blipFill>
        <p:spPr bwMode="auto">
          <a:xfrm>
            <a:off x="4756151" y="910131"/>
            <a:ext cx="3227744" cy="195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F5D4BAB-864B-4496-BA75-9671E49F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53" y="894015"/>
            <a:ext cx="3227743" cy="198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10B8AA38-CFE9-4E76-B651-CF29100FB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/>
          <a:stretch/>
        </p:blipFill>
        <p:spPr bwMode="auto">
          <a:xfrm>
            <a:off x="4756151" y="3029237"/>
            <a:ext cx="3227744" cy="196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6ED49336-9942-4094-A916-1C2AD7E6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53" y="3029240"/>
            <a:ext cx="3175300" cy="196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F77989-E56F-4B78-9080-D5F692269C05}"/>
              </a:ext>
            </a:extLst>
          </p:cNvPr>
          <p:cNvGrpSpPr/>
          <p:nvPr/>
        </p:nvGrpSpPr>
        <p:grpSpPr>
          <a:xfrm>
            <a:off x="3332880" y="46563"/>
            <a:ext cx="2311346" cy="675704"/>
            <a:chOff x="2848990" y="-2713"/>
            <a:chExt cx="2311346" cy="707886"/>
          </a:xfrm>
        </p:grpSpPr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3349DDA4-AD39-4340-957D-6EBF1787DF4D}"/>
                </a:ext>
              </a:extLst>
            </p:cNvPr>
            <p:cNvSpPr/>
            <p:nvPr/>
          </p:nvSpPr>
          <p:spPr>
            <a:xfrm>
              <a:off x="2900903" y="118587"/>
              <a:ext cx="2187464" cy="5376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EDAD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299593-98A6-4375-A9CE-F09EC0D18CDC}"/>
                </a:ext>
              </a:extLst>
            </p:cNvPr>
            <p:cNvSpPr txBox="1"/>
            <p:nvPr/>
          </p:nvSpPr>
          <p:spPr>
            <a:xfrm>
              <a:off x="2848990" y="-2713"/>
              <a:ext cx="23113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4722C"/>
                  </a:solidFill>
                  <a:latin typeface="SVN-Cookie" panose="020B0606040200020203" pitchFamily="34" charset="0"/>
                </a:rPr>
                <a:t>Con </a:t>
              </a:r>
              <a:r>
                <a:rPr lang="en-US" sz="4000" b="1" dirty="0" err="1">
                  <a:solidFill>
                    <a:srgbClr val="04722C"/>
                  </a:solidFill>
                  <a:latin typeface="SVN-Cookie" panose="020B0606040200020203" pitchFamily="34" charset="0"/>
                </a:rPr>
                <a:t>vịt</a:t>
              </a:r>
              <a:r>
                <a:rPr lang="en-US" sz="4000" b="1" dirty="0">
                  <a:solidFill>
                    <a:srgbClr val="04722C"/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4000" b="1" dirty="0" err="1">
                  <a:solidFill>
                    <a:srgbClr val="04722C"/>
                  </a:solidFill>
                  <a:latin typeface="SVN-Cookie" panose="020B0606040200020203" pitchFamily="34" charset="0"/>
                </a:rPr>
                <a:t>xấu</a:t>
              </a:r>
              <a:r>
                <a:rPr lang="en-US" sz="4000" b="1" dirty="0">
                  <a:solidFill>
                    <a:srgbClr val="04722C"/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4000" b="1" dirty="0" err="1">
                  <a:solidFill>
                    <a:srgbClr val="04722C"/>
                  </a:solidFill>
                  <a:latin typeface="SVN-Cookie" panose="020B0606040200020203" pitchFamily="34" charset="0"/>
                </a:rPr>
                <a:t>xí</a:t>
              </a:r>
              <a:endParaRPr lang="vi-VN" sz="4000" b="1" dirty="0">
                <a:solidFill>
                  <a:srgbClr val="04722C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FFD2730-847F-4135-B56B-EE1BA57B4377}"/>
              </a:ext>
            </a:extLst>
          </p:cNvPr>
          <p:cNvSpPr txBox="1"/>
          <p:nvPr/>
        </p:nvSpPr>
        <p:spPr>
          <a:xfrm>
            <a:off x="5489017" y="492801"/>
            <a:ext cx="127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722C"/>
                </a:solidFill>
                <a:latin typeface="SVN-Cookie" panose="020B0606040200020203" pitchFamily="34" charset="0"/>
              </a:rPr>
              <a:t>An-</a:t>
            </a:r>
            <a:r>
              <a:rPr lang="en-US" sz="2400" b="1" dirty="0" err="1">
                <a:solidFill>
                  <a:srgbClr val="04722C"/>
                </a:solidFill>
                <a:latin typeface="SVN-Cookie" panose="020B0606040200020203" pitchFamily="34" charset="0"/>
              </a:rPr>
              <a:t>đéc</a:t>
            </a:r>
            <a:r>
              <a:rPr lang="en-US" sz="2400" b="1" dirty="0">
                <a:solidFill>
                  <a:srgbClr val="04722C"/>
                </a:solidFill>
                <a:latin typeface="SVN-Cookie" panose="020B0606040200020203" pitchFamily="34" charset="0"/>
              </a:rPr>
              <a:t>-</a:t>
            </a:r>
            <a:r>
              <a:rPr lang="en-US" sz="2400" b="1" dirty="0" err="1">
                <a:solidFill>
                  <a:srgbClr val="04722C"/>
                </a:solidFill>
                <a:latin typeface="SVN-Cookie" panose="020B0606040200020203" pitchFamily="34" charset="0"/>
              </a:rPr>
              <a:t>xen</a:t>
            </a:r>
            <a:endParaRPr lang="vi-VN" sz="2400" b="1" dirty="0">
              <a:solidFill>
                <a:srgbClr val="04722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820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9F45669-BA94-4248-922B-527648680ABB}"/>
              </a:ext>
            </a:extLst>
          </p:cNvPr>
          <p:cNvGrpSpPr/>
          <p:nvPr/>
        </p:nvGrpSpPr>
        <p:grpSpPr>
          <a:xfrm>
            <a:off x="678198" y="607872"/>
            <a:ext cx="7767152" cy="1279622"/>
            <a:chOff x="435239" y="-30674"/>
            <a:chExt cx="13622080" cy="1931013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40E457B0-EB71-4C87-AE10-6BCC7B680748}"/>
                </a:ext>
              </a:extLst>
            </p:cNvPr>
            <p:cNvSpPr/>
            <p:nvPr/>
          </p:nvSpPr>
          <p:spPr>
            <a:xfrm>
              <a:off x="1099507" y="-30674"/>
              <a:ext cx="12720536" cy="193101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 w="28575">
              <a:solidFill>
                <a:srgbClr val="FEE25C"/>
              </a:solidFill>
              <a:extLst>
                <a:ext uri="{C807C97D-BFC1-408E-A445-0C87EB9F89A2}">
                  <ask:lineSketchStyleProps xmlns:ask="http://schemas.microsoft.com/office/drawing/2018/sketchyshapes" sd="10183288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prstClr val="white"/>
                  </a:solidFill>
                </a:rPr>
                <a:t>*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8EDF92-05BE-4B6A-801D-4DB2170BC5B3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439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2.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Dựa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vào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tranh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đã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sắp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xếp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lại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,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kể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từng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đoạn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câu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chuyện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Con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vịt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xấu</a:t>
              </a:r>
              <a:r>
                <a:rPr lang="en-US" altLang="en-US" sz="2800" b="1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altLang="en-US" sz="2800" b="1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</a:rPr>
                <a:t>xí</a:t>
              </a:r>
              <a:endParaRPr lang="en-US" altLang="en-US" sz="2800" b="1" spc="-15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51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B10541-EBEF-498D-992A-5DAF05926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419" y="1203101"/>
            <a:ext cx="5850788" cy="3594929"/>
          </a:xfrm>
          <a:prstGeom prst="round2DiagRect">
            <a:avLst>
              <a:gd name="adj1" fmla="val 16667"/>
              <a:gd name="adj2" fmla="val 907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3DB9BB-C3AC-47BC-A95F-9E58388ECF4A}"/>
              </a:ext>
            </a:extLst>
          </p:cNvPr>
          <p:cNvGrpSpPr/>
          <p:nvPr/>
        </p:nvGrpSpPr>
        <p:grpSpPr>
          <a:xfrm>
            <a:off x="2431811" y="116899"/>
            <a:ext cx="6019556" cy="769441"/>
            <a:chOff x="2041468" y="520333"/>
            <a:chExt cx="5236425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59765A-4E0A-4227-BAD2-F57E49E68087}"/>
                </a:ext>
              </a:extLst>
            </p:cNvPr>
            <p:cNvSpPr txBox="1"/>
            <p:nvPr/>
          </p:nvSpPr>
          <p:spPr>
            <a:xfrm>
              <a:off x="2053520" y="520333"/>
              <a:ext cx="52243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</a:rPr>
                <a:t>CON VỊT XẤU XÍ</a:t>
              </a:r>
              <a:endParaRPr lang="vi-VN" sz="4400" b="1" dirty="0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F Caviar Dreams" panose="020B08020202040205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7E6037-654C-40A3-B8A5-991940E99265}"/>
                </a:ext>
              </a:extLst>
            </p:cNvPr>
            <p:cNvSpPr txBox="1"/>
            <p:nvPr/>
          </p:nvSpPr>
          <p:spPr>
            <a:xfrm>
              <a:off x="2041468" y="520333"/>
              <a:ext cx="52243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3FB94C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</a:rPr>
                <a:t>CON VỊT XẤU XÍ</a:t>
              </a:r>
              <a:endParaRPr lang="vi-VN" sz="4400" b="1" dirty="0">
                <a:solidFill>
                  <a:srgbClr val="3FB94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F Caviar Dreams" panose="020B08020202040205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EC64D39-E37D-4D8E-91A9-0470AE2ACE6E}"/>
              </a:ext>
            </a:extLst>
          </p:cNvPr>
          <p:cNvSpPr txBox="1"/>
          <p:nvPr/>
        </p:nvSpPr>
        <p:spPr>
          <a:xfrm>
            <a:off x="6048506" y="717063"/>
            <a:ext cx="1990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FB94C"/>
                </a:solidFill>
                <a:effectLst/>
                <a:latin typeface="SVN-SAF" panose="02040603050506020204" pitchFamily="18" charset="0"/>
              </a:rPr>
              <a:t>An - </a:t>
            </a:r>
            <a:r>
              <a:rPr lang="en-US" sz="1600" dirty="0" err="1">
                <a:solidFill>
                  <a:srgbClr val="3FB94C"/>
                </a:solidFill>
                <a:effectLst/>
                <a:latin typeface="SVN-SAF" panose="02040603050506020204" pitchFamily="18" charset="0"/>
              </a:rPr>
              <a:t>đéc</a:t>
            </a:r>
            <a:r>
              <a:rPr lang="en-US" sz="1600" dirty="0">
                <a:solidFill>
                  <a:srgbClr val="3FB94C"/>
                </a:solidFill>
                <a:effectLst/>
                <a:latin typeface="SVN-SAF" panose="02040603050506020204" pitchFamily="18" charset="0"/>
              </a:rPr>
              <a:t> - </a:t>
            </a:r>
            <a:r>
              <a:rPr lang="en-US" sz="1600" dirty="0" err="1">
                <a:solidFill>
                  <a:srgbClr val="3FB94C"/>
                </a:solidFill>
                <a:effectLst/>
                <a:latin typeface="SVN-SAF" panose="02040603050506020204" pitchFamily="18" charset="0"/>
              </a:rPr>
              <a:t>xen</a:t>
            </a:r>
            <a:endParaRPr lang="vi-VN" sz="1600" dirty="0">
              <a:solidFill>
                <a:srgbClr val="3FB94C"/>
              </a:solidFill>
              <a:effectLst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00D759-165B-4964-92AA-55E1FB9FEA06}"/>
              </a:ext>
            </a:extLst>
          </p:cNvPr>
          <p:cNvGrpSpPr/>
          <p:nvPr/>
        </p:nvGrpSpPr>
        <p:grpSpPr>
          <a:xfrm>
            <a:off x="-125771" y="1444146"/>
            <a:ext cx="2886806" cy="2886806"/>
            <a:chOff x="79712" y="1557162"/>
            <a:chExt cx="2886806" cy="2886806"/>
          </a:xfrm>
        </p:grpSpPr>
        <p:pic>
          <p:nvPicPr>
            <p:cNvPr id="12" name="图片 12">
              <a:extLst>
                <a:ext uri="{FF2B5EF4-FFF2-40B4-BE49-F238E27FC236}">
                  <a16:creationId xmlns:a16="http://schemas.microsoft.com/office/drawing/2014/main" id="{6EB1E47C-927B-45F0-A78F-34DB25E00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9712" y="1557162"/>
              <a:ext cx="2886806" cy="2886806"/>
            </a:xfrm>
            <a:prstGeom prst="rect">
              <a:avLst/>
            </a:prstGeom>
          </p:spPr>
        </p:pic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10290F38-1CED-4228-BC76-0D32BC92918F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17059" y="2422660"/>
              <a:ext cx="1976496" cy="161602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en-US" alt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Vợ</a:t>
              </a:r>
              <a:r>
                <a:rPr lang="en-US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chồng</a:t>
              </a:r>
              <a:r>
                <a:rPr lang="en-US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thiên</a:t>
              </a:r>
              <a:r>
                <a:rPr lang="en-US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nga</a:t>
              </a:r>
              <a:r>
                <a:rPr lang="en-US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gửi</a:t>
              </a:r>
              <a:r>
                <a:rPr lang="en-US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con </a:t>
              </a:r>
              <a:r>
                <a:rPr lang="en-US" alt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lại</a:t>
              </a:r>
              <a:r>
                <a:rPr lang="en-US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nhờ</a:t>
              </a:r>
              <a:r>
                <a:rPr lang="en-US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Vịt</a:t>
              </a:r>
              <a:r>
                <a:rPr lang="en-US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mẹ</a:t>
              </a:r>
              <a:r>
                <a:rPr lang="en-US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trông</a:t>
              </a:r>
              <a:r>
                <a:rPr lang="en-US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giúp</a:t>
              </a:r>
              <a:endParaRPr lang="en-US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299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AD23CEB-DC26-4072-8CBC-937971648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1653" r="1989" b="2099"/>
          <a:stretch/>
        </p:blipFill>
        <p:spPr bwMode="auto">
          <a:xfrm>
            <a:off x="2991361" y="659777"/>
            <a:ext cx="5850135" cy="3595955"/>
          </a:xfrm>
          <a:prstGeom prst="round2DiagRect">
            <a:avLst>
              <a:gd name="adj1" fmla="val 16667"/>
              <a:gd name="adj2" fmla="val 1110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BF472D9-E40D-4076-9A32-EAA5F3DD6CE8}"/>
              </a:ext>
            </a:extLst>
          </p:cNvPr>
          <p:cNvGrpSpPr/>
          <p:nvPr/>
        </p:nvGrpSpPr>
        <p:grpSpPr>
          <a:xfrm>
            <a:off x="-290556" y="973814"/>
            <a:ext cx="3209997" cy="3209997"/>
            <a:chOff x="-115895" y="953266"/>
            <a:chExt cx="3209997" cy="3209997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0E8B11B6-878D-425E-8BD2-39DF95974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15895" y="953266"/>
              <a:ext cx="3209997" cy="32099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4533FB-5A97-4A9B-BA18-4D2749D08A1F}"/>
                </a:ext>
              </a:extLst>
            </p:cNvPr>
            <p:cNvSpPr txBox="1"/>
            <p:nvPr/>
          </p:nvSpPr>
          <p:spPr>
            <a:xfrm>
              <a:off x="575353" y="1743626"/>
              <a:ext cx="20548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Vịt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mẹ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dẫn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đàn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con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ra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ao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Thiên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nga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con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đi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cuối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đàn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trông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rất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lẻ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loi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cô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đơn</a:t>
              </a: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50825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414</Words>
  <Application>Microsoft Office PowerPoint</Application>
  <PresentationFormat>On-screen Show (16:9)</PresentationFormat>
  <Paragraphs>53</Paragraphs>
  <Slides>15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Times New Roman</vt:lpstr>
      <vt:lpstr>SVN-SAF</vt:lpstr>
      <vt:lpstr>SVN-Cookie</vt:lpstr>
      <vt:lpstr>Calibri</vt:lpstr>
      <vt:lpstr>UVF Caviar Dreams</vt:lpstr>
      <vt:lpstr>Calibri Light</vt:lpstr>
      <vt:lpstr>黑体</vt:lpstr>
      <vt:lpstr>Arial</vt:lpstr>
      <vt:lpstr>UTM Avo</vt:lpstr>
      <vt:lpstr>UTM Akashi</vt:lpstr>
      <vt:lpstr>字魂105号-简雅黑</vt:lpstr>
      <vt:lpstr>第一PPT模板网-WWW.1PPT.COM</vt:lpstr>
      <vt:lpstr>1_第一PPT模板网-WWW.1PPT.COM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MangnonTeam</dc:subject>
  <dc:creator>Khuyen</dc:creator>
  <cp:keywords>Mangnon</cp:keywords>
  <cp:lastModifiedBy>MinhThangPC.VN</cp:lastModifiedBy>
  <cp:revision>330</cp:revision>
  <dcterms:created xsi:type="dcterms:W3CDTF">2018-03-01T02:03:00Z</dcterms:created>
  <dcterms:modified xsi:type="dcterms:W3CDTF">2023-02-14T00:35:05Z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