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1" r:id="rId2"/>
    <p:sldId id="270" r:id="rId3"/>
    <p:sldId id="259" r:id="rId4"/>
    <p:sldId id="301" r:id="rId5"/>
    <p:sldId id="273" r:id="rId6"/>
    <p:sldId id="296" r:id="rId7"/>
    <p:sldId id="302" r:id="rId8"/>
    <p:sldId id="303" r:id="rId9"/>
    <p:sldId id="269" r:id="rId10"/>
    <p:sldId id="297" r:id="rId11"/>
    <p:sldId id="305" r:id="rId12"/>
    <p:sldId id="307" r:id="rId13"/>
    <p:sldId id="308" r:id="rId14"/>
    <p:sldId id="279" r:id="rId15"/>
    <p:sldId id="310" r:id="rId16"/>
    <p:sldId id="313" r:id="rId17"/>
    <p:sldId id="312" r:id="rId18"/>
    <p:sldId id="317" r:id="rId19"/>
    <p:sldId id="320" r:id="rId20"/>
    <p:sldId id="318" r:id="rId21"/>
    <p:sldId id="319" r:id="rId22"/>
    <p:sldId id="315"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930"/>
    <a:srgbClr val="F85842"/>
    <a:srgbClr val="FCB4AB"/>
    <a:srgbClr val="69A42C"/>
    <a:srgbClr val="75C0B3"/>
    <a:srgbClr val="ED71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63" autoAdjust="0"/>
    <p:restoredTop sz="81905" autoAdjust="0"/>
  </p:normalViewPr>
  <p:slideViewPr>
    <p:cSldViewPr snapToGrid="0">
      <p:cViewPr varScale="1">
        <p:scale>
          <a:sx n="54" d="100"/>
          <a:sy n="54" d="100"/>
        </p:scale>
        <p:origin x="668" y="48"/>
      </p:cViewPr>
      <p:guideLst/>
    </p:cSldViewPr>
  </p:slideViewPr>
  <p:notesTextViewPr>
    <p:cViewPr>
      <p:scale>
        <a:sx n="1" d="1"/>
        <a:sy n="1" d="1"/>
      </p:scale>
      <p:origin x="0" y="0"/>
    </p:cViewPr>
  </p:notesTextViewPr>
  <p:sorterViewPr>
    <p:cViewPr>
      <p:scale>
        <a:sx n="100" d="100"/>
        <a:sy n="100" d="100"/>
      </p:scale>
      <p:origin x="0" y="-8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54052-4B68-4C93-A751-0A331F1D3C6B}" type="doc">
      <dgm:prSet loTypeId="urn:microsoft.com/office/officeart/2005/8/layout/venn1" loCatId="relationship" qsTypeId="urn:microsoft.com/office/officeart/2005/8/quickstyle/simple1" qsCatId="simple" csTypeId="urn:microsoft.com/office/officeart/2005/8/colors/colorful4" csCatId="colorful" phldr="1"/>
      <dgm:spPr/>
    </dgm:pt>
    <dgm:pt modelId="{D94EEFD7-688A-43EF-A549-AF9DD0114076}">
      <dgm:prSet phldrT="[Text]" custT="1"/>
      <dgm:spPr/>
      <dgm:t>
        <a:bodyPr/>
        <a:lstStyle/>
        <a:p>
          <a:r>
            <a:rPr lang="vi-VN" sz="3600" dirty="0">
              <a:latin typeface="+mj-lt"/>
              <a:cs typeface="Pattaya" panose="00000500000000000000" pitchFamily="2" charset="-34"/>
            </a:rPr>
            <a:t>Mến khách</a:t>
          </a:r>
          <a:endParaRPr lang="en-US" sz="3600" dirty="0">
            <a:latin typeface="+mj-lt"/>
            <a:cs typeface="Pattaya" panose="00000500000000000000" pitchFamily="2" charset="-34"/>
          </a:endParaRPr>
        </a:p>
      </dgm:t>
    </dgm:pt>
    <dgm:pt modelId="{67D98032-3252-44DD-9A32-6CD72595BAFF}" type="parTrans" cxnId="{94081590-5F1B-450B-A85B-138BD494B22C}">
      <dgm:prSet/>
      <dgm:spPr/>
      <dgm:t>
        <a:bodyPr/>
        <a:lstStyle/>
        <a:p>
          <a:endParaRPr lang="en-US" sz="3600">
            <a:latin typeface="Pattaya" panose="00000500000000000000" pitchFamily="2" charset="-34"/>
            <a:cs typeface="Pattaya" panose="00000500000000000000" pitchFamily="2" charset="-34"/>
          </a:endParaRPr>
        </a:p>
      </dgm:t>
    </dgm:pt>
    <dgm:pt modelId="{D7527E99-D1CB-4CD0-981A-7E7BE8FE38DE}" type="sibTrans" cxnId="{94081590-5F1B-450B-A85B-138BD494B22C}">
      <dgm:prSet/>
      <dgm:spPr/>
      <dgm:t>
        <a:bodyPr/>
        <a:lstStyle/>
        <a:p>
          <a:endParaRPr lang="en-US" sz="3600">
            <a:latin typeface="Pattaya" panose="00000500000000000000" pitchFamily="2" charset="-34"/>
            <a:cs typeface="Pattaya" panose="00000500000000000000" pitchFamily="2" charset="-34"/>
          </a:endParaRPr>
        </a:p>
      </dgm:t>
    </dgm:pt>
    <dgm:pt modelId="{A10516A1-82DB-40FD-8DC4-37BE1F2BB9DB}">
      <dgm:prSet phldrT="[Text]" custT="1"/>
      <dgm:spPr>
        <a:solidFill>
          <a:schemeClr val="accent4">
            <a:lumMod val="20000"/>
            <a:lumOff val="80000"/>
            <a:alpha val="50000"/>
          </a:schemeClr>
        </a:solidFill>
      </dgm:spPr>
      <dgm:t>
        <a:bodyPr/>
        <a:lstStyle/>
        <a:p>
          <a:r>
            <a:rPr lang="vi-VN" sz="3600" dirty="0">
              <a:latin typeface="+mj-lt"/>
              <a:cs typeface="Pattaya" panose="00000500000000000000" pitchFamily="2" charset="-34"/>
            </a:rPr>
            <a:t>Đôn hậu</a:t>
          </a:r>
          <a:endParaRPr lang="en-US" sz="3600" dirty="0">
            <a:latin typeface="+mj-lt"/>
            <a:cs typeface="Pattaya" panose="00000500000000000000" pitchFamily="2" charset="-34"/>
          </a:endParaRPr>
        </a:p>
      </dgm:t>
    </dgm:pt>
    <dgm:pt modelId="{B09DCD24-1FD7-4C55-9A58-CA22C10BA7A5}" type="parTrans" cxnId="{21A1A6E7-44ED-48DB-AFED-D7C1617DEC5B}">
      <dgm:prSet/>
      <dgm:spPr/>
      <dgm:t>
        <a:bodyPr/>
        <a:lstStyle/>
        <a:p>
          <a:endParaRPr lang="en-US" sz="3600">
            <a:latin typeface="Pattaya" panose="00000500000000000000" pitchFamily="2" charset="-34"/>
            <a:cs typeface="Pattaya" panose="00000500000000000000" pitchFamily="2" charset="-34"/>
          </a:endParaRPr>
        </a:p>
      </dgm:t>
    </dgm:pt>
    <dgm:pt modelId="{D768C438-4E7A-4BF6-9ECD-2FA1F11EE989}" type="sibTrans" cxnId="{21A1A6E7-44ED-48DB-AFED-D7C1617DEC5B}">
      <dgm:prSet/>
      <dgm:spPr/>
      <dgm:t>
        <a:bodyPr/>
        <a:lstStyle/>
        <a:p>
          <a:endParaRPr lang="en-US" sz="3600">
            <a:latin typeface="Pattaya" panose="00000500000000000000" pitchFamily="2" charset="-34"/>
            <a:cs typeface="Pattaya" panose="00000500000000000000" pitchFamily="2" charset="-34"/>
          </a:endParaRPr>
        </a:p>
      </dgm:t>
    </dgm:pt>
    <dgm:pt modelId="{670C7840-7990-47E7-9C89-575D89947DC8}" type="pres">
      <dgm:prSet presAssocID="{A5954052-4B68-4C93-A751-0A331F1D3C6B}" presName="compositeShape" presStyleCnt="0">
        <dgm:presLayoutVars>
          <dgm:chMax val="7"/>
          <dgm:dir/>
          <dgm:resizeHandles val="exact"/>
        </dgm:presLayoutVars>
      </dgm:prSet>
      <dgm:spPr/>
    </dgm:pt>
    <dgm:pt modelId="{5A3E678F-E77A-481F-9384-F3F4F6E13132}" type="pres">
      <dgm:prSet presAssocID="{D94EEFD7-688A-43EF-A549-AF9DD0114076}" presName="circ1" presStyleLbl="vennNode1" presStyleIdx="0" presStyleCnt="2"/>
      <dgm:spPr/>
    </dgm:pt>
    <dgm:pt modelId="{D9E29AFA-D316-4CD8-8EE7-4B99B7994416}" type="pres">
      <dgm:prSet presAssocID="{D94EEFD7-688A-43EF-A549-AF9DD0114076}" presName="circ1Tx" presStyleLbl="revTx" presStyleIdx="0" presStyleCnt="0">
        <dgm:presLayoutVars>
          <dgm:chMax val="0"/>
          <dgm:chPref val="0"/>
          <dgm:bulletEnabled val="1"/>
        </dgm:presLayoutVars>
      </dgm:prSet>
      <dgm:spPr/>
    </dgm:pt>
    <dgm:pt modelId="{C25862C2-66BF-48C2-8EAF-CCF849A2B816}" type="pres">
      <dgm:prSet presAssocID="{A10516A1-82DB-40FD-8DC4-37BE1F2BB9DB}" presName="circ2" presStyleLbl="vennNode1" presStyleIdx="1" presStyleCnt="2"/>
      <dgm:spPr/>
    </dgm:pt>
    <dgm:pt modelId="{FECC4EE0-F34B-4DAC-A439-D288104EC88D}" type="pres">
      <dgm:prSet presAssocID="{A10516A1-82DB-40FD-8DC4-37BE1F2BB9DB}" presName="circ2Tx" presStyleLbl="revTx" presStyleIdx="0" presStyleCnt="0">
        <dgm:presLayoutVars>
          <dgm:chMax val="0"/>
          <dgm:chPref val="0"/>
          <dgm:bulletEnabled val="1"/>
        </dgm:presLayoutVars>
      </dgm:prSet>
      <dgm:spPr/>
    </dgm:pt>
  </dgm:ptLst>
  <dgm:cxnLst>
    <dgm:cxn modelId="{B1DCB92C-26A9-4340-9EF4-507CDE53BB58}" type="presOf" srcId="{A10516A1-82DB-40FD-8DC4-37BE1F2BB9DB}" destId="{C25862C2-66BF-48C2-8EAF-CCF849A2B816}" srcOrd="0" destOrd="0" presId="urn:microsoft.com/office/officeart/2005/8/layout/venn1"/>
    <dgm:cxn modelId="{F5C8192E-E20F-4494-8A8E-2A2FA6142EE6}" type="presOf" srcId="{A5954052-4B68-4C93-A751-0A331F1D3C6B}" destId="{670C7840-7990-47E7-9C89-575D89947DC8}" srcOrd="0" destOrd="0" presId="urn:microsoft.com/office/officeart/2005/8/layout/venn1"/>
    <dgm:cxn modelId="{94081590-5F1B-450B-A85B-138BD494B22C}" srcId="{A5954052-4B68-4C93-A751-0A331F1D3C6B}" destId="{D94EEFD7-688A-43EF-A549-AF9DD0114076}" srcOrd="0" destOrd="0" parTransId="{67D98032-3252-44DD-9A32-6CD72595BAFF}" sibTransId="{D7527E99-D1CB-4CD0-981A-7E7BE8FE38DE}"/>
    <dgm:cxn modelId="{2129DF90-F8D8-44DA-A2B6-5825BB6E65B9}" type="presOf" srcId="{D94EEFD7-688A-43EF-A549-AF9DD0114076}" destId="{5A3E678F-E77A-481F-9384-F3F4F6E13132}" srcOrd="0" destOrd="0" presId="urn:microsoft.com/office/officeart/2005/8/layout/venn1"/>
    <dgm:cxn modelId="{609857B0-FC06-4144-9CD0-914A0DE45E35}" type="presOf" srcId="{A10516A1-82DB-40FD-8DC4-37BE1F2BB9DB}" destId="{FECC4EE0-F34B-4DAC-A439-D288104EC88D}" srcOrd="1" destOrd="0" presId="urn:microsoft.com/office/officeart/2005/8/layout/venn1"/>
    <dgm:cxn modelId="{21A1A6E7-44ED-48DB-AFED-D7C1617DEC5B}" srcId="{A5954052-4B68-4C93-A751-0A331F1D3C6B}" destId="{A10516A1-82DB-40FD-8DC4-37BE1F2BB9DB}" srcOrd="1" destOrd="0" parTransId="{B09DCD24-1FD7-4C55-9A58-CA22C10BA7A5}" sibTransId="{D768C438-4E7A-4BF6-9ECD-2FA1F11EE989}"/>
    <dgm:cxn modelId="{E9B652F2-C392-4728-8391-4C1FDDB67F88}" type="presOf" srcId="{D94EEFD7-688A-43EF-A549-AF9DD0114076}" destId="{D9E29AFA-D316-4CD8-8EE7-4B99B7994416}" srcOrd="1" destOrd="0" presId="urn:microsoft.com/office/officeart/2005/8/layout/venn1"/>
    <dgm:cxn modelId="{C0AC2417-E364-48E5-96DC-E5EE5DABDB5A}" type="presParOf" srcId="{670C7840-7990-47E7-9C89-575D89947DC8}" destId="{5A3E678F-E77A-481F-9384-F3F4F6E13132}" srcOrd="0" destOrd="0" presId="urn:microsoft.com/office/officeart/2005/8/layout/venn1"/>
    <dgm:cxn modelId="{A8B163FE-A3E6-43EA-B7D4-2D87E3F82145}" type="presParOf" srcId="{670C7840-7990-47E7-9C89-575D89947DC8}" destId="{D9E29AFA-D316-4CD8-8EE7-4B99B7994416}" srcOrd="1" destOrd="0" presId="urn:microsoft.com/office/officeart/2005/8/layout/venn1"/>
    <dgm:cxn modelId="{CB86351D-AC39-44DD-B608-0C82635F7BF1}" type="presParOf" srcId="{670C7840-7990-47E7-9C89-575D89947DC8}" destId="{C25862C2-66BF-48C2-8EAF-CCF849A2B816}" srcOrd="2" destOrd="0" presId="urn:microsoft.com/office/officeart/2005/8/layout/venn1"/>
    <dgm:cxn modelId="{E974C424-BCF3-4EE6-A9DD-BBA2732D4791}" type="presParOf" srcId="{670C7840-7990-47E7-9C89-575D89947DC8}" destId="{FECC4EE0-F34B-4DAC-A439-D288104EC88D}"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E678F-E77A-481F-9384-F3F4F6E13132}">
      <dsp:nvSpPr>
        <dsp:cNvPr id="0" name=""/>
        <dsp:cNvSpPr/>
      </dsp:nvSpPr>
      <dsp:spPr>
        <a:xfrm>
          <a:off x="104850" y="166143"/>
          <a:ext cx="2586306" cy="258630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mj-lt"/>
              <a:cs typeface="Pattaya" panose="00000500000000000000" pitchFamily="2" charset="-34"/>
            </a:rPr>
            <a:t>Mến khách</a:t>
          </a:r>
          <a:endParaRPr lang="en-US" sz="3600" kern="1200" dirty="0">
            <a:latin typeface="+mj-lt"/>
            <a:cs typeface="Pattaya" panose="00000500000000000000" pitchFamily="2" charset="-34"/>
          </a:endParaRPr>
        </a:p>
      </dsp:txBody>
      <dsp:txXfrm>
        <a:off x="466001" y="471124"/>
        <a:ext cx="1491203" cy="1976343"/>
      </dsp:txXfrm>
    </dsp:sp>
    <dsp:sp modelId="{C25862C2-66BF-48C2-8EAF-CCF849A2B816}">
      <dsp:nvSpPr>
        <dsp:cNvPr id="0" name=""/>
        <dsp:cNvSpPr/>
      </dsp:nvSpPr>
      <dsp:spPr>
        <a:xfrm>
          <a:off x="1968854" y="166143"/>
          <a:ext cx="2586306" cy="2586306"/>
        </a:xfrm>
        <a:prstGeom prst="ellipse">
          <a:avLst/>
        </a:prstGeom>
        <a:solidFill>
          <a:schemeClr val="accent4">
            <a:lumMod val="20000"/>
            <a:lumOff val="8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mj-lt"/>
              <a:cs typeface="Pattaya" panose="00000500000000000000" pitchFamily="2" charset="-34"/>
            </a:rPr>
            <a:t>Đôn hậu</a:t>
          </a:r>
          <a:endParaRPr lang="en-US" sz="3600" kern="1200" dirty="0">
            <a:latin typeface="+mj-lt"/>
            <a:cs typeface="Pattaya" panose="00000500000000000000" pitchFamily="2" charset="-34"/>
          </a:endParaRPr>
        </a:p>
      </dsp:txBody>
      <dsp:txXfrm>
        <a:off x="2702806" y="471124"/>
        <a:ext cx="1491203" cy="19763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74B2F-01E3-49FF-8642-E2D1CC85E1EA}"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3F626-A68B-4DBF-A0DF-C05687EE98E9}" type="slidenum">
              <a:rPr lang="zh-CN" altLang="en-US" smtClean="0"/>
              <a:t>‹#›</a:t>
            </a:fld>
            <a:endParaRPr lang="zh-CN" altLang="en-US"/>
          </a:p>
        </p:txBody>
      </p:sp>
    </p:spTree>
    <p:extLst>
      <p:ext uri="{BB962C8B-B14F-4D97-AF65-F5344CB8AC3E}">
        <p14:creationId xmlns:p14="http://schemas.microsoft.com/office/powerpoint/2010/main" val="20981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wikipedia.org/wiki/N%C3%A0_Ph%E1%BA%B7c" TargetMode="External"/><Relationship Id="rId7" Type="http://schemas.openxmlformats.org/officeDocument/2006/relationships/hyperlink" Target="https://vi.wikipedia.org/wiki/%C4%90%C3%A8o_Gi%C3%B3_(Ng%C3%A2n_S%C6%A1n)#cite_note-dgio-dlbackan-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vi.wikipedia.org/wiki/%C4%90%E1%BB%99_cao" TargetMode="External"/><Relationship Id="rId5" Type="http://schemas.openxmlformats.org/officeDocument/2006/relationships/hyperlink" Target="https://vi.wikipedia.org/wiki/Ng%C3%A2n_S%C6%A1n" TargetMode="External"/><Relationship Id="rId4" Type="http://schemas.openxmlformats.org/officeDocument/2006/relationships/hyperlink" Target="https://vi.wikipedia.org/wiki/V%C3%A2n_T%C3%B9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1" dirty="0">
                <a:solidFill>
                  <a:srgbClr val="313131"/>
                </a:solidFill>
                <a:effectLst/>
                <a:latin typeface="Merriweather" panose="00000500000000000000" pitchFamily="2" charset="0"/>
              </a:rPr>
              <a:t>Cao Bằng sở hữu cho mình rất nhiều cảnh quan thiên nhiên tuyệt đẹp với khí hậu mát mẻ quanh năm. Không chỉ có những cảnh núi, rừng, sông, suối, hay thác nước tuyệt đẹp, </a:t>
            </a:r>
            <a:r>
              <a:rPr lang="en-US" b="1" i="1" dirty="0" err="1">
                <a:solidFill>
                  <a:srgbClr val="313131"/>
                </a:solidFill>
                <a:effectLst/>
                <a:latin typeface="Merriweather" panose="00000500000000000000" pitchFamily="2" charset="0"/>
              </a:rPr>
              <a:t>chúng</a:t>
            </a:r>
            <a:r>
              <a:rPr lang="en-US" b="1" i="1" dirty="0">
                <a:solidFill>
                  <a:srgbClr val="313131"/>
                </a:solidFill>
                <a:effectLst/>
                <a:latin typeface="Merriweather" panose="00000500000000000000" pitchFamily="2" charset="0"/>
              </a:rPr>
              <a:t> ta </a:t>
            </a:r>
            <a:r>
              <a:rPr lang="en-US" b="1" i="1" dirty="0" err="1">
                <a:solidFill>
                  <a:srgbClr val="313131"/>
                </a:solidFill>
                <a:effectLst/>
                <a:latin typeface="Merriweather" panose="00000500000000000000" pitchFamily="2" charset="0"/>
              </a:rPr>
              <a:t>cùng</a:t>
            </a:r>
            <a:r>
              <a:rPr lang="en-US" b="1" i="1" dirty="0">
                <a:solidFill>
                  <a:srgbClr val="313131"/>
                </a:solidFill>
                <a:effectLst/>
                <a:latin typeface="Merriweather" panose="00000500000000000000" pitchFamily="2" charset="0"/>
              </a:rPr>
              <a:t> </a:t>
            </a:r>
            <a:r>
              <a:rPr lang="vi-VN" b="1" i="1" dirty="0">
                <a:solidFill>
                  <a:srgbClr val="313131"/>
                </a:solidFill>
                <a:effectLst/>
                <a:latin typeface="Merriweather" panose="00000500000000000000" pitchFamily="2" charset="0"/>
              </a:rPr>
              <a:t>du lịch đến Cao Bằng </a:t>
            </a:r>
            <a:r>
              <a:rPr lang="en-US" b="1" i="1" dirty="0">
                <a:solidFill>
                  <a:srgbClr val="313131"/>
                </a:solidFill>
                <a:effectLst/>
                <a:latin typeface="Merriweather" panose="00000500000000000000" pitchFamily="2" charset="0"/>
              </a:rPr>
              <a:t>qua </a:t>
            </a:r>
            <a:r>
              <a:rPr lang="en-US" b="1" i="1" dirty="0" err="1">
                <a:solidFill>
                  <a:srgbClr val="313131"/>
                </a:solidFill>
                <a:effectLst/>
                <a:latin typeface="Merriweather" panose="00000500000000000000" pitchFamily="2" charset="0"/>
              </a:rPr>
              <a:t>bài</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học</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ngày</a:t>
            </a:r>
            <a:r>
              <a:rPr lang="en-US" b="1" i="1" dirty="0">
                <a:solidFill>
                  <a:srgbClr val="313131"/>
                </a:solidFill>
                <a:effectLst/>
                <a:latin typeface="Merriweather" panose="00000500000000000000" pitchFamily="2" charset="0"/>
              </a:rPr>
              <a:t> </a:t>
            </a:r>
            <a:r>
              <a:rPr lang="en-US" b="1" i="1" dirty="0" err="1">
                <a:solidFill>
                  <a:srgbClr val="313131"/>
                </a:solidFill>
                <a:effectLst/>
                <a:latin typeface="Merriweather" panose="00000500000000000000" pitchFamily="2" charset="0"/>
              </a:rPr>
              <a:t>hôm</a:t>
            </a:r>
            <a:r>
              <a:rPr lang="en-US" b="1" i="1" dirty="0">
                <a:solidFill>
                  <a:srgbClr val="313131"/>
                </a:solidFill>
                <a:effectLst/>
                <a:latin typeface="Merriweather" panose="00000500000000000000" pitchFamily="2" charset="0"/>
              </a:rPr>
              <a:t> nay.</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a:t>
            </a:fld>
            <a:endParaRPr lang="zh-CN" altLang="en-US"/>
          </a:p>
        </p:txBody>
      </p:sp>
    </p:spTree>
    <p:extLst>
      <p:ext uri="{BB962C8B-B14F-4D97-AF65-F5344CB8AC3E}">
        <p14:creationId xmlns:p14="http://schemas.microsoft.com/office/powerpoint/2010/main" val="102559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Ở Cao </a:t>
            </a:r>
            <a:r>
              <a:rPr lang="en-US" altLang="zh-CN" dirty="0" err="1"/>
              <a:t>Bằng</a:t>
            </a:r>
            <a:r>
              <a:rPr lang="en-US" altLang="zh-CN" dirty="0"/>
              <a:t> </a:t>
            </a:r>
            <a:r>
              <a:rPr lang="en-US" altLang="zh-CN" dirty="0" err="1"/>
              <a:t>có</a:t>
            </a:r>
            <a:r>
              <a:rPr lang="en-US" altLang="zh-CN" dirty="0"/>
              <a:t> </a:t>
            </a:r>
            <a:r>
              <a:rPr lang="en-US" altLang="zh-CN" dirty="0" err="1"/>
              <a:t>những</a:t>
            </a:r>
            <a:r>
              <a:rPr lang="en-US" altLang="zh-CN" dirty="0"/>
              <a:t> </a:t>
            </a:r>
            <a:r>
              <a:rPr lang="en-US" altLang="zh-CN" dirty="0" err="1"/>
              <a:t>danh</a:t>
            </a:r>
            <a:r>
              <a:rPr lang="en-US" altLang="zh-CN" dirty="0"/>
              <a:t> lam </a:t>
            </a:r>
            <a:r>
              <a:rPr lang="en-US" altLang="zh-CN" dirty="0" err="1"/>
              <a:t>thắng</a:t>
            </a:r>
            <a:r>
              <a:rPr lang="en-US" altLang="zh-CN" dirty="0"/>
              <a:t> </a:t>
            </a:r>
            <a:r>
              <a:rPr lang="en-US" altLang="zh-CN" dirty="0" err="1"/>
              <a:t>cảnh</a:t>
            </a:r>
            <a:r>
              <a:rPr lang="en-US" altLang="zh-CN" dirty="0"/>
              <a:t> </a:t>
            </a:r>
            <a:r>
              <a:rPr lang="en-US" altLang="zh-CN" dirty="0" err="1"/>
              <a:t>và</a:t>
            </a:r>
            <a:r>
              <a:rPr lang="en-US" altLang="zh-CN" dirty="0"/>
              <a:t> </a:t>
            </a:r>
            <a:r>
              <a:rPr lang="en-US" altLang="zh-CN" dirty="0" err="1"/>
              <a:t>những</a:t>
            </a:r>
            <a:r>
              <a:rPr lang="en-US" altLang="zh-CN" dirty="0"/>
              <a:t> di </a:t>
            </a:r>
            <a:r>
              <a:rPr lang="en-US" altLang="zh-CN" dirty="0" err="1"/>
              <a:t>tích</a:t>
            </a:r>
            <a:r>
              <a:rPr lang="en-US" altLang="zh-CN" dirty="0"/>
              <a:t> </a:t>
            </a:r>
            <a:r>
              <a:rPr lang="en-US" altLang="zh-CN" dirty="0" err="1"/>
              <a:t>nào</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1DC3F626-A68B-4DBF-A0DF-C05687EE98E9}" type="slidenum">
              <a:rPr lang="zh-CN" altLang="en-US" smtClean="0"/>
              <a:t>18</a:t>
            </a:fld>
            <a:endParaRPr lang="zh-CN" altLang="en-US"/>
          </a:p>
        </p:txBody>
      </p:sp>
    </p:spTree>
    <p:extLst>
      <p:ext uri="{BB962C8B-B14F-4D97-AF65-F5344CB8AC3E}">
        <p14:creationId xmlns:p14="http://schemas.microsoft.com/office/powerpoint/2010/main" val="2944486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vi-VN" dirty="0"/>
            </a:br>
            <a:r>
              <a:rPr lang="vi-VN" b="0" i="0" dirty="0">
                <a:solidFill>
                  <a:srgbClr val="3D3623"/>
                </a:solidFill>
                <a:effectLst/>
                <a:latin typeface="myriadprobold"/>
              </a:rPr>
              <a:t> </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19</a:t>
            </a:fld>
            <a:endParaRPr lang="zh-CN" altLang="en-US"/>
          </a:p>
        </p:txBody>
      </p:sp>
    </p:spTree>
    <p:extLst>
      <p:ext uri="{BB962C8B-B14F-4D97-AF65-F5344CB8AC3E}">
        <p14:creationId xmlns:p14="http://schemas.microsoft.com/office/powerpoint/2010/main" val="237784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Roboto-Regular"/>
              </a:rPr>
              <a:t>Thác Bản Giốc là một trong những thác nước nổi tiếng không chỉ ở nước ta mà còn được bạn bè quốc tế biết đến. Nằm trong top 4 thác nước xuyên quốc gia lớn nhất trên toàn thế giới, địa điểm này ngày càng thu hút được rất nhiều khách du lịch Cao Bằng đến chiêm ngưỡng.</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20</a:t>
            </a:fld>
            <a:endParaRPr lang="zh-CN" altLang="en-US"/>
          </a:p>
        </p:txBody>
      </p:sp>
    </p:spTree>
    <p:extLst>
      <p:ext uri="{BB962C8B-B14F-4D97-AF65-F5344CB8AC3E}">
        <p14:creationId xmlns:p14="http://schemas.microsoft.com/office/powerpoint/2010/main" val="353523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latin typeface="helvetica" panose="020B0604020202020204" pitchFamily="34" charset="0"/>
              </a:rPr>
              <a:t>đây là một hồ nước ngọt rộng lớn của tỉnh Cao Bằng được bao gồm 36 chiếc hồ lớn nhỏ khác nhau, tọa lạc tại địa phận xã Quốc Toản, huyện Trà Lĩnh, tỉnh Cao Băng cách trung tâm Cao Bằng khoảng 30 km.</a:t>
            </a:r>
            <a:endParaRPr lang="en-US" b="0" i="0" dirty="0">
              <a:solidFill>
                <a:srgbClr val="000000"/>
              </a:solidFill>
              <a:effectLst/>
              <a:latin typeface="helvetica" panose="020B0604020202020204" pitchFamily="34" charset="0"/>
            </a:endParaRPr>
          </a:p>
          <a:p>
            <a:r>
              <a:rPr lang="vi-VN" b="0" i="0" dirty="0">
                <a:solidFill>
                  <a:srgbClr val="000000"/>
                </a:solidFill>
                <a:effectLst/>
                <a:latin typeface="helvetica" panose="020B0604020202020204" pitchFamily="34" charset="0"/>
              </a:rPr>
              <a:t>Nằm giữa ở một khu vực núi non xanh biếc với những bãi đá cheo leo, làn nước mặt hồ trong xanh in đậm những hình bóng của nhưng vách đá xuống mặt hồ. Hồ có hình dáng giống như một chiếc hình thoi rộng lớn, nước của trong hồ được chảy từ trong một hang động rộng lớn gần đó chính vì vậy nguồn nước luôn được chảy suốt ngày đên và điều ấn tượng hơn cả dù mùa lũ hay mùa khô thì mặt hồ vẫn luôn khoác trên mình một màu xanh ngọc bình đặc trưng mà không hồ nào có thể có được.</a:t>
            </a:r>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21</a:t>
            </a:fld>
            <a:endParaRPr lang="zh-CN" altLang="en-US"/>
          </a:p>
        </p:txBody>
      </p:sp>
    </p:spTree>
    <p:extLst>
      <p:ext uri="{BB962C8B-B14F-4D97-AF65-F5344CB8AC3E}">
        <p14:creationId xmlns:p14="http://schemas.microsoft.com/office/powerpoint/2010/main" val="3696970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DC3F626-A68B-4DBF-A0DF-C05687EE98E9}" type="slidenum">
              <a:rPr lang="zh-CN" altLang="en-US" smtClean="0"/>
              <a:t>3</a:t>
            </a:fld>
            <a:endParaRPr lang="zh-CN" altLang="en-US"/>
          </a:p>
        </p:txBody>
      </p:sp>
    </p:spTree>
    <p:extLst>
      <p:ext uri="{BB962C8B-B14F-4D97-AF65-F5344CB8AC3E}">
        <p14:creationId xmlns:p14="http://schemas.microsoft.com/office/powerpoint/2010/main" val="209377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 </a:t>
            </a:r>
            <a:r>
              <a:rPr lang="vi-VN" sz="1200" b="0" dirty="0">
                <a:solidFill>
                  <a:srgbClr val="002060"/>
                </a:solidFill>
              </a:rPr>
              <a:t>Muốn đến Cao Bằng phải vượt qua Đèo Gió, Đèo Giàng, Đèo Cao Bắc</a:t>
            </a:r>
            <a:r>
              <a:rPr lang="vi-VN" sz="1200" b="1" dirty="0">
                <a:solidFill>
                  <a:srgbClr val="002060"/>
                </a:solidFill>
              </a:rPr>
              <a:t>.</a:t>
            </a:r>
            <a:r>
              <a:rPr lang="en-US" sz="1200" b="1" dirty="0">
                <a:solidFill>
                  <a:srgbClr val="002060"/>
                </a:solidFill>
              </a:rPr>
              <a:t> </a:t>
            </a:r>
            <a:r>
              <a:rPr lang="en-US" sz="1200" b="1" dirty="0" err="1">
                <a:solidFill>
                  <a:srgbClr val="002060"/>
                </a:solidFill>
              </a:rPr>
              <a:t>Trung</a:t>
            </a:r>
            <a:r>
              <a:rPr lang="en-US" sz="1200" b="1" dirty="0">
                <a:solidFill>
                  <a:srgbClr val="002060"/>
                </a:solidFill>
              </a:rPr>
              <a:t> </a:t>
            </a:r>
            <a:r>
              <a:rPr lang="en-US" sz="1200" b="1" dirty="0" err="1">
                <a:solidFill>
                  <a:srgbClr val="002060"/>
                </a:solidFill>
              </a:rPr>
              <a:t>Hiếu</a:t>
            </a:r>
            <a:r>
              <a:rPr lang="en-US" sz="1200" b="1" dirty="0">
                <a:solidFill>
                  <a:srgbClr val="002060"/>
                </a:solidFill>
              </a:rPr>
              <a:t> </a:t>
            </a: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8</a:t>
            </a:fld>
            <a:endParaRPr lang="zh-CN" altLang="en-US"/>
          </a:p>
        </p:txBody>
      </p:sp>
    </p:spTree>
    <p:extLst>
      <p:ext uri="{BB962C8B-B14F-4D97-AF65-F5344CB8AC3E}">
        <p14:creationId xmlns:p14="http://schemas.microsoft.com/office/powerpoint/2010/main" val="266688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444545"/>
                </a:solidFill>
                <a:effectLst/>
                <a:latin typeface="arial" panose="020B0604020202020204" pitchFamily="34" charset="0"/>
              </a:rPr>
              <a:t>Đèo Giàng nằm trên Quốc Lộ 3, giáp ranh giữa hai huyện Bạch Thông và Ngân Sơn của tỉnh Bắc Kạn.</a:t>
            </a:r>
            <a:endParaRPr lang="en-US" b="0" i="0" dirty="0">
              <a:solidFill>
                <a:srgbClr val="444545"/>
              </a:solidFill>
              <a:effectLst/>
              <a:latin typeface="arial" panose="020B0604020202020204" pitchFamily="34" charset="0"/>
            </a:endParaRPr>
          </a:p>
          <a:p>
            <a:pPr algn="l"/>
            <a:r>
              <a:rPr lang="vi-VN" b="0" i="0" dirty="0">
                <a:solidFill>
                  <a:srgbClr val="202122"/>
                </a:solidFill>
                <a:effectLst/>
                <a:latin typeface="Arial" panose="020B0604020202020204" pitchFamily="34" charset="0"/>
              </a:rPr>
              <a:t>Đèo Gió ở ranh giới thị trấn </a:t>
            </a:r>
            <a:r>
              <a:rPr lang="vi-VN" b="0" i="0" u="none" strike="noStrike" dirty="0">
                <a:solidFill>
                  <a:srgbClr val="3366CC"/>
                </a:solidFill>
                <a:effectLst/>
                <a:latin typeface="Arial" panose="020B0604020202020204" pitchFamily="34" charset="0"/>
                <a:hlinkClick r:id="rId3" tooltip="Nà Phặc"/>
              </a:rPr>
              <a:t>Nà Phặc</a:t>
            </a:r>
            <a:r>
              <a:rPr lang="vi-VN" b="0" i="0" dirty="0">
                <a:solidFill>
                  <a:srgbClr val="202122"/>
                </a:solidFill>
                <a:effectLst/>
                <a:latin typeface="Arial" panose="020B0604020202020204" pitchFamily="34" charset="0"/>
              </a:rPr>
              <a:t> và xã </a:t>
            </a:r>
            <a:r>
              <a:rPr lang="vi-VN" b="0" i="0" u="none" strike="noStrike" dirty="0">
                <a:solidFill>
                  <a:srgbClr val="3366CC"/>
                </a:solidFill>
                <a:effectLst/>
                <a:latin typeface="Arial" panose="020B0604020202020204" pitchFamily="34" charset="0"/>
                <a:hlinkClick r:id="rId4" tooltip="Vân Tùng"/>
              </a:rPr>
              <a:t>Vân Tùng</a:t>
            </a:r>
            <a:r>
              <a:rPr lang="vi-VN" b="0" i="0" dirty="0">
                <a:solidFill>
                  <a:srgbClr val="202122"/>
                </a:solidFill>
                <a:effectLst/>
                <a:latin typeface="Arial" panose="020B0604020202020204" pitchFamily="34" charset="0"/>
              </a:rPr>
              <a:t>, huyện lỵ huyện </a:t>
            </a:r>
            <a:r>
              <a:rPr lang="vi-VN" b="0" i="0" u="none" strike="noStrike" dirty="0">
                <a:solidFill>
                  <a:srgbClr val="3366CC"/>
                </a:solidFill>
                <a:effectLst/>
                <a:latin typeface="Arial" panose="020B0604020202020204" pitchFamily="34" charset="0"/>
                <a:hlinkClick r:id="rId5" tooltip="Ngân Sơn"/>
              </a:rPr>
              <a:t>Ngân Sơn</a:t>
            </a:r>
            <a:r>
              <a:rPr lang="vi-VN" b="0" i="0" dirty="0">
                <a:solidFill>
                  <a:srgbClr val="202122"/>
                </a:solidFill>
                <a:effectLst/>
                <a:latin typeface="Arial" panose="020B0604020202020204" pitchFamily="34" charset="0"/>
              </a:rPr>
              <a:t>. Đèo cách thị xã Bắc Kạn 50 km về phía Bắc, và cách huyện lỵ </a:t>
            </a:r>
            <a:r>
              <a:rPr lang="vi-VN" b="0" i="0" u="none" strike="noStrike" dirty="0">
                <a:solidFill>
                  <a:srgbClr val="3366CC"/>
                </a:solidFill>
                <a:effectLst/>
                <a:latin typeface="Arial" panose="020B0604020202020204" pitchFamily="34" charset="0"/>
                <a:hlinkClick r:id="rId5" tooltip="Ngân Sơn"/>
              </a:rPr>
              <a:t>Ngân Sơn</a:t>
            </a:r>
            <a:r>
              <a:rPr lang="vi-VN" b="0" i="0" dirty="0">
                <a:solidFill>
                  <a:srgbClr val="202122"/>
                </a:solidFill>
                <a:effectLst/>
                <a:latin typeface="Arial" panose="020B0604020202020204" pitchFamily="34" charset="0"/>
              </a:rPr>
              <a:t> 10 km về phía nam.</a:t>
            </a:r>
          </a:p>
          <a:p>
            <a:pPr algn="l"/>
            <a:r>
              <a:rPr lang="vi-VN" b="0" i="0" dirty="0">
                <a:solidFill>
                  <a:srgbClr val="202122"/>
                </a:solidFill>
                <a:effectLst/>
                <a:latin typeface="Arial" panose="020B0604020202020204" pitchFamily="34" charset="0"/>
              </a:rPr>
              <a:t>Đỉnh đèo có </a:t>
            </a:r>
            <a:r>
              <a:rPr lang="vi-VN" b="0" i="0" u="none" strike="noStrike" dirty="0">
                <a:solidFill>
                  <a:srgbClr val="3366CC"/>
                </a:solidFill>
                <a:effectLst/>
                <a:latin typeface="Arial" panose="020B0604020202020204" pitchFamily="34" charset="0"/>
                <a:hlinkClick r:id="rId6" tooltip="Độ cao"/>
              </a:rPr>
              <a:t>độ cao</a:t>
            </a:r>
            <a:r>
              <a:rPr lang="vi-VN" b="0" i="0" dirty="0">
                <a:solidFill>
                  <a:srgbClr val="202122"/>
                </a:solidFill>
                <a:effectLst/>
                <a:latin typeface="Arial" panose="020B0604020202020204" pitchFamily="34" charset="0"/>
              </a:rPr>
              <a:t> 800 m so với mực nước biển. Tại đỉnh đèo có </a:t>
            </a:r>
            <a:r>
              <a:rPr lang="vi-VN" b="0" i="1" dirty="0">
                <a:solidFill>
                  <a:srgbClr val="202122"/>
                </a:solidFill>
                <a:effectLst/>
                <a:latin typeface="Arial" panose="020B0604020202020204" pitchFamily="34" charset="0"/>
              </a:rPr>
              <a:t>thôn Đèo Gió</a:t>
            </a:r>
            <a:r>
              <a:rPr lang="vi-VN" b="0" i="0" dirty="0">
                <a:solidFill>
                  <a:srgbClr val="202122"/>
                </a:solidFill>
                <a:effectLst/>
                <a:latin typeface="Arial" panose="020B0604020202020204" pitchFamily="34" charset="0"/>
              </a:rPr>
              <a:t>, có điểm dừng chân ngắm cảnh và mua sản vật địa phương </a:t>
            </a:r>
            <a:r>
              <a:rPr lang="vi-VN" b="0" i="0" u="none" strike="noStrike" baseline="30000" dirty="0">
                <a:solidFill>
                  <a:srgbClr val="3366CC"/>
                </a:solidFill>
                <a:effectLst/>
                <a:latin typeface="Arial" panose="020B0604020202020204" pitchFamily="34" charset="0"/>
                <a:hlinkClick r:id="rId7"/>
              </a:rPr>
              <a:t>[4]</a:t>
            </a:r>
            <a:r>
              <a:rPr lang="vi-VN" b="0" i="0" dirty="0">
                <a:solidFill>
                  <a:srgbClr val="202122"/>
                </a:solidFill>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9</a:t>
            </a:fld>
            <a:endParaRPr lang="zh-CN" altLang="en-US"/>
          </a:p>
        </p:txBody>
      </p:sp>
    </p:spTree>
    <p:extLst>
      <p:ext uri="{BB962C8B-B14F-4D97-AF65-F5344CB8AC3E}">
        <p14:creationId xmlns:p14="http://schemas.microsoft.com/office/powerpoint/2010/main" val="24965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202122"/>
                </a:solidFill>
                <a:effectLst/>
                <a:latin typeface="Arial" panose="020B0604020202020204" pitchFamily="34" charset="0"/>
              </a:rPr>
              <a:t>Đèo có độ cao hơn 1.000 m so với mặt nước biển nên trên đèo thường xuyên xuất hiện sương mù tạo nên khung cảnh huyền bí và thơ mộng</a:t>
            </a:r>
            <a:r>
              <a:rPr lang="en-US" b="0" i="0" dirty="0">
                <a:solidFill>
                  <a:srgbClr val="202122"/>
                </a:solidFill>
                <a:effectLst/>
                <a:latin typeface="Arial" panose="020B0604020202020204" pitchFamily="34" charset="0"/>
              </a:rPr>
              <a:t>, </a:t>
            </a:r>
            <a:r>
              <a:rPr lang="vi-VN" b="0" i="0" dirty="0">
                <a:solidFill>
                  <a:srgbClr val="333333"/>
                </a:solidFill>
                <a:effectLst/>
                <a:latin typeface="Arial" panose="020B0604020202020204" pitchFamily="34" charset="0"/>
              </a:rPr>
              <a:t>hữu tình với bầu không khí trong lành buổi sáng sớm nơi vùng cao Đông Bắc.</a:t>
            </a:r>
            <a:endParaRPr lang="en-US" b="0"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10</a:t>
            </a:fld>
            <a:endParaRPr lang="zh-CN" altLang="en-US"/>
          </a:p>
        </p:txBody>
      </p:sp>
    </p:spTree>
    <p:extLst>
      <p:ext uri="{BB962C8B-B14F-4D97-AF65-F5344CB8AC3E}">
        <p14:creationId xmlns:p14="http://schemas.microsoft.com/office/powerpoint/2010/main" val="143422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dirty="0">
                <a:solidFill>
                  <a:srgbClr val="002060"/>
                </a:solidFill>
              </a:rPr>
              <a:t>- Người Cao Bằng rất đôn hậu, mến khách.</a:t>
            </a:r>
            <a:r>
              <a:rPr lang="en-US" sz="1200" b="0" dirty="0">
                <a:solidFill>
                  <a:srgbClr val="002060"/>
                </a:solidFill>
              </a:rPr>
              <a:t> </a:t>
            </a:r>
            <a:r>
              <a:rPr lang="en-US" sz="1200" b="1" dirty="0">
                <a:solidFill>
                  <a:srgbClr val="002060"/>
                </a:solidFill>
              </a:rPr>
              <a:t>(</a:t>
            </a:r>
            <a:r>
              <a:rPr lang="en-US" sz="1200" b="1" dirty="0" err="1">
                <a:solidFill>
                  <a:srgbClr val="002060"/>
                </a:solidFill>
              </a:rPr>
              <a:t>Ngọc</a:t>
            </a:r>
            <a:r>
              <a:rPr lang="en-US" sz="1200" b="1" dirty="0">
                <a:solidFill>
                  <a:srgbClr val="002060"/>
                </a:solidFill>
              </a:rPr>
              <a:t> Minh)</a:t>
            </a:r>
            <a:endParaRPr lang="vi-VN" sz="1200" b="1" dirty="0">
              <a:solidFill>
                <a:srgbClr val="002060"/>
              </a:solidFill>
            </a:endParaRP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11</a:t>
            </a:fld>
            <a:endParaRPr lang="zh-CN" altLang="en-US"/>
          </a:p>
        </p:txBody>
      </p:sp>
    </p:spTree>
    <p:extLst>
      <p:ext uri="{BB962C8B-B14F-4D97-AF65-F5344CB8AC3E}">
        <p14:creationId xmlns:p14="http://schemas.microsoft.com/office/powerpoint/2010/main" val="76127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Linh </a:t>
            </a:r>
            <a:r>
              <a:rPr lang="en-US" dirty="0" err="1"/>
              <a:t>Đan</a:t>
            </a:r>
            <a:r>
              <a:rPr lang="en-US" dirty="0"/>
              <a:t> – </a:t>
            </a:r>
            <a:r>
              <a:rPr lang="en-US" dirty="0" err="1"/>
              <a:t>Phương</a:t>
            </a:r>
            <a:r>
              <a:rPr lang="en-US" dirty="0"/>
              <a:t> </a:t>
            </a:r>
            <a:r>
              <a:rPr lang="en-US" dirty="0" err="1"/>
              <a:t>Thảo</a:t>
            </a:r>
            <a:r>
              <a:rPr lang="en-US" dirty="0"/>
              <a:t> </a:t>
            </a:r>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12</a:t>
            </a:fld>
            <a:endParaRPr lang="zh-CN" altLang="en-US"/>
          </a:p>
        </p:txBody>
      </p:sp>
    </p:spTree>
    <p:extLst>
      <p:ext uri="{BB962C8B-B14F-4D97-AF65-F5344CB8AC3E}">
        <p14:creationId xmlns:p14="http://schemas.microsoft.com/office/powerpoint/2010/main" val="421303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Minh Quang </a:t>
            </a:r>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13</a:t>
            </a:fld>
            <a:endParaRPr lang="zh-CN" altLang="en-US"/>
          </a:p>
        </p:txBody>
      </p:sp>
    </p:spTree>
    <p:extLst>
      <p:ext uri="{BB962C8B-B14F-4D97-AF65-F5344CB8AC3E}">
        <p14:creationId xmlns:p14="http://schemas.microsoft.com/office/powerpoint/2010/main" val="370848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Sau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thơ</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gì</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dân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Cao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Bằng</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Theo CV 3799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C3F626-A68B-4DBF-A0DF-C05687EE98E9}" type="slidenum">
              <a:rPr lang="zh-CN" altLang="en-US" smtClean="0"/>
              <a:t>17</a:t>
            </a:fld>
            <a:endParaRPr lang="zh-CN" altLang="en-US"/>
          </a:p>
        </p:txBody>
      </p:sp>
    </p:spTree>
    <p:extLst>
      <p:ext uri="{BB962C8B-B14F-4D97-AF65-F5344CB8AC3E}">
        <p14:creationId xmlns:p14="http://schemas.microsoft.com/office/powerpoint/2010/main" val="39902450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28AD241-67EF-4D37-A32B-73292551D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23" name="图片 22" descr="图片包含 风筝, 放飞, 户外, 男士&#10;&#10;描述已自动生成">
            <a:extLst>
              <a:ext uri="{FF2B5EF4-FFF2-40B4-BE49-F238E27FC236}">
                <a16:creationId xmlns:a16="http://schemas.microsoft.com/office/drawing/2014/main" id="{A4C5D621-C2D4-49C5-A66A-C0ABFAF54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321" y="113331"/>
            <a:ext cx="5409508" cy="4559968"/>
          </a:xfrm>
          <a:prstGeom prst="rect">
            <a:avLst/>
          </a:prstGeom>
        </p:spPr>
      </p:pic>
      <p:grpSp>
        <p:nvGrpSpPr>
          <p:cNvPr id="17" name="组合 16">
            <a:extLst>
              <a:ext uri="{FF2B5EF4-FFF2-40B4-BE49-F238E27FC236}">
                <a16:creationId xmlns:a16="http://schemas.microsoft.com/office/drawing/2014/main" id="{97F56CAF-4FE7-41DF-8AFD-722DD4BC9915}"/>
              </a:ext>
            </a:extLst>
          </p:cNvPr>
          <p:cNvGrpSpPr/>
          <p:nvPr userDrawn="1"/>
        </p:nvGrpSpPr>
        <p:grpSpPr>
          <a:xfrm>
            <a:off x="2319231" y="1399660"/>
            <a:ext cx="7565360" cy="3101180"/>
            <a:chOff x="3100251" y="1601912"/>
            <a:chExt cx="7565360" cy="3101180"/>
          </a:xfrm>
        </p:grpSpPr>
        <p:sp>
          <p:nvSpPr>
            <p:cNvPr id="18" name="矩形: 圆角 17">
              <a:extLst>
                <a:ext uri="{FF2B5EF4-FFF2-40B4-BE49-F238E27FC236}">
                  <a16:creationId xmlns:a16="http://schemas.microsoft.com/office/drawing/2014/main" id="{57025E8F-A0F4-4DD3-A0B9-6D9C2167A0C4}"/>
                </a:ext>
              </a:extLst>
            </p:cNvPr>
            <p:cNvSpPr/>
            <p:nvPr userDrawn="1"/>
          </p:nvSpPr>
          <p:spPr>
            <a:xfrm>
              <a:off x="3100251" y="1601912"/>
              <a:ext cx="7565360" cy="3101180"/>
            </a:xfrm>
            <a:prstGeom prst="roundRect">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9" name="矩形: 圆角 18">
              <a:extLst>
                <a:ext uri="{FF2B5EF4-FFF2-40B4-BE49-F238E27FC236}">
                  <a16:creationId xmlns:a16="http://schemas.microsoft.com/office/drawing/2014/main" id="{256F5323-E4AC-4AFF-88F9-DCBB7D460B6C}"/>
                </a:ext>
              </a:extLst>
            </p:cNvPr>
            <p:cNvSpPr/>
            <p:nvPr userDrawn="1"/>
          </p:nvSpPr>
          <p:spPr>
            <a:xfrm>
              <a:off x="3230674" y="1730457"/>
              <a:ext cx="7304513" cy="2843043"/>
            </a:xfrm>
            <a:prstGeom prst="roundRect">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1" name="图片 10">
            <a:extLst>
              <a:ext uri="{FF2B5EF4-FFF2-40B4-BE49-F238E27FC236}">
                <a16:creationId xmlns:a16="http://schemas.microsoft.com/office/drawing/2014/main" id="{54649A41-B549-4E7A-991C-20A3627FF2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1" name="图片 20">
            <a:extLst>
              <a:ext uri="{FF2B5EF4-FFF2-40B4-BE49-F238E27FC236}">
                <a16:creationId xmlns:a16="http://schemas.microsoft.com/office/drawing/2014/main" id="{D828FE59-8728-4E67-8700-168ED251E4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15" name="图片 14">
            <a:extLst>
              <a:ext uri="{FF2B5EF4-FFF2-40B4-BE49-F238E27FC236}">
                <a16:creationId xmlns:a16="http://schemas.microsoft.com/office/drawing/2014/main" id="{92F924D0-FF27-481B-A046-71265069607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7719"/>
          <a:stretch/>
        </p:blipFill>
        <p:spPr>
          <a:xfrm>
            <a:off x="0" y="3272589"/>
            <a:ext cx="12192000" cy="3585088"/>
          </a:xfrm>
          <a:prstGeom prst="rect">
            <a:avLst/>
          </a:prstGeom>
        </p:spPr>
      </p:pic>
      <p:pic>
        <p:nvPicPr>
          <p:cNvPr id="25" name="图片 24">
            <a:extLst>
              <a:ext uri="{FF2B5EF4-FFF2-40B4-BE49-F238E27FC236}">
                <a16:creationId xmlns:a16="http://schemas.microsoft.com/office/drawing/2014/main" id="{8D57F25C-7EC5-4167-AB34-270DE7430AC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6" name="图片 25">
            <a:extLst>
              <a:ext uri="{FF2B5EF4-FFF2-40B4-BE49-F238E27FC236}">
                <a16:creationId xmlns:a16="http://schemas.microsoft.com/office/drawing/2014/main" id="{6409CAC2-DBBA-49AF-BCA4-24D461A72B2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567520">
            <a:off x="9272554" y="554760"/>
            <a:ext cx="939583" cy="788449"/>
          </a:xfrm>
          <a:prstGeom prst="rect">
            <a:avLst/>
          </a:prstGeom>
        </p:spPr>
      </p:pic>
    </p:spTree>
    <p:extLst>
      <p:ext uri="{BB962C8B-B14F-4D97-AF65-F5344CB8AC3E}">
        <p14:creationId xmlns:p14="http://schemas.microsoft.com/office/powerpoint/2010/main" val="49592370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5093062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1416428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92116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719661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6676508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7279220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0085341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2388577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6594124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1788022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3629022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20092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13332972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23723457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8690742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743467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3253496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3606213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9710034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899738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7846041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2922434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7289691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8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2813529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7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3330801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6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0242378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5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98229260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4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86972078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186018687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0287422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41205396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5234923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371600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19492588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38111694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085175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13716000"/>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259623801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5003114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5015433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B4E622B2-6B78-426D-A826-1C82183B49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9" name="图片 18" descr="图片包含 风筝, 放飞, 户外, 男士&#10;&#10;描述已自动生成">
            <a:extLst>
              <a:ext uri="{FF2B5EF4-FFF2-40B4-BE49-F238E27FC236}">
                <a16:creationId xmlns:a16="http://schemas.microsoft.com/office/drawing/2014/main" id="{B8826A2F-DD57-4745-9916-D4C8463B7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66" y="2107025"/>
            <a:ext cx="5409508" cy="4559968"/>
          </a:xfrm>
          <a:prstGeom prst="rect">
            <a:avLst/>
          </a:prstGeom>
        </p:spPr>
      </p:pic>
      <p:grpSp>
        <p:nvGrpSpPr>
          <p:cNvPr id="15" name="组合 14">
            <a:extLst>
              <a:ext uri="{FF2B5EF4-FFF2-40B4-BE49-F238E27FC236}">
                <a16:creationId xmlns:a16="http://schemas.microsoft.com/office/drawing/2014/main" id="{643E409D-6F89-4CCF-98C4-93F9066620D0}"/>
              </a:ext>
            </a:extLst>
          </p:cNvPr>
          <p:cNvGrpSpPr/>
          <p:nvPr userDrawn="1"/>
        </p:nvGrpSpPr>
        <p:grpSpPr>
          <a:xfrm>
            <a:off x="895120" y="560948"/>
            <a:ext cx="10401759" cy="5545419"/>
            <a:chOff x="895120" y="560948"/>
            <a:chExt cx="10401759" cy="5545419"/>
          </a:xfrm>
        </p:grpSpPr>
        <p:sp>
          <p:nvSpPr>
            <p:cNvPr id="16" name="矩形: 圆角 15">
              <a:extLst>
                <a:ext uri="{FF2B5EF4-FFF2-40B4-BE49-F238E27FC236}">
                  <a16:creationId xmlns:a16="http://schemas.microsoft.com/office/drawing/2014/main" id="{3D03D3D2-B735-4B43-BC13-9518A6AEAC0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7" name="矩形: 圆角 16">
              <a:extLst>
                <a:ext uri="{FF2B5EF4-FFF2-40B4-BE49-F238E27FC236}">
                  <a16:creationId xmlns:a16="http://schemas.microsoft.com/office/drawing/2014/main" id="{C5031E59-BD5E-4D70-B056-CA89A7238916}"/>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4" name="图片 13">
            <a:extLst>
              <a:ext uri="{FF2B5EF4-FFF2-40B4-BE49-F238E27FC236}">
                <a16:creationId xmlns:a16="http://schemas.microsoft.com/office/drawing/2014/main" id="{17A5146E-D406-4EDD-BB7E-0CF95841F6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78906" y="5137210"/>
            <a:ext cx="7110663" cy="1720467"/>
          </a:xfrm>
          <a:prstGeom prst="rect">
            <a:avLst/>
          </a:prstGeom>
        </p:spPr>
      </p:pic>
      <p:pic>
        <p:nvPicPr>
          <p:cNvPr id="18" name="图片 17" descr="图片包含 物体, 人员&#10;&#10;描述已自动生成">
            <a:extLst>
              <a:ext uri="{FF2B5EF4-FFF2-40B4-BE49-F238E27FC236}">
                <a16:creationId xmlns:a16="http://schemas.microsoft.com/office/drawing/2014/main" id="{9C7D8451-2A5D-4CAF-BFF3-FBCEF9B3F6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5848" y="2515218"/>
            <a:ext cx="2257648" cy="4151775"/>
          </a:xfrm>
          <a:prstGeom prst="rect">
            <a:avLst/>
          </a:prstGeom>
        </p:spPr>
      </p:pic>
      <p:pic>
        <p:nvPicPr>
          <p:cNvPr id="20" name="图片 19">
            <a:extLst>
              <a:ext uri="{FF2B5EF4-FFF2-40B4-BE49-F238E27FC236}">
                <a16:creationId xmlns:a16="http://schemas.microsoft.com/office/drawing/2014/main" id="{698D8EC6-97DA-4DA7-9EBB-DB0E20A236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1" name="图片 20">
            <a:extLst>
              <a:ext uri="{FF2B5EF4-FFF2-40B4-BE49-F238E27FC236}">
                <a16:creationId xmlns:a16="http://schemas.microsoft.com/office/drawing/2014/main" id="{83DF20B4-4098-4DC7-B088-19ABD6801E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4606178" y="5790774"/>
            <a:ext cx="939583" cy="788449"/>
          </a:xfrm>
          <a:prstGeom prst="rect">
            <a:avLst/>
          </a:prstGeom>
        </p:spPr>
      </p:pic>
    </p:spTree>
    <p:extLst>
      <p:ext uri="{BB962C8B-B14F-4D97-AF65-F5344CB8AC3E}">
        <p14:creationId xmlns:p14="http://schemas.microsoft.com/office/powerpoint/2010/main" val="86057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210A084-F38B-4919-A93A-BD16E79CF8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8" name="组合 17">
            <a:extLst>
              <a:ext uri="{FF2B5EF4-FFF2-40B4-BE49-F238E27FC236}">
                <a16:creationId xmlns:a16="http://schemas.microsoft.com/office/drawing/2014/main" id="{A5C61505-38DB-4D0E-A2CC-86FDC6ACC676}"/>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AC2B5106-50FA-468B-A8B9-60DAA9B69801}"/>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FA5251F8-629A-4470-BC76-7E771BCFE5C1}"/>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22" name="图片 21">
            <a:extLst>
              <a:ext uri="{FF2B5EF4-FFF2-40B4-BE49-F238E27FC236}">
                <a16:creationId xmlns:a16="http://schemas.microsoft.com/office/drawing/2014/main" id="{EDCD9052-77F1-46AB-A715-F701A5A2A4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134286"/>
            <a:ext cx="3038623" cy="5055202"/>
          </a:xfrm>
          <a:prstGeom prst="rect">
            <a:avLst/>
          </a:prstGeom>
        </p:spPr>
      </p:pic>
      <p:pic>
        <p:nvPicPr>
          <p:cNvPr id="23" name="图片 22">
            <a:extLst>
              <a:ext uri="{FF2B5EF4-FFF2-40B4-BE49-F238E27FC236}">
                <a16:creationId xmlns:a16="http://schemas.microsoft.com/office/drawing/2014/main" id="{974CD0BF-702C-46D0-909C-3677FB5BB9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7987" y="0"/>
            <a:ext cx="1448196" cy="1215250"/>
          </a:xfrm>
          <a:prstGeom prst="rect">
            <a:avLst/>
          </a:prstGeom>
        </p:spPr>
      </p:pic>
      <p:pic>
        <p:nvPicPr>
          <p:cNvPr id="24" name="图片 23">
            <a:extLst>
              <a:ext uri="{FF2B5EF4-FFF2-40B4-BE49-F238E27FC236}">
                <a16:creationId xmlns:a16="http://schemas.microsoft.com/office/drawing/2014/main" id="{80DC7E05-01CC-4530-8F57-C46DFFF143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8567520">
            <a:off x="11233438" y="1385833"/>
            <a:ext cx="939583" cy="788449"/>
          </a:xfrm>
          <a:prstGeom prst="rect">
            <a:avLst/>
          </a:prstGeom>
        </p:spPr>
      </p:pic>
      <p:pic>
        <p:nvPicPr>
          <p:cNvPr id="25" name="图片 24">
            <a:extLst>
              <a:ext uri="{FF2B5EF4-FFF2-40B4-BE49-F238E27FC236}">
                <a16:creationId xmlns:a16="http://schemas.microsoft.com/office/drawing/2014/main" id="{C50936C7-5C3B-4F80-BD5F-FB0A3A48A11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70236"/>
          <a:stretch/>
        </p:blipFill>
        <p:spPr>
          <a:xfrm>
            <a:off x="3312902" y="5361709"/>
            <a:ext cx="8936182" cy="1495968"/>
          </a:xfrm>
          <a:prstGeom prst="rect">
            <a:avLst/>
          </a:prstGeom>
        </p:spPr>
      </p:pic>
      <p:pic>
        <p:nvPicPr>
          <p:cNvPr id="14" name="图片 13">
            <a:extLst>
              <a:ext uri="{FF2B5EF4-FFF2-40B4-BE49-F238E27FC236}">
                <a16:creationId xmlns:a16="http://schemas.microsoft.com/office/drawing/2014/main" id="{3AA6C654-D837-4AE7-B40A-0BF43EC003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4599" y="4920916"/>
            <a:ext cx="7852144" cy="1936762"/>
          </a:xfrm>
          <a:prstGeom prst="rect">
            <a:avLst/>
          </a:prstGeom>
        </p:spPr>
      </p:pic>
    </p:spTree>
    <p:extLst>
      <p:ext uri="{BB962C8B-B14F-4D97-AF65-F5344CB8AC3E}">
        <p14:creationId xmlns:p14="http://schemas.microsoft.com/office/powerpoint/2010/main" val="19427255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1330054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762152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106971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69415566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9901457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8821184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3618475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4559420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815925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83907872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48693057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903943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456219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3868580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2F4CC2F-6402-47A3-BD4B-093C8739A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 name="图片 2" descr="图片包含 物体, 人员&#10;&#10;描述已自动生成">
            <a:extLst>
              <a:ext uri="{FF2B5EF4-FFF2-40B4-BE49-F238E27FC236}">
                <a16:creationId xmlns:a16="http://schemas.microsoft.com/office/drawing/2014/main" id="{F17BD030-ABCB-4D74-B6C2-8A8AC77D9D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010" y="961645"/>
            <a:ext cx="2257648" cy="4151775"/>
          </a:xfrm>
          <a:prstGeom prst="rect">
            <a:avLst/>
          </a:prstGeom>
        </p:spPr>
      </p:pic>
      <p:pic>
        <p:nvPicPr>
          <p:cNvPr id="19" name="图片 18">
            <a:extLst>
              <a:ext uri="{FF2B5EF4-FFF2-40B4-BE49-F238E27FC236}">
                <a16:creationId xmlns:a16="http://schemas.microsoft.com/office/drawing/2014/main" id="{66B6594F-2160-437A-B18B-3EE5918E2E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0" name="图片 19">
            <a:extLst>
              <a:ext uri="{FF2B5EF4-FFF2-40B4-BE49-F238E27FC236}">
                <a16:creationId xmlns:a16="http://schemas.microsoft.com/office/drawing/2014/main" id="{E6B8D98D-8735-479A-B76E-857C286359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1" name="图片 20">
            <a:extLst>
              <a:ext uri="{FF2B5EF4-FFF2-40B4-BE49-F238E27FC236}">
                <a16:creationId xmlns:a16="http://schemas.microsoft.com/office/drawing/2014/main" id="{2092C4F7-1D80-4C1C-B83D-0582CCB171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567520">
            <a:off x="4640397" y="813959"/>
            <a:ext cx="939583" cy="788449"/>
          </a:xfrm>
          <a:prstGeom prst="rect">
            <a:avLst/>
          </a:prstGeom>
        </p:spPr>
      </p:pic>
      <p:grpSp>
        <p:nvGrpSpPr>
          <p:cNvPr id="22" name="组合 21">
            <a:extLst>
              <a:ext uri="{FF2B5EF4-FFF2-40B4-BE49-F238E27FC236}">
                <a16:creationId xmlns:a16="http://schemas.microsoft.com/office/drawing/2014/main" id="{D4F4B819-65F3-4E67-B96F-427045AF1271}"/>
              </a:ext>
            </a:extLst>
          </p:cNvPr>
          <p:cNvGrpSpPr/>
          <p:nvPr userDrawn="1"/>
        </p:nvGrpSpPr>
        <p:grpSpPr>
          <a:xfrm>
            <a:off x="2303943" y="1821440"/>
            <a:ext cx="1573994" cy="2997215"/>
            <a:chOff x="4241493" y="1810742"/>
            <a:chExt cx="1177388" cy="2241994"/>
          </a:xfrm>
        </p:grpSpPr>
        <p:grpSp>
          <p:nvGrpSpPr>
            <p:cNvPr id="23" name="组合 22">
              <a:extLst>
                <a:ext uri="{FF2B5EF4-FFF2-40B4-BE49-F238E27FC236}">
                  <a16:creationId xmlns:a16="http://schemas.microsoft.com/office/drawing/2014/main" id="{1AC95CAF-19F8-46F0-8F60-4093F942A126}"/>
                </a:ext>
              </a:extLst>
            </p:cNvPr>
            <p:cNvGrpSpPr/>
            <p:nvPr userDrawn="1"/>
          </p:nvGrpSpPr>
          <p:grpSpPr>
            <a:xfrm>
              <a:off x="4241494" y="1810742"/>
              <a:ext cx="1177387" cy="1177387"/>
              <a:chOff x="4123562" y="1456562"/>
              <a:chExt cx="3944875" cy="3944875"/>
            </a:xfrm>
          </p:grpSpPr>
          <p:sp>
            <p:nvSpPr>
              <p:cNvPr id="27" name="椭圆 26">
                <a:extLst>
                  <a:ext uri="{FF2B5EF4-FFF2-40B4-BE49-F238E27FC236}">
                    <a16:creationId xmlns:a16="http://schemas.microsoft.com/office/drawing/2014/main" id="{9C3B90C4-26AC-4011-A273-BC9E3BDA9C74}"/>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8" name="椭圆 27">
                <a:extLst>
                  <a:ext uri="{FF2B5EF4-FFF2-40B4-BE49-F238E27FC236}">
                    <a16:creationId xmlns:a16="http://schemas.microsoft.com/office/drawing/2014/main" id="{8731A9ED-0B6B-463A-BE08-0F21A969739B}"/>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nvGrpSpPr>
            <p:cNvPr id="24" name="组合 23">
              <a:extLst>
                <a:ext uri="{FF2B5EF4-FFF2-40B4-BE49-F238E27FC236}">
                  <a16:creationId xmlns:a16="http://schemas.microsoft.com/office/drawing/2014/main" id="{D02D5186-888E-4405-9B2A-69A06E9620FC}"/>
                </a:ext>
              </a:extLst>
            </p:cNvPr>
            <p:cNvGrpSpPr/>
            <p:nvPr userDrawn="1"/>
          </p:nvGrpSpPr>
          <p:grpSpPr>
            <a:xfrm>
              <a:off x="4241493" y="2875349"/>
              <a:ext cx="1177387" cy="1177387"/>
              <a:chOff x="4123562" y="1456562"/>
              <a:chExt cx="3944875" cy="3944875"/>
            </a:xfrm>
          </p:grpSpPr>
          <p:sp>
            <p:nvSpPr>
              <p:cNvPr id="25" name="椭圆 24">
                <a:extLst>
                  <a:ext uri="{FF2B5EF4-FFF2-40B4-BE49-F238E27FC236}">
                    <a16:creationId xmlns:a16="http://schemas.microsoft.com/office/drawing/2014/main" id="{A26E9C64-3C43-487D-9444-76CE57719D1F}"/>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26" name="椭圆 25">
                <a:extLst>
                  <a:ext uri="{FF2B5EF4-FFF2-40B4-BE49-F238E27FC236}">
                    <a16:creationId xmlns:a16="http://schemas.microsoft.com/office/drawing/2014/main" id="{28DBEAAC-EB46-457A-A4EF-909FB66041A1}"/>
                  </a:ext>
                </a:extLst>
              </p:cNvPr>
              <p:cNvSpPr/>
              <p:nvPr userDrawn="1"/>
            </p:nvSpPr>
            <p:spPr>
              <a:xfrm>
                <a:off x="4493206" y="1863116"/>
                <a:ext cx="3205586" cy="320558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872782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4949745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4307496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348072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64623059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0019825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0801497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1769221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473030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815905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81627205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D5BF57F-0332-4F3B-9BE4-CC98481A99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2" name="组合 11">
            <a:extLst>
              <a:ext uri="{FF2B5EF4-FFF2-40B4-BE49-F238E27FC236}">
                <a16:creationId xmlns:a16="http://schemas.microsoft.com/office/drawing/2014/main" id="{BD94E91E-61FA-4034-A715-880ED9049C33}"/>
              </a:ext>
            </a:extLst>
          </p:cNvPr>
          <p:cNvGrpSpPr/>
          <p:nvPr userDrawn="1"/>
        </p:nvGrpSpPr>
        <p:grpSpPr>
          <a:xfrm>
            <a:off x="4123562" y="645474"/>
            <a:ext cx="3944875" cy="3944875"/>
            <a:chOff x="4123562" y="1456562"/>
            <a:chExt cx="3944875" cy="3944875"/>
          </a:xfrm>
        </p:grpSpPr>
        <p:sp>
          <p:nvSpPr>
            <p:cNvPr id="13" name="椭圆 12">
              <a:extLst>
                <a:ext uri="{FF2B5EF4-FFF2-40B4-BE49-F238E27FC236}">
                  <a16:creationId xmlns:a16="http://schemas.microsoft.com/office/drawing/2014/main" id="{85094751-2DD4-4846-8B0F-163BD84E9911}"/>
                </a:ext>
              </a:extLst>
            </p:cNvPr>
            <p:cNvSpPr/>
            <p:nvPr userDrawn="1"/>
          </p:nvSpPr>
          <p:spPr>
            <a:xfrm>
              <a:off x="4123562" y="1456562"/>
              <a:ext cx="3944875" cy="3944875"/>
            </a:xfrm>
            <a:prstGeom prst="ellipse">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sp>
          <p:nvSpPr>
            <p:cNvPr id="14" name="椭圆 13">
              <a:extLst>
                <a:ext uri="{FF2B5EF4-FFF2-40B4-BE49-F238E27FC236}">
                  <a16:creationId xmlns:a16="http://schemas.microsoft.com/office/drawing/2014/main" id="{F1EEAC64-50F3-4E2E-BAAE-FFB0825138B7}"/>
                </a:ext>
              </a:extLst>
            </p:cNvPr>
            <p:cNvSpPr/>
            <p:nvPr userDrawn="1"/>
          </p:nvSpPr>
          <p:spPr>
            <a:xfrm>
              <a:off x="4251842" y="1584842"/>
              <a:ext cx="3688316" cy="3688316"/>
            </a:xfrm>
            <a:prstGeom prst="ellipse">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latin typeface="字魂27号-布丁体" panose="00000500000000000000" pitchFamily="2" charset="-122"/>
                <a:ea typeface="字魂27号-布丁体" panose="00000500000000000000" pitchFamily="2" charset="-122"/>
              </a:endParaRPr>
            </a:p>
          </p:txBody>
        </p:sp>
      </p:grpSp>
      <p:pic>
        <p:nvPicPr>
          <p:cNvPr id="15" name="图片 14">
            <a:extLst>
              <a:ext uri="{FF2B5EF4-FFF2-40B4-BE49-F238E27FC236}">
                <a16:creationId xmlns:a16="http://schemas.microsoft.com/office/drawing/2014/main" id="{9A17473D-56BE-4352-8692-15F20858B5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5" name="图片 4">
            <a:extLst>
              <a:ext uri="{FF2B5EF4-FFF2-40B4-BE49-F238E27FC236}">
                <a16:creationId xmlns:a16="http://schemas.microsoft.com/office/drawing/2014/main" id="{8316A421-FEC6-4892-9085-219A52D4EB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a:stretch/>
        </p:blipFill>
        <p:spPr>
          <a:xfrm>
            <a:off x="0" y="3212432"/>
            <a:ext cx="12192000" cy="3645245"/>
          </a:xfrm>
          <a:prstGeom prst="rect">
            <a:avLst/>
          </a:prstGeom>
        </p:spPr>
      </p:pic>
      <p:pic>
        <p:nvPicPr>
          <p:cNvPr id="20" name="图片 19" descr="图片包含 风筝, 放飞, 户外, 男士&#10;&#10;描述已自动生成">
            <a:extLst>
              <a:ext uri="{FF2B5EF4-FFF2-40B4-BE49-F238E27FC236}">
                <a16:creationId xmlns:a16="http://schemas.microsoft.com/office/drawing/2014/main" id="{42184D4F-2217-4B19-AE83-F7B968676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1710" y="-104227"/>
            <a:ext cx="5409508" cy="4559968"/>
          </a:xfrm>
          <a:prstGeom prst="rect">
            <a:avLst/>
          </a:prstGeom>
        </p:spPr>
      </p:pic>
      <p:pic>
        <p:nvPicPr>
          <p:cNvPr id="21" name="图片 20">
            <a:extLst>
              <a:ext uri="{FF2B5EF4-FFF2-40B4-BE49-F238E27FC236}">
                <a16:creationId xmlns:a16="http://schemas.microsoft.com/office/drawing/2014/main" id="{0B456752-0E6B-4E23-B476-F10E7B2217D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spTree>
    <p:extLst>
      <p:ext uri="{BB962C8B-B14F-4D97-AF65-F5344CB8AC3E}">
        <p14:creationId xmlns:p14="http://schemas.microsoft.com/office/powerpoint/2010/main" val="10227757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53606677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76635831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80098457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975701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09725013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3703773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20857790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69784878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43889540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913856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5161958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210739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6846476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5540226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85582110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549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4953774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965448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23016156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560948"/>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9683219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74DFC1B-353D-4840-BD89-C9F51B649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14" name="组合 13">
            <a:extLst>
              <a:ext uri="{FF2B5EF4-FFF2-40B4-BE49-F238E27FC236}">
                <a16:creationId xmlns:a16="http://schemas.microsoft.com/office/drawing/2014/main" id="{E89C60B6-FFB4-4B81-BC2C-244161BA54DC}"/>
              </a:ext>
            </a:extLst>
          </p:cNvPr>
          <p:cNvGrpSpPr/>
          <p:nvPr userDrawn="1"/>
        </p:nvGrpSpPr>
        <p:grpSpPr>
          <a:xfrm>
            <a:off x="895120" y="13716000"/>
            <a:ext cx="10401759" cy="5545419"/>
            <a:chOff x="895120" y="560948"/>
            <a:chExt cx="10401759" cy="5545419"/>
          </a:xfrm>
        </p:grpSpPr>
        <p:sp>
          <p:nvSpPr>
            <p:cNvPr id="15" name="矩形: 圆角 14">
              <a:extLst>
                <a:ext uri="{FF2B5EF4-FFF2-40B4-BE49-F238E27FC236}">
                  <a16:creationId xmlns:a16="http://schemas.microsoft.com/office/drawing/2014/main" id="{2033343E-9142-4505-BD60-35219B9E97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16" name="矩形: 圆角 15">
              <a:extLst>
                <a:ext uri="{FF2B5EF4-FFF2-40B4-BE49-F238E27FC236}">
                  <a16:creationId xmlns:a16="http://schemas.microsoft.com/office/drawing/2014/main" id="{2730350E-86BE-4E42-B347-D1D1282C7933}"/>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9" name="图片 18">
            <a:extLst>
              <a:ext uri="{FF2B5EF4-FFF2-40B4-BE49-F238E27FC236}">
                <a16:creationId xmlns:a16="http://schemas.microsoft.com/office/drawing/2014/main" id="{18BF4325-345D-4E32-96D9-33AED0ED6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0" name="图片 19">
            <a:extLst>
              <a:ext uri="{FF2B5EF4-FFF2-40B4-BE49-F238E27FC236}">
                <a16:creationId xmlns:a16="http://schemas.microsoft.com/office/drawing/2014/main" id="{74D6B39F-1635-46ED-AD44-D3367F5E6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22" name="图片 21">
            <a:extLst>
              <a:ext uri="{FF2B5EF4-FFF2-40B4-BE49-F238E27FC236}">
                <a16:creationId xmlns:a16="http://schemas.microsoft.com/office/drawing/2014/main" id="{7DA7133A-6A20-4941-AFBE-E6B07D333A4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3" name="图片 12">
            <a:extLst>
              <a:ext uri="{FF2B5EF4-FFF2-40B4-BE49-F238E27FC236}">
                <a16:creationId xmlns:a16="http://schemas.microsoft.com/office/drawing/2014/main" id="{0BC1DC05-7B7D-4F15-98AE-6A24E80E60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21" name="图片 20" descr="图片包含 风筝, 放飞, 户外, 男士&#10;&#10;描述已自动生成">
            <a:extLst>
              <a:ext uri="{FF2B5EF4-FFF2-40B4-BE49-F238E27FC236}">
                <a16:creationId xmlns:a16="http://schemas.microsoft.com/office/drawing/2014/main" id="{C4F8B62B-A729-44A4-93C3-EFA95BFA04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17136449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两栏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D0768494-01CA-4DEB-9B0E-9CF706A2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6" name="图片 15">
            <a:extLst>
              <a:ext uri="{FF2B5EF4-FFF2-40B4-BE49-F238E27FC236}">
                <a16:creationId xmlns:a16="http://schemas.microsoft.com/office/drawing/2014/main" id="{E3BF1060-9D38-442B-B650-C56FFAABC4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grpSp>
        <p:nvGrpSpPr>
          <p:cNvPr id="18" name="组合 17">
            <a:extLst>
              <a:ext uri="{FF2B5EF4-FFF2-40B4-BE49-F238E27FC236}">
                <a16:creationId xmlns:a16="http://schemas.microsoft.com/office/drawing/2014/main" id="{45394101-C3C9-4C52-B8BA-914808A0EFA1}"/>
              </a:ext>
            </a:extLst>
          </p:cNvPr>
          <p:cNvGrpSpPr/>
          <p:nvPr userDrawn="1"/>
        </p:nvGrpSpPr>
        <p:grpSpPr>
          <a:xfrm>
            <a:off x="895120" y="560948"/>
            <a:ext cx="10401759" cy="5545419"/>
            <a:chOff x="895120" y="560948"/>
            <a:chExt cx="10401759" cy="5545419"/>
          </a:xfrm>
        </p:grpSpPr>
        <p:sp>
          <p:nvSpPr>
            <p:cNvPr id="19" name="矩形: 圆角 18">
              <a:extLst>
                <a:ext uri="{FF2B5EF4-FFF2-40B4-BE49-F238E27FC236}">
                  <a16:creationId xmlns:a16="http://schemas.microsoft.com/office/drawing/2014/main" id="{528365A8-FCD2-4C1B-B934-227FBB06A56E}"/>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B6B88804-F260-4FCE-82A3-7A9EEA2FC9EA}"/>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7" name="图片 16">
            <a:extLst>
              <a:ext uri="{FF2B5EF4-FFF2-40B4-BE49-F238E27FC236}">
                <a16:creationId xmlns:a16="http://schemas.microsoft.com/office/drawing/2014/main" id="{F8F23204-87C2-4289-B849-D176F748B3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6842" b="6433"/>
          <a:stretch/>
        </p:blipFill>
        <p:spPr>
          <a:xfrm>
            <a:off x="0" y="3653905"/>
            <a:ext cx="12192000" cy="3204095"/>
          </a:xfrm>
          <a:prstGeom prst="rect">
            <a:avLst/>
          </a:prstGeom>
        </p:spPr>
      </p:pic>
      <p:pic>
        <p:nvPicPr>
          <p:cNvPr id="21" name="图片 20">
            <a:extLst>
              <a:ext uri="{FF2B5EF4-FFF2-40B4-BE49-F238E27FC236}">
                <a16:creationId xmlns:a16="http://schemas.microsoft.com/office/drawing/2014/main" id="{9B0D6CFB-624C-479D-90BF-D6FDC0AB0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2" name="图片 21">
            <a:extLst>
              <a:ext uri="{FF2B5EF4-FFF2-40B4-BE49-F238E27FC236}">
                <a16:creationId xmlns:a16="http://schemas.microsoft.com/office/drawing/2014/main" id="{636F0092-7B80-47C5-802A-A46531C29CD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23" name="图片 22">
            <a:extLst>
              <a:ext uri="{FF2B5EF4-FFF2-40B4-BE49-F238E27FC236}">
                <a16:creationId xmlns:a16="http://schemas.microsoft.com/office/drawing/2014/main" id="{AD15E950-7373-4D7F-AC22-B7CD801C901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spTree>
    <p:extLst>
      <p:ext uri="{BB962C8B-B14F-4D97-AF65-F5344CB8AC3E}">
        <p14:creationId xmlns:p14="http://schemas.microsoft.com/office/powerpoint/2010/main" val="68943504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4BC1095C-834A-4BA8-BCFB-3D5B199A29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17" name="图片 16" descr="图片包含 风筝, 放飞, 户外, 男士&#10;&#10;描述已自动生成">
            <a:extLst>
              <a:ext uri="{FF2B5EF4-FFF2-40B4-BE49-F238E27FC236}">
                <a16:creationId xmlns:a16="http://schemas.microsoft.com/office/drawing/2014/main" id="{FE2D20D6-ACF9-4C2E-B4E9-6EEB0D6BA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321" y="113331"/>
            <a:ext cx="5409508" cy="4559968"/>
          </a:xfrm>
          <a:prstGeom prst="rect">
            <a:avLst/>
          </a:prstGeom>
        </p:spPr>
      </p:pic>
      <p:grpSp>
        <p:nvGrpSpPr>
          <p:cNvPr id="18" name="组合 17">
            <a:extLst>
              <a:ext uri="{FF2B5EF4-FFF2-40B4-BE49-F238E27FC236}">
                <a16:creationId xmlns:a16="http://schemas.microsoft.com/office/drawing/2014/main" id="{8D159644-7CF6-4D94-97C9-09C432B66E70}"/>
              </a:ext>
            </a:extLst>
          </p:cNvPr>
          <p:cNvGrpSpPr/>
          <p:nvPr userDrawn="1"/>
        </p:nvGrpSpPr>
        <p:grpSpPr>
          <a:xfrm>
            <a:off x="2319231" y="1399660"/>
            <a:ext cx="7565360" cy="3101180"/>
            <a:chOff x="3100251" y="1601912"/>
            <a:chExt cx="7565360" cy="3101180"/>
          </a:xfrm>
        </p:grpSpPr>
        <p:sp>
          <p:nvSpPr>
            <p:cNvPr id="19" name="矩形: 圆角 18">
              <a:extLst>
                <a:ext uri="{FF2B5EF4-FFF2-40B4-BE49-F238E27FC236}">
                  <a16:creationId xmlns:a16="http://schemas.microsoft.com/office/drawing/2014/main" id="{FFEB1E8C-4480-4D5B-8EDC-03B16B2CC36F}"/>
                </a:ext>
              </a:extLst>
            </p:cNvPr>
            <p:cNvSpPr/>
            <p:nvPr userDrawn="1"/>
          </p:nvSpPr>
          <p:spPr>
            <a:xfrm>
              <a:off x="3100251" y="1601912"/>
              <a:ext cx="7565360" cy="3101180"/>
            </a:xfrm>
            <a:prstGeom prst="roundRect">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20" name="矩形: 圆角 19">
              <a:extLst>
                <a:ext uri="{FF2B5EF4-FFF2-40B4-BE49-F238E27FC236}">
                  <a16:creationId xmlns:a16="http://schemas.microsoft.com/office/drawing/2014/main" id="{FD24B32E-9940-4204-A683-FAE6629D30D7}"/>
                </a:ext>
              </a:extLst>
            </p:cNvPr>
            <p:cNvSpPr/>
            <p:nvPr userDrawn="1"/>
          </p:nvSpPr>
          <p:spPr>
            <a:xfrm>
              <a:off x="3230674" y="1730457"/>
              <a:ext cx="7304513" cy="2843043"/>
            </a:xfrm>
            <a:prstGeom prst="roundRect">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21" name="图片 20">
            <a:extLst>
              <a:ext uri="{FF2B5EF4-FFF2-40B4-BE49-F238E27FC236}">
                <a16:creationId xmlns:a16="http://schemas.microsoft.com/office/drawing/2014/main" id="{B64D2B6A-E316-4370-B4E0-5684C1C935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907750"/>
            <a:ext cx="12192000" cy="2949927"/>
          </a:xfrm>
          <a:prstGeom prst="rect">
            <a:avLst/>
          </a:prstGeom>
        </p:spPr>
      </p:pic>
      <p:pic>
        <p:nvPicPr>
          <p:cNvPr id="22" name="图片 21">
            <a:extLst>
              <a:ext uri="{FF2B5EF4-FFF2-40B4-BE49-F238E27FC236}">
                <a16:creationId xmlns:a16="http://schemas.microsoft.com/office/drawing/2014/main" id="{924AD35A-9A13-464F-99D2-71D3736BE1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18589" y="-134286"/>
            <a:ext cx="3038623" cy="5055202"/>
          </a:xfrm>
          <a:prstGeom prst="rect">
            <a:avLst/>
          </a:prstGeom>
        </p:spPr>
      </p:pic>
      <p:pic>
        <p:nvPicPr>
          <p:cNvPr id="23" name="图片 22">
            <a:extLst>
              <a:ext uri="{FF2B5EF4-FFF2-40B4-BE49-F238E27FC236}">
                <a16:creationId xmlns:a16="http://schemas.microsoft.com/office/drawing/2014/main" id="{74197FF8-7464-4E17-9E6E-909DBCE7CAA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7719"/>
          <a:stretch/>
        </p:blipFill>
        <p:spPr>
          <a:xfrm>
            <a:off x="0" y="3272589"/>
            <a:ext cx="12192000" cy="3585088"/>
          </a:xfrm>
          <a:prstGeom prst="rect">
            <a:avLst/>
          </a:prstGeom>
        </p:spPr>
      </p:pic>
      <p:pic>
        <p:nvPicPr>
          <p:cNvPr id="24" name="图片 23">
            <a:extLst>
              <a:ext uri="{FF2B5EF4-FFF2-40B4-BE49-F238E27FC236}">
                <a16:creationId xmlns:a16="http://schemas.microsoft.com/office/drawing/2014/main" id="{A3AB5E3A-7DA0-490F-BDF1-C7BC0F6D3F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61099" y="127906"/>
            <a:ext cx="1448196" cy="1215250"/>
          </a:xfrm>
          <a:prstGeom prst="rect">
            <a:avLst/>
          </a:prstGeom>
        </p:spPr>
      </p:pic>
      <p:pic>
        <p:nvPicPr>
          <p:cNvPr id="25" name="图片 24">
            <a:extLst>
              <a:ext uri="{FF2B5EF4-FFF2-40B4-BE49-F238E27FC236}">
                <a16:creationId xmlns:a16="http://schemas.microsoft.com/office/drawing/2014/main" id="{B6B9E760-96E2-4D76-B081-FC893659049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567520">
            <a:off x="9272554" y="554760"/>
            <a:ext cx="939583" cy="788449"/>
          </a:xfrm>
          <a:prstGeom prst="rect">
            <a:avLst/>
          </a:prstGeom>
        </p:spPr>
      </p:pic>
    </p:spTree>
    <p:extLst>
      <p:ext uri="{BB962C8B-B14F-4D97-AF65-F5344CB8AC3E}">
        <p14:creationId xmlns:p14="http://schemas.microsoft.com/office/powerpoint/2010/main" val="14210365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1C9685D-5276-4D4C-BC32-3102DB437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grpSp>
        <p:nvGrpSpPr>
          <p:cNvPr id="5" name="组合 4">
            <a:extLst>
              <a:ext uri="{FF2B5EF4-FFF2-40B4-BE49-F238E27FC236}">
                <a16:creationId xmlns:a16="http://schemas.microsoft.com/office/drawing/2014/main" id="{E88CC7F5-0E4E-44D1-BFF4-6134E737A247}"/>
              </a:ext>
            </a:extLst>
          </p:cNvPr>
          <p:cNvGrpSpPr/>
          <p:nvPr userDrawn="1"/>
        </p:nvGrpSpPr>
        <p:grpSpPr>
          <a:xfrm>
            <a:off x="895120" y="560948"/>
            <a:ext cx="10401759" cy="5545419"/>
            <a:chOff x="895120" y="560948"/>
            <a:chExt cx="10401759" cy="5545419"/>
          </a:xfrm>
        </p:grpSpPr>
        <p:sp>
          <p:nvSpPr>
            <p:cNvPr id="6" name="矩形: 圆角 5">
              <a:extLst>
                <a:ext uri="{FF2B5EF4-FFF2-40B4-BE49-F238E27FC236}">
                  <a16:creationId xmlns:a16="http://schemas.microsoft.com/office/drawing/2014/main" id="{A3D1BA0B-F826-4C67-BB7A-D4F920EF8914}"/>
                </a:ext>
              </a:extLst>
            </p:cNvPr>
            <p:cNvSpPr/>
            <p:nvPr userDrawn="1"/>
          </p:nvSpPr>
          <p:spPr>
            <a:xfrm>
              <a:off x="895120" y="560948"/>
              <a:ext cx="10401759" cy="5545419"/>
            </a:xfrm>
            <a:prstGeom prst="roundRect">
              <a:avLst>
                <a:gd name="adj" fmla="val 12892"/>
              </a:avLst>
            </a:prstGeom>
            <a:solidFill>
              <a:schemeClr val="bg1"/>
            </a:solidFill>
            <a:ln w="101600">
              <a:solidFill>
                <a:srgbClr val="69A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sp>
          <p:nvSpPr>
            <p:cNvPr id="7" name="矩形: 圆角 6">
              <a:extLst>
                <a:ext uri="{FF2B5EF4-FFF2-40B4-BE49-F238E27FC236}">
                  <a16:creationId xmlns:a16="http://schemas.microsoft.com/office/drawing/2014/main" id="{3F344303-5F3E-4BE8-BB67-DDA33FACDD59}"/>
                </a:ext>
              </a:extLst>
            </p:cNvPr>
            <p:cNvSpPr/>
            <p:nvPr userDrawn="1"/>
          </p:nvSpPr>
          <p:spPr>
            <a:xfrm>
              <a:off x="1028699" y="690851"/>
              <a:ext cx="10134600" cy="5258257"/>
            </a:xfrm>
            <a:prstGeom prst="roundRect">
              <a:avLst>
                <a:gd name="adj" fmla="val 13065"/>
              </a:avLst>
            </a:prstGeom>
            <a:solidFill>
              <a:schemeClr val="bg1"/>
            </a:solidFill>
            <a:ln w="25400">
              <a:solidFill>
                <a:srgbClr val="69A42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27号-布丁体" panose="00000500000000000000" pitchFamily="2" charset="-122"/>
                <a:ea typeface="字魂27号-布丁体" panose="00000500000000000000" pitchFamily="2" charset="-122"/>
              </a:endParaRPr>
            </a:p>
          </p:txBody>
        </p:sp>
      </p:grpSp>
      <p:pic>
        <p:nvPicPr>
          <p:cNvPr id="10" name="图片 9">
            <a:extLst>
              <a:ext uri="{FF2B5EF4-FFF2-40B4-BE49-F238E27FC236}">
                <a16:creationId xmlns:a16="http://schemas.microsoft.com/office/drawing/2014/main" id="{1D2074ED-745E-47F2-A28D-7556C36D23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681" y="144008"/>
            <a:ext cx="1448196" cy="1215250"/>
          </a:xfrm>
          <a:prstGeom prst="rect">
            <a:avLst/>
          </a:prstGeom>
        </p:spPr>
      </p:pic>
      <p:pic>
        <p:nvPicPr>
          <p:cNvPr id="11" name="图片 10">
            <a:extLst>
              <a:ext uri="{FF2B5EF4-FFF2-40B4-BE49-F238E27FC236}">
                <a16:creationId xmlns:a16="http://schemas.microsoft.com/office/drawing/2014/main" id="{4B80EC09-CA68-41B4-B9BC-891938004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567520">
            <a:off x="8502533" y="99419"/>
            <a:ext cx="939583" cy="788449"/>
          </a:xfrm>
          <a:prstGeom prst="rect">
            <a:avLst/>
          </a:prstGeom>
        </p:spPr>
      </p:pic>
      <p:pic>
        <p:nvPicPr>
          <p:cNvPr id="14" name="图片 13">
            <a:extLst>
              <a:ext uri="{FF2B5EF4-FFF2-40B4-BE49-F238E27FC236}">
                <a16:creationId xmlns:a16="http://schemas.microsoft.com/office/drawing/2014/main" id="{9F71DEF7-D83E-4C6D-933C-2D2AC3B4D1E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6842"/>
          <a:stretch/>
        </p:blipFill>
        <p:spPr>
          <a:xfrm>
            <a:off x="0" y="4185878"/>
            <a:ext cx="8936182" cy="2671799"/>
          </a:xfrm>
          <a:prstGeom prst="rect">
            <a:avLst/>
          </a:prstGeom>
        </p:spPr>
      </p:pic>
      <p:pic>
        <p:nvPicPr>
          <p:cNvPr id="12" name="图片 11">
            <a:extLst>
              <a:ext uri="{FF2B5EF4-FFF2-40B4-BE49-F238E27FC236}">
                <a16:creationId xmlns:a16="http://schemas.microsoft.com/office/drawing/2014/main" id="{F40A0BCD-6572-4563-811D-AEC7824035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4825" y="4842163"/>
            <a:ext cx="12192000" cy="2015513"/>
          </a:xfrm>
          <a:prstGeom prst="rect">
            <a:avLst/>
          </a:prstGeom>
        </p:spPr>
      </p:pic>
      <p:pic>
        <p:nvPicPr>
          <p:cNvPr id="13" name="图片 12" descr="图片包含 风筝, 放飞, 户外, 男士&#10;&#10;描述已自动生成">
            <a:extLst>
              <a:ext uri="{FF2B5EF4-FFF2-40B4-BE49-F238E27FC236}">
                <a16:creationId xmlns:a16="http://schemas.microsoft.com/office/drawing/2014/main" id="{84B28A0B-3225-419B-A96F-A51BEEAC0A0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92512" y="3038191"/>
            <a:ext cx="3733067" cy="3146805"/>
          </a:xfrm>
          <a:prstGeom prst="rect">
            <a:avLst/>
          </a:prstGeom>
        </p:spPr>
      </p:pic>
    </p:spTree>
    <p:extLst>
      <p:ext uri="{BB962C8B-B14F-4D97-AF65-F5344CB8AC3E}">
        <p14:creationId xmlns:p14="http://schemas.microsoft.com/office/powerpoint/2010/main" val="318531592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02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97" r:id="rId3"/>
    <p:sldLayoutId id="2147483790" r:id="rId4"/>
    <p:sldLayoutId id="2147483752" r:id="rId5"/>
    <p:sldLayoutId id="2147483720" r:id="rId6"/>
    <p:sldLayoutId id="2147483651" r:id="rId7"/>
    <p:sldLayoutId id="2147483652" r:id="rId8"/>
    <p:sldLayoutId id="2147483796" r:id="rId9"/>
    <p:sldLayoutId id="2147483789" r:id="rId10"/>
    <p:sldLayoutId id="2147483785" r:id="rId11"/>
    <p:sldLayoutId id="2147483784" r:id="rId12"/>
    <p:sldLayoutId id="2147483783" r:id="rId13"/>
    <p:sldLayoutId id="2147483772" r:id="rId14"/>
    <p:sldLayoutId id="2147483765" r:id="rId15"/>
    <p:sldLayoutId id="2147483764" r:id="rId16"/>
    <p:sldLayoutId id="2147483763" r:id="rId17"/>
    <p:sldLayoutId id="2147483762" r:id="rId18"/>
    <p:sldLayoutId id="2147483761" r:id="rId19"/>
    <p:sldLayoutId id="2147483760" r:id="rId20"/>
    <p:sldLayoutId id="2147483759" r:id="rId21"/>
    <p:sldLayoutId id="2147483758" r:id="rId22"/>
    <p:sldLayoutId id="2147483757" r:id="rId23"/>
    <p:sldLayoutId id="2147483756" r:id="rId24"/>
    <p:sldLayoutId id="2147483755" r:id="rId25"/>
    <p:sldLayoutId id="2147483754" r:id="rId26"/>
    <p:sldLayoutId id="2147483746" r:id="rId27"/>
    <p:sldLayoutId id="2147483745" r:id="rId28"/>
    <p:sldLayoutId id="2147483744" r:id="rId29"/>
    <p:sldLayoutId id="2147483743" r:id="rId30"/>
    <p:sldLayoutId id="2147483737" r:id="rId31"/>
    <p:sldLayoutId id="2147483730" r:id="rId32"/>
    <p:sldLayoutId id="2147483729" r:id="rId33"/>
    <p:sldLayoutId id="2147483728" r:id="rId34"/>
    <p:sldLayoutId id="2147483727" r:id="rId35"/>
    <p:sldLayoutId id="2147483726" r:id="rId36"/>
    <p:sldLayoutId id="2147483725" r:id="rId37"/>
    <p:sldLayoutId id="2147483724" r:id="rId38"/>
    <p:sldLayoutId id="2147483723" r:id="rId39"/>
    <p:sldLayoutId id="2147483722" r:id="rId40"/>
    <p:sldLayoutId id="2147483698" r:id="rId41"/>
    <p:sldLayoutId id="2147483658" r:id="rId42"/>
    <p:sldLayoutId id="2147483654" r:id="rId43"/>
    <p:sldLayoutId id="2147483766" r:id="rId44"/>
    <p:sldLayoutId id="2147483731" r:id="rId45"/>
    <p:sldLayoutId id="2147483653" r:id="rId46"/>
    <p:sldLayoutId id="2147483655" r:id="rId47"/>
    <p:sldLayoutId id="2147483795" r:id="rId48"/>
    <p:sldLayoutId id="2147483794" r:id="rId49"/>
    <p:sldLayoutId id="2147483793" r:id="rId50"/>
    <p:sldLayoutId id="2147483792" r:id="rId51"/>
    <p:sldLayoutId id="2147483791" r:id="rId52"/>
    <p:sldLayoutId id="2147483788" r:id="rId53"/>
    <p:sldLayoutId id="2147483787" r:id="rId54"/>
    <p:sldLayoutId id="2147483786" r:id="rId55"/>
    <p:sldLayoutId id="2147483771" r:id="rId56"/>
    <p:sldLayoutId id="2147483770" r:id="rId57"/>
    <p:sldLayoutId id="2147483769" r:id="rId58"/>
    <p:sldLayoutId id="2147483768" r:id="rId59"/>
    <p:sldLayoutId id="2147483767" r:id="rId60"/>
    <p:sldLayoutId id="2147483753" r:id="rId61"/>
    <p:sldLayoutId id="2147483751" r:id="rId62"/>
    <p:sldLayoutId id="2147483750" r:id="rId63"/>
    <p:sldLayoutId id="2147483749" r:id="rId64"/>
    <p:sldLayoutId id="2147483748" r:id="rId65"/>
    <p:sldLayoutId id="2147483747" r:id="rId66"/>
    <p:sldLayoutId id="2147483736" r:id="rId67"/>
    <p:sldLayoutId id="2147483735" r:id="rId68"/>
    <p:sldLayoutId id="2147483734" r:id="rId69"/>
    <p:sldLayoutId id="2147483733" r:id="rId70"/>
    <p:sldLayoutId id="2147483732" r:id="rId71"/>
    <p:sldLayoutId id="2147483721" r:id="rId72"/>
    <p:sldLayoutId id="2147483667" r:id="rId73"/>
    <p:sldLayoutId id="2147483782" r:id="rId74"/>
    <p:sldLayoutId id="2147483781" r:id="rId75"/>
    <p:sldLayoutId id="2147483780" r:id="rId76"/>
    <p:sldLayoutId id="2147483779" r:id="rId77"/>
    <p:sldLayoutId id="2147483778" r:id="rId78"/>
    <p:sldLayoutId id="2147483777" r:id="rId79"/>
    <p:sldLayoutId id="2147483776" r:id="rId80"/>
    <p:sldLayoutId id="2147483775" r:id="rId81"/>
    <p:sldLayoutId id="2147483774" r:id="rId82"/>
    <p:sldLayoutId id="2147483773" r:id="rId83"/>
    <p:sldLayoutId id="2147483742" r:id="rId84"/>
    <p:sldLayoutId id="2147483741" r:id="rId85"/>
    <p:sldLayoutId id="2147483740" r:id="rId86"/>
    <p:sldLayoutId id="2147483739" r:id="rId87"/>
    <p:sldLayoutId id="2147483738" r:id="rId88"/>
    <p:sldLayoutId id="2147483661" r:id="rId89"/>
    <p:sldLayoutId id="2147483656" r:id="rId90"/>
    <p:sldLayoutId id="2147483657" r:id="rId91"/>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0.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3.xml"/><Relationship Id="rId6" Type="http://schemas.openxmlformats.org/officeDocument/2006/relationships/image" Target="../media/image32.svg"/><Relationship Id="rId11" Type="http://schemas.microsoft.com/office/2007/relationships/diagramDrawing" Target="../diagrams/drawing1.xml"/><Relationship Id="rId5" Type="http://schemas.openxmlformats.org/officeDocument/2006/relationships/image" Target="../media/image31.png"/><Relationship Id="rId10" Type="http://schemas.openxmlformats.org/officeDocument/2006/relationships/diagramColors" Target="../diagrams/colors1.xml"/><Relationship Id="rId4" Type="http://schemas.microsoft.com/office/2007/relationships/hdphoto" Target="../media/hdphoto9.wdp"/><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3.xm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73.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7.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gif"/><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47.xml"/><Relationship Id="rId6" Type="http://schemas.openxmlformats.org/officeDocument/2006/relationships/image" Target="../media/image2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5.png"/><Relationship Id="rId12" Type="http://schemas.microsoft.com/office/2007/relationships/hdphoto" Target="../media/hdphoto6.wdp"/><Relationship Id="rId2" Type="http://schemas.openxmlformats.org/officeDocument/2006/relationships/image" Target="../media/image22.gif"/><Relationship Id="rId16" Type="http://schemas.microsoft.com/office/2007/relationships/hdphoto" Target="../media/hdphoto8.wdp"/><Relationship Id="rId1" Type="http://schemas.openxmlformats.org/officeDocument/2006/relationships/slideLayout" Target="../slideLayouts/slideLayout47.xml"/><Relationship Id="rId6" Type="http://schemas.microsoft.com/office/2007/relationships/hdphoto" Target="../media/hdphoto3.wdp"/><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6.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32.svg"/><Relationship Id="rId5" Type="http://schemas.openxmlformats.org/officeDocument/2006/relationships/image" Target="../media/image31.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DE446C-C4C5-4F38-CBE9-52F3DDB1B82D}"/>
              </a:ext>
            </a:extLst>
          </p:cNvPr>
          <p:cNvSpPr/>
          <p:nvPr/>
        </p:nvSpPr>
        <p:spPr>
          <a:xfrm>
            <a:off x="265215" y="136566"/>
            <a:ext cx="11661569" cy="6460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F2C53D-75DB-2DE5-7A3C-B6036B2F4457}"/>
              </a:ext>
            </a:extLst>
          </p:cNvPr>
          <p:cNvPicPr>
            <a:picLocks noChangeAspect="1"/>
          </p:cNvPicPr>
          <p:nvPr/>
        </p:nvPicPr>
        <p:blipFill>
          <a:blip r:embed="rId2"/>
          <a:stretch>
            <a:fillRect/>
          </a:stretch>
        </p:blipFill>
        <p:spPr>
          <a:xfrm>
            <a:off x="457200" y="419100"/>
            <a:ext cx="1335559" cy="1335559"/>
          </a:xfrm>
          <a:prstGeom prst="rect">
            <a:avLst/>
          </a:prstGeom>
        </p:spPr>
      </p:pic>
      <p:pic>
        <p:nvPicPr>
          <p:cNvPr id="4" name="table">
            <a:extLst>
              <a:ext uri="{FF2B5EF4-FFF2-40B4-BE49-F238E27FC236}">
                <a16:creationId xmlns:a16="http://schemas.microsoft.com/office/drawing/2014/main" id="{09B25754-E73E-DD49-8525-4D6D4A4661D5}"/>
              </a:ext>
            </a:extLst>
          </p:cNvPr>
          <p:cNvPicPr>
            <a:picLocks noChangeAspect="1"/>
          </p:cNvPicPr>
          <p:nvPr/>
        </p:nvPicPr>
        <p:blipFill>
          <a:blip r:embed="rId3"/>
          <a:stretch>
            <a:fillRect/>
          </a:stretch>
        </p:blipFill>
        <p:spPr>
          <a:xfrm>
            <a:off x="2551216" y="613432"/>
            <a:ext cx="7809186" cy="654520"/>
          </a:xfrm>
          <a:prstGeom prst="rect">
            <a:avLst/>
          </a:prstGeom>
        </p:spPr>
      </p:pic>
      <p:pic>
        <p:nvPicPr>
          <p:cNvPr id="5" name="Picture 4">
            <a:extLst>
              <a:ext uri="{FF2B5EF4-FFF2-40B4-BE49-F238E27FC236}">
                <a16:creationId xmlns:a16="http://schemas.microsoft.com/office/drawing/2014/main" id="{B766D1DF-59A8-E53C-6327-A745E8582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414" y="1267952"/>
            <a:ext cx="6080834" cy="3093551"/>
          </a:xfrm>
          <a:prstGeom prst="rect">
            <a:avLst/>
          </a:prstGeom>
        </p:spPr>
      </p:pic>
      <p:pic>
        <p:nvPicPr>
          <p:cNvPr id="6" name="table">
            <a:extLst>
              <a:ext uri="{FF2B5EF4-FFF2-40B4-BE49-F238E27FC236}">
                <a16:creationId xmlns:a16="http://schemas.microsoft.com/office/drawing/2014/main" id="{D2839C33-A2D4-E317-50BD-A061F5789299}"/>
              </a:ext>
            </a:extLst>
          </p:cNvPr>
          <p:cNvPicPr>
            <a:picLocks noChangeAspect="1"/>
          </p:cNvPicPr>
          <p:nvPr/>
        </p:nvPicPr>
        <p:blipFill>
          <a:blip r:embed="rId5"/>
          <a:stretch>
            <a:fillRect/>
          </a:stretch>
        </p:blipFill>
        <p:spPr>
          <a:xfrm>
            <a:off x="3230588" y="4731133"/>
            <a:ext cx="6450441" cy="1045552"/>
          </a:xfrm>
          <a:prstGeom prst="rect">
            <a:avLst/>
          </a:prstGeom>
        </p:spPr>
      </p:pic>
    </p:spTree>
    <p:extLst>
      <p:ext uri="{BB962C8B-B14F-4D97-AF65-F5344CB8AC3E}">
        <p14:creationId xmlns:p14="http://schemas.microsoft.com/office/powerpoint/2010/main" val="2457477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C38153-B669-4E1C-9FB2-A91C8B2E392D}"/>
              </a:ext>
            </a:extLst>
          </p:cNvPr>
          <p:cNvSpPr/>
          <p:nvPr/>
        </p:nvSpPr>
        <p:spPr>
          <a:xfrm>
            <a:off x="1697432" y="1010338"/>
            <a:ext cx="2723823" cy="646331"/>
          </a:xfrm>
          <a:prstGeom prst="rect">
            <a:avLst/>
          </a:prstGeom>
        </p:spPr>
        <p:txBody>
          <a:bodyPr wrap="none">
            <a:spAutoFit/>
          </a:bodyPr>
          <a:lstStyle/>
          <a:p>
            <a:r>
              <a:rPr lang="vi-VN" sz="3600" b="1" dirty="0">
                <a:solidFill>
                  <a:srgbClr val="FFC000"/>
                </a:solidFill>
                <a:latin typeface="+mj-lt"/>
                <a:cs typeface="Pattaya" panose="00000500000000000000" pitchFamily="2" charset="-34"/>
              </a:rPr>
              <a:t>Đèo Cao Bắc</a:t>
            </a:r>
            <a:endParaRPr lang="en-US" sz="3600" b="1" dirty="0">
              <a:solidFill>
                <a:srgbClr val="FFC000"/>
              </a:solidFill>
              <a:latin typeface="+mj-lt"/>
              <a:cs typeface="Pattaya" panose="00000500000000000000" pitchFamily="2" charset="-34"/>
            </a:endParaRPr>
          </a:p>
        </p:txBody>
      </p:sp>
      <p:sp>
        <p:nvSpPr>
          <p:cNvPr id="12" name="Rectangle 11">
            <a:extLst>
              <a:ext uri="{FF2B5EF4-FFF2-40B4-BE49-F238E27FC236}">
                <a16:creationId xmlns:a16="http://schemas.microsoft.com/office/drawing/2014/main" id="{315CBCFC-9D78-47DD-8C85-BA42B69678F8}"/>
              </a:ext>
            </a:extLst>
          </p:cNvPr>
          <p:cNvSpPr/>
          <p:nvPr/>
        </p:nvSpPr>
        <p:spPr>
          <a:xfrm>
            <a:off x="4425540" y="1395059"/>
            <a:ext cx="4302824" cy="523220"/>
          </a:xfrm>
          <a:prstGeom prst="rect">
            <a:avLst/>
          </a:prstGeom>
        </p:spPr>
        <p:txBody>
          <a:bodyPr wrap="square">
            <a:spAutoFit/>
          </a:bodyPr>
          <a:lstStyle/>
          <a:p>
            <a:pPr algn="just"/>
            <a:r>
              <a:rPr lang="vi-VN" sz="2800" dirty="0">
                <a:solidFill>
                  <a:srgbClr val="000000"/>
                </a:solidFill>
                <a:latin typeface="+mj-lt"/>
              </a:rPr>
              <a:t>đèo thuộc tỉnh Cao Bằng.</a:t>
            </a:r>
            <a:endParaRPr lang="en-US" sz="2800" dirty="0">
              <a:latin typeface="+mj-lt"/>
            </a:endParaRPr>
          </a:p>
        </p:txBody>
      </p:sp>
      <p:pic>
        <p:nvPicPr>
          <p:cNvPr id="11266" name="Picture 2" descr="Chinh phục 5 con đèo huyền thoại ở Cao Bằng">
            <a:extLst>
              <a:ext uri="{FF2B5EF4-FFF2-40B4-BE49-F238E27FC236}">
                <a16:creationId xmlns:a16="http://schemas.microsoft.com/office/drawing/2014/main" id="{EEF6C256-1385-4EA5-A543-843369774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344" y="2163004"/>
            <a:ext cx="5246176" cy="3501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56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essy Pile of Dirty Laundry Vector Images (over 170)">
            <a:extLst>
              <a:ext uri="{FF2B5EF4-FFF2-40B4-BE49-F238E27FC236}">
                <a16:creationId xmlns:a16="http://schemas.microsoft.com/office/drawing/2014/main" id="{26F1E507-73B0-4A9F-8869-F027F9B981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24419" y="4525291"/>
            <a:ext cx="2208153" cy="2319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E87706D-DA77-41AA-88A4-932A7AE9466C}"/>
              </a:ext>
            </a:extLst>
          </p:cNvPr>
          <p:cNvSpPr/>
          <p:nvPr/>
        </p:nvSpPr>
        <p:spPr>
          <a:xfrm>
            <a:off x="319458"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1461802" y="524169"/>
            <a:ext cx="8823725" cy="1304631"/>
            <a:chOff x="1461802" y="524169"/>
            <a:chExt cx="8823725"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822998" y="731614"/>
              <a:ext cx="8462529" cy="646331"/>
            </a:xfrm>
            <a:prstGeom prst="rect">
              <a:avLst/>
            </a:prstGeom>
            <a:noFill/>
          </p:spPr>
          <p:txBody>
            <a:bodyPr wrap="square" rtlCol="0">
              <a:spAutoFit/>
            </a:bodyPr>
            <a:lstStyle/>
            <a:p>
              <a:pPr algn="ctr"/>
              <a:r>
                <a:rPr lang="vi-VN" sz="3600" dirty="0">
                  <a:latin typeface="+mj-lt"/>
                  <a:cs typeface="Pattaya" panose="00000500000000000000" pitchFamily="2" charset="-34"/>
                </a:rPr>
                <a:t>Em có nhận xét gì về người Cao Bằng?</a:t>
              </a:r>
              <a:endParaRPr lang="en-US" sz="3600" dirty="0">
                <a:latin typeface="+mj-lt"/>
                <a:cs typeface="Pattaya" panose="00000500000000000000" pitchFamily="2" charset="-34"/>
              </a:endParaRPr>
            </a:p>
          </p:txBody>
        </p:sp>
      </p:grpSp>
      <p:grpSp>
        <p:nvGrpSpPr>
          <p:cNvPr id="20" name="Group 19">
            <a:extLst>
              <a:ext uri="{FF2B5EF4-FFF2-40B4-BE49-F238E27FC236}">
                <a16:creationId xmlns:a16="http://schemas.microsoft.com/office/drawing/2014/main" id="{E80BC187-6AA4-4AB1-B2DA-F65ADD90FDD6}"/>
              </a:ext>
            </a:extLst>
          </p:cNvPr>
          <p:cNvGrpSpPr/>
          <p:nvPr/>
        </p:nvGrpSpPr>
        <p:grpSpPr>
          <a:xfrm>
            <a:off x="604770" y="530598"/>
            <a:ext cx="10183287" cy="1304631"/>
            <a:chOff x="1461802" y="524169"/>
            <a:chExt cx="8705539" cy="1304631"/>
          </a:xfrm>
        </p:grpSpPr>
        <p:pic>
          <p:nvPicPr>
            <p:cNvPr id="22" name="Picture 9">
              <a:extLst>
                <a:ext uri="{FF2B5EF4-FFF2-40B4-BE49-F238E27FC236}">
                  <a16:creationId xmlns:a16="http://schemas.microsoft.com/office/drawing/2014/main" id="{1F8B3663-A8AC-4296-9F25-393C01F43B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1802" y="524169"/>
              <a:ext cx="8705539" cy="1304631"/>
            </a:xfrm>
            <a:prstGeom prst="rect">
              <a:avLst/>
            </a:prstGeom>
          </p:spPr>
        </p:pic>
        <p:sp>
          <p:nvSpPr>
            <p:cNvPr id="24" name="TextBox 23">
              <a:extLst>
                <a:ext uri="{FF2B5EF4-FFF2-40B4-BE49-F238E27FC236}">
                  <a16:creationId xmlns:a16="http://schemas.microsoft.com/office/drawing/2014/main" id="{CF1707A6-3557-4819-9FD6-32C2ED2CD9A0}"/>
                </a:ext>
              </a:extLst>
            </p:cNvPr>
            <p:cNvSpPr txBox="1"/>
            <p:nvPr/>
          </p:nvSpPr>
          <p:spPr>
            <a:xfrm>
              <a:off x="1704812" y="609648"/>
              <a:ext cx="8462529" cy="1077218"/>
            </a:xfrm>
            <a:prstGeom prst="rect">
              <a:avLst/>
            </a:prstGeom>
            <a:noFill/>
          </p:spPr>
          <p:txBody>
            <a:bodyPr wrap="square" rtlCol="0">
              <a:spAutoFit/>
            </a:bodyPr>
            <a:lstStyle/>
            <a:p>
              <a:pPr algn="ctr"/>
              <a:r>
                <a:rPr lang="en-US" sz="3200" dirty="0">
                  <a:latin typeface="+mj-lt"/>
                  <a:cs typeface="Pattaya" panose="00000500000000000000" pitchFamily="2" charset="-34"/>
                </a:rPr>
                <a:t>2/ </a:t>
              </a:r>
              <a:r>
                <a:rPr lang="vi-VN" sz="3200" dirty="0">
                  <a:latin typeface="+mj-lt"/>
                  <a:cs typeface="Pattaya" panose="00000500000000000000" pitchFamily="2" charset="-34"/>
                </a:rPr>
                <a:t>Tác giả đã sử dụng những từ ngữ và hình ảnh nào để nói lên lòng mến khách, sự đôn hậu của người Cao Bằng?</a:t>
              </a:r>
              <a:endParaRPr lang="en-US" sz="3200" dirty="0">
                <a:latin typeface="+mj-lt"/>
                <a:cs typeface="Pattaya" panose="00000500000000000000" pitchFamily="2" charset="-34"/>
              </a:endParaRPr>
            </a:p>
          </p:txBody>
        </p:sp>
      </p:grpSp>
      <p:graphicFrame>
        <p:nvGraphicFramePr>
          <p:cNvPr id="2" name="Diagram 1">
            <a:extLst>
              <a:ext uri="{FF2B5EF4-FFF2-40B4-BE49-F238E27FC236}">
                <a16:creationId xmlns:a16="http://schemas.microsoft.com/office/drawing/2014/main" id="{C05CCF86-7FB5-462C-A137-03507E7EAF7F}"/>
              </a:ext>
            </a:extLst>
          </p:cNvPr>
          <p:cNvGraphicFramePr/>
          <p:nvPr>
            <p:extLst>
              <p:ext uri="{D42A27DB-BD31-4B8C-83A1-F6EECF244321}">
                <p14:modId xmlns:p14="http://schemas.microsoft.com/office/powerpoint/2010/main" val="2234073496"/>
              </p:ext>
            </p:extLst>
          </p:nvPr>
        </p:nvGraphicFramePr>
        <p:xfrm>
          <a:off x="2223228" y="2069911"/>
          <a:ext cx="4660011" cy="29185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a:extLst>
              <a:ext uri="{FF2B5EF4-FFF2-40B4-BE49-F238E27FC236}">
                <a16:creationId xmlns:a16="http://schemas.microsoft.com/office/drawing/2014/main" id="{4BE247B8-41B2-498F-8C05-B191EC0A298F}"/>
              </a:ext>
            </a:extLst>
          </p:cNvPr>
          <p:cNvSpPr/>
          <p:nvPr/>
        </p:nvSpPr>
        <p:spPr>
          <a:xfrm>
            <a:off x="1488814" y="4962420"/>
            <a:ext cx="5394425" cy="523220"/>
          </a:xfrm>
          <a:prstGeom prst="rect">
            <a:avLst/>
          </a:prstGeom>
        </p:spPr>
        <p:txBody>
          <a:bodyPr wrap="none">
            <a:spAutoFit/>
          </a:bodyPr>
          <a:lstStyle/>
          <a:p>
            <a:r>
              <a:rPr lang="vi-VN" sz="2800" b="1" i="1" dirty="0">
                <a:solidFill>
                  <a:srgbClr val="002060"/>
                </a:solidFill>
              </a:rPr>
              <a:t>Mận ngọt đón môi ta dịu dàng.</a:t>
            </a:r>
          </a:p>
        </p:txBody>
      </p:sp>
      <p:cxnSp>
        <p:nvCxnSpPr>
          <p:cNvPr id="16" name="Straight Arrow Connector 15">
            <a:extLst>
              <a:ext uri="{FF2B5EF4-FFF2-40B4-BE49-F238E27FC236}">
                <a16:creationId xmlns:a16="http://schemas.microsoft.com/office/drawing/2014/main" id="{A243730C-8E21-4BA5-8ED6-4312E4B866E3}"/>
              </a:ext>
            </a:extLst>
          </p:cNvPr>
          <p:cNvCxnSpPr>
            <a:cxnSpLocks/>
          </p:cNvCxnSpPr>
          <p:nvPr/>
        </p:nvCxnSpPr>
        <p:spPr>
          <a:xfrm flipV="1">
            <a:off x="6726090" y="2874956"/>
            <a:ext cx="709888" cy="3665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7DEBDF-8BF9-40DA-90CE-B0E6241D196F}"/>
              </a:ext>
            </a:extLst>
          </p:cNvPr>
          <p:cNvSpPr/>
          <p:nvPr/>
        </p:nvSpPr>
        <p:spPr>
          <a:xfrm>
            <a:off x="7383291" y="2351736"/>
            <a:ext cx="1819729" cy="523220"/>
          </a:xfrm>
          <a:prstGeom prst="rect">
            <a:avLst/>
          </a:prstGeom>
        </p:spPr>
        <p:txBody>
          <a:bodyPr wrap="none">
            <a:spAutoFit/>
          </a:bodyPr>
          <a:lstStyle/>
          <a:p>
            <a:r>
              <a:rPr lang="vi-VN" sz="2800" b="1" i="1" dirty="0">
                <a:solidFill>
                  <a:srgbClr val="002060"/>
                </a:solidFill>
              </a:rPr>
              <a:t>Người trẻ</a:t>
            </a:r>
          </a:p>
        </p:txBody>
      </p:sp>
      <p:sp>
        <p:nvSpPr>
          <p:cNvPr id="29" name="Rectangle 28">
            <a:extLst>
              <a:ext uri="{FF2B5EF4-FFF2-40B4-BE49-F238E27FC236}">
                <a16:creationId xmlns:a16="http://schemas.microsoft.com/office/drawing/2014/main" id="{2548BECB-B3B7-42D5-856D-F4198A739589}"/>
              </a:ext>
            </a:extLst>
          </p:cNvPr>
          <p:cNvSpPr/>
          <p:nvPr/>
        </p:nvSpPr>
        <p:spPr>
          <a:xfrm>
            <a:off x="7381355" y="2862645"/>
            <a:ext cx="3406702" cy="523220"/>
          </a:xfrm>
          <a:prstGeom prst="rect">
            <a:avLst/>
          </a:prstGeom>
        </p:spPr>
        <p:txBody>
          <a:bodyPr wrap="none">
            <a:spAutoFit/>
          </a:bodyPr>
          <a:lstStyle/>
          <a:p>
            <a:r>
              <a:rPr lang="vi-VN" sz="2800" i="1" dirty="0">
                <a:solidFill>
                  <a:srgbClr val="002060"/>
                </a:solidFill>
              </a:rPr>
              <a:t>Rất thương, rất thảo</a:t>
            </a:r>
          </a:p>
        </p:txBody>
      </p:sp>
      <p:cxnSp>
        <p:nvCxnSpPr>
          <p:cNvPr id="30" name="Straight Arrow Connector 29">
            <a:extLst>
              <a:ext uri="{FF2B5EF4-FFF2-40B4-BE49-F238E27FC236}">
                <a16:creationId xmlns:a16="http://schemas.microsoft.com/office/drawing/2014/main" id="{619DAD73-3F15-4227-8DDC-94BB1702DCAC}"/>
              </a:ext>
            </a:extLst>
          </p:cNvPr>
          <p:cNvCxnSpPr>
            <a:cxnSpLocks/>
          </p:cNvCxnSpPr>
          <p:nvPr/>
        </p:nvCxnSpPr>
        <p:spPr>
          <a:xfrm>
            <a:off x="6656751" y="3991644"/>
            <a:ext cx="701258" cy="4609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1E01F16-3468-44A0-B0D7-BC776C976FA7}"/>
              </a:ext>
            </a:extLst>
          </p:cNvPr>
          <p:cNvSpPr/>
          <p:nvPr/>
        </p:nvSpPr>
        <p:spPr>
          <a:xfrm>
            <a:off x="7393517" y="4004990"/>
            <a:ext cx="1879041" cy="523220"/>
          </a:xfrm>
          <a:prstGeom prst="rect">
            <a:avLst/>
          </a:prstGeom>
        </p:spPr>
        <p:txBody>
          <a:bodyPr wrap="none">
            <a:spAutoFit/>
          </a:bodyPr>
          <a:lstStyle/>
          <a:p>
            <a:r>
              <a:rPr lang="vi-VN" sz="2800" b="1" i="1" dirty="0">
                <a:solidFill>
                  <a:srgbClr val="002060"/>
                </a:solidFill>
              </a:rPr>
              <a:t>Người già</a:t>
            </a:r>
          </a:p>
        </p:txBody>
      </p:sp>
      <p:sp>
        <p:nvSpPr>
          <p:cNvPr id="33" name="Rectangle 32">
            <a:extLst>
              <a:ext uri="{FF2B5EF4-FFF2-40B4-BE49-F238E27FC236}">
                <a16:creationId xmlns:a16="http://schemas.microsoft.com/office/drawing/2014/main" id="{B7ACB27B-0A4C-4E87-A928-83D5CD8C386B}"/>
              </a:ext>
            </a:extLst>
          </p:cNvPr>
          <p:cNvSpPr/>
          <p:nvPr/>
        </p:nvSpPr>
        <p:spPr>
          <a:xfrm>
            <a:off x="7358009" y="4528820"/>
            <a:ext cx="3013967" cy="523220"/>
          </a:xfrm>
          <a:prstGeom prst="rect">
            <a:avLst/>
          </a:prstGeom>
        </p:spPr>
        <p:txBody>
          <a:bodyPr wrap="none">
            <a:spAutoFit/>
          </a:bodyPr>
          <a:lstStyle/>
          <a:p>
            <a:r>
              <a:rPr lang="vi-VN" sz="2800" i="1">
                <a:solidFill>
                  <a:srgbClr val="002060"/>
                </a:solidFill>
              </a:rPr>
              <a:t>Lành như hạt gạo</a:t>
            </a:r>
            <a:endParaRPr lang="vi-VN" sz="2800" i="1" dirty="0">
              <a:solidFill>
                <a:srgbClr val="002060"/>
              </a:solidFill>
            </a:endParaRPr>
          </a:p>
        </p:txBody>
      </p:sp>
      <p:sp>
        <p:nvSpPr>
          <p:cNvPr id="34" name="Rectangle 33">
            <a:extLst>
              <a:ext uri="{FF2B5EF4-FFF2-40B4-BE49-F238E27FC236}">
                <a16:creationId xmlns:a16="http://schemas.microsoft.com/office/drawing/2014/main" id="{896DEEA5-DCC2-4C20-BE60-B377DF3CCD4A}"/>
              </a:ext>
            </a:extLst>
          </p:cNvPr>
          <p:cNvSpPr/>
          <p:nvPr/>
        </p:nvSpPr>
        <p:spPr>
          <a:xfrm>
            <a:off x="7315510" y="4938841"/>
            <a:ext cx="3332964" cy="523220"/>
          </a:xfrm>
          <a:prstGeom prst="rect">
            <a:avLst/>
          </a:prstGeom>
        </p:spPr>
        <p:txBody>
          <a:bodyPr wrap="none">
            <a:spAutoFit/>
          </a:bodyPr>
          <a:lstStyle/>
          <a:p>
            <a:r>
              <a:rPr lang="vi-VN" sz="2800" i="1" dirty="0">
                <a:solidFill>
                  <a:srgbClr val="002060"/>
                </a:solidFill>
              </a:rPr>
              <a:t>Hiền như suối trong</a:t>
            </a:r>
          </a:p>
        </p:txBody>
      </p:sp>
    </p:spTree>
    <p:extLst>
      <p:ext uri="{BB962C8B-B14F-4D97-AF65-F5344CB8AC3E}">
        <p14:creationId xmlns:p14="http://schemas.microsoft.com/office/powerpoint/2010/main" val="156183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fallOve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graphicEl>
                                              <a:dgm id="{5A3E678F-E77A-481F-9384-F3F4F6E13132}"/>
                                            </p:graphicEl>
                                          </p:spTgt>
                                        </p:tgtEl>
                                        <p:attrNameLst>
                                          <p:attrName>style.visibility</p:attrName>
                                        </p:attrNameLst>
                                      </p:cBhvr>
                                      <p:to>
                                        <p:strVal val="visible"/>
                                      </p:to>
                                    </p:set>
                                    <p:animEffect transition="in" filter="fade">
                                      <p:cBhvr>
                                        <p:cTn id="23" dur="500"/>
                                        <p:tgtEl>
                                          <p:spTgt spid="2">
                                            <p:graphicEl>
                                              <a:dgm id="{5A3E678F-E77A-481F-9384-F3F4F6E1313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C25862C2-66BF-48C2-8EAF-CCF849A2B816}"/>
                                            </p:graphicEl>
                                          </p:spTgt>
                                        </p:tgtEl>
                                        <p:attrNameLst>
                                          <p:attrName>style.visibility</p:attrName>
                                        </p:attrNameLst>
                                      </p:cBhvr>
                                      <p:to>
                                        <p:strVal val="visible"/>
                                      </p:to>
                                    </p:set>
                                    <p:animEffect transition="in" filter="fade">
                                      <p:cBhvr>
                                        <p:cTn id="33" dur="500"/>
                                        <p:tgtEl>
                                          <p:spTgt spid="2">
                                            <p:graphicEl>
                                              <a:dgm id="{C25862C2-66BF-48C2-8EAF-CCF849A2B81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0" grpId="0"/>
      <p:bldP spid="27" grpId="0"/>
      <p:bldP spid="29"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ree Vector | Hand drawn lovely spring landscape">
            <a:extLst>
              <a:ext uri="{FF2B5EF4-FFF2-40B4-BE49-F238E27FC236}">
                <a16:creationId xmlns:a16="http://schemas.microsoft.com/office/drawing/2014/main" id="{47A60C45-1DB5-46E2-829E-0E111621D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4477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E87706D-DA77-41AA-88A4-932A7AE9466C}"/>
              </a:ext>
            </a:extLst>
          </p:cNvPr>
          <p:cNvSpPr/>
          <p:nvPr/>
        </p:nvSpPr>
        <p:spPr>
          <a:xfrm>
            <a:off x="277721"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517075" y="524169"/>
            <a:ext cx="10682656" cy="1319464"/>
            <a:chOff x="1461802" y="524169"/>
            <a:chExt cx="8705539"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551043" y="530600"/>
              <a:ext cx="8462529" cy="1065108"/>
            </a:xfrm>
            <a:prstGeom prst="rect">
              <a:avLst/>
            </a:prstGeom>
            <a:noFill/>
          </p:spPr>
          <p:txBody>
            <a:bodyPr wrap="square" rtlCol="0">
              <a:spAutoFit/>
            </a:bodyPr>
            <a:lstStyle/>
            <a:p>
              <a:pPr algn="ctr"/>
              <a:r>
                <a:rPr lang="en-US" sz="3200" dirty="0">
                  <a:latin typeface="+mj-lt"/>
                  <a:cs typeface="Pattaya" panose="00000500000000000000" pitchFamily="2" charset="-34"/>
                </a:rPr>
                <a:t>3/ </a:t>
              </a:r>
              <a:r>
                <a:rPr lang="vi-VN" sz="3200" dirty="0">
                  <a:latin typeface="+mj-lt"/>
                  <a:cs typeface="Pattaya" panose="00000500000000000000" pitchFamily="2" charset="-34"/>
                </a:rPr>
                <a:t>Tìm những hình ảnh thiên nhiên được so sánh với </a:t>
              </a:r>
            </a:p>
            <a:p>
              <a:pPr algn="ctr"/>
              <a:r>
                <a:rPr lang="vi-VN" sz="3200" dirty="0">
                  <a:latin typeface="+mj-lt"/>
                  <a:cs typeface="Pattaya" panose="00000500000000000000" pitchFamily="2" charset="-34"/>
                </a:rPr>
                <a:t>lòng yêu nước của người dân Cao Bằng.</a:t>
              </a:r>
              <a:endParaRPr lang="en-US" sz="32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1642060" y="1899717"/>
            <a:ext cx="6096000" cy="2246769"/>
          </a:xfrm>
          <a:prstGeom prst="rect">
            <a:avLst/>
          </a:prstGeom>
        </p:spPr>
        <p:txBody>
          <a:bodyPr>
            <a:spAutoFit/>
          </a:bodyPr>
          <a:lstStyle/>
          <a:p>
            <a:r>
              <a:rPr lang="vi-VN" sz="2800" dirty="0">
                <a:solidFill>
                  <a:srgbClr val="000000"/>
                </a:solidFill>
              </a:rPr>
              <a:t>Còn núi non Cao Bằng</a:t>
            </a:r>
          </a:p>
          <a:p>
            <a:r>
              <a:rPr lang="vi-VN" sz="2800" dirty="0">
                <a:solidFill>
                  <a:srgbClr val="000000"/>
                </a:solidFill>
              </a:rPr>
              <a:t>Đo làm sao cho hết</a:t>
            </a:r>
          </a:p>
          <a:p>
            <a:r>
              <a:rPr lang="vi-VN" sz="2800" dirty="0">
                <a:solidFill>
                  <a:srgbClr val="000000"/>
                </a:solidFill>
              </a:rPr>
              <a:t>Như lòng yêu đất nước</a:t>
            </a:r>
          </a:p>
          <a:p>
            <a:r>
              <a:rPr lang="vi-VN" sz="2800" dirty="0">
                <a:solidFill>
                  <a:srgbClr val="000000"/>
                </a:solidFill>
              </a:rPr>
              <a:t>Sâu sắc người Cao Bằng.</a:t>
            </a:r>
          </a:p>
          <a:p>
            <a:endParaRPr lang="vi-VN" sz="2800" dirty="0">
              <a:solidFill>
                <a:srgbClr val="000000"/>
              </a:solidFill>
            </a:endParaRPr>
          </a:p>
        </p:txBody>
      </p:sp>
      <p:sp>
        <p:nvSpPr>
          <p:cNvPr id="19" name="Rectangle 18">
            <a:extLst>
              <a:ext uri="{FF2B5EF4-FFF2-40B4-BE49-F238E27FC236}">
                <a16:creationId xmlns:a16="http://schemas.microsoft.com/office/drawing/2014/main" id="{116712B1-FA10-48A4-A7B0-713C98438201}"/>
              </a:ext>
            </a:extLst>
          </p:cNvPr>
          <p:cNvSpPr/>
          <p:nvPr/>
        </p:nvSpPr>
        <p:spPr>
          <a:xfrm>
            <a:off x="1642060" y="4081223"/>
            <a:ext cx="6096000" cy="1815882"/>
          </a:xfrm>
          <a:prstGeom prst="rect">
            <a:avLst/>
          </a:prstGeom>
        </p:spPr>
        <p:txBody>
          <a:bodyPr>
            <a:spAutoFit/>
          </a:bodyPr>
          <a:lstStyle/>
          <a:p>
            <a:r>
              <a:rPr lang="vi-VN" sz="2800" dirty="0">
                <a:solidFill>
                  <a:srgbClr val="000000"/>
                </a:solidFill>
              </a:rPr>
              <a:t>Đã dâng đến tận cùng</a:t>
            </a:r>
          </a:p>
          <a:p>
            <a:r>
              <a:rPr lang="vi-VN" sz="2800" dirty="0">
                <a:solidFill>
                  <a:srgbClr val="000000"/>
                </a:solidFill>
              </a:rPr>
              <a:t>Hết tầm cao Tổ quốc</a:t>
            </a:r>
          </a:p>
          <a:p>
            <a:r>
              <a:rPr lang="vi-VN" sz="2800" dirty="0">
                <a:solidFill>
                  <a:srgbClr val="000000"/>
                </a:solidFill>
              </a:rPr>
              <a:t>Lại lặng thầm trong suốt</a:t>
            </a:r>
          </a:p>
          <a:p>
            <a:r>
              <a:rPr lang="vi-VN" sz="2800" dirty="0">
                <a:solidFill>
                  <a:srgbClr val="000000"/>
                </a:solidFill>
              </a:rPr>
              <a:t>Như suối khuất rì rào.</a:t>
            </a:r>
          </a:p>
        </p:txBody>
      </p:sp>
      <p:sp>
        <p:nvSpPr>
          <p:cNvPr id="11" name="Right Brace 10">
            <a:extLst>
              <a:ext uri="{FF2B5EF4-FFF2-40B4-BE49-F238E27FC236}">
                <a16:creationId xmlns:a16="http://schemas.microsoft.com/office/drawing/2014/main" id="{B801C9E1-FB71-4F90-A26E-430C9C9F4E85}"/>
              </a:ext>
            </a:extLst>
          </p:cNvPr>
          <p:cNvSpPr/>
          <p:nvPr/>
        </p:nvSpPr>
        <p:spPr>
          <a:xfrm>
            <a:off x="5818812" y="1982062"/>
            <a:ext cx="232474" cy="1650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a:extLst>
              <a:ext uri="{FF2B5EF4-FFF2-40B4-BE49-F238E27FC236}">
                <a16:creationId xmlns:a16="http://schemas.microsoft.com/office/drawing/2014/main" id="{06272F95-6CB0-43BC-B209-B3C931945554}"/>
              </a:ext>
            </a:extLst>
          </p:cNvPr>
          <p:cNvSpPr/>
          <p:nvPr/>
        </p:nvSpPr>
        <p:spPr>
          <a:xfrm>
            <a:off x="6203454" y="2085584"/>
            <a:ext cx="3868104" cy="1200329"/>
          </a:xfrm>
          <a:prstGeom prst="rect">
            <a:avLst/>
          </a:prstGeom>
        </p:spPr>
        <p:txBody>
          <a:bodyPr wrap="square">
            <a:spAutoFit/>
          </a:bodyPr>
          <a:lstStyle/>
          <a:p>
            <a:pPr algn="just"/>
            <a:r>
              <a:rPr lang="vi-VN" sz="2400" b="1" i="1" dirty="0">
                <a:solidFill>
                  <a:srgbClr val="FF0000"/>
                </a:solidFill>
                <a:latin typeface="+mj-lt"/>
              </a:rPr>
              <a:t>Tình yêu đất nước của người Cao Bằng cao như núi, không đo hết được.</a:t>
            </a:r>
          </a:p>
        </p:txBody>
      </p:sp>
      <p:sp>
        <p:nvSpPr>
          <p:cNvPr id="31" name="Right Brace 30">
            <a:extLst>
              <a:ext uri="{FF2B5EF4-FFF2-40B4-BE49-F238E27FC236}">
                <a16:creationId xmlns:a16="http://schemas.microsoft.com/office/drawing/2014/main" id="{A8ECCE15-72E2-4159-8238-3AD82706FF8B}"/>
              </a:ext>
            </a:extLst>
          </p:cNvPr>
          <p:cNvSpPr/>
          <p:nvPr/>
        </p:nvSpPr>
        <p:spPr>
          <a:xfrm>
            <a:off x="5831361" y="4183338"/>
            <a:ext cx="232474" cy="165079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DAB526AC-D9D0-45B4-AE32-F8355491AC78}"/>
              </a:ext>
            </a:extLst>
          </p:cNvPr>
          <p:cNvSpPr/>
          <p:nvPr/>
        </p:nvSpPr>
        <p:spPr>
          <a:xfrm>
            <a:off x="6085830" y="4392883"/>
            <a:ext cx="4515772" cy="1200329"/>
          </a:xfrm>
          <a:prstGeom prst="rect">
            <a:avLst/>
          </a:prstGeom>
        </p:spPr>
        <p:txBody>
          <a:bodyPr wrap="square">
            <a:spAutoFit/>
          </a:bodyPr>
          <a:lstStyle/>
          <a:p>
            <a:pPr algn="just"/>
            <a:r>
              <a:rPr lang="vi-VN" sz="2400" b="1" i="1" dirty="0">
                <a:solidFill>
                  <a:srgbClr val="FF0000"/>
                </a:solidFill>
                <a:latin typeface="+mj-lt"/>
              </a:rPr>
              <a:t>Tình yêu đất nước của người Cao Bằng trong trẻo và sâu sắc như suối </a:t>
            </a:r>
            <a:r>
              <a:rPr lang="en-US" sz="2400" b="1" i="1" dirty="0" err="1">
                <a:solidFill>
                  <a:srgbClr val="FF0000"/>
                </a:solidFill>
                <a:latin typeface="+mj-lt"/>
              </a:rPr>
              <a:t>khuất</a:t>
            </a:r>
            <a:r>
              <a:rPr lang="en-US" sz="2400" b="1" i="1" dirty="0">
                <a:solidFill>
                  <a:srgbClr val="FF0000"/>
                </a:solidFill>
                <a:latin typeface="+mj-lt"/>
              </a:rPr>
              <a:t> </a:t>
            </a:r>
            <a:r>
              <a:rPr lang="vi-VN" sz="2400" b="1" i="1" dirty="0">
                <a:solidFill>
                  <a:srgbClr val="FF0000"/>
                </a:solidFill>
                <a:latin typeface="+mj-lt"/>
              </a:rPr>
              <a:t>rì rào.</a:t>
            </a:r>
          </a:p>
        </p:txBody>
      </p:sp>
    </p:spTree>
    <p:extLst>
      <p:ext uri="{BB962C8B-B14F-4D97-AF65-F5344CB8AC3E}">
        <p14:creationId xmlns:p14="http://schemas.microsoft.com/office/powerpoint/2010/main" val="37278370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11" grpId="0" animBg="1"/>
      <p:bldP spid="17" grpId="0"/>
      <p:bldP spid="31"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Free Vector | Hand drawn lovely spring landscape">
            <a:extLst>
              <a:ext uri="{FF2B5EF4-FFF2-40B4-BE49-F238E27FC236}">
                <a16:creationId xmlns:a16="http://schemas.microsoft.com/office/drawing/2014/main" id="{47A60C45-1DB5-46E2-829E-0E111621D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44779"/>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E87706D-DA77-41AA-88A4-932A7AE9466C}"/>
              </a:ext>
            </a:extLst>
          </p:cNvPr>
          <p:cNvSpPr/>
          <p:nvPr/>
        </p:nvSpPr>
        <p:spPr>
          <a:xfrm>
            <a:off x="277721" y="310041"/>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04A98E9-3B9D-48E9-9FC1-5F0A352DC39D}"/>
              </a:ext>
            </a:extLst>
          </p:cNvPr>
          <p:cNvGrpSpPr/>
          <p:nvPr/>
        </p:nvGrpSpPr>
        <p:grpSpPr>
          <a:xfrm>
            <a:off x="517075" y="524169"/>
            <a:ext cx="10771153" cy="1319464"/>
            <a:chOff x="1461802" y="524169"/>
            <a:chExt cx="8777657"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61802" y="524169"/>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776930" y="790130"/>
              <a:ext cx="8462529" cy="578201"/>
            </a:xfrm>
            <a:prstGeom prst="rect">
              <a:avLst/>
            </a:prstGeom>
            <a:noFill/>
          </p:spPr>
          <p:txBody>
            <a:bodyPr wrap="square" rtlCol="0">
              <a:spAutoFit/>
            </a:bodyPr>
            <a:lstStyle/>
            <a:p>
              <a:pPr algn="ctr"/>
              <a:r>
                <a:rPr lang="en-US" sz="3200" dirty="0">
                  <a:latin typeface="+mj-lt"/>
                  <a:cs typeface="Pattaya" panose="00000500000000000000" pitchFamily="2" charset="-34"/>
                </a:rPr>
                <a:t>4/ </a:t>
              </a:r>
              <a:r>
                <a:rPr lang="vi-VN" sz="3200" dirty="0">
                  <a:latin typeface="+mj-lt"/>
                  <a:cs typeface="Pattaya" panose="00000500000000000000" pitchFamily="2" charset="-34"/>
                </a:rPr>
                <a:t>Qua khổ thơ cuối bài, tác giả muốn nói lên điều gì?</a:t>
              </a:r>
              <a:endParaRPr lang="en-US" sz="32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3920186" y="2266861"/>
            <a:ext cx="6096000" cy="2062103"/>
          </a:xfrm>
          <a:prstGeom prst="rect">
            <a:avLst/>
          </a:prstGeom>
        </p:spPr>
        <p:txBody>
          <a:bodyPr>
            <a:spAutoFit/>
          </a:bodyPr>
          <a:lstStyle/>
          <a:p>
            <a:r>
              <a:rPr lang="vi-VN" sz="3200" dirty="0">
                <a:solidFill>
                  <a:srgbClr val="000000"/>
                </a:solidFill>
              </a:rPr>
              <a:t>Bạn ơi có thấy đâu</a:t>
            </a:r>
          </a:p>
          <a:p>
            <a:r>
              <a:rPr lang="vi-VN" sz="3200" dirty="0">
                <a:solidFill>
                  <a:srgbClr val="000000"/>
                </a:solidFill>
              </a:rPr>
              <a:t>Cao Bằng xa xa ấy</a:t>
            </a:r>
          </a:p>
          <a:p>
            <a:r>
              <a:rPr lang="vi-VN" sz="3200" dirty="0">
                <a:solidFill>
                  <a:srgbClr val="000000"/>
                </a:solidFill>
              </a:rPr>
              <a:t>Vì ta mà giữ lấy</a:t>
            </a:r>
          </a:p>
          <a:p>
            <a:r>
              <a:rPr lang="vi-VN" sz="3200" dirty="0">
                <a:solidFill>
                  <a:srgbClr val="000000"/>
                </a:solidFill>
              </a:rPr>
              <a:t>Một dải dài biên cương.</a:t>
            </a:r>
          </a:p>
        </p:txBody>
      </p:sp>
      <p:sp>
        <p:nvSpPr>
          <p:cNvPr id="17" name="Rectangle 16">
            <a:extLst>
              <a:ext uri="{FF2B5EF4-FFF2-40B4-BE49-F238E27FC236}">
                <a16:creationId xmlns:a16="http://schemas.microsoft.com/office/drawing/2014/main" id="{06272F95-6CB0-43BC-B209-B3C931945554}"/>
              </a:ext>
            </a:extLst>
          </p:cNvPr>
          <p:cNvSpPr/>
          <p:nvPr/>
        </p:nvSpPr>
        <p:spPr>
          <a:xfrm>
            <a:off x="2603012" y="5014368"/>
            <a:ext cx="9164300" cy="584775"/>
          </a:xfrm>
          <a:prstGeom prst="rect">
            <a:avLst/>
          </a:prstGeom>
        </p:spPr>
        <p:txBody>
          <a:bodyPr wrap="square">
            <a:spAutoFit/>
          </a:bodyPr>
          <a:lstStyle/>
          <a:p>
            <a:pPr algn="just"/>
            <a:r>
              <a:rPr lang="vi-VN" sz="3200" b="1" i="1" dirty="0">
                <a:solidFill>
                  <a:srgbClr val="FF0000"/>
                </a:solidFill>
              </a:rPr>
              <a:t>Cao Bằng có vị trí rất quan trọng.</a:t>
            </a:r>
          </a:p>
        </p:txBody>
      </p:sp>
    </p:spTree>
    <p:extLst>
      <p:ext uri="{BB962C8B-B14F-4D97-AF65-F5344CB8AC3E}">
        <p14:creationId xmlns:p14="http://schemas.microsoft.com/office/powerpoint/2010/main" val="7100001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A287A1B-AB40-4F77-A919-9DA3DACAE23E}"/>
              </a:ext>
            </a:extLst>
          </p:cNvPr>
          <p:cNvGrpSpPr/>
          <p:nvPr/>
        </p:nvGrpSpPr>
        <p:grpSpPr>
          <a:xfrm>
            <a:off x="2911100" y="1093630"/>
            <a:ext cx="2225056" cy="826451"/>
            <a:chOff x="4996873" y="3528289"/>
            <a:chExt cx="1293089" cy="480291"/>
          </a:xfrm>
          <a:solidFill>
            <a:srgbClr val="FF7930"/>
          </a:solidFill>
          <a:effectLst>
            <a:outerShdw blurRad="50800" dist="38100" dir="2700000" algn="tl" rotWithShape="0">
              <a:prstClr val="black">
                <a:alpha val="40000"/>
              </a:prstClr>
            </a:outerShdw>
          </a:effectLst>
        </p:grpSpPr>
        <p:sp>
          <p:nvSpPr>
            <p:cNvPr id="3" name="椭圆 2">
              <a:extLst>
                <a:ext uri="{FF2B5EF4-FFF2-40B4-BE49-F238E27FC236}">
                  <a16:creationId xmlns:a16="http://schemas.microsoft.com/office/drawing/2014/main" id="{84506351-A87F-47E5-A407-FB553AB766B6}"/>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N</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4" name="椭圆 3">
              <a:extLst>
                <a:ext uri="{FF2B5EF4-FFF2-40B4-BE49-F238E27FC236}">
                  <a16:creationId xmlns:a16="http://schemas.microsoft.com/office/drawing/2014/main" id="{1056E94B-44D6-4525-B3ED-8DBFC739C251}"/>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ộ</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5" name="椭圆 4">
              <a:extLst>
                <a:ext uri="{FF2B5EF4-FFF2-40B4-BE49-F238E27FC236}">
                  <a16:creationId xmlns:a16="http://schemas.microsoft.com/office/drawing/2014/main" id="{B30DC7CF-AAC4-437A-BA8E-154449F1C7B7}"/>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i</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grpSp>
      <p:grpSp>
        <p:nvGrpSpPr>
          <p:cNvPr id="8" name="组合 1">
            <a:extLst>
              <a:ext uri="{FF2B5EF4-FFF2-40B4-BE49-F238E27FC236}">
                <a16:creationId xmlns:a16="http://schemas.microsoft.com/office/drawing/2014/main" id="{C935EC10-72C0-4794-B0BD-91C42D0C2831}"/>
              </a:ext>
            </a:extLst>
          </p:cNvPr>
          <p:cNvGrpSpPr/>
          <p:nvPr/>
        </p:nvGrpSpPr>
        <p:grpSpPr>
          <a:xfrm>
            <a:off x="5483756" y="1117877"/>
            <a:ext cx="2225056" cy="826451"/>
            <a:chOff x="4996873" y="3528289"/>
            <a:chExt cx="1293089" cy="480291"/>
          </a:xfrm>
          <a:solidFill>
            <a:srgbClr val="FF7930"/>
          </a:solidFill>
          <a:effectLst>
            <a:outerShdw blurRad="50800" dist="38100" dir="2700000" algn="tl" rotWithShape="0">
              <a:prstClr val="black">
                <a:alpha val="40000"/>
              </a:prstClr>
            </a:outerShdw>
          </a:effectLst>
        </p:grpSpPr>
        <p:sp>
          <p:nvSpPr>
            <p:cNvPr id="9" name="椭圆 2">
              <a:extLst>
                <a:ext uri="{FF2B5EF4-FFF2-40B4-BE49-F238E27FC236}">
                  <a16:creationId xmlns:a16="http://schemas.microsoft.com/office/drawing/2014/main" id="{5ABE723B-B41C-4929-AADC-74C10344876F}"/>
                </a:ext>
              </a:extLst>
            </p:cNvPr>
            <p:cNvSpPr/>
            <p:nvPr/>
          </p:nvSpPr>
          <p:spPr>
            <a:xfrm>
              <a:off x="4996873"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d</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0" name="椭圆 3">
              <a:extLst>
                <a:ext uri="{FF2B5EF4-FFF2-40B4-BE49-F238E27FC236}">
                  <a16:creationId xmlns:a16="http://schemas.microsoft.com/office/drawing/2014/main" id="{09147895-5345-44DC-BFE8-46D142002C72}"/>
                </a:ext>
              </a:extLst>
            </p:cNvPr>
            <p:cNvSpPr/>
            <p:nvPr/>
          </p:nvSpPr>
          <p:spPr>
            <a:xfrm>
              <a:off x="5403272"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u</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1" name="椭圆 4">
              <a:extLst>
                <a:ext uri="{FF2B5EF4-FFF2-40B4-BE49-F238E27FC236}">
                  <a16:creationId xmlns:a16="http://schemas.microsoft.com/office/drawing/2014/main" id="{5DE61811-7CE7-40F9-9E2C-D4185577C941}"/>
                </a:ext>
              </a:extLst>
            </p:cNvPr>
            <p:cNvSpPr/>
            <p:nvPr/>
          </p:nvSpPr>
          <p:spPr>
            <a:xfrm>
              <a:off x="5809671" y="3528289"/>
              <a:ext cx="480291" cy="480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n</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grpSp>
      <p:sp>
        <p:nvSpPr>
          <p:cNvPr id="12" name="椭圆 4">
            <a:extLst>
              <a:ext uri="{FF2B5EF4-FFF2-40B4-BE49-F238E27FC236}">
                <a16:creationId xmlns:a16="http://schemas.microsoft.com/office/drawing/2014/main" id="{44961AFD-7F4F-48E4-9F89-68F6370A5FEF}"/>
              </a:ext>
            </a:extLst>
          </p:cNvPr>
          <p:cNvSpPr/>
          <p:nvPr/>
        </p:nvSpPr>
        <p:spPr>
          <a:xfrm>
            <a:off x="7581664" y="1117877"/>
            <a:ext cx="826451" cy="826451"/>
          </a:xfrm>
          <a:prstGeom prst="ellipse">
            <a:avLst/>
          </a:prstGeom>
          <a:solidFill>
            <a:srgbClr val="FF7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800" dirty="0">
                <a:latin typeface="Pattaya" panose="00000500000000000000" pitchFamily="2" charset="-34"/>
                <a:ea typeface="字魂27号-布丁体" panose="00000500000000000000" pitchFamily="2" charset="-122"/>
                <a:cs typeface="Pattaya" panose="00000500000000000000" pitchFamily="2" charset="-34"/>
              </a:rPr>
              <a:t>g</a:t>
            </a:r>
            <a:endParaRPr lang="zh-CN" altLang="en-US" sz="4800" dirty="0">
              <a:latin typeface="Pattaya" panose="00000500000000000000" pitchFamily="2" charset="-34"/>
              <a:ea typeface="字魂27号-布丁体" panose="00000500000000000000" pitchFamily="2" charset="-122"/>
              <a:cs typeface="Pattaya" panose="00000500000000000000" pitchFamily="2" charset="-34"/>
            </a:endParaRPr>
          </a:p>
        </p:txBody>
      </p:sp>
      <p:sp>
        <p:nvSpPr>
          <p:cNvPr id="13" name="TextBox 12">
            <a:extLst>
              <a:ext uri="{FF2B5EF4-FFF2-40B4-BE49-F238E27FC236}">
                <a16:creationId xmlns:a16="http://schemas.microsoft.com/office/drawing/2014/main" id="{70857AEA-0BBB-4090-B189-8D675B63729A}"/>
              </a:ext>
            </a:extLst>
          </p:cNvPr>
          <p:cNvSpPr txBox="1"/>
          <p:nvPr/>
        </p:nvSpPr>
        <p:spPr>
          <a:xfrm>
            <a:off x="1066431" y="2299106"/>
            <a:ext cx="10059137" cy="1754326"/>
          </a:xfrm>
          <a:prstGeom prst="rect">
            <a:avLst/>
          </a:prstGeom>
          <a:solidFill>
            <a:schemeClr val="bg1"/>
          </a:solidFill>
        </p:spPr>
        <p:txBody>
          <a:bodyPr wrap="square" rtlCol="0">
            <a:spAutoFit/>
          </a:bodyPr>
          <a:lstStyle/>
          <a:p>
            <a:pPr algn="just"/>
            <a:r>
              <a:rPr lang="en-US" sz="3600" dirty="0">
                <a:latin typeface="+mj-lt"/>
                <a:cs typeface="Pattaya" panose="00000500000000000000" pitchFamily="2" charset="-34"/>
              </a:rPr>
              <a:t>	</a:t>
            </a:r>
            <a:r>
              <a:rPr lang="vi-VN" sz="3600" dirty="0">
                <a:latin typeface="+mj-lt"/>
                <a:cs typeface="Pattaya" panose="00000500000000000000" pitchFamily="2" charset="-34"/>
              </a:rPr>
              <a:t>Ca ngợi Cao Bằng</a:t>
            </a:r>
            <a:r>
              <a:rPr lang="en-US" sz="3600">
                <a:latin typeface="+mj-lt"/>
                <a:cs typeface="Pattaya" panose="00000500000000000000" pitchFamily="2" charset="-34"/>
              </a:rPr>
              <a:t> -</a:t>
            </a:r>
            <a:r>
              <a:rPr lang="vi-VN" sz="3600">
                <a:latin typeface="+mj-lt"/>
                <a:cs typeface="Pattaya" panose="00000500000000000000" pitchFamily="2" charset="-34"/>
              </a:rPr>
              <a:t> </a:t>
            </a:r>
            <a:r>
              <a:rPr lang="vi-VN" sz="3600" dirty="0">
                <a:latin typeface="+mj-lt"/>
                <a:cs typeface="Pattaya" panose="00000500000000000000" pitchFamily="2" charset="-34"/>
              </a:rPr>
              <a:t>mảnh đất có địa thế đặc biệt, có những người dân mến khách, đôn hậu đang gìn giữ biên cương của Tổ quốc.</a:t>
            </a:r>
            <a:endParaRPr lang="en-US" sz="3600" dirty="0">
              <a:latin typeface="+mj-lt"/>
              <a:cs typeface="Pattaya" panose="00000500000000000000" pitchFamily="2" charset="-34"/>
            </a:endParaRPr>
          </a:p>
        </p:txBody>
      </p:sp>
    </p:spTree>
    <p:extLst>
      <p:ext uri="{BB962C8B-B14F-4D97-AF65-F5344CB8AC3E}">
        <p14:creationId xmlns:p14="http://schemas.microsoft.com/office/powerpoint/2010/main" val="15512429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05899" y="1677487"/>
            <a:ext cx="3780202" cy="2123658"/>
          </a:xfrm>
          <a:prstGeom prst="rect">
            <a:avLst/>
          </a:prstGeom>
        </p:spPr>
        <p:txBody>
          <a:bodyPr wrap="none">
            <a:spAutoFit/>
          </a:bodyPr>
          <a:lstStyle/>
          <a:p>
            <a:pPr algn="ctr"/>
            <a:r>
              <a:rPr lang="vi-VN" altLang="zh-CN"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Luyện đọc</a:t>
            </a:r>
          </a:p>
          <a:p>
            <a:pPr algn="ctr"/>
            <a:r>
              <a:rPr lang="vi-VN" altLang="zh-CN"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diễn cảm</a:t>
            </a:r>
            <a:endParaRPr lang="zh-CN" altLang="en-US" sz="66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2265565431"/>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51635E-E067-46F6-B604-9D4CF958C83D}"/>
              </a:ext>
            </a:extLst>
          </p:cNvPr>
          <p:cNvGrpSpPr/>
          <p:nvPr/>
        </p:nvGrpSpPr>
        <p:grpSpPr>
          <a:xfrm>
            <a:off x="-4079673" y="765728"/>
            <a:ext cx="3944177" cy="1208432"/>
            <a:chOff x="-4079673" y="765728"/>
            <a:chExt cx="3944177" cy="1208432"/>
          </a:xfrm>
        </p:grpSpPr>
        <p:pic>
          <p:nvPicPr>
            <p:cNvPr id="3" name="Picture 6" descr="Blue Cloud, PNG, 2001x1187px, Blue, Aqua, Arc, Artworks, Azure Download Free">
              <a:extLst>
                <a:ext uri="{FF2B5EF4-FFF2-40B4-BE49-F238E27FC236}">
                  <a16:creationId xmlns:a16="http://schemas.microsoft.com/office/drawing/2014/main" id="{3159553E-D107-4CE8-A91E-B3AFDA0FF4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29EF4A-AF50-4D41-97EC-320A36A849AB}"/>
                </a:ext>
              </a:extLst>
            </p:cNvPr>
            <p:cNvSpPr/>
            <p:nvPr/>
          </p:nvSpPr>
          <p:spPr>
            <a:xfrm>
              <a:off x="-2954072" y="990670"/>
              <a:ext cx="2159567" cy="707886"/>
            </a:xfrm>
            <a:prstGeom prst="rect">
              <a:avLst/>
            </a:prstGeom>
          </p:spPr>
          <p:txBody>
            <a:bodyPr wrap="none">
              <a:spAutoFit/>
            </a:bodyPr>
            <a:lstStyle/>
            <a:p>
              <a:pPr algn="ctr"/>
              <a:r>
                <a:rPr lang="vi-VN" sz="4000" dirty="0">
                  <a:solidFill>
                    <a:srgbClr val="002060"/>
                  </a:solidFill>
                  <a:latin typeface="Pattaya" panose="00000500000000000000" pitchFamily="2" charset="-34"/>
                  <a:cs typeface="Pattaya" panose="00000500000000000000" pitchFamily="2" charset="-34"/>
                </a:rPr>
                <a:t>Giọng đọc</a:t>
              </a:r>
              <a:endParaRPr lang="en-US" sz="4000" dirty="0">
                <a:solidFill>
                  <a:srgbClr val="002060"/>
                </a:solidFill>
                <a:latin typeface="Pattaya" panose="00000500000000000000" pitchFamily="2" charset="-34"/>
                <a:cs typeface="Pattaya" panose="00000500000000000000" pitchFamily="2" charset="-34"/>
              </a:endParaRPr>
            </a:p>
          </p:txBody>
        </p:sp>
      </p:grpSp>
      <p:sp>
        <p:nvSpPr>
          <p:cNvPr id="5" name="Rectangle: Rounded Corners 4">
            <a:extLst>
              <a:ext uri="{FF2B5EF4-FFF2-40B4-BE49-F238E27FC236}">
                <a16:creationId xmlns:a16="http://schemas.microsoft.com/office/drawing/2014/main" id="{ACD0D3B1-1E76-444C-A9A7-C17036735779}"/>
              </a:ext>
            </a:extLst>
          </p:cNvPr>
          <p:cNvSpPr/>
          <p:nvPr/>
        </p:nvSpPr>
        <p:spPr>
          <a:xfrm>
            <a:off x="1478869" y="1114858"/>
            <a:ext cx="9234262" cy="30937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vi-VN" sz="3200" b="1" dirty="0">
                <a:solidFill>
                  <a:srgbClr val="002060"/>
                </a:solidFill>
                <a:latin typeface="+mj-lt"/>
                <a:cs typeface="Calibri" panose="020F0502020204030204" pitchFamily="34" charset="0"/>
              </a:rPr>
              <a:t>Đọc toàn bài với giọng nhẹ nhàng, tình cảm, thể hiện lòng yêu mến núi non, đất đai và con người Cao Bằng.</a:t>
            </a:r>
          </a:p>
          <a:p>
            <a:pPr marL="285750" indent="-285750" algn="just">
              <a:buFontTx/>
              <a:buChar char="-"/>
            </a:pPr>
            <a:r>
              <a:rPr lang="vi-VN" sz="3200" b="1" dirty="0">
                <a:solidFill>
                  <a:srgbClr val="002060"/>
                </a:solidFill>
                <a:latin typeface="+mj-lt"/>
                <a:cs typeface="Calibri" panose="020F0502020204030204" pitchFamily="34" charset="0"/>
              </a:rPr>
              <a:t>Nhấn giọng ở những từ ngữ gợi tả, gợi cảm.</a:t>
            </a:r>
            <a:endParaRPr lang="en-US" sz="3200" b="1" dirty="0">
              <a:solidFill>
                <a:srgbClr val="002060"/>
              </a:solidFill>
              <a:latin typeface="+mj-lt"/>
              <a:cs typeface="Calibri" panose="020F0502020204030204" pitchFamily="34" charset="0"/>
            </a:endParaRPr>
          </a:p>
        </p:txBody>
      </p:sp>
    </p:spTree>
    <p:extLst>
      <p:ext uri="{BB962C8B-B14F-4D97-AF65-F5344CB8AC3E}">
        <p14:creationId xmlns:p14="http://schemas.microsoft.com/office/powerpoint/2010/main" val="336780938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54167E-6 1.48148E-6 L 0.65078 0.08079 " pathEditMode="relative" rAng="0" ptsTypes="AA">
                                      <p:cBhvr>
                                        <p:cTn id="6" dur="2000" fill="hold"/>
                                        <p:tgtEl>
                                          <p:spTgt spid="2"/>
                                        </p:tgtEl>
                                        <p:attrNameLst>
                                          <p:attrName>ppt_x</p:attrName>
                                          <p:attrName>ppt_y</p:attrName>
                                        </p:attrNameLst>
                                      </p:cBhvr>
                                      <p:rCtr x="32539" y="402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BC3C-BC46-4F06-99D2-0433C2D030E1}"/>
              </a:ext>
            </a:extLst>
          </p:cNvPr>
          <p:cNvSpPr/>
          <p:nvPr/>
        </p:nvSpPr>
        <p:spPr>
          <a:xfrm>
            <a:off x="870857" y="528409"/>
            <a:ext cx="10450286" cy="5801182"/>
          </a:xfrm>
          <a:prstGeom prst="roundRect">
            <a:avLst>
              <a:gd name="adj" fmla="val 9216"/>
            </a:avLst>
          </a:prstGeom>
          <a:ln w="1174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004268" y="4963885"/>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1595340" y="752018"/>
            <a:ext cx="4513943" cy="2246769"/>
          </a:xfrm>
          <a:prstGeom prst="rect">
            <a:avLst/>
          </a:prstGeom>
        </p:spPr>
        <p:txBody>
          <a:bodyPr wrap="square">
            <a:spAutoFit/>
          </a:bodyPr>
          <a:lstStyle/>
          <a:p>
            <a:r>
              <a:rPr lang="vi-VN" sz="2800" dirty="0">
                <a:solidFill>
                  <a:srgbClr val="000000"/>
                </a:solidFill>
              </a:rPr>
              <a:t>Sau khi qua Đèo Gió</a:t>
            </a:r>
          </a:p>
          <a:p>
            <a:r>
              <a:rPr lang="vi-VN" sz="2800" dirty="0">
                <a:solidFill>
                  <a:srgbClr val="000000"/>
                </a:solidFill>
              </a:rPr>
              <a:t>Ta lại vượt Đèo Giàng</a:t>
            </a:r>
          </a:p>
          <a:p>
            <a:r>
              <a:rPr lang="vi-VN" sz="2800" dirty="0">
                <a:solidFill>
                  <a:srgbClr val="000000"/>
                </a:solidFill>
              </a:rPr>
              <a:t>Lại vượt qua Cao Bắc</a:t>
            </a:r>
          </a:p>
          <a:p>
            <a:r>
              <a:rPr lang="vi-VN" sz="2800" dirty="0">
                <a:solidFill>
                  <a:srgbClr val="000000"/>
                </a:solidFill>
              </a:rPr>
              <a:t>Thì ta tới Cao Bằng.</a:t>
            </a:r>
          </a:p>
          <a:p>
            <a:endParaRPr lang="vi-VN" sz="2800" dirty="0">
              <a:solidFill>
                <a:srgbClr val="000000"/>
              </a:solidFill>
            </a:endParaRPr>
          </a:p>
        </p:txBody>
      </p:sp>
      <p:grpSp>
        <p:nvGrpSpPr>
          <p:cNvPr id="4" name="Group 3">
            <a:extLst>
              <a:ext uri="{FF2B5EF4-FFF2-40B4-BE49-F238E27FC236}">
                <a16:creationId xmlns:a16="http://schemas.microsoft.com/office/drawing/2014/main" id="{50D7B540-4BF5-4D46-A1D8-9D3A91BED075}"/>
              </a:ext>
            </a:extLst>
          </p:cNvPr>
          <p:cNvGrpSpPr/>
          <p:nvPr/>
        </p:nvGrpSpPr>
        <p:grpSpPr>
          <a:xfrm>
            <a:off x="3574744" y="-110386"/>
            <a:ext cx="3876156" cy="1035121"/>
            <a:chOff x="3871306" y="-66500"/>
            <a:chExt cx="3876156" cy="1035121"/>
          </a:xfrm>
        </p:grpSpPr>
        <p:pic>
          <p:nvPicPr>
            <p:cNvPr id="1026" name="Picture 2" descr="Cloud Animated Clipart Free Best Transparent Png - Cartoon Cloud , Free  Transparent Clipart - ClipartKey">
              <a:extLst>
                <a:ext uri="{FF2B5EF4-FFF2-40B4-BE49-F238E27FC236}">
                  <a16:creationId xmlns:a16="http://schemas.microsoft.com/office/drawing/2014/main" id="{27024E84-EE1D-4C74-A7F3-3F04F9541C7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987" b="89684" l="6000" r="94444">
                          <a14:foregroundMark x1="10333" y1="70882" x2="73556" y2="53078"/>
                          <a14:foregroundMark x1="88667" y1="58902" x2="91222" y2="59567"/>
                          <a14:foregroundMark x1="6000" y1="65058" x2="7556" y2="67388"/>
                          <a14:foregroundMark x1="42556" y1="8153" x2="47333" y2="8153"/>
                          <a14:foregroundMark x1="94444" y1="62063" x2="94444" y2="62063"/>
                          <a14:foregroundMark x1="35667" y1="89351" x2="35667" y2="89351"/>
                        </a14:backgroundRemoval>
                      </a14:imgEffect>
                    </a14:imgLayer>
                  </a14:imgProps>
                </a:ext>
                <a:ext uri="{28A0092B-C50C-407E-A947-70E740481C1C}">
                  <a14:useLocalDpi xmlns:a14="http://schemas.microsoft.com/office/drawing/2010/main" val="0"/>
                </a:ext>
              </a:extLst>
            </a:blip>
            <a:srcRect/>
            <a:stretch>
              <a:fillRect/>
            </a:stretch>
          </p:blipFill>
          <p:spPr bwMode="auto">
            <a:xfrm>
              <a:off x="3871306" y="-66500"/>
              <a:ext cx="3876156" cy="1035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C7CE981-E91F-4ADC-A837-C604F47D429E}"/>
                </a:ext>
              </a:extLst>
            </p:cNvPr>
            <p:cNvSpPr/>
            <p:nvPr/>
          </p:nvSpPr>
          <p:spPr>
            <a:xfrm>
              <a:off x="4676609" y="188618"/>
              <a:ext cx="2121093" cy="646331"/>
            </a:xfrm>
            <a:prstGeom prst="rect">
              <a:avLst/>
            </a:prstGeom>
          </p:spPr>
          <p:txBody>
            <a:bodyPr wrap="none">
              <a:spAutoFit/>
            </a:bodyPr>
            <a:lstStyle/>
            <a:p>
              <a:r>
                <a:rPr lang="vi-VN" sz="3600" b="1" dirty="0">
                  <a:solidFill>
                    <a:srgbClr val="FF0000"/>
                  </a:solidFill>
                  <a:latin typeface="+mj-lt"/>
                  <a:cs typeface="Pattaya" panose="00000500000000000000" pitchFamily="2" charset="-34"/>
                </a:rPr>
                <a:t>Cao Bằng</a:t>
              </a:r>
              <a:endParaRPr lang="en-US" sz="3600" b="1" dirty="0">
                <a:solidFill>
                  <a:srgbClr val="FF0000"/>
                </a:solidFill>
                <a:latin typeface="+mj-lt"/>
                <a:cs typeface="Pattaya" panose="00000500000000000000" pitchFamily="2" charset="-34"/>
              </a:endParaRPr>
            </a:p>
          </p:txBody>
        </p:sp>
      </p:grpSp>
      <p:pic>
        <p:nvPicPr>
          <p:cNvPr id="1028" name="Picture 4" descr="Colorful numbers with clouds Container sticker - TenStickers">
            <a:extLst>
              <a:ext uri="{FF2B5EF4-FFF2-40B4-BE49-F238E27FC236}">
                <a16:creationId xmlns:a16="http://schemas.microsoft.com/office/drawing/2014/main" id="{08876407-37C5-45F5-A01E-E7B49341D46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116649" y="672059"/>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ful numbers with clouds Container sticker - TenStickers">
            <a:extLst>
              <a:ext uri="{FF2B5EF4-FFF2-40B4-BE49-F238E27FC236}">
                <a16:creationId xmlns:a16="http://schemas.microsoft.com/office/drawing/2014/main" id="{20E6329F-3253-403A-9F92-BDB75C32773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3385997" y="2719645"/>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rful numbers with clouds Container sticker - TenStickers">
            <a:extLst>
              <a:ext uri="{FF2B5EF4-FFF2-40B4-BE49-F238E27FC236}">
                <a16:creationId xmlns:a16="http://schemas.microsoft.com/office/drawing/2014/main" id="{77DB120F-376C-4EEE-8866-8ABD9AABBE7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p:blipFill>
        <p:spPr bwMode="auto">
          <a:xfrm>
            <a:off x="6343455" y="4513709"/>
            <a:ext cx="602366" cy="502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8171A2-AF17-45D5-B14D-B03FAC05A70A}"/>
              </a:ext>
            </a:extLst>
          </p:cNvPr>
          <p:cNvSpPr/>
          <p:nvPr/>
        </p:nvSpPr>
        <p:spPr>
          <a:xfrm>
            <a:off x="3799111" y="2266940"/>
            <a:ext cx="6096000" cy="2246769"/>
          </a:xfrm>
          <a:prstGeom prst="rect">
            <a:avLst/>
          </a:prstGeom>
        </p:spPr>
        <p:txBody>
          <a:bodyPr>
            <a:spAutoFit/>
          </a:bodyPr>
          <a:lstStyle/>
          <a:p>
            <a:endParaRPr lang="vi-VN" sz="2800" dirty="0">
              <a:solidFill>
                <a:srgbClr val="000000"/>
              </a:solidFill>
            </a:endParaRPr>
          </a:p>
          <a:p>
            <a:r>
              <a:rPr lang="vi-VN" sz="2800" dirty="0">
                <a:solidFill>
                  <a:srgbClr val="000000"/>
                </a:solidFill>
              </a:rPr>
              <a:t>Cao Bằng, rõ thật cao!</a:t>
            </a:r>
          </a:p>
          <a:p>
            <a:r>
              <a:rPr lang="vi-VN" sz="2800" dirty="0">
                <a:solidFill>
                  <a:srgbClr val="000000"/>
                </a:solidFill>
              </a:rPr>
              <a:t>Rồi dần bằng bằng xuống</a:t>
            </a:r>
          </a:p>
          <a:p>
            <a:r>
              <a:rPr lang="vi-VN" sz="2800" dirty="0">
                <a:solidFill>
                  <a:srgbClr val="000000"/>
                </a:solidFill>
              </a:rPr>
              <a:t>Đầu tiên là mận ngọt</a:t>
            </a:r>
          </a:p>
          <a:p>
            <a:r>
              <a:rPr lang="vi-VN" sz="2800" dirty="0">
                <a:solidFill>
                  <a:srgbClr val="000000"/>
                </a:solidFill>
              </a:rPr>
              <a:t>Đón môi ta dịu dàng.</a:t>
            </a:r>
          </a:p>
        </p:txBody>
      </p:sp>
      <p:sp>
        <p:nvSpPr>
          <p:cNvPr id="7" name="Rectangle 6">
            <a:extLst>
              <a:ext uri="{FF2B5EF4-FFF2-40B4-BE49-F238E27FC236}">
                <a16:creationId xmlns:a16="http://schemas.microsoft.com/office/drawing/2014/main" id="{3F65957A-F7F4-46E8-B33B-8A79997873C3}"/>
              </a:ext>
            </a:extLst>
          </p:cNvPr>
          <p:cNvSpPr/>
          <p:nvPr/>
        </p:nvSpPr>
        <p:spPr>
          <a:xfrm>
            <a:off x="6853818" y="4513709"/>
            <a:ext cx="6096000" cy="1815882"/>
          </a:xfrm>
          <a:prstGeom prst="rect">
            <a:avLst/>
          </a:prstGeom>
        </p:spPr>
        <p:txBody>
          <a:bodyPr>
            <a:spAutoFit/>
          </a:bodyPr>
          <a:lstStyle/>
          <a:p>
            <a:r>
              <a:rPr lang="vi-VN" sz="2800" dirty="0">
                <a:solidFill>
                  <a:srgbClr val="000000"/>
                </a:solidFill>
              </a:rPr>
              <a:t>Rồi đến chị rất thương</a:t>
            </a:r>
          </a:p>
          <a:p>
            <a:r>
              <a:rPr lang="vi-VN" sz="2800" dirty="0">
                <a:solidFill>
                  <a:srgbClr val="000000"/>
                </a:solidFill>
              </a:rPr>
              <a:t>Rồi đến em rất thảo</a:t>
            </a:r>
          </a:p>
          <a:p>
            <a:r>
              <a:rPr lang="vi-VN" sz="2800" dirty="0">
                <a:solidFill>
                  <a:srgbClr val="000000"/>
                </a:solidFill>
              </a:rPr>
              <a:t>Ông lành như hạt gạo</a:t>
            </a:r>
          </a:p>
          <a:p>
            <a:r>
              <a:rPr lang="vi-VN" sz="2800" dirty="0">
                <a:solidFill>
                  <a:srgbClr val="000000"/>
                </a:solidFill>
              </a:rPr>
              <a:t>Bà hiền như suối trong.</a:t>
            </a:r>
          </a:p>
        </p:txBody>
      </p:sp>
      <p:cxnSp>
        <p:nvCxnSpPr>
          <p:cNvPr id="12" name="Straight Connector 11">
            <a:extLst>
              <a:ext uri="{FF2B5EF4-FFF2-40B4-BE49-F238E27FC236}">
                <a16:creationId xmlns:a16="http://schemas.microsoft.com/office/drawing/2014/main" id="{35C7E81B-CDE3-49F3-9345-E2BA9AEB6391}"/>
              </a:ext>
            </a:extLst>
          </p:cNvPr>
          <p:cNvCxnSpPr/>
          <p:nvPr/>
        </p:nvCxnSpPr>
        <p:spPr>
          <a:xfrm>
            <a:off x="2991173" y="1218689"/>
            <a:ext cx="552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7C5063-6643-4DBB-9FDC-33A173B97144}"/>
              </a:ext>
            </a:extLst>
          </p:cNvPr>
          <p:cNvCxnSpPr>
            <a:cxnSpLocks/>
          </p:cNvCxnSpPr>
          <p:nvPr/>
        </p:nvCxnSpPr>
        <p:spPr>
          <a:xfrm>
            <a:off x="2120684" y="1650059"/>
            <a:ext cx="1265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31B783-7691-479A-9562-1F8865BC0BEF}"/>
              </a:ext>
            </a:extLst>
          </p:cNvPr>
          <p:cNvCxnSpPr>
            <a:cxnSpLocks/>
          </p:cNvCxnSpPr>
          <p:nvPr/>
        </p:nvCxnSpPr>
        <p:spPr>
          <a:xfrm>
            <a:off x="1710362" y="2065931"/>
            <a:ext cx="1265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256B23-E298-454A-8300-C95C234B4EFE}"/>
              </a:ext>
            </a:extLst>
          </p:cNvPr>
          <p:cNvCxnSpPr>
            <a:cxnSpLocks/>
          </p:cNvCxnSpPr>
          <p:nvPr/>
        </p:nvCxnSpPr>
        <p:spPr>
          <a:xfrm>
            <a:off x="2699387" y="2502465"/>
            <a:ext cx="4157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7C684B-16CC-485A-9D35-7A94A4306F53}"/>
              </a:ext>
            </a:extLst>
          </p:cNvPr>
          <p:cNvCxnSpPr>
            <a:cxnSpLocks/>
          </p:cNvCxnSpPr>
          <p:nvPr/>
        </p:nvCxnSpPr>
        <p:spPr>
          <a:xfrm>
            <a:off x="5680508" y="3160404"/>
            <a:ext cx="1770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EB09A1-F6F2-40BA-88FC-39B43080E100}"/>
              </a:ext>
            </a:extLst>
          </p:cNvPr>
          <p:cNvCxnSpPr>
            <a:cxnSpLocks/>
          </p:cNvCxnSpPr>
          <p:nvPr/>
        </p:nvCxnSpPr>
        <p:spPr>
          <a:xfrm>
            <a:off x="5680508" y="4016134"/>
            <a:ext cx="1495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3502BE-84B9-42D4-BB04-84400E876848}"/>
              </a:ext>
            </a:extLst>
          </p:cNvPr>
          <p:cNvCxnSpPr>
            <a:cxnSpLocks/>
          </p:cNvCxnSpPr>
          <p:nvPr/>
        </p:nvCxnSpPr>
        <p:spPr>
          <a:xfrm>
            <a:off x="3870045" y="4416507"/>
            <a:ext cx="13683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16EDE2-6CBC-42A9-B17C-6F66603BD2BA}"/>
              </a:ext>
            </a:extLst>
          </p:cNvPr>
          <p:cNvCxnSpPr>
            <a:cxnSpLocks/>
          </p:cNvCxnSpPr>
          <p:nvPr/>
        </p:nvCxnSpPr>
        <p:spPr>
          <a:xfrm>
            <a:off x="8927102" y="4963885"/>
            <a:ext cx="15652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67CF5D8-0CAD-41DC-AB48-D566152B8177}"/>
              </a:ext>
            </a:extLst>
          </p:cNvPr>
          <p:cNvCxnSpPr>
            <a:cxnSpLocks/>
          </p:cNvCxnSpPr>
          <p:nvPr/>
        </p:nvCxnSpPr>
        <p:spPr>
          <a:xfrm>
            <a:off x="8927102" y="5390654"/>
            <a:ext cx="111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9F1B947-B696-4FC4-89F8-7DD4CB70C4C4}"/>
              </a:ext>
            </a:extLst>
          </p:cNvPr>
          <p:cNvCxnSpPr>
            <a:cxnSpLocks/>
          </p:cNvCxnSpPr>
          <p:nvPr/>
        </p:nvCxnSpPr>
        <p:spPr>
          <a:xfrm>
            <a:off x="7726540" y="5805036"/>
            <a:ext cx="26263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CAAE2D-3545-481B-BFA0-D23CAE3F06A0}"/>
              </a:ext>
            </a:extLst>
          </p:cNvPr>
          <p:cNvCxnSpPr>
            <a:cxnSpLocks/>
          </p:cNvCxnSpPr>
          <p:nvPr/>
        </p:nvCxnSpPr>
        <p:spPr>
          <a:xfrm>
            <a:off x="7450900" y="6227191"/>
            <a:ext cx="30414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75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83355C8-47D7-4DED-89D0-EFBDCA7EF9BC}"/>
              </a:ext>
            </a:extLst>
          </p:cNvPr>
          <p:cNvGrpSpPr/>
          <p:nvPr/>
        </p:nvGrpSpPr>
        <p:grpSpPr>
          <a:xfrm>
            <a:off x="3211785" y="1062600"/>
            <a:ext cx="6525800" cy="1779494"/>
            <a:chOff x="5598694" y="2130739"/>
            <a:chExt cx="3962182" cy="927518"/>
          </a:xfrm>
        </p:grpSpPr>
        <p:sp>
          <p:nvSpPr>
            <p:cNvPr id="5" name="椭圆 4">
              <a:extLst>
                <a:ext uri="{FF2B5EF4-FFF2-40B4-BE49-F238E27FC236}">
                  <a16:creationId xmlns:a16="http://schemas.microsoft.com/office/drawing/2014/main" id="{DB33F984-678A-4BC6-B412-70C8EB21BAD7}"/>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7892ED9F-0AFD-47F7-AC30-ECE24FF16917}"/>
                </a:ext>
              </a:extLst>
            </p:cNvPr>
            <p:cNvSpPr/>
            <p:nvPr/>
          </p:nvSpPr>
          <p:spPr>
            <a:xfrm>
              <a:off x="6237258" y="2130739"/>
              <a:ext cx="3323618" cy="927518"/>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đúng, trôi chảy; </a:t>
              </a:r>
            </a:p>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diễn cảm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7" name="组合 6">
            <a:extLst>
              <a:ext uri="{FF2B5EF4-FFF2-40B4-BE49-F238E27FC236}">
                <a16:creationId xmlns:a16="http://schemas.microsoft.com/office/drawing/2014/main" id="{F898DF57-7D72-4F97-A05F-BEB826076426}"/>
              </a:ext>
            </a:extLst>
          </p:cNvPr>
          <p:cNvGrpSpPr/>
          <p:nvPr/>
        </p:nvGrpSpPr>
        <p:grpSpPr>
          <a:xfrm>
            <a:off x="3223660" y="3751843"/>
            <a:ext cx="6513925" cy="1639797"/>
            <a:chOff x="5598694" y="2285759"/>
            <a:chExt cx="3827086" cy="854705"/>
          </a:xfrm>
        </p:grpSpPr>
        <p:sp>
          <p:nvSpPr>
            <p:cNvPr id="8" name="椭圆 7">
              <a:extLst>
                <a:ext uri="{FF2B5EF4-FFF2-40B4-BE49-F238E27FC236}">
                  <a16:creationId xmlns:a16="http://schemas.microsoft.com/office/drawing/2014/main" id="{42E9DCC6-B241-45C9-9085-82FC5C6A888A}"/>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9" name="矩形: 圆角 8">
              <a:extLst>
                <a:ext uri="{FF2B5EF4-FFF2-40B4-BE49-F238E27FC236}">
                  <a16:creationId xmlns:a16="http://schemas.microsoft.com/office/drawing/2014/main" id="{C9F46ED0-E055-4C0C-8718-958FA0F080A1}"/>
                </a:ext>
              </a:extLst>
            </p:cNvPr>
            <p:cNvSpPr/>
            <p:nvPr/>
          </p:nvSpPr>
          <p:spPr>
            <a:xfrm>
              <a:off x="6281528" y="2285759"/>
              <a:ext cx="3144252" cy="854705"/>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Trình bày được nội dung, ý nghĩa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9A151743-5A83-FDE7-51AA-8735B6A2DA05}"/>
              </a:ext>
            </a:extLst>
          </p:cNvPr>
          <p:cNvSpPr/>
          <p:nvPr/>
        </p:nvSpPr>
        <p:spPr>
          <a:xfrm>
            <a:off x="4591927" y="152851"/>
            <a:ext cx="4624151" cy="707886"/>
          </a:xfrm>
          <a:prstGeom prst="rect">
            <a:avLst/>
          </a:prstGeom>
          <a:noFill/>
        </p:spPr>
        <p:txBody>
          <a:bodyPr wrap="none" lIns="91440" tIns="45720" rIns="91440" bIns="45720">
            <a:spAutoFit/>
          </a:bodyPr>
          <a:lstStyle/>
          <a:p>
            <a:pPr algn="ctr"/>
            <a:r>
              <a:rPr lang="en-SG" sz="4000" b="1"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ĐÁNH GIÁ MỤC TIÊU</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293543576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F8CBFA-F5B9-3B7E-7491-4D068027DDE5}"/>
              </a:ext>
            </a:extLst>
          </p:cNvPr>
          <p:cNvSpPr/>
          <p:nvPr/>
        </p:nvSpPr>
        <p:spPr>
          <a:xfrm>
            <a:off x="106878" y="124691"/>
            <a:ext cx="11875325" cy="65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980F8297-9EBA-AA6D-5F71-85AF8FAEA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746" y="804465"/>
            <a:ext cx="7223290" cy="4806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0A53FE-F444-33A1-80A4-EF9A323F6237}"/>
              </a:ext>
            </a:extLst>
          </p:cNvPr>
          <p:cNvSpPr txBox="1"/>
          <p:nvPr/>
        </p:nvSpPr>
        <p:spPr>
          <a:xfrm>
            <a:off x="337333" y="1246909"/>
            <a:ext cx="4258418" cy="3970318"/>
          </a:xfrm>
          <a:prstGeom prst="rect">
            <a:avLst/>
          </a:prstGeom>
          <a:noFill/>
        </p:spPr>
        <p:txBody>
          <a:bodyPr wrap="square">
            <a:spAutoFit/>
          </a:bodyPr>
          <a:lstStyle/>
          <a:p>
            <a:r>
              <a:rPr lang="vi-VN" sz="2800" dirty="0">
                <a:latin typeface="+mj-lt"/>
              </a:rPr>
              <a:t>Di tích lịch sử </a:t>
            </a:r>
            <a:r>
              <a:rPr lang="vi-VN" sz="2800" b="1" dirty="0">
                <a:solidFill>
                  <a:srgbClr val="0000FF"/>
                </a:solidFill>
                <a:latin typeface="+mj-lt"/>
              </a:rPr>
              <a:t>Pác Bó </a:t>
            </a:r>
            <a:r>
              <a:rPr lang="vi-VN" sz="2800" dirty="0">
                <a:latin typeface="+mj-lt"/>
              </a:rPr>
              <a:t>nằm trên địa bàn xã Trường Hà, huyện Hà Quảng, tỉnh Cao Bằng. Đây là địa điểm từng gắn với hoạt động của Bác trong giai đoạn đầu trở về Tổ quốc lãnh đạo Cách mạng (1941 - 1945).</a:t>
            </a:r>
            <a:br>
              <a:rPr lang="vi-VN" sz="2800" dirty="0">
                <a:latin typeface="+mj-lt"/>
              </a:rPr>
            </a:br>
            <a:r>
              <a:rPr lang="vi-VN" sz="2800" dirty="0">
                <a:latin typeface="+mj-lt"/>
              </a:rPr>
              <a:t> </a:t>
            </a:r>
          </a:p>
        </p:txBody>
      </p:sp>
    </p:spTree>
    <p:extLst>
      <p:ext uri="{BB962C8B-B14F-4D97-AF65-F5344CB8AC3E}">
        <p14:creationId xmlns:p14="http://schemas.microsoft.com/office/powerpoint/2010/main" val="386943444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 do 63 tinh thanh Viet Nam">
            <a:extLst>
              <a:ext uri="{FF2B5EF4-FFF2-40B4-BE49-F238E27FC236}">
                <a16:creationId xmlns:a16="http://schemas.microsoft.com/office/drawing/2014/main" id="{674F2407-2DB4-4F18-9590-A5CCAAF10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136" y="740595"/>
            <a:ext cx="3667962" cy="5103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0EFD71C-3AFF-48EF-B76E-9451BE4E88B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2959" b="7745"/>
          <a:stretch/>
        </p:blipFill>
        <p:spPr>
          <a:xfrm rot="601925">
            <a:off x="7007673" y="992527"/>
            <a:ext cx="3260090" cy="4188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Freeform: Shape 14">
            <a:extLst>
              <a:ext uri="{FF2B5EF4-FFF2-40B4-BE49-F238E27FC236}">
                <a16:creationId xmlns:a16="http://schemas.microsoft.com/office/drawing/2014/main" id="{88F24FF9-6764-4FDE-BE2C-C5FA2718BFC5}"/>
              </a:ext>
            </a:extLst>
          </p:cNvPr>
          <p:cNvSpPr/>
          <p:nvPr/>
        </p:nvSpPr>
        <p:spPr>
          <a:xfrm>
            <a:off x="3139825" y="890264"/>
            <a:ext cx="470358" cy="244861"/>
          </a:xfrm>
          <a:custGeom>
            <a:avLst/>
            <a:gdLst>
              <a:gd name="connsiteX0" fmla="*/ 417 w 470358"/>
              <a:gd name="connsiteY0" fmla="*/ 64241 h 244861"/>
              <a:gd name="connsiteX1" fmla="*/ 64586 w 470358"/>
              <a:gd name="connsiteY1" fmla="*/ 128410 h 244861"/>
              <a:gd name="connsiteX2" fmla="*/ 132764 w 470358"/>
              <a:gd name="connsiteY2" fmla="*/ 136431 h 244861"/>
              <a:gd name="connsiteX3" fmla="*/ 156828 w 470358"/>
              <a:gd name="connsiteY3" fmla="*/ 200599 h 244861"/>
              <a:gd name="connsiteX4" fmla="*/ 216986 w 470358"/>
              <a:gd name="connsiteY4" fmla="*/ 204610 h 244861"/>
              <a:gd name="connsiteX5" fmla="*/ 245059 w 470358"/>
              <a:gd name="connsiteY5" fmla="*/ 236694 h 244861"/>
              <a:gd name="connsiteX6" fmla="*/ 289175 w 470358"/>
              <a:gd name="connsiteY6" fmla="*/ 220652 h 244861"/>
              <a:gd name="connsiteX7" fmla="*/ 349333 w 470358"/>
              <a:gd name="connsiteY7" fmla="*/ 244715 h 244861"/>
              <a:gd name="connsiteX8" fmla="*/ 393449 w 470358"/>
              <a:gd name="connsiteY8" fmla="*/ 228673 h 244861"/>
              <a:gd name="connsiteX9" fmla="*/ 397459 w 470358"/>
              <a:gd name="connsiteY9" fmla="*/ 188568 h 244861"/>
              <a:gd name="connsiteX10" fmla="*/ 433554 w 470358"/>
              <a:gd name="connsiteY10" fmla="*/ 172525 h 244861"/>
              <a:gd name="connsiteX11" fmla="*/ 453607 w 470358"/>
              <a:gd name="connsiteY11" fmla="*/ 136431 h 244861"/>
              <a:gd name="connsiteX12" fmla="*/ 469649 w 470358"/>
              <a:gd name="connsiteY12" fmla="*/ 96325 h 244861"/>
              <a:gd name="connsiteX13" fmla="*/ 429543 w 470358"/>
              <a:gd name="connsiteY13" fmla="*/ 76273 h 244861"/>
              <a:gd name="connsiteX14" fmla="*/ 389438 w 470358"/>
              <a:gd name="connsiteY14" fmla="*/ 52210 h 244861"/>
              <a:gd name="connsiteX15" fmla="*/ 341312 w 470358"/>
              <a:gd name="connsiteY15" fmla="*/ 68252 h 244861"/>
              <a:gd name="connsiteX16" fmla="*/ 325270 w 470358"/>
              <a:gd name="connsiteY16" fmla="*/ 68252 h 244861"/>
              <a:gd name="connsiteX17" fmla="*/ 297196 w 470358"/>
              <a:gd name="connsiteY17" fmla="*/ 56220 h 244861"/>
              <a:gd name="connsiteX18" fmla="*/ 265112 w 470358"/>
              <a:gd name="connsiteY18" fmla="*/ 28147 h 244861"/>
              <a:gd name="connsiteX19" fmla="*/ 233028 w 470358"/>
              <a:gd name="connsiteY19" fmla="*/ 28147 h 244861"/>
              <a:gd name="connsiteX20" fmla="*/ 196933 w 470358"/>
              <a:gd name="connsiteY20" fmla="*/ 48199 h 244861"/>
              <a:gd name="connsiteX21" fmla="*/ 172870 w 470358"/>
              <a:gd name="connsiteY21" fmla="*/ 48199 h 244861"/>
              <a:gd name="connsiteX22" fmla="*/ 152817 w 470358"/>
              <a:gd name="connsiteY22" fmla="*/ 24136 h 244861"/>
              <a:gd name="connsiteX23" fmla="*/ 132764 w 470358"/>
              <a:gd name="connsiteY23" fmla="*/ 12104 h 244861"/>
              <a:gd name="connsiteX24" fmla="*/ 100680 w 470358"/>
              <a:gd name="connsiteY24" fmla="*/ 73 h 244861"/>
              <a:gd name="connsiteX25" fmla="*/ 68596 w 470358"/>
              <a:gd name="connsiteY25" fmla="*/ 8094 h 244861"/>
              <a:gd name="connsiteX26" fmla="*/ 52554 w 470358"/>
              <a:gd name="connsiteY26" fmla="*/ 28147 h 244861"/>
              <a:gd name="connsiteX27" fmla="*/ 36512 w 470358"/>
              <a:gd name="connsiteY27" fmla="*/ 24136 h 244861"/>
              <a:gd name="connsiteX28" fmla="*/ 417 w 470358"/>
              <a:gd name="connsiteY28" fmla="*/ 64241 h 24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358" h="244861">
                <a:moveTo>
                  <a:pt x="417" y="64241"/>
                </a:moveTo>
                <a:cubicBezTo>
                  <a:pt x="5096" y="81620"/>
                  <a:pt x="42528" y="116378"/>
                  <a:pt x="64586" y="128410"/>
                </a:cubicBezTo>
                <a:cubicBezTo>
                  <a:pt x="86644" y="140442"/>
                  <a:pt x="117390" y="124400"/>
                  <a:pt x="132764" y="136431"/>
                </a:cubicBezTo>
                <a:cubicBezTo>
                  <a:pt x="148138" y="148462"/>
                  <a:pt x="142791" y="189236"/>
                  <a:pt x="156828" y="200599"/>
                </a:cubicBezTo>
                <a:cubicBezTo>
                  <a:pt x="170865" y="211962"/>
                  <a:pt x="202281" y="198594"/>
                  <a:pt x="216986" y="204610"/>
                </a:cubicBezTo>
                <a:cubicBezTo>
                  <a:pt x="231691" y="210626"/>
                  <a:pt x="233028" y="234020"/>
                  <a:pt x="245059" y="236694"/>
                </a:cubicBezTo>
                <a:cubicBezTo>
                  <a:pt x="257090" y="239368"/>
                  <a:pt x="271796" y="219315"/>
                  <a:pt x="289175" y="220652"/>
                </a:cubicBezTo>
                <a:cubicBezTo>
                  <a:pt x="306554" y="221989"/>
                  <a:pt x="331954" y="243378"/>
                  <a:pt x="349333" y="244715"/>
                </a:cubicBezTo>
                <a:cubicBezTo>
                  <a:pt x="366712" y="246052"/>
                  <a:pt x="385428" y="238031"/>
                  <a:pt x="393449" y="228673"/>
                </a:cubicBezTo>
                <a:cubicBezTo>
                  <a:pt x="401470" y="219315"/>
                  <a:pt x="390775" y="197926"/>
                  <a:pt x="397459" y="188568"/>
                </a:cubicBezTo>
                <a:cubicBezTo>
                  <a:pt x="404143" y="179210"/>
                  <a:pt x="424196" y="181215"/>
                  <a:pt x="433554" y="172525"/>
                </a:cubicBezTo>
                <a:cubicBezTo>
                  <a:pt x="442912" y="163836"/>
                  <a:pt x="447591" y="149131"/>
                  <a:pt x="453607" y="136431"/>
                </a:cubicBezTo>
                <a:cubicBezTo>
                  <a:pt x="459623" y="123731"/>
                  <a:pt x="473660" y="106351"/>
                  <a:pt x="469649" y="96325"/>
                </a:cubicBezTo>
                <a:cubicBezTo>
                  <a:pt x="465638" y="86299"/>
                  <a:pt x="442912" y="83626"/>
                  <a:pt x="429543" y="76273"/>
                </a:cubicBezTo>
                <a:cubicBezTo>
                  <a:pt x="416175" y="68921"/>
                  <a:pt x="404143" y="53547"/>
                  <a:pt x="389438" y="52210"/>
                </a:cubicBezTo>
                <a:cubicBezTo>
                  <a:pt x="374733" y="50873"/>
                  <a:pt x="352007" y="65578"/>
                  <a:pt x="341312" y="68252"/>
                </a:cubicBezTo>
                <a:cubicBezTo>
                  <a:pt x="330617" y="70926"/>
                  <a:pt x="332623" y="70257"/>
                  <a:pt x="325270" y="68252"/>
                </a:cubicBezTo>
                <a:cubicBezTo>
                  <a:pt x="317917" y="66247"/>
                  <a:pt x="307222" y="62904"/>
                  <a:pt x="297196" y="56220"/>
                </a:cubicBezTo>
                <a:cubicBezTo>
                  <a:pt x="287170" y="49536"/>
                  <a:pt x="275806" y="32826"/>
                  <a:pt x="265112" y="28147"/>
                </a:cubicBezTo>
                <a:cubicBezTo>
                  <a:pt x="254418" y="23468"/>
                  <a:pt x="244391" y="24805"/>
                  <a:pt x="233028" y="28147"/>
                </a:cubicBezTo>
                <a:cubicBezTo>
                  <a:pt x="221665" y="31489"/>
                  <a:pt x="206959" y="44857"/>
                  <a:pt x="196933" y="48199"/>
                </a:cubicBezTo>
                <a:cubicBezTo>
                  <a:pt x="186907" y="51541"/>
                  <a:pt x="180223" y="52210"/>
                  <a:pt x="172870" y="48199"/>
                </a:cubicBezTo>
                <a:cubicBezTo>
                  <a:pt x="165517" y="44188"/>
                  <a:pt x="159501" y="30152"/>
                  <a:pt x="152817" y="24136"/>
                </a:cubicBezTo>
                <a:cubicBezTo>
                  <a:pt x="146133" y="18120"/>
                  <a:pt x="141453" y="16114"/>
                  <a:pt x="132764" y="12104"/>
                </a:cubicBezTo>
                <a:cubicBezTo>
                  <a:pt x="124075" y="8094"/>
                  <a:pt x="111375" y="741"/>
                  <a:pt x="100680" y="73"/>
                </a:cubicBezTo>
                <a:cubicBezTo>
                  <a:pt x="89985" y="-595"/>
                  <a:pt x="76617" y="3415"/>
                  <a:pt x="68596" y="8094"/>
                </a:cubicBezTo>
                <a:cubicBezTo>
                  <a:pt x="60575" y="12773"/>
                  <a:pt x="52554" y="28147"/>
                  <a:pt x="52554" y="28147"/>
                </a:cubicBezTo>
                <a:cubicBezTo>
                  <a:pt x="47207" y="30821"/>
                  <a:pt x="36512" y="24136"/>
                  <a:pt x="36512" y="24136"/>
                </a:cubicBezTo>
                <a:cubicBezTo>
                  <a:pt x="31833" y="24804"/>
                  <a:pt x="-4262" y="46862"/>
                  <a:pt x="417" y="64241"/>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an-do-mien-bac-viet-nam-chi-tiet - Ảnh - Galaxylands.com">
            <a:extLst>
              <a:ext uri="{FF2B5EF4-FFF2-40B4-BE49-F238E27FC236}">
                <a16:creationId xmlns:a16="http://schemas.microsoft.com/office/drawing/2014/main" id="{80BB3731-CD5E-498F-A931-BD6960D418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10"/>
          <a:stretch/>
        </p:blipFill>
        <p:spPr bwMode="auto">
          <a:xfrm>
            <a:off x="1070602" y="1587500"/>
            <a:ext cx="5660399" cy="3487473"/>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A2904598-D142-4F20-8F3E-B4FB39C0FDA5}"/>
              </a:ext>
            </a:extLst>
          </p:cNvPr>
          <p:cNvSpPr/>
          <p:nvPr/>
        </p:nvSpPr>
        <p:spPr>
          <a:xfrm>
            <a:off x="3457022" y="1879600"/>
            <a:ext cx="963757" cy="533400"/>
          </a:xfrm>
          <a:custGeom>
            <a:avLst/>
            <a:gdLst>
              <a:gd name="connsiteX0" fmla="*/ 417 w 470358"/>
              <a:gd name="connsiteY0" fmla="*/ 64241 h 244861"/>
              <a:gd name="connsiteX1" fmla="*/ 64586 w 470358"/>
              <a:gd name="connsiteY1" fmla="*/ 128410 h 244861"/>
              <a:gd name="connsiteX2" fmla="*/ 132764 w 470358"/>
              <a:gd name="connsiteY2" fmla="*/ 136431 h 244861"/>
              <a:gd name="connsiteX3" fmla="*/ 156828 w 470358"/>
              <a:gd name="connsiteY3" fmla="*/ 200599 h 244861"/>
              <a:gd name="connsiteX4" fmla="*/ 216986 w 470358"/>
              <a:gd name="connsiteY4" fmla="*/ 204610 h 244861"/>
              <a:gd name="connsiteX5" fmla="*/ 245059 w 470358"/>
              <a:gd name="connsiteY5" fmla="*/ 236694 h 244861"/>
              <a:gd name="connsiteX6" fmla="*/ 289175 w 470358"/>
              <a:gd name="connsiteY6" fmla="*/ 220652 h 244861"/>
              <a:gd name="connsiteX7" fmla="*/ 349333 w 470358"/>
              <a:gd name="connsiteY7" fmla="*/ 244715 h 244861"/>
              <a:gd name="connsiteX8" fmla="*/ 393449 w 470358"/>
              <a:gd name="connsiteY8" fmla="*/ 228673 h 244861"/>
              <a:gd name="connsiteX9" fmla="*/ 397459 w 470358"/>
              <a:gd name="connsiteY9" fmla="*/ 188568 h 244861"/>
              <a:gd name="connsiteX10" fmla="*/ 433554 w 470358"/>
              <a:gd name="connsiteY10" fmla="*/ 172525 h 244861"/>
              <a:gd name="connsiteX11" fmla="*/ 453607 w 470358"/>
              <a:gd name="connsiteY11" fmla="*/ 136431 h 244861"/>
              <a:gd name="connsiteX12" fmla="*/ 469649 w 470358"/>
              <a:gd name="connsiteY12" fmla="*/ 96325 h 244861"/>
              <a:gd name="connsiteX13" fmla="*/ 429543 w 470358"/>
              <a:gd name="connsiteY13" fmla="*/ 76273 h 244861"/>
              <a:gd name="connsiteX14" fmla="*/ 389438 w 470358"/>
              <a:gd name="connsiteY14" fmla="*/ 52210 h 244861"/>
              <a:gd name="connsiteX15" fmla="*/ 341312 w 470358"/>
              <a:gd name="connsiteY15" fmla="*/ 68252 h 244861"/>
              <a:gd name="connsiteX16" fmla="*/ 325270 w 470358"/>
              <a:gd name="connsiteY16" fmla="*/ 68252 h 244861"/>
              <a:gd name="connsiteX17" fmla="*/ 297196 w 470358"/>
              <a:gd name="connsiteY17" fmla="*/ 56220 h 244861"/>
              <a:gd name="connsiteX18" fmla="*/ 265112 w 470358"/>
              <a:gd name="connsiteY18" fmla="*/ 28147 h 244861"/>
              <a:gd name="connsiteX19" fmla="*/ 233028 w 470358"/>
              <a:gd name="connsiteY19" fmla="*/ 28147 h 244861"/>
              <a:gd name="connsiteX20" fmla="*/ 196933 w 470358"/>
              <a:gd name="connsiteY20" fmla="*/ 48199 h 244861"/>
              <a:gd name="connsiteX21" fmla="*/ 172870 w 470358"/>
              <a:gd name="connsiteY21" fmla="*/ 48199 h 244861"/>
              <a:gd name="connsiteX22" fmla="*/ 152817 w 470358"/>
              <a:gd name="connsiteY22" fmla="*/ 24136 h 244861"/>
              <a:gd name="connsiteX23" fmla="*/ 132764 w 470358"/>
              <a:gd name="connsiteY23" fmla="*/ 12104 h 244861"/>
              <a:gd name="connsiteX24" fmla="*/ 100680 w 470358"/>
              <a:gd name="connsiteY24" fmla="*/ 73 h 244861"/>
              <a:gd name="connsiteX25" fmla="*/ 68596 w 470358"/>
              <a:gd name="connsiteY25" fmla="*/ 8094 h 244861"/>
              <a:gd name="connsiteX26" fmla="*/ 52554 w 470358"/>
              <a:gd name="connsiteY26" fmla="*/ 28147 h 244861"/>
              <a:gd name="connsiteX27" fmla="*/ 36512 w 470358"/>
              <a:gd name="connsiteY27" fmla="*/ 24136 h 244861"/>
              <a:gd name="connsiteX28" fmla="*/ 417 w 470358"/>
              <a:gd name="connsiteY28" fmla="*/ 64241 h 24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0358" h="244861">
                <a:moveTo>
                  <a:pt x="417" y="64241"/>
                </a:moveTo>
                <a:cubicBezTo>
                  <a:pt x="5096" y="81620"/>
                  <a:pt x="42528" y="116378"/>
                  <a:pt x="64586" y="128410"/>
                </a:cubicBezTo>
                <a:cubicBezTo>
                  <a:pt x="86644" y="140442"/>
                  <a:pt x="117390" y="124400"/>
                  <a:pt x="132764" y="136431"/>
                </a:cubicBezTo>
                <a:cubicBezTo>
                  <a:pt x="148138" y="148462"/>
                  <a:pt x="142791" y="189236"/>
                  <a:pt x="156828" y="200599"/>
                </a:cubicBezTo>
                <a:cubicBezTo>
                  <a:pt x="170865" y="211962"/>
                  <a:pt x="202281" y="198594"/>
                  <a:pt x="216986" y="204610"/>
                </a:cubicBezTo>
                <a:cubicBezTo>
                  <a:pt x="231691" y="210626"/>
                  <a:pt x="233028" y="234020"/>
                  <a:pt x="245059" y="236694"/>
                </a:cubicBezTo>
                <a:cubicBezTo>
                  <a:pt x="257090" y="239368"/>
                  <a:pt x="271796" y="219315"/>
                  <a:pt x="289175" y="220652"/>
                </a:cubicBezTo>
                <a:cubicBezTo>
                  <a:pt x="306554" y="221989"/>
                  <a:pt x="331954" y="243378"/>
                  <a:pt x="349333" y="244715"/>
                </a:cubicBezTo>
                <a:cubicBezTo>
                  <a:pt x="366712" y="246052"/>
                  <a:pt x="385428" y="238031"/>
                  <a:pt x="393449" y="228673"/>
                </a:cubicBezTo>
                <a:cubicBezTo>
                  <a:pt x="401470" y="219315"/>
                  <a:pt x="390775" y="197926"/>
                  <a:pt x="397459" y="188568"/>
                </a:cubicBezTo>
                <a:cubicBezTo>
                  <a:pt x="404143" y="179210"/>
                  <a:pt x="424196" y="181215"/>
                  <a:pt x="433554" y="172525"/>
                </a:cubicBezTo>
                <a:cubicBezTo>
                  <a:pt x="442912" y="163836"/>
                  <a:pt x="447591" y="149131"/>
                  <a:pt x="453607" y="136431"/>
                </a:cubicBezTo>
                <a:cubicBezTo>
                  <a:pt x="459623" y="123731"/>
                  <a:pt x="473660" y="106351"/>
                  <a:pt x="469649" y="96325"/>
                </a:cubicBezTo>
                <a:cubicBezTo>
                  <a:pt x="465638" y="86299"/>
                  <a:pt x="442912" y="83626"/>
                  <a:pt x="429543" y="76273"/>
                </a:cubicBezTo>
                <a:cubicBezTo>
                  <a:pt x="416175" y="68921"/>
                  <a:pt x="404143" y="53547"/>
                  <a:pt x="389438" y="52210"/>
                </a:cubicBezTo>
                <a:cubicBezTo>
                  <a:pt x="374733" y="50873"/>
                  <a:pt x="352007" y="65578"/>
                  <a:pt x="341312" y="68252"/>
                </a:cubicBezTo>
                <a:cubicBezTo>
                  <a:pt x="330617" y="70926"/>
                  <a:pt x="332623" y="70257"/>
                  <a:pt x="325270" y="68252"/>
                </a:cubicBezTo>
                <a:cubicBezTo>
                  <a:pt x="317917" y="66247"/>
                  <a:pt x="307222" y="62904"/>
                  <a:pt x="297196" y="56220"/>
                </a:cubicBezTo>
                <a:cubicBezTo>
                  <a:pt x="287170" y="49536"/>
                  <a:pt x="275806" y="32826"/>
                  <a:pt x="265112" y="28147"/>
                </a:cubicBezTo>
                <a:cubicBezTo>
                  <a:pt x="254418" y="23468"/>
                  <a:pt x="244391" y="24805"/>
                  <a:pt x="233028" y="28147"/>
                </a:cubicBezTo>
                <a:cubicBezTo>
                  <a:pt x="221665" y="31489"/>
                  <a:pt x="206959" y="44857"/>
                  <a:pt x="196933" y="48199"/>
                </a:cubicBezTo>
                <a:cubicBezTo>
                  <a:pt x="186907" y="51541"/>
                  <a:pt x="180223" y="52210"/>
                  <a:pt x="172870" y="48199"/>
                </a:cubicBezTo>
                <a:cubicBezTo>
                  <a:pt x="165517" y="44188"/>
                  <a:pt x="159501" y="30152"/>
                  <a:pt x="152817" y="24136"/>
                </a:cubicBezTo>
                <a:cubicBezTo>
                  <a:pt x="146133" y="18120"/>
                  <a:pt x="141453" y="16114"/>
                  <a:pt x="132764" y="12104"/>
                </a:cubicBezTo>
                <a:cubicBezTo>
                  <a:pt x="124075" y="8094"/>
                  <a:pt x="111375" y="741"/>
                  <a:pt x="100680" y="73"/>
                </a:cubicBezTo>
                <a:cubicBezTo>
                  <a:pt x="89985" y="-595"/>
                  <a:pt x="76617" y="3415"/>
                  <a:pt x="68596" y="8094"/>
                </a:cubicBezTo>
                <a:cubicBezTo>
                  <a:pt x="60575" y="12773"/>
                  <a:pt x="52554" y="28147"/>
                  <a:pt x="52554" y="28147"/>
                </a:cubicBezTo>
                <a:cubicBezTo>
                  <a:pt x="47207" y="30821"/>
                  <a:pt x="36512" y="24136"/>
                  <a:pt x="36512" y="24136"/>
                </a:cubicBezTo>
                <a:cubicBezTo>
                  <a:pt x="31833" y="24804"/>
                  <a:pt x="-4262" y="46862"/>
                  <a:pt x="417" y="64241"/>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29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anim calcmode="lin" valueType="num">
                                      <p:cBhvr>
                                        <p:cTn id="10" dur="500" fill="hold"/>
                                        <p:tgtEl>
                                          <p:spTgt spid="2050"/>
                                        </p:tgtEl>
                                        <p:attrNameLst>
                                          <p:attrName>ppt_x</p:attrName>
                                        </p:attrNameLst>
                                      </p:cBhvr>
                                      <p:tavLst>
                                        <p:tav tm="0">
                                          <p:val>
                                            <p:fltVal val="0.5"/>
                                          </p:val>
                                        </p:tav>
                                        <p:tav tm="100000">
                                          <p:val>
                                            <p:strVal val="#ppt_x"/>
                                          </p:val>
                                        </p:tav>
                                      </p:tavLst>
                                    </p:anim>
                                    <p:anim calcmode="lin" valueType="num">
                                      <p:cBhvr>
                                        <p:cTn id="11" dur="500" fill="hold"/>
                                        <p:tgtEl>
                                          <p:spTgt spid="205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27" presetClass="emph" presetSubtype="0" repeatCount="indefinite" fill="remove" grpId="1" nodeType="withEffect">
                                  <p:stCondLst>
                                    <p:cond delay="0"/>
                                  </p:stCondLst>
                                  <p:childTnLst>
                                    <p:animClr clrSpc="rgb" dir="cw">
                                      <p:cBhvr override="childStyle">
                                        <p:cTn id="18" dur="250" autoRev="1" fill="remove"/>
                                        <p:tgtEl>
                                          <p:spTgt spid="15"/>
                                        </p:tgtEl>
                                        <p:attrNameLst>
                                          <p:attrName>style.color</p:attrName>
                                        </p:attrNameLst>
                                      </p:cBhvr>
                                      <p:to>
                                        <a:schemeClr val="bg1"/>
                                      </p:to>
                                    </p:animClr>
                                    <p:animClr clrSpc="rgb" dir="cw">
                                      <p:cBhvr>
                                        <p:cTn id="19" dur="250" autoRev="1" fill="remove"/>
                                        <p:tgtEl>
                                          <p:spTgt spid="15"/>
                                        </p:tgtEl>
                                        <p:attrNameLst>
                                          <p:attrName>fillcolor</p:attrName>
                                        </p:attrNameLst>
                                      </p:cBhvr>
                                      <p:to>
                                        <a:schemeClr val="bg1"/>
                                      </p:to>
                                    </p:animClr>
                                    <p:set>
                                      <p:cBhvr>
                                        <p:cTn id="20" dur="250" autoRev="1" fill="remove"/>
                                        <p:tgtEl>
                                          <p:spTgt spid="15"/>
                                        </p:tgtEl>
                                        <p:attrNameLst>
                                          <p:attrName>fill.type</p:attrName>
                                        </p:attrNameLst>
                                      </p:cBhvr>
                                      <p:to>
                                        <p:strVal val="solid"/>
                                      </p:to>
                                    </p:set>
                                    <p:set>
                                      <p:cBhvr>
                                        <p:cTn id="21" dur="250" autoRev="1" fill="remove"/>
                                        <p:tgtEl>
                                          <p:spTgt spid="1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ox(out)">
                                      <p:cBhvr>
                                        <p:cTn id="26" dur="2000"/>
                                        <p:tgtEl>
                                          <p:spTgt spid="2052"/>
                                        </p:tgtEl>
                                      </p:cBhvr>
                                    </p:animEffect>
                                  </p:childTnLst>
                                </p:cTn>
                              </p:par>
                              <p:par>
                                <p:cTn id="27" presetID="1" presetClass="exit" presetSubtype="0" fill="hold" nodeType="withEffect">
                                  <p:stCondLst>
                                    <p:cond delay="0"/>
                                  </p:stCondLst>
                                  <p:childTnLst>
                                    <p:set>
                                      <p:cBhvr>
                                        <p:cTn id="28" dur="1" fill="hold">
                                          <p:stCondLst>
                                            <p:cond delay="0"/>
                                          </p:stCondLst>
                                        </p:cTn>
                                        <p:tgtEl>
                                          <p:spTgt spid="2050"/>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A685AD-59D1-EC38-AFE1-F8462CA1F1F8}"/>
              </a:ext>
            </a:extLst>
          </p:cNvPr>
          <p:cNvSpPr/>
          <p:nvPr/>
        </p:nvSpPr>
        <p:spPr>
          <a:xfrm>
            <a:off x="209795" y="139534"/>
            <a:ext cx="11713029" cy="6578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hác Bản Giốc Cao Bằng - Vì sao là địa điểm du lịch đáng để trải nghiệm khi  dịch bệnh qua đi? - BlogAnChoi">
            <a:extLst>
              <a:ext uri="{FF2B5EF4-FFF2-40B4-BE49-F238E27FC236}">
                <a16:creationId xmlns:a16="http://schemas.microsoft.com/office/drawing/2014/main" id="{6CCA4DE6-8435-8F60-A73B-FA6B6A8A8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90" y="1609043"/>
            <a:ext cx="5469810" cy="36399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Thác Bản Giốc ở đâu? Những thông tin khi đi du lịch thác Bản Giốc bạn nên  biết">
            <a:extLst>
              <a:ext uri="{FF2B5EF4-FFF2-40B4-BE49-F238E27FC236}">
                <a16:creationId xmlns:a16="http://schemas.microsoft.com/office/drawing/2014/main" id="{26941404-C01F-75F4-D8A9-0BF625BA0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404" y="307397"/>
            <a:ext cx="4984957" cy="3639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3935F04-9592-85A3-D4B5-AB1BD4C95E67}"/>
              </a:ext>
            </a:extLst>
          </p:cNvPr>
          <p:cNvSpPr/>
          <p:nvPr/>
        </p:nvSpPr>
        <p:spPr>
          <a:xfrm>
            <a:off x="6772448" y="4541067"/>
            <a:ext cx="3580019" cy="707886"/>
          </a:xfrm>
          <a:prstGeom prst="rect">
            <a:avLst/>
          </a:prstGeom>
          <a:noFill/>
        </p:spPr>
        <p:txBody>
          <a:bodyPr wrap="none" lIns="91440" tIns="45720" rIns="91440" bIns="45720">
            <a:spAutoFit/>
          </a:bodyPr>
          <a:lstStyle/>
          <a:p>
            <a:pPr algn="ctr"/>
            <a:r>
              <a:rPr lang="en-SG" sz="4000" b="1"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THÁC BẢN GIỐC</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378891576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B80B0-E148-07F7-EA49-8FAB1CB4E9CA}"/>
              </a:ext>
            </a:extLst>
          </p:cNvPr>
          <p:cNvSpPr/>
          <p:nvPr/>
        </p:nvSpPr>
        <p:spPr>
          <a:xfrm>
            <a:off x="380010" y="249382"/>
            <a:ext cx="11412187" cy="6222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ắm trại hồ Thang Hen - Điểm lý tưởng đẹp như tranh vẽ ở Trà Lĩnh, Cao Bằng  - YouTube">
            <a:extLst>
              <a:ext uri="{FF2B5EF4-FFF2-40B4-BE49-F238E27FC236}">
                <a16:creationId xmlns:a16="http://schemas.microsoft.com/office/drawing/2014/main" id="{DFA03E84-42C5-CCB9-2268-87CB88B98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721" y="2660072"/>
            <a:ext cx="5492337" cy="30757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2" name="Picture 4" descr="Hồ Thang Hen Cao Bằng - “Tuyệt tình cốc” huyền bí, thơ mộng">
            <a:extLst>
              <a:ext uri="{FF2B5EF4-FFF2-40B4-BE49-F238E27FC236}">
                <a16:creationId xmlns:a16="http://schemas.microsoft.com/office/drawing/2014/main" id="{F1584100-F496-9339-AE53-9F23CB10A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89" y="491343"/>
            <a:ext cx="5009684" cy="32612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2365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28C5-8427-4128-B3E6-E5D7DCE64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075330"/>
            <a:ext cx="4572000" cy="4572000"/>
          </a:xfrm>
          <a:prstGeom prst="rect">
            <a:avLst/>
          </a:prstGeom>
        </p:spPr>
      </p:pic>
      <p:sp>
        <p:nvSpPr>
          <p:cNvPr id="6" name="TextBox 5">
            <a:extLst>
              <a:ext uri="{FF2B5EF4-FFF2-40B4-BE49-F238E27FC236}">
                <a16:creationId xmlns:a16="http://schemas.microsoft.com/office/drawing/2014/main" id="{BE12CCB3-6D9D-4019-B0F8-C4401215825E}"/>
              </a:ext>
            </a:extLst>
          </p:cNvPr>
          <p:cNvSpPr txBox="1"/>
          <p:nvPr/>
        </p:nvSpPr>
        <p:spPr>
          <a:xfrm>
            <a:off x="2577779" y="1981861"/>
            <a:ext cx="4572000" cy="1754326"/>
          </a:xfrm>
          <a:prstGeom prst="rect">
            <a:avLst/>
          </a:prstGeom>
          <a:noFill/>
        </p:spPr>
        <p:txBody>
          <a:bodyPr wrap="square" rtlCol="0">
            <a:spAutoFit/>
          </a:bodyPr>
          <a:lstStyle/>
          <a:p>
            <a:pPr algn="ctr"/>
            <a:r>
              <a:rPr lang="vi-VN" sz="3600" b="1" dirty="0">
                <a:solidFill>
                  <a:srgbClr val="002060"/>
                </a:solidFill>
                <a:latin typeface="+mj-lt"/>
                <a:cs typeface="Pattaya" panose="00000500000000000000" pitchFamily="2" charset="-34"/>
              </a:rPr>
              <a:t>Hãy ôn lại bài học và soạn trước bài</a:t>
            </a:r>
          </a:p>
          <a:p>
            <a:pPr algn="ctr"/>
            <a:r>
              <a:rPr lang="vi-VN" sz="3600" b="1" dirty="0">
                <a:solidFill>
                  <a:srgbClr val="002060"/>
                </a:solidFill>
                <a:latin typeface="+mj-lt"/>
                <a:cs typeface="Pattaya" panose="00000500000000000000" pitchFamily="2" charset="-34"/>
              </a:rPr>
              <a:t>“Phân xử tài tình”</a:t>
            </a:r>
          </a:p>
        </p:txBody>
      </p:sp>
    </p:spTree>
    <p:extLst>
      <p:ext uri="{BB962C8B-B14F-4D97-AF65-F5344CB8AC3E}">
        <p14:creationId xmlns:p14="http://schemas.microsoft.com/office/powerpoint/2010/main" val="424728376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83355C8-47D7-4DED-89D0-EFBDCA7EF9BC}"/>
              </a:ext>
            </a:extLst>
          </p:cNvPr>
          <p:cNvGrpSpPr/>
          <p:nvPr/>
        </p:nvGrpSpPr>
        <p:grpSpPr>
          <a:xfrm>
            <a:off x="3211785" y="1062600"/>
            <a:ext cx="6525800" cy="1779494"/>
            <a:chOff x="5598694" y="2130739"/>
            <a:chExt cx="3962182" cy="927518"/>
          </a:xfrm>
        </p:grpSpPr>
        <p:sp>
          <p:nvSpPr>
            <p:cNvPr id="5" name="椭圆 4">
              <a:extLst>
                <a:ext uri="{FF2B5EF4-FFF2-40B4-BE49-F238E27FC236}">
                  <a16:creationId xmlns:a16="http://schemas.microsoft.com/office/drawing/2014/main" id="{DB33F984-678A-4BC6-B412-70C8EB21BAD7}"/>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6" name="矩形: 圆角 5">
              <a:extLst>
                <a:ext uri="{FF2B5EF4-FFF2-40B4-BE49-F238E27FC236}">
                  <a16:creationId xmlns:a16="http://schemas.microsoft.com/office/drawing/2014/main" id="{7892ED9F-0AFD-47F7-AC30-ECE24FF16917}"/>
                </a:ext>
              </a:extLst>
            </p:cNvPr>
            <p:cNvSpPr/>
            <p:nvPr/>
          </p:nvSpPr>
          <p:spPr>
            <a:xfrm>
              <a:off x="6237258" y="2130739"/>
              <a:ext cx="3323618" cy="927518"/>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đúng, trôi chảy; </a:t>
              </a:r>
            </a:p>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đọc diễn cảm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grpSp>
        <p:nvGrpSpPr>
          <p:cNvPr id="7" name="组合 6">
            <a:extLst>
              <a:ext uri="{FF2B5EF4-FFF2-40B4-BE49-F238E27FC236}">
                <a16:creationId xmlns:a16="http://schemas.microsoft.com/office/drawing/2014/main" id="{F898DF57-7D72-4F97-A05F-BEB826076426}"/>
              </a:ext>
            </a:extLst>
          </p:cNvPr>
          <p:cNvGrpSpPr/>
          <p:nvPr/>
        </p:nvGrpSpPr>
        <p:grpSpPr>
          <a:xfrm>
            <a:off x="3223660" y="3751843"/>
            <a:ext cx="6513925" cy="1639797"/>
            <a:chOff x="5598694" y="2285759"/>
            <a:chExt cx="3827086" cy="854705"/>
          </a:xfrm>
        </p:grpSpPr>
        <p:sp>
          <p:nvSpPr>
            <p:cNvPr id="8" name="椭圆 7">
              <a:extLst>
                <a:ext uri="{FF2B5EF4-FFF2-40B4-BE49-F238E27FC236}">
                  <a16:creationId xmlns:a16="http://schemas.microsoft.com/office/drawing/2014/main" id="{42E9DCC6-B241-45C9-9085-82FC5C6A888A}"/>
                </a:ext>
              </a:extLst>
            </p:cNvPr>
            <p:cNvSpPr/>
            <p:nvPr/>
          </p:nvSpPr>
          <p:spPr>
            <a:xfrm>
              <a:off x="5598694" y="2390273"/>
              <a:ext cx="481263" cy="481263"/>
            </a:xfrm>
            <a:prstGeom prst="ellipse">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69A42C"/>
                </a:solidFill>
                <a:latin typeface="Times New Roman" panose="02020603050405020304" pitchFamily="18" charset="0"/>
                <a:ea typeface="字魂27号-布丁体" panose="00000500000000000000" pitchFamily="2" charset="-122"/>
                <a:cs typeface="Times New Roman" panose="02020603050405020304" pitchFamily="18" charset="0"/>
              </a:endParaRPr>
            </a:p>
          </p:txBody>
        </p:sp>
        <p:sp>
          <p:nvSpPr>
            <p:cNvPr id="9" name="矩形: 圆角 8">
              <a:extLst>
                <a:ext uri="{FF2B5EF4-FFF2-40B4-BE49-F238E27FC236}">
                  <a16:creationId xmlns:a16="http://schemas.microsoft.com/office/drawing/2014/main" id="{C9F46ED0-E055-4C0C-8718-958FA0F080A1}"/>
                </a:ext>
              </a:extLst>
            </p:cNvPr>
            <p:cNvSpPr/>
            <p:nvPr/>
          </p:nvSpPr>
          <p:spPr>
            <a:xfrm>
              <a:off x="6281528" y="2285759"/>
              <a:ext cx="3144252" cy="854705"/>
            </a:xfrm>
            <a:prstGeom prst="roundRect">
              <a:avLst>
                <a:gd name="adj" fmla="val 50000"/>
              </a:avLst>
            </a:prstGeom>
            <a:solidFill>
              <a:schemeClr val="bg1"/>
            </a:solidFill>
            <a:ln w="38100">
              <a:solidFill>
                <a:srgbClr val="69A42C"/>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6">
                      <a:lumMod val="50000"/>
                    </a:schemeClr>
                  </a:solidFill>
                  <a:latin typeface="Times New Roman" panose="02020603050405020304" pitchFamily="18" charset="0"/>
                  <a:cs typeface="Times New Roman" panose="02020603050405020304" pitchFamily="18" charset="0"/>
                </a:rPr>
                <a:t>Trình bày được nội dung, ý nghĩa bài đọc.</a:t>
              </a:r>
              <a:endParaRPr lang="en-US" sz="3600" b="1"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9A151743-5A83-FDE7-51AA-8735B6A2DA05}"/>
              </a:ext>
            </a:extLst>
          </p:cNvPr>
          <p:cNvSpPr/>
          <p:nvPr/>
        </p:nvSpPr>
        <p:spPr>
          <a:xfrm>
            <a:off x="4042798" y="152851"/>
            <a:ext cx="5722400" cy="707886"/>
          </a:xfrm>
          <a:prstGeom prst="rect">
            <a:avLst/>
          </a:prstGeom>
          <a:noFill/>
        </p:spPr>
        <p:txBody>
          <a:bodyPr wrap="none" lIns="91440" tIns="45720" rIns="91440" bIns="45720">
            <a:spAutoFit/>
          </a:bodyPr>
          <a:lstStyle/>
          <a:p>
            <a:pPr algn="ctr"/>
            <a:r>
              <a:rPr lang="en-SG"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rPr>
              <a:t>YÊU CẦU CẦN ĐẠT</a:t>
            </a:r>
            <a:endParaRPr lang="en-US" sz="4000" b="1" cap="none" spc="0" dirty="0">
              <a:ln w="6600">
                <a:solidFill>
                  <a:schemeClr val="accent2"/>
                </a:solidFill>
                <a:prstDash val="solid"/>
              </a:ln>
              <a:solidFill>
                <a:srgbClr val="FFFF00"/>
              </a:solidFill>
              <a:effectLst>
                <a:outerShdw dist="38100" dir="2700000" algn="tl" rotWithShape="0">
                  <a:schemeClr val="accent2"/>
                </a:outerShdw>
              </a:effectLst>
              <a:latin typeface="#9Slide05 SVNUT Triumph" panose="00000500000000000000" pitchFamily="2" charset="0"/>
            </a:endParaRPr>
          </a:p>
        </p:txBody>
      </p:sp>
    </p:spTree>
    <p:extLst>
      <p:ext uri="{BB962C8B-B14F-4D97-AF65-F5344CB8AC3E}">
        <p14:creationId xmlns:p14="http://schemas.microsoft.com/office/powerpoint/2010/main" val="213406134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82843" y="1924052"/>
            <a:ext cx="3626313" cy="1015663"/>
          </a:xfrm>
          <a:prstGeom prst="rect">
            <a:avLst/>
          </a:prstGeom>
        </p:spPr>
        <p:txBody>
          <a:bodyPr wrap="none">
            <a:spAutoFit/>
          </a:bodyPr>
          <a:lstStyle/>
          <a:p>
            <a:pPr algn="ctr"/>
            <a:r>
              <a:rPr lang="vi-VN" altLang="zh-CN" sz="6000" b="1"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Luyện đọc</a:t>
            </a:r>
            <a:endParaRPr lang="zh-CN" altLang="en-US" sz="6000" b="1"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3884000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E14BC3C-BC46-4F06-99D2-0433C2D030E1}"/>
              </a:ext>
            </a:extLst>
          </p:cNvPr>
          <p:cNvSpPr/>
          <p:nvPr/>
        </p:nvSpPr>
        <p:spPr>
          <a:xfrm>
            <a:off x="870857" y="528409"/>
            <a:ext cx="10450286" cy="5801182"/>
          </a:xfrm>
          <a:prstGeom prst="roundRect">
            <a:avLst>
              <a:gd name="adj" fmla="val 9216"/>
            </a:avLst>
          </a:prstGeom>
          <a:ln w="1174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004268" y="4963885"/>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1843313" y="752018"/>
            <a:ext cx="4513943" cy="5262979"/>
          </a:xfrm>
          <a:prstGeom prst="rect">
            <a:avLst/>
          </a:prstGeom>
        </p:spPr>
        <p:txBody>
          <a:bodyPr wrap="square">
            <a:spAutoFit/>
          </a:bodyPr>
          <a:lstStyle/>
          <a:p>
            <a:r>
              <a:rPr lang="vi-VN" sz="2400" dirty="0">
                <a:solidFill>
                  <a:srgbClr val="000000"/>
                </a:solidFill>
              </a:rPr>
              <a:t>Sau khi qua Đèo Gió</a:t>
            </a:r>
          </a:p>
          <a:p>
            <a:r>
              <a:rPr lang="vi-VN" sz="2400" dirty="0">
                <a:solidFill>
                  <a:srgbClr val="000000"/>
                </a:solidFill>
              </a:rPr>
              <a:t>Ta lại vượt Đèo Giàng</a:t>
            </a:r>
          </a:p>
          <a:p>
            <a:r>
              <a:rPr lang="vi-VN" sz="2400" dirty="0">
                <a:solidFill>
                  <a:srgbClr val="000000"/>
                </a:solidFill>
              </a:rPr>
              <a:t>Lại vượt qua Cao Bắc</a:t>
            </a:r>
          </a:p>
          <a:p>
            <a:r>
              <a:rPr lang="vi-VN" sz="2400" dirty="0">
                <a:solidFill>
                  <a:srgbClr val="000000"/>
                </a:solidFill>
              </a:rPr>
              <a:t>Thì ta tới Cao Bằng.</a:t>
            </a:r>
          </a:p>
          <a:p>
            <a:endParaRPr lang="vi-VN" sz="2400" dirty="0">
              <a:solidFill>
                <a:srgbClr val="000000"/>
              </a:solidFill>
            </a:endParaRPr>
          </a:p>
          <a:p>
            <a:r>
              <a:rPr lang="vi-VN" sz="2400" dirty="0">
                <a:solidFill>
                  <a:srgbClr val="000000"/>
                </a:solidFill>
              </a:rPr>
              <a:t>Cao Bằng, rõ thật cao!</a:t>
            </a:r>
          </a:p>
          <a:p>
            <a:r>
              <a:rPr lang="vi-VN" sz="2400" dirty="0">
                <a:solidFill>
                  <a:srgbClr val="000000"/>
                </a:solidFill>
              </a:rPr>
              <a:t>Rồi dần bằng bằng xuống</a:t>
            </a:r>
          </a:p>
          <a:p>
            <a:r>
              <a:rPr lang="vi-VN" sz="2400" dirty="0">
                <a:solidFill>
                  <a:srgbClr val="000000"/>
                </a:solidFill>
              </a:rPr>
              <a:t>Đầu tiên là mận ngọt</a:t>
            </a:r>
          </a:p>
          <a:p>
            <a:r>
              <a:rPr lang="vi-VN" sz="2400" dirty="0">
                <a:solidFill>
                  <a:srgbClr val="000000"/>
                </a:solidFill>
              </a:rPr>
              <a:t>Đón môi ta dịu dàng.</a:t>
            </a:r>
          </a:p>
          <a:p>
            <a:endParaRPr lang="vi-VN" sz="2400" dirty="0">
              <a:solidFill>
                <a:srgbClr val="000000"/>
              </a:solidFill>
            </a:endParaRPr>
          </a:p>
          <a:p>
            <a:r>
              <a:rPr lang="vi-VN" sz="2400" dirty="0">
                <a:solidFill>
                  <a:srgbClr val="000000"/>
                </a:solidFill>
              </a:rPr>
              <a:t>Rồi đến chị rất thương</a:t>
            </a:r>
          </a:p>
          <a:p>
            <a:r>
              <a:rPr lang="vi-VN" sz="2400" dirty="0">
                <a:solidFill>
                  <a:srgbClr val="000000"/>
                </a:solidFill>
              </a:rPr>
              <a:t>Rồi đến em rất thảo</a:t>
            </a:r>
          </a:p>
          <a:p>
            <a:r>
              <a:rPr lang="vi-VN" sz="2400" dirty="0">
                <a:solidFill>
                  <a:srgbClr val="000000"/>
                </a:solidFill>
              </a:rPr>
              <a:t>Ông lành như hạt gạo</a:t>
            </a:r>
          </a:p>
          <a:p>
            <a:r>
              <a:rPr lang="vi-VN" sz="2400" dirty="0">
                <a:solidFill>
                  <a:srgbClr val="000000"/>
                </a:solidFill>
              </a:rPr>
              <a:t>Bà hiền như suối trong.</a:t>
            </a:r>
          </a:p>
        </p:txBody>
      </p:sp>
      <p:sp>
        <p:nvSpPr>
          <p:cNvPr id="2" name="Rectangle 1">
            <a:extLst>
              <a:ext uri="{FF2B5EF4-FFF2-40B4-BE49-F238E27FC236}">
                <a16:creationId xmlns:a16="http://schemas.microsoft.com/office/drawing/2014/main" id="{01021108-5700-4336-8E4C-3DB813222F8B}"/>
              </a:ext>
            </a:extLst>
          </p:cNvPr>
          <p:cNvSpPr/>
          <p:nvPr/>
        </p:nvSpPr>
        <p:spPr>
          <a:xfrm>
            <a:off x="6514020" y="752018"/>
            <a:ext cx="6096000" cy="5632311"/>
          </a:xfrm>
          <a:prstGeom prst="rect">
            <a:avLst/>
          </a:prstGeom>
        </p:spPr>
        <p:txBody>
          <a:bodyPr>
            <a:spAutoFit/>
          </a:bodyPr>
          <a:lstStyle/>
          <a:p>
            <a:r>
              <a:rPr lang="vi-VN" sz="2400" dirty="0">
                <a:solidFill>
                  <a:srgbClr val="000000"/>
                </a:solidFill>
              </a:rPr>
              <a:t>Còn núi non Cao Bằng</a:t>
            </a:r>
          </a:p>
          <a:p>
            <a:r>
              <a:rPr lang="vi-VN" sz="2400" dirty="0">
                <a:solidFill>
                  <a:srgbClr val="000000"/>
                </a:solidFill>
              </a:rPr>
              <a:t>Đo làm sao cho hết</a:t>
            </a:r>
          </a:p>
          <a:p>
            <a:r>
              <a:rPr lang="vi-VN" sz="2400" dirty="0">
                <a:solidFill>
                  <a:srgbClr val="000000"/>
                </a:solidFill>
              </a:rPr>
              <a:t>Như lòng yêu đất nước</a:t>
            </a:r>
          </a:p>
          <a:p>
            <a:r>
              <a:rPr lang="vi-VN" sz="2400" dirty="0">
                <a:solidFill>
                  <a:srgbClr val="000000"/>
                </a:solidFill>
              </a:rPr>
              <a:t>Sâu sắc người Cao Bằng.</a:t>
            </a:r>
          </a:p>
          <a:p>
            <a:endParaRPr lang="vi-VN" sz="2400" dirty="0">
              <a:solidFill>
                <a:srgbClr val="000000"/>
              </a:solidFill>
            </a:endParaRPr>
          </a:p>
          <a:p>
            <a:r>
              <a:rPr lang="vi-VN" sz="2400" dirty="0">
                <a:solidFill>
                  <a:srgbClr val="000000"/>
                </a:solidFill>
              </a:rPr>
              <a:t>Đã dâng đến tận cùng</a:t>
            </a:r>
          </a:p>
          <a:p>
            <a:r>
              <a:rPr lang="vi-VN" sz="2400" dirty="0">
                <a:solidFill>
                  <a:srgbClr val="000000"/>
                </a:solidFill>
              </a:rPr>
              <a:t>Hết tầm cao Tổ quốc</a:t>
            </a:r>
          </a:p>
          <a:p>
            <a:r>
              <a:rPr lang="vi-VN" sz="2400" dirty="0">
                <a:solidFill>
                  <a:srgbClr val="000000"/>
                </a:solidFill>
              </a:rPr>
              <a:t>Lại lặng thầm trong suốt</a:t>
            </a:r>
          </a:p>
          <a:p>
            <a:r>
              <a:rPr lang="vi-VN" sz="2400" dirty="0">
                <a:solidFill>
                  <a:srgbClr val="000000"/>
                </a:solidFill>
              </a:rPr>
              <a:t>Như suối khuất rì rào.</a:t>
            </a:r>
          </a:p>
          <a:p>
            <a:endParaRPr lang="vi-VN" sz="2400" dirty="0">
              <a:solidFill>
                <a:srgbClr val="000000"/>
              </a:solidFill>
            </a:endParaRPr>
          </a:p>
          <a:p>
            <a:r>
              <a:rPr lang="vi-VN" sz="2400" dirty="0">
                <a:solidFill>
                  <a:srgbClr val="000000"/>
                </a:solidFill>
              </a:rPr>
              <a:t>Bạn ơi có thấy đâu</a:t>
            </a:r>
          </a:p>
          <a:p>
            <a:r>
              <a:rPr lang="vi-VN" sz="2400" dirty="0">
                <a:solidFill>
                  <a:srgbClr val="000000"/>
                </a:solidFill>
              </a:rPr>
              <a:t>Cao Bằng xa xa ấy</a:t>
            </a:r>
          </a:p>
          <a:p>
            <a:r>
              <a:rPr lang="vi-VN" sz="2400" dirty="0">
                <a:solidFill>
                  <a:srgbClr val="000000"/>
                </a:solidFill>
              </a:rPr>
              <a:t>Vì ta mà giữ lấy</a:t>
            </a:r>
          </a:p>
          <a:p>
            <a:r>
              <a:rPr lang="vi-VN" sz="2400" dirty="0">
                <a:solidFill>
                  <a:srgbClr val="000000"/>
                </a:solidFill>
              </a:rPr>
              <a:t>Một dải dài biên cương.</a:t>
            </a:r>
          </a:p>
          <a:p>
            <a:r>
              <a:rPr lang="vi-VN" sz="2400" dirty="0">
                <a:solidFill>
                  <a:srgbClr val="000000"/>
                </a:solidFill>
              </a:rPr>
              <a:t>                                </a:t>
            </a:r>
            <a:r>
              <a:rPr lang="vi-VN" sz="2000" b="1" dirty="0">
                <a:solidFill>
                  <a:srgbClr val="000000"/>
                </a:solidFill>
              </a:rPr>
              <a:t>TRÚC THÔNG</a:t>
            </a:r>
            <a:endParaRPr lang="vi-VN" sz="2400" b="1" dirty="0">
              <a:solidFill>
                <a:srgbClr val="000000"/>
              </a:solidFill>
            </a:endParaRPr>
          </a:p>
        </p:txBody>
      </p:sp>
      <p:grpSp>
        <p:nvGrpSpPr>
          <p:cNvPr id="4" name="Group 3">
            <a:extLst>
              <a:ext uri="{FF2B5EF4-FFF2-40B4-BE49-F238E27FC236}">
                <a16:creationId xmlns:a16="http://schemas.microsoft.com/office/drawing/2014/main" id="{50D7B540-4BF5-4D46-A1D8-9D3A91BED075}"/>
              </a:ext>
            </a:extLst>
          </p:cNvPr>
          <p:cNvGrpSpPr/>
          <p:nvPr/>
        </p:nvGrpSpPr>
        <p:grpSpPr>
          <a:xfrm>
            <a:off x="3574744" y="-110386"/>
            <a:ext cx="3876156" cy="1035121"/>
            <a:chOff x="3871306" y="-66500"/>
            <a:chExt cx="3876156" cy="1035121"/>
          </a:xfrm>
        </p:grpSpPr>
        <p:pic>
          <p:nvPicPr>
            <p:cNvPr id="1026" name="Picture 2" descr="Cloud Animated Clipart Free Best Transparent Png - Cartoon Cloud , Free  Transparent Clipart - ClipartKey">
              <a:extLst>
                <a:ext uri="{FF2B5EF4-FFF2-40B4-BE49-F238E27FC236}">
                  <a16:creationId xmlns:a16="http://schemas.microsoft.com/office/drawing/2014/main" id="{27024E84-EE1D-4C74-A7F3-3F04F9541C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987" b="89684" l="6000" r="94444">
                          <a14:foregroundMark x1="10333" y1="70882" x2="73556" y2="53078"/>
                          <a14:foregroundMark x1="88667" y1="58902" x2="91222" y2="59567"/>
                          <a14:foregroundMark x1="6000" y1="65058" x2="7556" y2="67388"/>
                          <a14:foregroundMark x1="42556" y1="8153" x2="47333" y2="8153"/>
                          <a14:foregroundMark x1="94444" y1="62063" x2="94444" y2="62063"/>
                          <a14:foregroundMark x1="35667" y1="89351" x2="35667" y2="89351"/>
                        </a14:backgroundRemoval>
                      </a14:imgEffect>
                    </a14:imgLayer>
                  </a14:imgProps>
                </a:ext>
                <a:ext uri="{28A0092B-C50C-407E-A947-70E740481C1C}">
                  <a14:useLocalDpi xmlns:a14="http://schemas.microsoft.com/office/drawing/2010/main" val="0"/>
                </a:ext>
              </a:extLst>
            </a:blip>
            <a:srcRect/>
            <a:stretch>
              <a:fillRect/>
            </a:stretch>
          </p:blipFill>
          <p:spPr bwMode="auto">
            <a:xfrm>
              <a:off x="3871306" y="-66500"/>
              <a:ext cx="3876156" cy="10351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C7CE981-E91F-4ADC-A837-C604F47D429E}"/>
                </a:ext>
              </a:extLst>
            </p:cNvPr>
            <p:cNvSpPr/>
            <p:nvPr/>
          </p:nvSpPr>
          <p:spPr>
            <a:xfrm>
              <a:off x="4676609" y="188618"/>
              <a:ext cx="2121093" cy="646331"/>
            </a:xfrm>
            <a:prstGeom prst="rect">
              <a:avLst/>
            </a:prstGeom>
          </p:spPr>
          <p:txBody>
            <a:bodyPr wrap="none">
              <a:spAutoFit/>
            </a:bodyPr>
            <a:lstStyle/>
            <a:p>
              <a:r>
                <a:rPr lang="vi-VN" sz="3600" b="1" dirty="0">
                  <a:solidFill>
                    <a:srgbClr val="FF0000"/>
                  </a:solidFill>
                  <a:latin typeface="+mj-lt"/>
                  <a:cs typeface="Pattaya" panose="00000500000000000000" pitchFamily="2" charset="-34"/>
                </a:rPr>
                <a:t>Cao Bằng</a:t>
              </a:r>
              <a:endParaRPr lang="en-US" sz="3600" b="1" dirty="0">
                <a:solidFill>
                  <a:srgbClr val="FF0000"/>
                </a:solidFill>
                <a:latin typeface="+mj-lt"/>
                <a:cs typeface="Pattaya" panose="00000500000000000000" pitchFamily="2" charset="-34"/>
              </a:endParaRPr>
            </a:p>
          </p:txBody>
        </p:sp>
      </p:grpSp>
      <p:pic>
        <p:nvPicPr>
          <p:cNvPr id="1028" name="Picture 4" descr="Colorful numbers with clouds Container sticker - TenStickers">
            <a:extLst>
              <a:ext uri="{FF2B5EF4-FFF2-40B4-BE49-F238E27FC236}">
                <a16:creationId xmlns:a16="http://schemas.microsoft.com/office/drawing/2014/main" id="{08876407-37C5-45F5-A01E-E7B49341D46E}"/>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1364622" y="672059"/>
            <a:ext cx="643853" cy="593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lorful numbers with clouds Container sticker - TenStickers">
            <a:extLst>
              <a:ext uri="{FF2B5EF4-FFF2-40B4-BE49-F238E27FC236}">
                <a16:creationId xmlns:a16="http://schemas.microsoft.com/office/drawing/2014/main" id="{20E6329F-3253-403A-9F92-BDB75C32773C}"/>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1430700" y="2574081"/>
            <a:ext cx="577775"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rful numbers with clouds Container sticker - TenStickers">
            <a:extLst>
              <a:ext uri="{FF2B5EF4-FFF2-40B4-BE49-F238E27FC236}">
                <a16:creationId xmlns:a16="http://schemas.microsoft.com/office/drawing/2014/main" id="{77DB120F-376C-4EEE-8866-8ABD9AABBE7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p:blipFill>
        <p:spPr bwMode="auto">
          <a:xfrm>
            <a:off x="1442639" y="4352637"/>
            <a:ext cx="602366" cy="502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orful numbers with clouds Container sticker - TenStickers">
            <a:extLst>
              <a:ext uri="{FF2B5EF4-FFF2-40B4-BE49-F238E27FC236}">
                <a16:creationId xmlns:a16="http://schemas.microsoft.com/office/drawing/2014/main" id="{7864F4FD-D6B9-4CEA-8752-EF5907FBEF94}"/>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p:blipFill>
        <p:spPr bwMode="auto">
          <a:xfrm>
            <a:off x="6165025" y="604076"/>
            <a:ext cx="535076" cy="7043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lorful numbers with clouds Container sticker - TenStickers">
            <a:extLst>
              <a:ext uri="{FF2B5EF4-FFF2-40B4-BE49-F238E27FC236}">
                <a16:creationId xmlns:a16="http://schemas.microsoft.com/office/drawing/2014/main" id="{951C7C9F-5AC8-4C27-AA81-3E9C9FFF73F3}"/>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36878" b="65034" l="24592" r="49409"/>
                    </a14:imgEffect>
                  </a14:imgLayer>
                </a14:imgProps>
              </a:ext>
              <a:ext uri="{28A0092B-C50C-407E-A947-70E740481C1C}">
                <a14:useLocalDpi xmlns:a14="http://schemas.microsoft.com/office/drawing/2010/main" val="0"/>
              </a:ext>
            </a:extLst>
          </a:blip>
          <a:srcRect l="21490" t="33358" r="47489" b="31447"/>
          <a:stretch/>
        </p:blipFill>
        <p:spPr bwMode="auto">
          <a:xfrm>
            <a:off x="6096000" y="2490169"/>
            <a:ext cx="577775" cy="5866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lorful numbers with clouds Container sticker - TenStickers">
            <a:extLst>
              <a:ext uri="{FF2B5EF4-FFF2-40B4-BE49-F238E27FC236}">
                <a16:creationId xmlns:a16="http://schemas.microsoft.com/office/drawing/2014/main" id="{92106E1D-6B4C-4F15-828B-6877A0DA2E6D}"/>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37145" b="64226" l="52955" r="78622"/>
                    </a14:imgEffect>
                  </a14:imgLayer>
                </a14:imgProps>
              </a:ext>
              <a:ext uri="{28A0092B-C50C-407E-A947-70E740481C1C}">
                <a14:useLocalDpi xmlns:a14="http://schemas.microsoft.com/office/drawing/2010/main" val="0"/>
              </a:ext>
            </a:extLst>
          </a:blip>
          <a:srcRect l="49747" t="33760" r="18170" b="32389"/>
          <a:stretch/>
        </p:blipFill>
        <p:spPr bwMode="auto">
          <a:xfrm>
            <a:off x="6120590" y="4311573"/>
            <a:ext cx="621262" cy="58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93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fad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8"/>
                                        </p:tgtEl>
                                        <p:attrNameLst>
                                          <p:attrName>style.visibility</p:attrName>
                                        </p:attrNameLst>
                                      </p:cBhvr>
                                      <p:to>
                                        <p:strVal val="visible"/>
                                      </p:to>
                                    </p:set>
                                    <p:animEffect transition="in" filter="fade">
                                      <p:cBhvr>
                                        <p:cTn id="32"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B61456-823C-441C-A24B-2A859DF55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663306" y="4596311"/>
            <a:ext cx="1187732" cy="1589315"/>
          </a:xfrm>
          <a:prstGeom prst="rect">
            <a:avLst/>
          </a:prstGeom>
        </p:spPr>
      </p:pic>
      <p:sp>
        <p:nvSpPr>
          <p:cNvPr id="10" name="Rectangle 9">
            <a:extLst>
              <a:ext uri="{FF2B5EF4-FFF2-40B4-BE49-F238E27FC236}">
                <a16:creationId xmlns:a16="http://schemas.microsoft.com/office/drawing/2014/main" id="{9CEBFB54-A1D7-4E2E-8910-C1AE59EA1F72}"/>
              </a:ext>
            </a:extLst>
          </p:cNvPr>
          <p:cNvSpPr/>
          <p:nvPr/>
        </p:nvSpPr>
        <p:spPr>
          <a:xfrm>
            <a:off x="2200864" y="498444"/>
            <a:ext cx="7462406" cy="2062103"/>
          </a:xfrm>
          <a:prstGeom prst="rect">
            <a:avLst/>
          </a:prstGeom>
        </p:spPr>
        <p:txBody>
          <a:bodyPr wrap="square">
            <a:spAutoFit/>
          </a:bodyPr>
          <a:lstStyle/>
          <a:p>
            <a:endParaRPr lang="vi-VN" sz="3200" dirty="0">
              <a:solidFill>
                <a:srgbClr val="000000"/>
              </a:solidFill>
            </a:endParaRPr>
          </a:p>
          <a:p>
            <a:endParaRPr lang="vi-VN" sz="3200" dirty="0">
              <a:solidFill>
                <a:srgbClr val="000000"/>
              </a:solidFill>
            </a:endParaRPr>
          </a:p>
          <a:p>
            <a:r>
              <a:rPr lang="vi-VN" sz="3200" dirty="0">
                <a:solidFill>
                  <a:srgbClr val="000000"/>
                </a:solidFill>
              </a:rPr>
              <a:t>Rồi dần bằng bằng xuống</a:t>
            </a:r>
          </a:p>
          <a:p>
            <a:endParaRPr lang="vi-VN" sz="3200" dirty="0">
              <a:solidFill>
                <a:srgbClr val="000000"/>
              </a:solidFill>
            </a:endParaRPr>
          </a:p>
        </p:txBody>
      </p:sp>
      <p:cxnSp>
        <p:nvCxnSpPr>
          <p:cNvPr id="7" name="Straight Connector 6">
            <a:extLst>
              <a:ext uri="{FF2B5EF4-FFF2-40B4-BE49-F238E27FC236}">
                <a16:creationId xmlns:a16="http://schemas.microsoft.com/office/drawing/2014/main" id="{264AAE26-6BCB-4DBE-94CF-09B1460A76A9}"/>
              </a:ext>
            </a:extLst>
          </p:cNvPr>
          <p:cNvCxnSpPr/>
          <p:nvPr/>
        </p:nvCxnSpPr>
        <p:spPr>
          <a:xfrm flipH="1">
            <a:off x="3691437" y="1465008"/>
            <a:ext cx="147570"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DCE0569-F118-42DA-A410-BF0A1305ED98}"/>
              </a:ext>
            </a:extLst>
          </p:cNvPr>
          <p:cNvSpPr/>
          <p:nvPr/>
        </p:nvSpPr>
        <p:spPr>
          <a:xfrm>
            <a:off x="2200864" y="2501211"/>
            <a:ext cx="6096000" cy="1077218"/>
          </a:xfrm>
          <a:prstGeom prst="rect">
            <a:avLst/>
          </a:prstGeom>
        </p:spPr>
        <p:txBody>
          <a:bodyPr>
            <a:spAutoFit/>
          </a:bodyPr>
          <a:lstStyle/>
          <a:p>
            <a:r>
              <a:rPr lang="vi-VN" sz="3200" dirty="0">
                <a:solidFill>
                  <a:srgbClr val="000000"/>
                </a:solidFill>
              </a:rPr>
              <a:t>Ông lành như hạt gạo</a:t>
            </a:r>
          </a:p>
          <a:p>
            <a:r>
              <a:rPr lang="vi-VN" sz="3200" dirty="0">
                <a:solidFill>
                  <a:srgbClr val="000000"/>
                </a:solidFill>
              </a:rPr>
              <a:t>Bà hiền như suối trong.</a:t>
            </a:r>
          </a:p>
        </p:txBody>
      </p:sp>
      <p:cxnSp>
        <p:nvCxnSpPr>
          <p:cNvPr id="27" name="Straight Connector 26">
            <a:extLst>
              <a:ext uri="{FF2B5EF4-FFF2-40B4-BE49-F238E27FC236}">
                <a16:creationId xmlns:a16="http://schemas.microsoft.com/office/drawing/2014/main" id="{AE1F4994-8698-4188-B60A-0BDD80C7B61D}"/>
              </a:ext>
            </a:extLst>
          </p:cNvPr>
          <p:cNvCxnSpPr/>
          <p:nvPr/>
        </p:nvCxnSpPr>
        <p:spPr>
          <a:xfrm flipH="1">
            <a:off x="3930252" y="2535577"/>
            <a:ext cx="134155"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9A81A5-D293-4E3D-8909-FC9F7B358727}"/>
              </a:ext>
            </a:extLst>
          </p:cNvPr>
          <p:cNvCxnSpPr/>
          <p:nvPr/>
        </p:nvCxnSpPr>
        <p:spPr>
          <a:xfrm flipH="1">
            <a:off x="3642147" y="3082484"/>
            <a:ext cx="147570" cy="495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63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24B3520-74D8-4717-B4A3-0A6716AA5DCC}"/>
              </a:ext>
            </a:extLst>
          </p:cNvPr>
          <p:cNvSpPr/>
          <p:nvPr/>
        </p:nvSpPr>
        <p:spPr>
          <a:xfrm>
            <a:off x="4233954" y="2173433"/>
            <a:ext cx="3724096" cy="923330"/>
          </a:xfrm>
          <a:prstGeom prst="rect">
            <a:avLst/>
          </a:prstGeom>
        </p:spPr>
        <p:txBody>
          <a:bodyPr wrap="none">
            <a:spAutoFit/>
          </a:bodyPr>
          <a:lstStyle/>
          <a:p>
            <a:pPr algn="ctr"/>
            <a:r>
              <a:rPr lang="vi-VN" altLang="zh-CN" sz="54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rPr>
              <a:t>Tìm hiểu bài</a:t>
            </a:r>
            <a:endParaRPr lang="zh-CN" altLang="en-US" sz="5400" kern="10" dirty="0">
              <a:ln w="12700">
                <a:noFill/>
                <a:round/>
                <a:headEnd/>
                <a:tailEnd/>
              </a:ln>
              <a:solidFill>
                <a:srgbClr val="FF0000"/>
              </a:solidFill>
              <a:latin typeface="+mj-lt"/>
              <a:ea typeface="字魂27号-布丁体" panose="00000500000000000000" pitchFamily="2" charset="-122"/>
              <a:cs typeface="Pattaya" panose="00000500000000000000" pitchFamily="2" charset="-34"/>
            </a:endParaRPr>
          </a:p>
        </p:txBody>
      </p:sp>
    </p:spTree>
    <p:extLst>
      <p:ext uri="{BB962C8B-B14F-4D97-AF65-F5344CB8AC3E}">
        <p14:creationId xmlns:p14="http://schemas.microsoft.com/office/powerpoint/2010/main" val="271264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3C99AAA-7F21-4901-9BA2-F87E93031587}"/>
              </a:ext>
            </a:extLst>
          </p:cNvPr>
          <p:cNvSpPr/>
          <p:nvPr/>
        </p:nvSpPr>
        <p:spPr>
          <a:xfrm>
            <a:off x="-15498" y="960895"/>
            <a:ext cx="12259159" cy="591805"/>
          </a:xfrm>
          <a:custGeom>
            <a:avLst/>
            <a:gdLst>
              <a:gd name="connsiteX0" fmla="*/ 0 w 12259159"/>
              <a:gd name="connsiteY0" fmla="*/ 0 h 591805"/>
              <a:gd name="connsiteX1" fmla="*/ 2572718 w 12259159"/>
              <a:gd name="connsiteY1" fmla="*/ 433952 h 591805"/>
              <a:gd name="connsiteX2" fmla="*/ 3843579 w 12259159"/>
              <a:gd name="connsiteY2" fmla="*/ 573437 h 591805"/>
              <a:gd name="connsiteX3" fmla="*/ 4819973 w 12259159"/>
              <a:gd name="connsiteY3" fmla="*/ 588936 h 591805"/>
              <a:gd name="connsiteX4" fmla="*/ 6230318 w 12259159"/>
              <a:gd name="connsiteY4" fmla="*/ 573437 h 591805"/>
              <a:gd name="connsiteX5" fmla="*/ 7253206 w 12259159"/>
              <a:gd name="connsiteY5" fmla="*/ 573437 h 591805"/>
              <a:gd name="connsiteX6" fmla="*/ 8601559 w 12259159"/>
              <a:gd name="connsiteY6" fmla="*/ 573437 h 591805"/>
              <a:gd name="connsiteX7" fmla="*/ 10538847 w 12259159"/>
              <a:gd name="connsiteY7" fmla="*/ 325464 h 591805"/>
              <a:gd name="connsiteX8" fmla="*/ 11313762 w 12259159"/>
              <a:gd name="connsiteY8" fmla="*/ 294468 h 591805"/>
              <a:gd name="connsiteX9" fmla="*/ 12259159 w 12259159"/>
              <a:gd name="connsiteY9" fmla="*/ 278969 h 591805"/>
              <a:gd name="connsiteX10" fmla="*/ 12259159 w 12259159"/>
              <a:gd name="connsiteY10" fmla="*/ 278969 h 5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59159" h="591805">
                <a:moveTo>
                  <a:pt x="0" y="0"/>
                </a:moveTo>
                <a:lnTo>
                  <a:pt x="2572718" y="433952"/>
                </a:lnTo>
                <a:cubicBezTo>
                  <a:pt x="3213314" y="529525"/>
                  <a:pt x="3469037" y="547606"/>
                  <a:pt x="3843579" y="573437"/>
                </a:cubicBezTo>
                <a:cubicBezTo>
                  <a:pt x="4218121" y="599268"/>
                  <a:pt x="4422183" y="588936"/>
                  <a:pt x="4819973" y="588936"/>
                </a:cubicBezTo>
                <a:cubicBezTo>
                  <a:pt x="5217763" y="588936"/>
                  <a:pt x="6230318" y="573437"/>
                  <a:pt x="6230318" y="573437"/>
                </a:cubicBezTo>
                <a:lnTo>
                  <a:pt x="7253206" y="573437"/>
                </a:lnTo>
                <a:cubicBezTo>
                  <a:pt x="7648413" y="573437"/>
                  <a:pt x="8053952" y="614766"/>
                  <a:pt x="8601559" y="573437"/>
                </a:cubicBezTo>
                <a:cubicBezTo>
                  <a:pt x="9149166" y="532108"/>
                  <a:pt x="10086813" y="371959"/>
                  <a:pt x="10538847" y="325464"/>
                </a:cubicBezTo>
                <a:cubicBezTo>
                  <a:pt x="10990881" y="278969"/>
                  <a:pt x="11027043" y="302217"/>
                  <a:pt x="11313762" y="294468"/>
                </a:cubicBezTo>
                <a:cubicBezTo>
                  <a:pt x="11600481" y="286719"/>
                  <a:pt x="12259159" y="278969"/>
                  <a:pt x="12259159" y="278969"/>
                </a:cubicBezTo>
                <a:lnTo>
                  <a:pt x="12259159" y="278969"/>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Messy Pile of Dirty Laundry Vector Images (over 170)">
            <a:extLst>
              <a:ext uri="{FF2B5EF4-FFF2-40B4-BE49-F238E27FC236}">
                <a16:creationId xmlns:a16="http://schemas.microsoft.com/office/drawing/2014/main" id="{26F1E507-73B0-4A9F-8869-F027F9B981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24419" y="4525291"/>
            <a:ext cx="2208153" cy="23194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E87706D-DA77-41AA-88A4-932A7AE9466C}"/>
              </a:ext>
            </a:extLst>
          </p:cNvPr>
          <p:cNvSpPr/>
          <p:nvPr/>
        </p:nvSpPr>
        <p:spPr>
          <a:xfrm>
            <a:off x="319458" y="497356"/>
            <a:ext cx="11553084"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a:extLst>
              <a:ext uri="{FF2B5EF4-FFF2-40B4-BE49-F238E27FC236}">
                <a16:creationId xmlns:a16="http://schemas.microsoft.com/office/drawing/2014/main" id="{904A98E9-3B9D-48E9-9FC1-5F0A352DC39D}"/>
              </a:ext>
            </a:extLst>
          </p:cNvPr>
          <p:cNvGrpSpPr/>
          <p:nvPr/>
        </p:nvGrpSpPr>
        <p:grpSpPr>
          <a:xfrm>
            <a:off x="1041978" y="1439199"/>
            <a:ext cx="10242216" cy="1304631"/>
            <a:chOff x="1109102" y="276060"/>
            <a:chExt cx="8930225" cy="1304631"/>
          </a:xfrm>
        </p:grpSpPr>
        <p:pic>
          <p:nvPicPr>
            <p:cNvPr id="12" name="Picture 9">
              <a:extLst>
                <a:ext uri="{FF2B5EF4-FFF2-40B4-BE49-F238E27FC236}">
                  <a16:creationId xmlns:a16="http://schemas.microsoft.com/office/drawing/2014/main" id="{2D8198FE-4D6E-4BC0-ACA2-756B501DF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109102" y="276060"/>
              <a:ext cx="8705539" cy="1304631"/>
            </a:xfrm>
            <a:prstGeom prst="rect">
              <a:avLst/>
            </a:prstGeom>
          </p:spPr>
        </p:pic>
        <p:sp>
          <p:nvSpPr>
            <p:cNvPr id="9" name="TextBox 8">
              <a:extLst>
                <a:ext uri="{FF2B5EF4-FFF2-40B4-BE49-F238E27FC236}">
                  <a16:creationId xmlns:a16="http://schemas.microsoft.com/office/drawing/2014/main" id="{BFFC2A11-12C3-476F-BC3B-FEF258DB630D}"/>
                </a:ext>
              </a:extLst>
            </p:cNvPr>
            <p:cNvSpPr txBox="1"/>
            <p:nvPr/>
          </p:nvSpPr>
          <p:spPr>
            <a:xfrm>
              <a:off x="1576798" y="473665"/>
              <a:ext cx="8462529" cy="646331"/>
            </a:xfrm>
            <a:prstGeom prst="rect">
              <a:avLst/>
            </a:prstGeom>
            <a:noFill/>
          </p:spPr>
          <p:txBody>
            <a:bodyPr wrap="square" rtlCol="0">
              <a:spAutoFit/>
            </a:bodyPr>
            <a:lstStyle/>
            <a:p>
              <a:pPr algn="just"/>
              <a:r>
                <a:rPr lang="en-US" sz="3600" dirty="0">
                  <a:latin typeface="+mj-lt"/>
                  <a:cs typeface="Pattaya" panose="00000500000000000000" pitchFamily="2" charset="-34"/>
                </a:rPr>
                <a:t>1/ </a:t>
              </a:r>
              <a:r>
                <a:rPr lang="vi-VN" sz="3600" dirty="0">
                  <a:latin typeface="+mj-lt"/>
                  <a:cs typeface="Pattaya" panose="00000500000000000000" pitchFamily="2" charset="-34"/>
                </a:rPr>
                <a:t>Cao Bằng có một địa thế đặc biệt như thế nào?</a:t>
              </a:r>
              <a:endParaRPr lang="en-US" sz="3600" dirty="0">
                <a:latin typeface="+mj-lt"/>
                <a:cs typeface="Pattaya" panose="00000500000000000000" pitchFamily="2" charset="-34"/>
              </a:endParaRPr>
            </a:p>
          </p:txBody>
        </p:sp>
      </p:grpSp>
      <p:sp>
        <p:nvSpPr>
          <p:cNvPr id="13" name="Rectangle 12">
            <a:extLst>
              <a:ext uri="{FF2B5EF4-FFF2-40B4-BE49-F238E27FC236}">
                <a16:creationId xmlns:a16="http://schemas.microsoft.com/office/drawing/2014/main" id="{7979B696-744C-4610-89DA-9FF522DF4C0E}"/>
              </a:ext>
            </a:extLst>
          </p:cNvPr>
          <p:cNvSpPr/>
          <p:nvPr/>
        </p:nvSpPr>
        <p:spPr>
          <a:xfrm>
            <a:off x="3616991" y="2815848"/>
            <a:ext cx="6096000" cy="2062103"/>
          </a:xfrm>
          <a:prstGeom prst="rect">
            <a:avLst/>
          </a:prstGeom>
        </p:spPr>
        <p:txBody>
          <a:bodyPr>
            <a:spAutoFit/>
          </a:bodyPr>
          <a:lstStyle/>
          <a:p>
            <a:r>
              <a:rPr lang="vi-VN" sz="3200" dirty="0">
                <a:solidFill>
                  <a:srgbClr val="000000"/>
                </a:solidFill>
              </a:rPr>
              <a:t>Sau khi qua Đèo Gió</a:t>
            </a:r>
          </a:p>
          <a:p>
            <a:r>
              <a:rPr lang="vi-VN" sz="3200" dirty="0">
                <a:solidFill>
                  <a:srgbClr val="000000"/>
                </a:solidFill>
              </a:rPr>
              <a:t>Ta lại vượt Đèo Giàng</a:t>
            </a:r>
          </a:p>
          <a:p>
            <a:r>
              <a:rPr lang="vi-VN" sz="3200" dirty="0">
                <a:solidFill>
                  <a:srgbClr val="000000"/>
                </a:solidFill>
              </a:rPr>
              <a:t>Lại vượt qua Cao Bắc</a:t>
            </a:r>
          </a:p>
          <a:p>
            <a:r>
              <a:rPr lang="vi-VN" sz="3200" dirty="0">
                <a:solidFill>
                  <a:srgbClr val="000000"/>
                </a:solidFill>
              </a:rPr>
              <a:t>Thì ta tới Cao Bằng.</a:t>
            </a:r>
          </a:p>
        </p:txBody>
      </p:sp>
      <p:cxnSp>
        <p:nvCxnSpPr>
          <p:cNvPr id="17" name="Straight Connector 16">
            <a:extLst>
              <a:ext uri="{FF2B5EF4-FFF2-40B4-BE49-F238E27FC236}">
                <a16:creationId xmlns:a16="http://schemas.microsoft.com/office/drawing/2014/main" id="{758FA2FB-7E7A-4778-818B-8580CF0D9577}"/>
              </a:ext>
            </a:extLst>
          </p:cNvPr>
          <p:cNvCxnSpPr/>
          <p:nvPr/>
        </p:nvCxnSpPr>
        <p:spPr>
          <a:xfrm>
            <a:off x="5191932" y="3333609"/>
            <a:ext cx="6664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C2E6EA-1E37-4FD4-AEB4-9EADE0D8078D}"/>
              </a:ext>
            </a:extLst>
          </p:cNvPr>
          <p:cNvCxnSpPr>
            <a:cxnSpLocks/>
          </p:cNvCxnSpPr>
          <p:nvPr/>
        </p:nvCxnSpPr>
        <p:spPr>
          <a:xfrm>
            <a:off x="4243952" y="3857969"/>
            <a:ext cx="138193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541B27-B917-4B20-B107-E2C8A9B10231}"/>
              </a:ext>
            </a:extLst>
          </p:cNvPr>
          <p:cNvCxnSpPr>
            <a:cxnSpLocks/>
          </p:cNvCxnSpPr>
          <p:nvPr/>
        </p:nvCxnSpPr>
        <p:spPr>
          <a:xfrm>
            <a:off x="3694481" y="4320336"/>
            <a:ext cx="157494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0860750-22B0-4BE3-904B-34EA6101C7F9}"/>
              </a:ext>
            </a:extLst>
          </p:cNvPr>
          <p:cNvSpPr/>
          <p:nvPr/>
        </p:nvSpPr>
        <p:spPr>
          <a:xfrm>
            <a:off x="1446496" y="4975066"/>
            <a:ext cx="9175484" cy="1077218"/>
          </a:xfrm>
          <a:prstGeom prst="rect">
            <a:avLst/>
          </a:prstGeom>
        </p:spPr>
        <p:txBody>
          <a:bodyPr wrap="square">
            <a:spAutoFit/>
          </a:bodyPr>
          <a:lstStyle/>
          <a:p>
            <a:pPr algn="just"/>
            <a:r>
              <a:rPr lang="vi-VN" sz="3200" b="1" dirty="0">
                <a:solidFill>
                  <a:srgbClr val="0000FF"/>
                </a:solidFill>
                <a:latin typeface="+mj-lt"/>
              </a:rPr>
              <a:t>=&gt; Cao Bằng nằm ở một địa thế rất cao, xa xôi và đặc biệt hiểm trở.</a:t>
            </a:r>
          </a:p>
        </p:txBody>
      </p:sp>
    </p:spTree>
    <p:extLst>
      <p:ext uri="{BB962C8B-B14F-4D97-AF65-F5344CB8AC3E}">
        <p14:creationId xmlns:p14="http://schemas.microsoft.com/office/powerpoint/2010/main" val="213890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C38153-B669-4E1C-9FB2-A91C8B2E392D}"/>
              </a:ext>
            </a:extLst>
          </p:cNvPr>
          <p:cNvSpPr/>
          <p:nvPr/>
        </p:nvSpPr>
        <p:spPr>
          <a:xfrm>
            <a:off x="1243416" y="1438013"/>
            <a:ext cx="4108817" cy="646331"/>
          </a:xfrm>
          <a:prstGeom prst="rect">
            <a:avLst/>
          </a:prstGeom>
        </p:spPr>
        <p:txBody>
          <a:bodyPr wrap="none">
            <a:spAutoFit/>
          </a:bodyPr>
          <a:lstStyle/>
          <a:p>
            <a:r>
              <a:rPr lang="vi-VN" sz="3600" b="1">
                <a:solidFill>
                  <a:srgbClr val="FFC000"/>
                </a:solidFill>
                <a:latin typeface="+mj-lt"/>
                <a:cs typeface="Pattaya" panose="00000500000000000000" pitchFamily="2" charset="-34"/>
              </a:rPr>
              <a:t>Đèo Gió, Đèo Giàng</a:t>
            </a:r>
            <a:endParaRPr lang="en-US" sz="3600" b="1" dirty="0">
              <a:solidFill>
                <a:srgbClr val="FFC000"/>
              </a:solidFill>
              <a:latin typeface="+mj-lt"/>
              <a:cs typeface="Pattaya" panose="00000500000000000000" pitchFamily="2" charset="-34"/>
            </a:endParaRPr>
          </a:p>
        </p:txBody>
      </p:sp>
      <p:pic>
        <p:nvPicPr>
          <p:cNvPr id="9218" name="Picture 2" descr="Du lịch Đèo Gió - Huyện Ngân Sơn">
            <a:extLst>
              <a:ext uri="{FF2B5EF4-FFF2-40B4-BE49-F238E27FC236}">
                <a16:creationId xmlns:a16="http://schemas.microsoft.com/office/drawing/2014/main" id="{AE513574-3096-4DD5-A011-E45BE8FC3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76" y="2727702"/>
            <a:ext cx="3970389" cy="2656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A4D94EF4-0654-4E04-A11E-01FDD1D64597}"/>
              </a:ext>
            </a:extLst>
          </p:cNvPr>
          <p:cNvPicPr>
            <a:picLocks noChangeAspect="1"/>
          </p:cNvPicPr>
          <p:nvPr/>
        </p:nvPicPr>
        <p:blipFill>
          <a:blip r:embed="rId4"/>
          <a:stretch>
            <a:fillRect/>
          </a:stretch>
        </p:blipFill>
        <p:spPr>
          <a:xfrm rot="804274">
            <a:off x="6527854" y="3479979"/>
            <a:ext cx="4095750" cy="2466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a:extLst>
              <a:ext uri="{FF2B5EF4-FFF2-40B4-BE49-F238E27FC236}">
                <a16:creationId xmlns:a16="http://schemas.microsoft.com/office/drawing/2014/main" id="{315CBCFC-9D78-47DD-8C85-BA42B69678F8}"/>
              </a:ext>
            </a:extLst>
          </p:cNvPr>
          <p:cNvSpPr/>
          <p:nvPr/>
        </p:nvSpPr>
        <p:spPr>
          <a:xfrm>
            <a:off x="5423977" y="1451916"/>
            <a:ext cx="5501536" cy="954107"/>
          </a:xfrm>
          <a:prstGeom prst="rect">
            <a:avLst/>
          </a:prstGeom>
        </p:spPr>
        <p:txBody>
          <a:bodyPr wrap="square">
            <a:spAutoFit/>
          </a:bodyPr>
          <a:lstStyle/>
          <a:p>
            <a:pPr algn="just"/>
            <a:r>
              <a:rPr lang="vi-VN" sz="2800" dirty="0">
                <a:solidFill>
                  <a:srgbClr val="000000"/>
                </a:solidFill>
                <a:latin typeface="+mj-lt"/>
              </a:rPr>
              <a:t>hai đèo thuộc tỉnh Bắc Kạn, nằm trên</a:t>
            </a:r>
          </a:p>
          <a:p>
            <a:pPr algn="just"/>
            <a:r>
              <a:rPr lang="vi-VN" sz="2800" dirty="0">
                <a:solidFill>
                  <a:srgbClr val="000000"/>
                </a:solidFill>
                <a:latin typeface="+mj-lt"/>
              </a:rPr>
              <a:t>  đường từ Bắc Kạn đi Cao Bằng.</a:t>
            </a:r>
            <a:endParaRPr lang="en-US" sz="2800" dirty="0">
              <a:latin typeface="+mj-lt"/>
            </a:endParaRPr>
          </a:p>
        </p:txBody>
      </p:sp>
    </p:spTree>
    <p:extLst>
      <p:ext uri="{BB962C8B-B14F-4D97-AF65-F5344CB8AC3E}">
        <p14:creationId xmlns:p14="http://schemas.microsoft.com/office/powerpoint/2010/main" val="413961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 name="INKNOELEADERBOARD" val="144520691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1249</Words>
  <Application>Microsoft Office PowerPoint</Application>
  <PresentationFormat>Widescreen</PresentationFormat>
  <Paragraphs>143</Paragraphs>
  <Slides>22</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等线</vt:lpstr>
      <vt:lpstr>等线 Light</vt:lpstr>
      <vt:lpstr>#9Slide05 SVNUT Triumph</vt:lpstr>
      <vt:lpstr>Arial</vt:lpstr>
      <vt:lpstr>Arial</vt:lpstr>
      <vt:lpstr>Calibri</vt:lpstr>
      <vt:lpstr>helvetica</vt:lpstr>
      <vt:lpstr>Merriweather</vt:lpstr>
      <vt:lpstr>myriadprobold</vt:lpstr>
      <vt:lpstr>Pattaya</vt:lpstr>
      <vt:lpstr>Roboto-Regular</vt:lpstr>
      <vt:lpstr>Times New Roman</vt:lpstr>
      <vt:lpstr>字魂27号-布丁体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Olivia Fung</dc:creator>
  <cp:lastModifiedBy>ADMIN</cp:lastModifiedBy>
  <cp:revision>208</cp:revision>
  <dcterms:created xsi:type="dcterms:W3CDTF">2019-06-09T07:42:59Z</dcterms:created>
  <dcterms:modified xsi:type="dcterms:W3CDTF">2023-02-19T10:07:32Z</dcterms:modified>
</cp:coreProperties>
</file>