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9" r:id="rId4"/>
    <p:sldId id="260" r:id="rId5"/>
    <p:sldId id="257" r:id="rId6"/>
    <p:sldId id="258" r:id="rId7"/>
    <p:sldId id="261" r:id="rId8"/>
    <p:sldId id="262" r:id="rId9"/>
    <p:sldId id="264" r:id="rId10"/>
    <p:sldId id="263" r:id="rId11"/>
    <p:sldId id="265" r:id="rId12"/>
    <p:sldId id="266" r:id="rId13"/>
    <p:sldId id="267" r:id="rId14"/>
    <p:sldId id="268" r:id="rId15"/>
    <p:sldId id="269" r:id="rId16"/>
    <p:sldId id="272" r:id="rId17"/>
    <p:sldId id="271" r:id="rId18"/>
    <p:sldId id="273" r:id="rId19"/>
    <p:sldId id="274" r:id="rId20"/>
    <p:sldId id="275" r:id="rId21"/>
    <p:sldId id="276" r:id="rId22"/>
    <p:sldId id="277" r:id="rId23"/>
    <p:sldId id="278" r:id="rId24"/>
    <p:sldId id="279" r:id="rId25"/>
    <p:sldId id="280" r:id="rId26"/>
    <p:sldId id="282" r:id="rId27"/>
    <p:sldId id="281" r:id="rId28"/>
  </p:sldIdLst>
  <p:sldSz cx="12192000" cy="6858000"/>
  <p:notesSz cx="6858000" cy="9144000"/>
  <p:embeddedFontLst>
    <p:embeddedFont>
      <p:font typeface="#9Slide05 Aphrodite Pro" panose="02000000000000000000" pitchFamily="2" charset="0"/>
      <p:regular r:id="rId29"/>
    </p:embeddedFont>
    <p:embeddedFont>
      <p:font typeface="#9Slide05 SVNUT Triumph" panose="00000500000000000000" pitchFamily="2" charset="0"/>
      <p:italic r:id="rId30"/>
    </p:embeddedFont>
    <p:embeddedFont>
      <p:font typeface="#9Slide05 VL Fadilla" pitchFamily="2" charset="0"/>
      <p:regular r:id="rId31"/>
    </p:embeddedFont>
    <p:embeddedFont>
      <p:font typeface="#9Slide07 HoneyCream" pitchFamily="2" charset="0"/>
      <p:regular r:id="rId32"/>
    </p:embeddedFont>
    <p:embeddedFont>
      <p:font typeface="#9Slide07 Koni" pitchFamily="2" charset="0"/>
      <p:bold r:id="rId33"/>
    </p:embeddedFont>
    <p:embeddedFont>
      <p:font typeface="Calibri" panose="020F0502020204030204" pitchFamily="34" charset="0"/>
      <p:regular r:id="rId34"/>
      <p:bold r:id="rId35"/>
      <p:italic r:id="rId36"/>
      <p:boldItalic r:id="rId37"/>
    </p:embeddedFont>
    <p:embeddedFont>
      <p:font typeface="SVN-Bira" panose="02040603050506020204" pitchFamily="18" charset="0"/>
      <p:regular r:id="rId38"/>
    </p:embeddedFont>
    <p:embeddedFont>
      <p:font typeface="SVN-Dancing Script" panose="02040603050506020204" pitchFamily="18" charset="0"/>
      <p:regular r:id="rId39"/>
    </p:embeddedFont>
    <p:embeddedFont>
      <p:font typeface="SVN-Newton" panose="02040603050506020204" pitchFamily="18" charset="0"/>
      <p:regular r:id="rId40"/>
    </p:embeddedFont>
    <p:embeddedFont>
      <p:font typeface="SVN-Poky's" panose="020B0606040200020203" pitchFamily="34" charset="0"/>
      <p:regular r:id="rId41"/>
    </p:embeddedFont>
    <p:embeddedFont>
      <p:font typeface="UTM Aptima" panose="02040603050506020204" pitchFamily="18" charset="0"/>
      <p:regular r:id="rId42"/>
      <p:bold r:id="rId43"/>
      <p:italic r:id="rId44"/>
      <p:boldItalic r:id="rId45"/>
    </p:embeddedFont>
    <p:embeddedFont>
      <p:font typeface="UTM Avo" panose="02040603050506020204" pitchFamily="18" charset="0"/>
      <p:regular r:id="rId46"/>
      <p:bold r:id="rId47"/>
      <p:italic r:id="rId48"/>
      <p:boldItalic r:id="rId49"/>
    </p:embeddedFont>
    <p:embeddedFont>
      <p:font typeface="UTM Showcard" panose="02040603050506020204" pitchFamily="18" charset="0"/>
      <p:regular r:id="rId50"/>
    </p:embeddedFont>
    <p:embeddedFont>
      <p:font typeface="UTM Wedding K&amp;T" panose="02040603050506020204" pitchFamily="18"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7" d="100"/>
          <a:sy n="77" d="100"/>
        </p:scale>
        <p:origin x="135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8.fntdata"/><Relationship Id="rId49" Type="http://schemas.openxmlformats.org/officeDocument/2006/relationships/font" Target="fonts/font21.fntdata"/></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hyperlink" Target="https://www.facebook.com/groups/629898828017053" TargetMode="External"/><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4275BAC8-C212-4684-ABBA-BFFF28605D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8" name="图片 13">
            <a:extLst>
              <a:ext uri="{FF2B5EF4-FFF2-40B4-BE49-F238E27FC236}">
                <a16:creationId xmlns:a16="http://schemas.microsoft.com/office/drawing/2014/main" id="{547BC6D0-8814-48D9-A5B6-14D8767D31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9" name="图片 9">
            <a:extLst>
              <a:ext uri="{FF2B5EF4-FFF2-40B4-BE49-F238E27FC236}">
                <a16:creationId xmlns:a16="http://schemas.microsoft.com/office/drawing/2014/main" id="{C16F7F9A-D2EB-493C-8A13-92B2600EC6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pic>
        <p:nvPicPr>
          <p:cNvPr id="10" name="图片 11">
            <a:extLst>
              <a:ext uri="{FF2B5EF4-FFF2-40B4-BE49-F238E27FC236}">
                <a16:creationId xmlns:a16="http://schemas.microsoft.com/office/drawing/2014/main" id="{1C06225F-66DD-4B78-A4BC-E7153F94BA6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pic>
        <p:nvPicPr>
          <p:cNvPr id="12" name="图片 28">
            <a:extLst>
              <a:ext uri="{FF2B5EF4-FFF2-40B4-BE49-F238E27FC236}">
                <a16:creationId xmlns:a16="http://schemas.microsoft.com/office/drawing/2014/main" id="{85F8BDFC-1AAD-4033-8373-2DAFE6F490A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63150" y="764424"/>
            <a:ext cx="2159794" cy="1263437"/>
          </a:xfrm>
          <a:prstGeom prst="rect">
            <a:avLst/>
          </a:prstGeom>
        </p:spPr>
      </p:pic>
      <p:pic>
        <p:nvPicPr>
          <p:cNvPr id="13" name="图片 29">
            <a:extLst>
              <a:ext uri="{FF2B5EF4-FFF2-40B4-BE49-F238E27FC236}">
                <a16:creationId xmlns:a16="http://schemas.microsoft.com/office/drawing/2014/main" id="{9B46DF67-4740-472E-9DCF-9D2DD8B2EC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72898" y="3065533"/>
            <a:ext cx="1028280" cy="726933"/>
          </a:xfrm>
          <a:prstGeom prst="rect">
            <a:avLst/>
          </a:prstGeom>
        </p:spPr>
      </p:pic>
      <p:pic>
        <p:nvPicPr>
          <p:cNvPr id="14" name="图片 30">
            <a:extLst>
              <a:ext uri="{FF2B5EF4-FFF2-40B4-BE49-F238E27FC236}">
                <a16:creationId xmlns:a16="http://schemas.microsoft.com/office/drawing/2014/main" id="{AF8926CC-8663-49C6-AD68-BE5FE45084D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83096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CB25C38-B88C-42C4-90A6-D2E84C7132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8762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3CEC24A3-9170-4F4A-9A70-1E070370AF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8" name="图片 6">
            <a:extLst>
              <a:ext uri="{FF2B5EF4-FFF2-40B4-BE49-F238E27FC236}">
                <a16:creationId xmlns:a16="http://schemas.microsoft.com/office/drawing/2014/main" id="{DAE51E96-8AC6-4E71-9C0A-DDB7222B9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9" name="图片 7">
            <a:extLst>
              <a:ext uri="{FF2B5EF4-FFF2-40B4-BE49-F238E27FC236}">
                <a16:creationId xmlns:a16="http://schemas.microsoft.com/office/drawing/2014/main" id="{450D5714-9E31-49D7-899F-5ED270FD6E2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sp>
        <p:nvSpPr>
          <p:cNvPr id="10" name="矩形 5">
            <a:extLst>
              <a:ext uri="{FF2B5EF4-FFF2-40B4-BE49-F238E27FC236}">
                <a16:creationId xmlns:a16="http://schemas.microsoft.com/office/drawing/2014/main" id="{0B903FBE-72B8-4BCB-9D4D-779C7FF529A3}"/>
              </a:ext>
            </a:extLst>
          </p:cNvPr>
          <p:cNvSpPr/>
          <p:nvPr userDrawn="1"/>
        </p:nvSpPr>
        <p:spPr>
          <a:xfrm>
            <a:off x="419100" y="400050"/>
            <a:ext cx="113919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8">
            <a:extLst>
              <a:ext uri="{FF2B5EF4-FFF2-40B4-BE49-F238E27FC236}">
                <a16:creationId xmlns:a16="http://schemas.microsoft.com/office/drawing/2014/main" id="{898DCD13-9A47-4340-ABF6-8CC70335EDB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101" y="5240556"/>
            <a:ext cx="1122768" cy="1122768"/>
          </a:xfrm>
          <a:prstGeom prst="rect">
            <a:avLst/>
          </a:prstGeom>
        </p:spPr>
      </p:pic>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63586" y="4895850"/>
            <a:ext cx="1318305" cy="1318305"/>
          </a:xfrm>
          <a:prstGeom prst="rect">
            <a:avLst/>
          </a:prstGeom>
        </p:spPr>
      </p:pic>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397629" y="4533900"/>
            <a:ext cx="1558739" cy="1558739"/>
          </a:xfrm>
          <a:prstGeom prst="rect">
            <a:avLst/>
          </a:prstGeom>
        </p:spPr>
      </p:pic>
      <p:pic>
        <p:nvPicPr>
          <p:cNvPr id="15" name="Picture 1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6" name="Picture 1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7"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8"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1" name="TextBox 20">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32458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grpId="1"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750" fill="hold"/>
                                        <p:tgtEl>
                                          <p:spTgt spid="21"/>
                                        </p:tgtEl>
                                        <p:attrNameLst>
                                          <p:attrName>ppt_w</p:attrName>
                                        </p:attrNameLst>
                                      </p:cBhvr>
                                      <p:tavLst>
                                        <p:tav tm="0">
                                          <p:val>
                                            <p:fltVal val="0"/>
                                          </p:val>
                                        </p:tav>
                                        <p:tav tm="100000">
                                          <p:val>
                                            <p:strVal val="#ppt_w"/>
                                          </p:val>
                                        </p:tav>
                                      </p:tavLst>
                                    </p:anim>
                                    <p:anim calcmode="lin" valueType="num">
                                      <p:cBhvr>
                                        <p:cTn id="25" dur="1750" fill="hold"/>
                                        <p:tgtEl>
                                          <p:spTgt spid="21"/>
                                        </p:tgtEl>
                                        <p:attrNameLst>
                                          <p:attrName>ppt_h</p:attrName>
                                        </p:attrNameLst>
                                      </p:cBhvr>
                                      <p:tavLst>
                                        <p:tav tm="0">
                                          <p:val>
                                            <p:fltVal val="0"/>
                                          </p:val>
                                        </p:tav>
                                        <p:tav tm="100000">
                                          <p:val>
                                            <p:strVal val="#ppt_h"/>
                                          </p:val>
                                        </p:tav>
                                      </p:tavLst>
                                    </p:anim>
                                    <p:animEffect transition="in" filter="fade">
                                      <p:cBhvr>
                                        <p:cTn id="26" dur="1750"/>
                                        <p:tgtEl>
                                          <p:spTgt spid="21"/>
                                        </p:tgtEl>
                                      </p:cBhvr>
                                    </p:animEffect>
                                  </p:childTnLst>
                                </p:cTn>
                              </p:par>
                              <p:par>
                                <p:cTn id="27" presetID="6" presetClass="emph" presetSubtype="0" repeatCount="indefinite" accel="7000" decel="14000" autoRev="1" fill="hold" grpId="0" nodeType="withEffect">
                                  <p:stCondLst>
                                    <p:cond delay="0"/>
                                  </p:stCondLst>
                                  <p:childTnLst>
                                    <p:animScale>
                                      <p:cBhvr>
                                        <p:cTn id="28"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DCB25C38-B88C-42C4-90A6-D2E84C7132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9" name="图片 11">
            <a:extLst>
              <a:ext uri="{FF2B5EF4-FFF2-40B4-BE49-F238E27FC236}">
                <a16:creationId xmlns:a16="http://schemas.microsoft.com/office/drawing/2014/main" id="{1C06225F-66DD-4B78-A4BC-E7153F94BA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pic>
        <p:nvPicPr>
          <p:cNvPr id="10" name="图片 13">
            <a:extLst>
              <a:ext uri="{FF2B5EF4-FFF2-40B4-BE49-F238E27FC236}">
                <a16:creationId xmlns:a16="http://schemas.microsoft.com/office/drawing/2014/main" id="{547BC6D0-8814-48D9-A5B6-14D8767D31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7">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50501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E39DA8-0C34-4F1E-8C26-F02F335791F0}" type="datetimeFigureOut">
              <a:rPr lang="en-US" smtClean="0"/>
              <a:t>12/12/2022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CBE7D7D-04C6-4BD9-BF3E-155621D1E92A}" type="slidenum">
              <a:rPr lang="en-US" smtClean="0"/>
              <a:t>‹#›</a:t>
            </a:fld>
            <a:endParaRPr lang="en-US"/>
          </a:p>
        </p:txBody>
      </p:sp>
    </p:spTree>
    <p:extLst>
      <p:ext uri="{BB962C8B-B14F-4D97-AF65-F5344CB8AC3E}">
        <p14:creationId xmlns:p14="http://schemas.microsoft.com/office/powerpoint/2010/main" val="3962991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157112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16134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549108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337698451"/>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microsoft.com/office/2007/relationships/hdphoto" Target="../media/hdphoto6.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101" y="4473314"/>
            <a:ext cx="1890010" cy="18900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816" y="3981763"/>
            <a:ext cx="2219168" cy="22191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2891" y="3493958"/>
            <a:ext cx="2623902" cy="26239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59739" y="2861560"/>
            <a:ext cx="4152900" cy="4152900"/>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82" b="99697" l="591" r="100000">
                        <a14:foregroundMark x1="34711" y1="93095" x2="34908" y2="98607"/>
                        <a14:foregroundMark x1="48163" y1="86311" x2="56234" y2="95760"/>
                        <a14:foregroundMark x1="76158" y1="8428" x2="91962" y2="24277"/>
                        <a14:foregroundMark x1="83515" y1="23899" x2="79155" y2="55597"/>
                        <a14:foregroundMark x1="54496" y1="86038" x2="55995" y2="91950"/>
                      </a14:backgroundRemoval>
                    </a14:imgEffect>
                  </a14:imgLayer>
                </a14:imgProps>
              </a:ext>
              <a:ext uri="{28A0092B-C50C-407E-A947-70E740481C1C}">
                <a14:useLocalDpi xmlns:a14="http://schemas.microsoft.com/office/drawing/2010/main" val="0"/>
              </a:ext>
            </a:extLst>
          </a:blip>
          <a:stretch>
            <a:fillRect/>
          </a:stretch>
        </p:blipFill>
        <p:spPr>
          <a:xfrm flipH="1">
            <a:off x="5329672" y="3439106"/>
            <a:ext cx="3049829" cy="3304481"/>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10493338" y="-163675"/>
            <a:ext cx="1523956" cy="1508868"/>
          </a:xfrm>
          <a:prstGeom prst="rect">
            <a:avLst/>
          </a:prstGeom>
        </p:spPr>
      </p:pic>
      <p:grpSp>
        <p:nvGrpSpPr>
          <p:cNvPr id="10" name="Group 9"/>
          <p:cNvGrpSpPr/>
          <p:nvPr/>
        </p:nvGrpSpPr>
        <p:grpSpPr>
          <a:xfrm>
            <a:off x="9308911" y="925362"/>
            <a:ext cx="2811440" cy="1105510"/>
            <a:chOff x="-856881" y="1091821"/>
            <a:chExt cx="2811440" cy="1105510"/>
          </a:xfrm>
        </p:grpSpPr>
        <p:sp>
          <p:nvSpPr>
            <p:cNvPr id="11"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12"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grpSp>
        <p:nvGrpSpPr>
          <p:cNvPr id="13" name="Group 12"/>
          <p:cNvGrpSpPr/>
          <p:nvPr/>
        </p:nvGrpSpPr>
        <p:grpSpPr>
          <a:xfrm>
            <a:off x="4870745" y="698077"/>
            <a:ext cx="2429299" cy="1119076"/>
            <a:chOff x="4951288" y="1441839"/>
            <a:chExt cx="2429299" cy="1119076"/>
          </a:xfrm>
        </p:grpSpPr>
        <p:sp>
          <p:nvSpPr>
            <p:cNvPr id="14" name="TextBox 13"/>
            <p:cNvSpPr txBox="1"/>
            <p:nvPr/>
          </p:nvSpPr>
          <p:spPr>
            <a:xfrm>
              <a:off x="4951288" y="1452919"/>
              <a:ext cx="2429299" cy="1107996"/>
            </a:xfrm>
            <a:prstGeom prst="rect">
              <a:avLst/>
            </a:prstGeom>
            <a:noFill/>
          </p:spPr>
          <p:txBody>
            <a:bodyPr wrap="square" rtlCol="0">
              <a:spAutoFit/>
            </a:bodyPr>
            <a:lstStyle/>
            <a:p>
              <a:r>
                <a:rPr lang="en-US" sz="6600">
                  <a:ln w="130175">
                    <a:solidFill>
                      <a:schemeClr val="bg1"/>
                    </a:solidFill>
                  </a:ln>
                  <a:effectLst>
                    <a:outerShdw blurRad="38100" dist="38100" dir="2700000" algn="tl">
                      <a:srgbClr val="000000">
                        <a:alpha val="43137"/>
                      </a:srgbClr>
                    </a:outerShdw>
                  </a:effectLst>
                  <a:latin typeface="#9Slide05 VL Fadilla" pitchFamily="2" charset="0"/>
                </a:rPr>
                <a:t>Bài 32</a:t>
              </a:r>
            </a:p>
          </p:txBody>
        </p:sp>
        <p:sp>
          <p:nvSpPr>
            <p:cNvPr id="15" name="TextBox 14"/>
            <p:cNvSpPr txBox="1"/>
            <p:nvPr/>
          </p:nvSpPr>
          <p:spPr>
            <a:xfrm>
              <a:off x="4951288" y="1441839"/>
              <a:ext cx="2429299" cy="1107996"/>
            </a:xfrm>
            <a:prstGeom prst="rect">
              <a:avLst/>
            </a:prstGeom>
            <a:noFill/>
          </p:spPr>
          <p:txBody>
            <a:bodyPr wrap="square" rtlCol="0">
              <a:spAutoFit/>
            </a:bodyPr>
            <a:lstStyle/>
            <a:p>
              <a:r>
                <a:rPr lang="en-US" sz="6600">
                  <a:solidFill>
                    <a:srgbClr val="FF0066"/>
                  </a:solidFill>
                  <a:effectLst>
                    <a:outerShdw blurRad="38100" dist="38100" dir="2700000" algn="tl">
                      <a:srgbClr val="000000">
                        <a:alpha val="43137"/>
                      </a:srgbClr>
                    </a:outerShdw>
                  </a:effectLst>
                  <a:latin typeface="#9Slide05 VL Fadilla" pitchFamily="2" charset="0"/>
                </a:rPr>
                <a:t>Bài 32</a:t>
              </a:r>
            </a:p>
          </p:txBody>
        </p:sp>
      </p:grpSp>
      <p:grpSp>
        <p:nvGrpSpPr>
          <p:cNvPr id="16" name="Group 15"/>
          <p:cNvGrpSpPr/>
          <p:nvPr/>
        </p:nvGrpSpPr>
        <p:grpSpPr>
          <a:xfrm>
            <a:off x="1550595" y="1756614"/>
            <a:ext cx="9637440" cy="1183493"/>
            <a:chOff x="1428565" y="2073137"/>
            <a:chExt cx="9491772" cy="1068592"/>
          </a:xfrm>
        </p:grpSpPr>
        <p:sp>
          <p:nvSpPr>
            <p:cNvPr id="17" name="Google Shape;1910;p31">
              <a:extLst>
                <a:ext uri="{FF2B5EF4-FFF2-40B4-BE49-F238E27FC236}">
                  <a16:creationId xmlns:a16="http://schemas.microsoft.com/office/drawing/2014/main" id="{B4486D36-6C53-75D6-BF08-C59D05FCF23A}"/>
                </a:ext>
              </a:extLst>
            </p:cNvPr>
            <p:cNvSpPr txBox="1">
              <a:spLocks/>
            </p:cNvSpPr>
            <p:nvPr/>
          </p:nvSpPr>
          <p:spPr>
            <a:xfrm>
              <a:off x="1428565" y="2084929"/>
              <a:ext cx="9474746" cy="105680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8000" kern="0">
                  <a:ln w="165100">
                    <a:solidFill>
                      <a:schemeClr val="bg1"/>
                    </a:solidFill>
                  </a:ln>
                  <a:solidFill>
                    <a:schemeClr val="bg1"/>
                  </a:solidFill>
                  <a:effectLst>
                    <a:outerShdw blurRad="50800" dist="38100" dir="8100000" algn="tr" rotWithShape="0">
                      <a:prstClr val="black">
                        <a:alpha val="40000"/>
                      </a:prstClr>
                    </a:outerShdw>
                  </a:effectLst>
                  <a:latin typeface="SVN-Poky's" panose="020B0606040200020203" pitchFamily="34" charset="0"/>
                </a:rPr>
                <a:t>Chơi chong chóng</a:t>
              </a:r>
            </a:p>
          </p:txBody>
        </p:sp>
        <p:sp>
          <p:nvSpPr>
            <p:cNvPr id="18" name="Google Shape;1910;p31">
              <a:extLst>
                <a:ext uri="{FF2B5EF4-FFF2-40B4-BE49-F238E27FC236}">
                  <a16:creationId xmlns:a16="http://schemas.microsoft.com/office/drawing/2014/main" id="{B4486D36-6C53-75D6-BF08-C59D05FCF23A}"/>
                </a:ext>
              </a:extLst>
            </p:cNvPr>
            <p:cNvSpPr txBox="1">
              <a:spLocks/>
            </p:cNvSpPr>
            <p:nvPr/>
          </p:nvSpPr>
          <p:spPr>
            <a:xfrm>
              <a:off x="1445591" y="2073137"/>
              <a:ext cx="9474746"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8000" kern="0">
                  <a:ln>
                    <a:solidFill>
                      <a:srgbClr val="FFCCA9">
                        <a:lumMod val="10000"/>
                      </a:srgbClr>
                    </a:solidFill>
                  </a:ln>
                  <a:solidFill>
                    <a:srgbClr val="00CC00"/>
                  </a:solidFill>
                  <a:effectLst/>
                  <a:latin typeface="SVN-Poky's" panose="020B0606040200020203" pitchFamily="34" charset="0"/>
                </a:rPr>
                <a:t>Chơi chong chóng</a:t>
              </a:r>
              <a:endParaRPr lang="en-US" sz="8000" kern="0">
                <a:ln>
                  <a:solidFill>
                    <a:srgbClr val="FFCCA9">
                      <a:lumMod val="10000"/>
                    </a:srgbClr>
                  </a:solidFill>
                </a:ln>
                <a:solidFill>
                  <a:srgbClr val="FF0000"/>
                </a:solidFill>
                <a:effectLst/>
                <a:latin typeface="SVN-Poky's" panose="020B0606040200020203" pitchFamily="34" charset="0"/>
              </a:endParaRPr>
            </a:p>
          </p:txBody>
        </p:sp>
      </p:grpSp>
    </p:spTree>
    <p:extLst>
      <p:ext uri="{BB962C8B-B14F-4D97-AF65-F5344CB8AC3E}">
        <p14:creationId xmlns:p14="http://schemas.microsoft.com/office/powerpoint/2010/main" val="158192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8"/>
                                        </p:tgtEl>
                                        <p:attrNameLst>
                                          <p:attrName>r</p:attrName>
                                        </p:attrNameLst>
                                      </p:cBhvr>
                                    </p:animRot>
                                    <p:animRot by="-240000">
                                      <p:cBhvr>
                                        <p:cTn id="50" dur="200" fill="hold">
                                          <p:stCondLst>
                                            <p:cond delay="200"/>
                                          </p:stCondLst>
                                        </p:cTn>
                                        <p:tgtEl>
                                          <p:spTgt spid="8"/>
                                        </p:tgtEl>
                                        <p:attrNameLst>
                                          <p:attrName>r</p:attrName>
                                        </p:attrNameLst>
                                      </p:cBhvr>
                                    </p:animRot>
                                    <p:animRot by="240000">
                                      <p:cBhvr>
                                        <p:cTn id="51" dur="200" fill="hold">
                                          <p:stCondLst>
                                            <p:cond delay="400"/>
                                          </p:stCondLst>
                                        </p:cTn>
                                        <p:tgtEl>
                                          <p:spTgt spid="8"/>
                                        </p:tgtEl>
                                        <p:attrNameLst>
                                          <p:attrName>r</p:attrName>
                                        </p:attrNameLst>
                                      </p:cBhvr>
                                    </p:animRot>
                                    <p:animRot by="-240000">
                                      <p:cBhvr>
                                        <p:cTn id="52" dur="200" fill="hold">
                                          <p:stCondLst>
                                            <p:cond delay="600"/>
                                          </p:stCondLst>
                                        </p:cTn>
                                        <p:tgtEl>
                                          <p:spTgt spid="8"/>
                                        </p:tgtEl>
                                        <p:attrNameLst>
                                          <p:attrName>r</p:attrName>
                                        </p:attrNameLst>
                                      </p:cBhvr>
                                    </p:animRot>
                                    <p:animRot by="120000">
                                      <p:cBhvr>
                                        <p:cTn id="5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1E46D6D-3952-430C-8D72-778C9ED0C2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87"/>
          <a:stretch/>
        </p:blipFill>
        <p:spPr>
          <a:xfrm>
            <a:off x="-1" y="0"/>
            <a:ext cx="6125071" cy="672247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0" b="97514" l="9885" r="95331">
                        <a14:foregroundMark x1="53669" y1="39236" x2="39418" y2="44209"/>
                        <a14:foregroundMark x1="44330" y1="87629" x2="36325" y2="91813"/>
                        <a14:foregroundMark x1="65130" y1="84779" x2="70042" y2="92602"/>
                      </a14:backgroundRemoval>
                    </a14:imgEffect>
                  </a14:imgLayer>
                </a14:imgProps>
              </a:ext>
              <a:ext uri="{28A0092B-C50C-407E-A947-70E740481C1C}">
                <a14:useLocalDpi xmlns:a14="http://schemas.microsoft.com/office/drawing/2010/main" val="0"/>
              </a:ext>
            </a:extLst>
          </a:blip>
          <a:stretch>
            <a:fillRect/>
          </a:stretch>
        </p:blipFill>
        <p:spPr>
          <a:xfrm>
            <a:off x="2079170" y="3863885"/>
            <a:ext cx="2858589" cy="2858589"/>
          </a:xfrm>
          <a:prstGeom prst="rect">
            <a:avLst/>
          </a:prstGeom>
        </p:spPr>
      </p:pic>
      <p:grpSp>
        <p:nvGrpSpPr>
          <p:cNvPr id="5" name="组合 6">
            <a:extLst>
              <a:ext uri="{FF2B5EF4-FFF2-40B4-BE49-F238E27FC236}">
                <a16:creationId xmlns:a16="http://schemas.microsoft.com/office/drawing/2014/main" id="{A723C374-0BDC-4580-B12A-82EDDA88802D}"/>
              </a:ext>
            </a:extLst>
          </p:cNvPr>
          <p:cNvGrpSpPr/>
          <p:nvPr/>
        </p:nvGrpSpPr>
        <p:grpSpPr>
          <a:xfrm>
            <a:off x="3382546" y="1738214"/>
            <a:ext cx="7818170" cy="2215991"/>
            <a:chOff x="3216012" y="1083236"/>
            <a:chExt cx="4715461" cy="2215991"/>
          </a:xfrm>
        </p:grpSpPr>
        <p:sp>
          <p:nvSpPr>
            <p:cNvPr id="9" name="矩形 7">
              <a:extLst>
                <a:ext uri="{FF2B5EF4-FFF2-40B4-BE49-F238E27FC236}">
                  <a16:creationId xmlns:a16="http://schemas.microsoft.com/office/drawing/2014/main" id="{19D864C1-3B30-4A69-9903-521CDB72BB7B}"/>
                </a:ext>
              </a:extLst>
            </p:cNvPr>
            <p:cNvSpPr/>
            <p:nvPr/>
          </p:nvSpPr>
          <p:spPr>
            <a:xfrm>
              <a:off x="3216014" y="1083236"/>
              <a:ext cx="4715459" cy="2215991"/>
            </a:xfrm>
            <a:prstGeom prst="rect">
              <a:avLst/>
            </a:prstGeom>
          </p:spPr>
          <p:txBody>
            <a:bodyPr wrap="none">
              <a:spAutoFit/>
            </a:bodyPr>
            <a:lstStyle/>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SVN-Bira" panose="02040603050506020204" pitchFamily="18" charset="0"/>
                  <a:ea typeface="字魂27号-布丁体" panose="00000505000000000000" pitchFamily="2" charset="-122"/>
                </a:rPr>
                <a:t>Luyện đọc</a:t>
              </a:r>
              <a:endParaRPr lang="zh-CN" altLang="en-US" sz="138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SVN-Bira"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216012" y="1083236"/>
              <a:ext cx="4715459" cy="2215991"/>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13800">
                  <a:solidFill>
                    <a:srgbClr val="00CC00"/>
                  </a:solidFill>
                  <a:latin typeface="SVN-Bira" panose="02040603050506020204" pitchFamily="18" charset="0"/>
                  <a:ea typeface="字魂27号-布丁体" panose="00000505000000000000" pitchFamily="2" charset="-122"/>
                </a:rPr>
                <a:t>Luyện đọc</a:t>
              </a:r>
              <a:endParaRPr lang="zh-CN" altLang="en-US" sz="13800" dirty="0">
                <a:solidFill>
                  <a:srgbClr val="00CC00"/>
                </a:solidFill>
                <a:latin typeface="SVN-Bira"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4937759" y="1618679"/>
            <a:ext cx="306282" cy="1213930"/>
            <a:chOff x="3771007" y="1083236"/>
            <a:chExt cx="184731" cy="1213930"/>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200329"/>
            </a:xfrm>
            <a:prstGeom prst="rect">
              <a:avLst/>
            </a:prstGeom>
          </p:spPr>
          <p:txBody>
            <a:bodyPr wrap="none">
              <a:spAutoFit/>
            </a:bodyPr>
            <a:lstStyle/>
            <a:p>
              <a:pPr lvl="0"/>
              <a:endParaRPr lang="zh-CN" altLang="en-US" sz="72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200329"/>
            </a:xfrm>
            <a:prstGeom prst="rect">
              <a:avLst/>
            </a:prstGeom>
          </p:spPr>
          <p:txBody>
            <a:bodyPr wrap="none">
              <a:spAutoFit/>
            </a:bodyPr>
            <a:lstStyle/>
            <a:p>
              <a:pPr lvl="0"/>
              <a:endParaRPr lang="zh-CN" altLang="en-US" sz="7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99159" y="4744848"/>
            <a:ext cx="1199999" cy="119999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00687" y="4535860"/>
            <a:ext cx="1408987" cy="140898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279269" y="4416410"/>
            <a:ext cx="1665959" cy="1665959"/>
          </a:xfrm>
          <a:prstGeom prst="rect">
            <a:avLst/>
          </a:prstGeom>
        </p:spPr>
      </p:pic>
    </p:spTree>
    <p:extLst>
      <p:ext uri="{BB962C8B-B14F-4D97-AF65-F5344CB8AC3E}">
        <p14:creationId xmlns:p14="http://schemas.microsoft.com/office/powerpoint/2010/main" val="349853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564" y="0"/>
            <a:ext cx="8705019" cy="5329024"/>
          </a:xfrm>
          <a:prstGeom prst="rect">
            <a:avLst/>
          </a:prstGeom>
        </p:spPr>
      </p:pic>
      <p:sp>
        <p:nvSpPr>
          <p:cNvPr id="3" name="TextBox 2"/>
          <p:cNvSpPr txBox="1"/>
          <p:nvPr/>
        </p:nvSpPr>
        <p:spPr>
          <a:xfrm>
            <a:off x="3418566" y="2403255"/>
            <a:ext cx="5438051" cy="1569660"/>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Luyện đọc </a:t>
            </a:r>
          </a:p>
          <a:p>
            <a:pPr algn="ctr"/>
            <a:r>
              <a:rPr lang="en-US" sz="4800" b="1">
                <a:solidFill>
                  <a:srgbClr val="FF6600"/>
                </a:solidFill>
                <a:latin typeface="UTM Avo" panose="02040603050506020204" pitchFamily="18" charset="0"/>
              </a:rPr>
              <a:t>nối tiếp đoạn</a:t>
            </a:r>
          </a:p>
        </p:txBody>
      </p:sp>
    </p:spTree>
    <p:extLst>
      <p:ext uri="{BB962C8B-B14F-4D97-AF65-F5344CB8AC3E}">
        <p14:creationId xmlns:p14="http://schemas.microsoft.com/office/powerpoint/2010/main" val="53490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63918" y="-504883"/>
            <a:ext cx="6409743" cy="4708243"/>
            <a:chOff x="2663918" y="-504883"/>
            <a:chExt cx="6409743" cy="4708243"/>
          </a:xfrm>
        </p:grpSpPr>
        <p:pic>
          <p:nvPicPr>
            <p:cNvPr id="3" name="Picture 2">
              <a:extLst>
                <a:ext uri="{FF2B5EF4-FFF2-40B4-BE49-F238E27FC236}">
                  <a16:creationId xmlns:a16="http://schemas.microsoft.com/office/drawing/2014/main" id="{7C64295E-FA19-48CC-A97D-0B2DA475D0A9}"/>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4" name="TextBox 3"/>
            <p:cNvSpPr txBox="1"/>
            <p:nvPr/>
          </p:nvSpPr>
          <p:spPr>
            <a:xfrm>
              <a:off x="3073765" y="820419"/>
              <a:ext cx="5900418" cy="769441"/>
            </a:xfrm>
            <a:prstGeom prst="rect">
              <a:avLst/>
            </a:prstGeom>
            <a:noFill/>
          </p:spPr>
          <p:txBody>
            <a:bodyPr wrap="square" rtlCol="0">
              <a:spAutoFit/>
            </a:bodyPr>
            <a:lstStyle/>
            <a:p>
              <a:r>
                <a:rPr lang="en-US" sz="4400" b="1">
                  <a:ln>
                    <a:solidFill>
                      <a:schemeClr val="bg1"/>
                    </a:solidFill>
                  </a:ln>
                  <a:solidFill>
                    <a:srgbClr val="FF6600"/>
                  </a:solidFill>
                  <a:latin typeface="UTM Avo" panose="02040603050506020204" pitchFamily="18" charset="0"/>
                </a:rPr>
                <a:t>Luyện đọc câu dài</a:t>
              </a:r>
            </a:p>
          </p:txBody>
        </p:sp>
      </p:grpSp>
      <p:grpSp>
        <p:nvGrpSpPr>
          <p:cNvPr id="5" name="Group 4"/>
          <p:cNvGrpSpPr/>
          <p:nvPr/>
        </p:nvGrpSpPr>
        <p:grpSpPr>
          <a:xfrm>
            <a:off x="1022565" y="2659994"/>
            <a:ext cx="9871858" cy="2669651"/>
            <a:chOff x="876624" y="687503"/>
            <a:chExt cx="3282704" cy="1744153"/>
          </a:xfrm>
        </p:grpSpPr>
        <p:sp>
          <p:nvSpPr>
            <p:cNvPr id="6" name="圆角矩形 53"/>
            <p:cNvSpPr/>
            <p:nvPr/>
          </p:nvSpPr>
          <p:spPr>
            <a:xfrm>
              <a:off x="876624" y="687503"/>
              <a:ext cx="3282704" cy="174415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TextBox 6"/>
            <p:cNvSpPr txBox="1"/>
            <p:nvPr/>
          </p:nvSpPr>
          <p:spPr>
            <a:xfrm>
              <a:off x="965063" y="986506"/>
              <a:ext cx="3105825" cy="1146147"/>
            </a:xfrm>
            <a:prstGeom prst="rect">
              <a:avLst/>
            </a:prstGeom>
            <a:noFill/>
          </p:spPr>
          <p:txBody>
            <a:bodyPr wrap="square" rtlCol="0">
              <a:spAutoFit/>
            </a:bodyPr>
            <a:lstStyle/>
            <a:p>
              <a:pPr algn="just"/>
              <a:r>
                <a:rPr lang="en-US" sz="3600">
                  <a:solidFill>
                    <a:srgbClr val="002060"/>
                  </a:solidFill>
                  <a:latin typeface="UTM Avo" panose="02040603050506020204" pitchFamily="18" charset="0"/>
                </a:rPr>
                <a:t>   Mỗi chiếc chong chóng chỉ có một cái cán nhỏ và dài, một đầu gắn bốn cánh giấy mỏng, xinh như một bông hoa.</a:t>
              </a:r>
              <a:endParaRPr lang="en-US" sz="3600">
                <a:latin typeface="UTM Avo" panose="02040603050506020204" pitchFamily="18" charset="0"/>
              </a:endParaRPr>
            </a:p>
          </p:txBody>
        </p:sp>
      </p:grpSp>
      <p:cxnSp>
        <p:nvCxnSpPr>
          <p:cNvPr id="9" name="Straight Connector 8"/>
          <p:cNvCxnSpPr/>
          <p:nvPr/>
        </p:nvCxnSpPr>
        <p:spPr>
          <a:xfrm flipH="1">
            <a:off x="7158446" y="3226526"/>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998721" y="3740091"/>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875314" y="4310600"/>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339618" y="4223416"/>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407283" y="4223416"/>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53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656695" y="0"/>
            <a:ext cx="4552332" cy="3835911"/>
            <a:chOff x="2663918" y="-504883"/>
            <a:chExt cx="6850567" cy="4708243"/>
          </a:xfrm>
        </p:grpSpPr>
        <p:pic>
          <p:nvPicPr>
            <p:cNvPr id="15" name="Picture 14">
              <a:extLst>
                <a:ext uri="{FF2B5EF4-FFF2-40B4-BE49-F238E27FC236}">
                  <a16:creationId xmlns:a16="http://schemas.microsoft.com/office/drawing/2014/main" id="{7C64295E-FA19-48CC-A97D-0B2DA475D0A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16" name="TextBox 15"/>
            <p:cNvSpPr txBox="1"/>
            <p:nvPr/>
          </p:nvSpPr>
          <p:spPr>
            <a:xfrm>
              <a:off x="4070909" y="778087"/>
              <a:ext cx="5443576" cy="1019976"/>
            </a:xfrm>
            <a:prstGeom prst="rect">
              <a:avLst/>
            </a:prstGeom>
            <a:noFill/>
          </p:spPr>
          <p:txBody>
            <a:bodyPr wrap="square" rtlCol="0">
              <a:spAutoFit/>
            </a:bodyPr>
            <a:lstStyle/>
            <a:p>
              <a:r>
                <a:rPr lang="en-US" sz="4800" b="1">
                  <a:solidFill>
                    <a:schemeClr val="bg1"/>
                  </a:solidFill>
                  <a:latin typeface="UTM Avo" panose="02040603050506020204" pitchFamily="18" charset="0"/>
                </a:rPr>
                <a:t>Từ ngữ</a:t>
              </a:r>
            </a:p>
          </p:txBody>
        </p:sp>
      </p:grpSp>
      <p:grpSp>
        <p:nvGrpSpPr>
          <p:cNvPr id="22" name="Group 21"/>
          <p:cNvGrpSpPr/>
          <p:nvPr/>
        </p:nvGrpSpPr>
        <p:grpSpPr>
          <a:xfrm>
            <a:off x="627017" y="2664821"/>
            <a:ext cx="6891787" cy="3540035"/>
            <a:chOff x="627017" y="2664821"/>
            <a:chExt cx="6891787" cy="3540035"/>
          </a:xfrm>
        </p:grpSpPr>
        <p:sp>
          <p:nvSpPr>
            <p:cNvPr id="20" name="矩形: 圆角 11">
              <a:extLst>
                <a:ext uri="{FF2B5EF4-FFF2-40B4-BE49-F238E27FC236}">
                  <a16:creationId xmlns:a16="http://schemas.microsoft.com/office/drawing/2014/main" id="{3ACF7974-899B-4EB0-B7ED-143926AC71B9}"/>
                </a:ext>
              </a:extLst>
            </p:cNvPr>
            <p:cNvSpPr/>
            <p:nvPr/>
          </p:nvSpPr>
          <p:spPr>
            <a:xfrm>
              <a:off x="627017" y="2664821"/>
              <a:ext cx="6891787" cy="3540035"/>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1" name="TextBox 20"/>
            <p:cNvSpPr txBox="1"/>
            <p:nvPr/>
          </p:nvSpPr>
          <p:spPr>
            <a:xfrm>
              <a:off x="1214846" y="3280676"/>
              <a:ext cx="6008914" cy="2308324"/>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Cười toe</a:t>
              </a:r>
              <a:r>
                <a:rPr lang="en-US" sz="3600">
                  <a:solidFill>
                    <a:srgbClr val="002060"/>
                  </a:solidFill>
                  <a:latin typeface="UTM Avo" panose="02040603050506020204" pitchFamily="18" charset="0"/>
                </a:rPr>
                <a:t>: cười với khuôn miệng mở rộng sang hai bên, thể hiện sự vui sướng, thích thú.</a:t>
              </a:r>
            </a:p>
          </p:txBody>
        </p:sp>
      </p:gr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518804" y="2954180"/>
            <a:ext cx="4521101" cy="340407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7181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1E46D6D-3952-430C-8D72-778C9ED0C2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87"/>
          <a:stretch/>
        </p:blipFill>
        <p:spPr>
          <a:xfrm>
            <a:off x="-1" y="0"/>
            <a:ext cx="6125071" cy="672247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0" b="97514" l="9885" r="95331">
                        <a14:foregroundMark x1="53669" y1="39236" x2="39418" y2="44209"/>
                        <a14:foregroundMark x1="44330" y1="87629" x2="36325" y2="91813"/>
                        <a14:foregroundMark x1="65130" y1="84779" x2="70042" y2="92602"/>
                      </a14:backgroundRemoval>
                    </a14:imgEffect>
                  </a14:imgLayer>
                </a14:imgProps>
              </a:ext>
              <a:ext uri="{28A0092B-C50C-407E-A947-70E740481C1C}">
                <a14:useLocalDpi xmlns:a14="http://schemas.microsoft.com/office/drawing/2010/main" val="0"/>
              </a:ext>
            </a:extLst>
          </a:blip>
          <a:stretch>
            <a:fillRect/>
          </a:stretch>
        </p:blipFill>
        <p:spPr>
          <a:xfrm>
            <a:off x="2079170" y="3863885"/>
            <a:ext cx="2858589" cy="2858589"/>
          </a:xfrm>
          <a:prstGeom prst="rect">
            <a:avLst/>
          </a:prstGeom>
        </p:spPr>
      </p:pic>
      <p:grpSp>
        <p:nvGrpSpPr>
          <p:cNvPr id="5" name="组合 6">
            <a:extLst>
              <a:ext uri="{FF2B5EF4-FFF2-40B4-BE49-F238E27FC236}">
                <a16:creationId xmlns:a16="http://schemas.microsoft.com/office/drawing/2014/main" id="{A723C374-0BDC-4580-B12A-82EDDA88802D}"/>
              </a:ext>
            </a:extLst>
          </p:cNvPr>
          <p:cNvGrpSpPr/>
          <p:nvPr/>
        </p:nvGrpSpPr>
        <p:grpSpPr>
          <a:xfrm>
            <a:off x="3269750" y="2314904"/>
            <a:ext cx="7494359" cy="1596862"/>
            <a:chOff x="3313669" y="1056034"/>
            <a:chExt cx="4520157" cy="1596862"/>
          </a:xfrm>
        </p:grpSpPr>
        <p:sp>
          <p:nvSpPr>
            <p:cNvPr id="9" name="矩形 7">
              <a:extLst>
                <a:ext uri="{FF2B5EF4-FFF2-40B4-BE49-F238E27FC236}">
                  <a16:creationId xmlns:a16="http://schemas.microsoft.com/office/drawing/2014/main" id="{19D864C1-3B30-4A69-9903-521CDB72BB7B}"/>
                </a:ext>
              </a:extLst>
            </p:cNvPr>
            <p:cNvSpPr/>
            <p:nvPr/>
          </p:nvSpPr>
          <p:spPr>
            <a:xfrm>
              <a:off x="3313669" y="1083236"/>
              <a:ext cx="4520157" cy="1569660"/>
            </a:xfrm>
            <a:prstGeom prst="rect">
              <a:avLst/>
            </a:prstGeom>
          </p:spPr>
          <p:txBody>
            <a:bodyPr wrap="none">
              <a:spAutoFit/>
            </a:bodyPr>
            <a:lstStyle/>
            <a:p>
              <a:pPr lvl="0" algn="ctr"/>
              <a:r>
                <a:rPr lang="en-US" altLang="zh-CN" sz="96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SVN-Bira" panose="02040603050506020204" pitchFamily="18" charset="0"/>
                  <a:ea typeface="字魂27号-布丁体" panose="00000505000000000000" pitchFamily="2" charset="-122"/>
                </a:rPr>
                <a:t>Trả lời câu hỏi</a:t>
              </a:r>
              <a:endParaRPr lang="zh-CN" altLang="en-US" sz="96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SVN-Bira"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313669" y="1056034"/>
              <a:ext cx="4520157" cy="1569660"/>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9600">
                  <a:solidFill>
                    <a:srgbClr val="00CC00"/>
                  </a:solidFill>
                  <a:latin typeface="SVN-Bira" panose="02040603050506020204" pitchFamily="18" charset="0"/>
                  <a:ea typeface="字魂27号-布丁体" panose="00000505000000000000" pitchFamily="2" charset="-122"/>
                </a:rPr>
                <a:t>Trả lời câu hỏi</a:t>
              </a:r>
              <a:endParaRPr lang="zh-CN" altLang="en-US" sz="9600" dirty="0">
                <a:solidFill>
                  <a:srgbClr val="00CC00"/>
                </a:solidFill>
                <a:latin typeface="SVN-Bira"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4937759" y="1618679"/>
            <a:ext cx="306282" cy="1213930"/>
            <a:chOff x="3771007" y="1083236"/>
            <a:chExt cx="184731" cy="1213930"/>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200329"/>
            </a:xfrm>
            <a:prstGeom prst="rect">
              <a:avLst/>
            </a:prstGeom>
          </p:spPr>
          <p:txBody>
            <a:bodyPr wrap="none">
              <a:spAutoFit/>
            </a:bodyPr>
            <a:lstStyle/>
            <a:p>
              <a:pPr lvl="0"/>
              <a:endParaRPr lang="zh-CN" altLang="en-US" sz="72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200329"/>
            </a:xfrm>
            <a:prstGeom prst="rect">
              <a:avLst/>
            </a:prstGeom>
          </p:spPr>
          <p:txBody>
            <a:bodyPr wrap="none">
              <a:spAutoFit/>
            </a:bodyPr>
            <a:lstStyle/>
            <a:p>
              <a:pPr lvl="0"/>
              <a:endParaRPr lang="zh-CN" altLang="en-US" sz="7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99159" y="4744848"/>
            <a:ext cx="1199999" cy="119999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00687" y="4535860"/>
            <a:ext cx="1408987" cy="140898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279269" y="4416410"/>
            <a:ext cx="1665959" cy="1665959"/>
          </a:xfrm>
          <a:prstGeom prst="rect">
            <a:avLst/>
          </a:prstGeom>
        </p:spPr>
      </p:pic>
    </p:spTree>
    <p:extLst>
      <p:ext uri="{BB962C8B-B14F-4D97-AF65-F5344CB8AC3E}">
        <p14:creationId xmlns:p14="http://schemas.microsoft.com/office/powerpoint/2010/main" val="9347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grpSp>
        <p:nvGrpSpPr>
          <p:cNvPr id="4" name="Group 3">
            <a:extLst>
              <a:ext uri="{FF2B5EF4-FFF2-40B4-BE49-F238E27FC236}">
                <a16:creationId xmlns:a16="http://schemas.microsoft.com/office/drawing/2014/main" id="{E4B86D33-0E2C-4799-A9B4-3CFA82D34800}"/>
              </a:ext>
            </a:extLst>
          </p:cNvPr>
          <p:cNvGrpSpPr/>
          <p:nvPr/>
        </p:nvGrpSpPr>
        <p:grpSpPr>
          <a:xfrm>
            <a:off x="1094423" y="464190"/>
            <a:ext cx="10081626" cy="1339632"/>
            <a:chOff x="-180829" y="2659031"/>
            <a:chExt cx="2993004" cy="4180235"/>
          </a:xfrm>
        </p:grpSpPr>
        <p:sp>
          <p:nvSpPr>
            <p:cNvPr id="5" name="TextBox 4">
              <a:extLst>
                <a:ext uri="{FF2B5EF4-FFF2-40B4-BE49-F238E27FC236}">
                  <a16:creationId xmlns:a16="http://schemas.microsoft.com/office/drawing/2014/main" id="{C153C45A-B5D6-449D-95DE-B5F4E0CA7A2A}"/>
                </a:ext>
              </a:extLst>
            </p:cNvPr>
            <p:cNvSpPr txBox="1"/>
            <p:nvPr/>
          </p:nvSpPr>
          <p:spPr>
            <a:xfrm>
              <a:off x="-180829" y="2659031"/>
              <a:ext cx="2993004" cy="4180235"/>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1. Tìm chi tiết cho thấy An rất thích chơi chong chóng. </a:t>
              </a:r>
              <a:endParaRPr lang="en-US" sz="3600" b="1" dirty="0">
                <a:solidFill>
                  <a:srgbClr val="C00000"/>
                </a:solidFill>
                <a:latin typeface="UTM Avo" panose="02040603050506020204" pitchFamily="18" charset="0"/>
                <a:cs typeface="Times New Roman" panose="02020603050405020304" pitchFamily="18" charset="0"/>
              </a:endParaRPr>
            </a:p>
          </p:txBody>
        </p:sp>
        <p:sp>
          <p:nvSpPr>
            <p:cNvPr id="6"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423044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83191" cy="685800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0" y="182562"/>
            <a:ext cx="12183191" cy="6492875"/>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134081" y="0"/>
            <a:ext cx="994426" cy="849087"/>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3405083" y="102582"/>
            <a:ext cx="6069808" cy="735138"/>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CHƠI CHONG CHÓNG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8" name="TextBox 7"/>
          <p:cNvSpPr txBox="1"/>
          <p:nvPr/>
        </p:nvSpPr>
        <p:spPr>
          <a:xfrm>
            <a:off x="261257" y="934470"/>
            <a:ext cx="11717383" cy="5693866"/>
          </a:xfrm>
          <a:prstGeom prst="rect">
            <a:avLst/>
          </a:prstGeom>
          <a:noFill/>
        </p:spPr>
        <p:txBody>
          <a:bodyPr wrap="square" rtlCol="0">
            <a:spAutoFit/>
          </a:bodyPr>
          <a:lstStyle/>
          <a:p>
            <a:pPr algn="just"/>
            <a:r>
              <a:rPr lang="en-US" sz="2800" b="1">
                <a:latin typeface="UTM Aptima" panose="02040603050506020204" pitchFamily="18" charset="0"/>
              </a:rPr>
              <a:t>     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 thích chạy thật nhanh để những cánh giấy không ngừng quay trong gió. Gió lướt qua cánh chong chóng tạo ra tiếng u u rất lạ. </a:t>
            </a:r>
          </a:p>
          <a:p>
            <a:pPr algn="just"/>
            <a:r>
              <a:rPr lang="en-US" sz="2800" b="1">
                <a:latin typeface="UTM Aptima" panose="02040603050506020204" pitchFamily="18" charset="0"/>
              </a:rPr>
              <a:t>   An thường rủ bé Mai chơi chong chóng và thi xem ai thắng. Hai anh em chạy quanh sân cho chong chóng quay, rồi đột ngột dừng lại. Chong chóng của ai dừng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 </a:t>
            </a:r>
          </a:p>
          <a:p>
            <a:pPr algn="r"/>
            <a:r>
              <a:rPr lang="en-US" sz="2800" b="1">
                <a:latin typeface="UTM Aptima" panose="02040603050506020204" pitchFamily="18" charset="0"/>
              </a:rPr>
              <a:t>(Theo Tuệ Nhi)</a:t>
            </a:r>
          </a:p>
        </p:txBody>
      </p:sp>
      <p:cxnSp>
        <p:nvCxnSpPr>
          <p:cNvPr id="7" name="Straight Connector 6"/>
          <p:cNvCxnSpPr/>
          <p:nvPr/>
        </p:nvCxnSpPr>
        <p:spPr>
          <a:xfrm>
            <a:off x="817425" y="1373813"/>
            <a:ext cx="7132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94122" y="2649619"/>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5871" y="3080692"/>
            <a:ext cx="228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74682" y="5667139"/>
            <a:ext cx="46634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5871" y="6080796"/>
            <a:ext cx="5120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7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5" name="TextBox 4">
            <a:extLst>
              <a:ext uri="{FF2B5EF4-FFF2-40B4-BE49-F238E27FC236}">
                <a16:creationId xmlns:a16="http://schemas.microsoft.com/office/drawing/2014/main" id="{C153C45A-B5D6-449D-95DE-B5F4E0CA7A2A}"/>
              </a:ext>
            </a:extLst>
          </p:cNvPr>
          <p:cNvSpPr txBox="1"/>
          <p:nvPr/>
        </p:nvSpPr>
        <p:spPr>
          <a:xfrm>
            <a:off x="1094423"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2. Vì sao An luôn thắng khi chơi chong chóng cùng bé Mai?</a:t>
            </a:r>
            <a:endParaRPr lang="en-US" sz="3600" b="1" dirty="0">
              <a:solidFill>
                <a:srgbClr val="C00000"/>
              </a:solidFill>
              <a:latin typeface="UTM Avo" panose="02040603050506020204" pitchFamily="18" charset="0"/>
              <a:cs typeface="Times New Roman" panose="02020603050405020304" pitchFamily="18" charset="0"/>
            </a:endParaRPr>
          </a:p>
        </p:txBody>
      </p:sp>
      <p:sp>
        <p:nvSpPr>
          <p:cNvPr id="7" name="Speech Bubble: Oval 9">
            <a:extLst>
              <a:ext uri="{FF2B5EF4-FFF2-40B4-BE49-F238E27FC236}">
                <a16:creationId xmlns:a16="http://schemas.microsoft.com/office/drawing/2014/main" id="{7242D3E7-C1CC-5917-A9C9-1DFAF6DBB850}"/>
              </a:ext>
            </a:extLst>
          </p:cNvPr>
          <p:cNvSpPr/>
          <p:nvPr/>
        </p:nvSpPr>
        <p:spPr>
          <a:xfrm>
            <a:off x="3561348" y="2116184"/>
            <a:ext cx="6079041" cy="353116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latin typeface="UTM Aptima" panose="02040603050506020204" pitchFamily="18" charset="0"/>
              </a:rPr>
              <a:t>An chạy nhanh hơn </a:t>
            </a:r>
          </a:p>
          <a:p>
            <a:pPr algn="ctr"/>
            <a:r>
              <a:rPr lang="en-US" sz="4400" b="1">
                <a:latin typeface="UTM Aptima" panose="02040603050506020204" pitchFamily="18" charset="0"/>
              </a:rPr>
              <a:t>nên chong chóng quay lâu hơn.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379827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5" name="TextBox 4">
            <a:extLst>
              <a:ext uri="{FF2B5EF4-FFF2-40B4-BE49-F238E27FC236}">
                <a16:creationId xmlns:a16="http://schemas.microsoft.com/office/drawing/2014/main" id="{C153C45A-B5D6-449D-95DE-B5F4E0CA7A2A}"/>
              </a:ext>
            </a:extLst>
          </p:cNvPr>
          <p:cNvSpPr txBox="1"/>
          <p:nvPr/>
        </p:nvSpPr>
        <p:spPr>
          <a:xfrm>
            <a:off x="1115546" y="464190"/>
            <a:ext cx="10081626" cy="1038039"/>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3. An nghĩ ra cách gì để bé Mai vui?</a:t>
            </a:r>
            <a:endParaRPr lang="en-US" sz="3600" b="1" dirty="0">
              <a:solidFill>
                <a:srgbClr val="C00000"/>
              </a:solidFill>
              <a:latin typeface="UTM Avo" panose="02040603050506020204" pitchFamily="18" charset="0"/>
              <a:cs typeface="Times New Roman" panose="02020603050405020304" pitchFamily="18" charset="0"/>
            </a:endParaRPr>
          </a:p>
        </p:txBody>
      </p:sp>
      <p:sp>
        <p:nvSpPr>
          <p:cNvPr id="7" name="Speech Bubble: Oval 9">
            <a:extLst>
              <a:ext uri="{FF2B5EF4-FFF2-40B4-BE49-F238E27FC236}">
                <a16:creationId xmlns:a16="http://schemas.microsoft.com/office/drawing/2014/main" id="{7242D3E7-C1CC-5917-A9C9-1DFAF6DBB850}"/>
              </a:ext>
            </a:extLst>
          </p:cNvPr>
          <p:cNvSpPr/>
          <p:nvPr/>
        </p:nvSpPr>
        <p:spPr>
          <a:xfrm>
            <a:off x="3561349" y="1502229"/>
            <a:ext cx="6980378" cy="4859382"/>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latin typeface="UTM Aptima" panose="02040603050506020204" pitchFamily="18" charset="0"/>
              </a:rPr>
              <a:t>An liền cho em giơ </a:t>
            </a:r>
          </a:p>
          <a:p>
            <a:pPr algn="ctr"/>
            <a:r>
              <a:rPr lang="en-US" sz="4400" b="1">
                <a:latin typeface="UTM Aptima" panose="02040603050506020204" pitchFamily="18" charset="0"/>
              </a:rPr>
              <a:t>chong chóng ra trước quạt máy, còn mình thì phùng má thổi phù phù cho </a:t>
            </a:r>
          </a:p>
          <a:p>
            <a:pPr algn="ctr"/>
            <a:r>
              <a:rPr lang="en-US" sz="4400" b="1">
                <a:latin typeface="UTM Aptima" panose="02040603050506020204" pitchFamily="18" charset="0"/>
              </a:rPr>
              <a:t>chong chóng quay.</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38734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5" name="TextBox 4">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4. Qua câu chuyện, em thấy tình cảm của anh em An và Mai như thế nào?</a:t>
            </a:r>
            <a:endParaRPr lang="en-US" sz="3600" b="1" dirty="0">
              <a:solidFill>
                <a:srgbClr val="C00000"/>
              </a:solidFill>
              <a:latin typeface="UTM Avo" panose="02040603050506020204" pitchFamily="18" charset="0"/>
              <a:cs typeface="Times New Roman" panose="02020603050405020304" pitchFamily="18" charset="0"/>
            </a:endParaRPr>
          </a:p>
        </p:txBody>
      </p:sp>
      <p:grpSp>
        <p:nvGrpSpPr>
          <p:cNvPr id="6" name="Group 5"/>
          <p:cNvGrpSpPr/>
          <p:nvPr/>
        </p:nvGrpSpPr>
        <p:grpSpPr>
          <a:xfrm>
            <a:off x="3346838" y="744583"/>
            <a:ext cx="8697115" cy="5780203"/>
            <a:chOff x="5724279" y="1598503"/>
            <a:chExt cx="7604966" cy="4926283"/>
          </a:xfrm>
        </p:grpSpPr>
        <p:pic>
          <p:nvPicPr>
            <p:cNvPr id="8"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5724279" y="1598503"/>
              <a:ext cx="7604966" cy="49262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741577" y="3162136"/>
              <a:ext cx="4725806" cy="2177157"/>
            </a:xfrm>
            <a:prstGeom prst="rect">
              <a:avLst/>
            </a:prstGeom>
            <a:noFill/>
          </p:spPr>
          <p:txBody>
            <a:bodyPr wrap="square" rtlCol="0">
              <a:spAutoFit/>
            </a:bodyPr>
            <a:lstStyle/>
            <a:p>
              <a:pPr algn="ctr"/>
              <a:r>
                <a:rPr lang="en-US" sz="4000" b="1">
                  <a:solidFill>
                    <a:srgbClr val="002060"/>
                  </a:solidFill>
                  <a:latin typeface="UTM Aptima" panose="02040603050506020204" pitchFamily="18" charset="0"/>
                </a:rPr>
                <a:t>Anh em Mai rất đoàn kết, biết yêu thương, quan tâm, nhường nhịn và chia sẻ với nhau.</a:t>
              </a:r>
            </a:p>
          </p:txBody>
        </p:sp>
      </p:grpSp>
    </p:spTree>
    <p:extLst>
      <p:ext uri="{BB962C8B-B14F-4D97-AF65-F5344CB8AC3E}">
        <p14:creationId xmlns:p14="http://schemas.microsoft.com/office/powerpoint/2010/main" val="66132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1E46D6D-3952-430C-8D72-778C9ED0C2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87"/>
          <a:stretch/>
        </p:blipFill>
        <p:spPr>
          <a:xfrm>
            <a:off x="-1" y="0"/>
            <a:ext cx="6125071" cy="672247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0" b="97514" l="9885" r="95331">
                        <a14:foregroundMark x1="53669" y1="39236" x2="39418" y2="44209"/>
                        <a14:foregroundMark x1="44330" y1="87629" x2="36325" y2="91813"/>
                        <a14:foregroundMark x1="65130" y1="84779" x2="70042" y2="92602"/>
                      </a14:backgroundRemoval>
                    </a14:imgEffect>
                  </a14:imgLayer>
                </a14:imgProps>
              </a:ext>
              <a:ext uri="{28A0092B-C50C-407E-A947-70E740481C1C}">
                <a14:useLocalDpi xmlns:a14="http://schemas.microsoft.com/office/drawing/2010/main" val="0"/>
              </a:ext>
            </a:extLst>
          </a:blip>
          <a:stretch>
            <a:fillRect/>
          </a:stretch>
        </p:blipFill>
        <p:spPr>
          <a:xfrm>
            <a:off x="2079170" y="3863885"/>
            <a:ext cx="2858589" cy="2858589"/>
          </a:xfrm>
          <a:prstGeom prst="rect">
            <a:avLst/>
          </a:prstGeom>
        </p:spPr>
      </p:pic>
      <p:grpSp>
        <p:nvGrpSpPr>
          <p:cNvPr id="5" name="组合 6">
            <a:extLst>
              <a:ext uri="{FF2B5EF4-FFF2-40B4-BE49-F238E27FC236}">
                <a16:creationId xmlns:a16="http://schemas.microsoft.com/office/drawing/2014/main" id="{A723C374-0BDC-4580-B12A-82EDDA88802D}"/>
              </a:ext>
            </a:extLst>
          </p:cNvPr>
          <p:cNvGrpSpPr/>
          <p:nvPr/>
        </p:nvGrpSpPr>
        <p:grpSpPr>
          <a:xfrm>
            <a:off x="3690821" y="2403734"/>
            <a:ext cx="6992622" cy="1569660"/>
            <a:chOff x="3464974" y="1083236"/>
            <a:chExt cx="4217538" cy="1569660"/>
          </a:xfrm>
        </p:grpSpPr>
        <p:sp>
          <p:nvSpPr>
            <p:cNvPr id="9" name="矩形 7">
              <a:extLst>
                <a:ext uri="{FF2B5EF4-FFF2-40B4-BE49-F238E27FC236}">
                  <a16:creationId xmlns:a16="http://schemas.microsoft.com/office/drawing/2014/main" id="{19D864C1-3B30-4A69-9903-521CDB72BB7B}"/>
                </a:ext>
              </a:extLst>
            </p:cNvPr>
            <p:cNvSpPr/>
            <p:nvPr/>
          </p:nvSpPr>
          <p:spPr>
            <a:xfrm>
              <a:off x="3464975" y="1083236"/>
              <a:ext cx="4217537" cy="1569660"/>
            </a:xfrm>
            <a:prstGeom prst="rect">
              <a:avLst/>
            </a:prstGeom>
          </p:spPr>
          <p:txBody>
            <a:bodyPr wrap="none">
              <a:spAutoFit/>
            </a:bodyPr>
            <a:lstStyle/>
            <a:p>
              <a:pPr lvl="0" algn="ctr"/>
              <a:r>
                <a:rPr lang="en-US" altLang="zh-CN" sz="96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động</a:t>
              </a:r>
              <a:endParaRPr lang="zh-CN" altLang="en-US" sz="96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464974" y="1083236"/>
              <a:ext cx="4217537" cy="1569660"/>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9600">
                  <a:solidFill>
                    <a:srgbClr val="00CC00"/>
                  </a:solidFill>
                  <a:latin typeface="UTM Showcard" panose="02040603050506020204" pitchFamily="18" charset="0"/>
                  <a:ea typeface="字魂27号-布丁体" panose="00000505000000000000" pitchFamily="2" charset="-122"/>
                </a:rPr>
                <a:t>Khởi động</a:t>
              </a:r>
              <a:endParaRPr lang="zh-CN" altLang="en-US" sz="9600" dirty="0">
                <a:solidFill>
                  <a:srgbClr val="00CC00"/>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4937759" y="1618679"/>
            <a:ext cx="306282" cy="1213930"/>
            <a:chOff x="3771007" y="1083236"/>
            <a:chExt cx="184731" cy="1213930"/>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200329"/>
            </a:xfrm>
            <a:prstGeom prst="rect">
              <a:avLst/>
            </a:prstGeom>
          </p:spPr>
          <p:txBody>
            <a:bodyPr wrap="none">
              <a:spAutoFit/>
            </a:bodyPr>
            <a:lstStyle/>
            <a:p>
              <a:pPr lvl="0"/>
              <a:endParaRPr lang="zh-CN" altLang="en-US" sz="72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200329"/>
            </a:xfrm>
            <a:prstGeom prst="rect">
              <a:avLst/>
            </a:prstGeom>
          </p:spPr>
          <p:txBody>
            <a:bodyPr wrap="none">
              <a:spAutoFit/>
            </a:bodyPr>
            <a:lstStyle/>
            <a:p>
              <a:pPr lvl="0"/>
              <a:endParaRPr lang="zh-CN" altLang="en-US" sz="7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99159" y="4744848"/>
            <a:ext cx="1199999" cy="119999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00687" y="4535860"/>
            <a:ext cx="1408987" cy="140898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279269" y="4416410"/>
            <a:ext cx="1665959" cy="1665959"/>
          </a:xfrm>
          <a:prstGeom prst="rect">
            <a:avLst/>
          </a:prstGeom>
        </p:spPr>
      </p:pic>
    </p:spTree>
    <p:extLst>
      <p:ext uri="{BB962C8B-B14F-4D97-AF65-F5344CB8AC3E}">
        <p14:creationId xmlns:p14="http://schemas.microsoft.com/office/powerpoint/2010/main" val="47265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1E46D6D-3952-430C-8D72-778C9ED0C2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87"/>
          <a:stretch/>
        </p:blipFill>
        <p:spPr>
          <a:xfrm>
            <a:off x="-1" y="0"/>
            <a:ext cx="6125071" cy="672247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0" b="97514" l="9885" r="95331">
                        <a14:foregroundMark x1="53669" y1="39236" x2="39418" y2="44209"/>
                        <a14:foregroundMark x1="44330" y1="87629" x2="36325" y2="91813"/>
                        <a14:foregroundMark x1="65130" y1="84779" x2="70042" y2="92602"/>
                      </a14:backgroundRemoval>
                    </a14:imgEffect>
                  </a14:imgLayer>
                </a14:imgProps>
              </a:ext>
              <a:ext uri="{28A0092B-C50C-407E-A947-70E740481C1C}">
                <a14:useLocalDpi xmlns:a14="http://schemas.microsoft.com/office/drawing/2010/main" val="0"/>
              </a:ext>
            </a:extLst>
          </a:blip>
          <a:stretch>
            <a:fillRect/>
          </a:stretch>
        </p:blipFill>
        <p:spPr>
          <a:xfrm>
            <a:off x="276992" y="4186467"/>
            <a:ext cx="2858589" cy="2858589"/>
          </a:xfrm>
          <a:prstGeom prst="rect">
            <a:avLst/>
          </a:prstGeom>
        </p:spPr>
      </p:pic>
      <p:grpSp>
        <p:nvGrpSpPr>
          <p:cNvPr id="5" name="组合 6">
            <a:extLst>
              <a:ext uri="{FF2B5EF4-FFF2-40B4-BE49-F238E27FC236}">
                <a16:creationId xmlns:a16="http://schemas.microsoft.com/office/drawing/2014/main" id="{A723C374-0BDC-4580-B12A-82EDDA88802D}"/>
              </a:ext>
            </a:extLst>
          </p:cNvPr>
          <p:cNvGrpSpPr/>
          <p:nvPr/>
        </p:nvGrpSpPr>
        <p:grpSpPr>
          <a:xfrm>
            <a:off x="2340204" y="1558623"/>
            <a:ext cx="9133068" cy="3048703"/>
            <a:chOff x="2834123" y="1081521"/>
            <a:chExt cx="5508528" cy="3048703"/>
          </a:xfrm>
        </p:grpSpPr>
        <p:sp>
          <p:nvSpPr>
            <p:cNvPr id="9" name="矩形 7">
              <a:extLst>
                <a:ext uri="{FF2B5EF4-FFF2-40B4-BE49-F238E27FC236}">
                  <a16:creationId xmlns:a16="http://schemas.microsoft.com/office/drawing/2014/main" id="{19D864C1-3B30-4A69-9903-521CDB72BB7B}"/>
                </a:ext>
              </a:extLst>
            </p:cNvPr>
            <p:cNvSpPr/>
            <p:nvPr/>
          </p:nvSpPr>
          <p:spPr>
            <a:xfrm>
              <a:off x="2834123" y="1083236"/>
              <a:ext cx="5479257" cy="3046988"/>
            </a:xfrm>
            <a:prstGeom prst="rect">
              <a:avLst/>
            </a:prstGeom>
          </p:spPr>
          <p:txBody>
            <a:bodyPr wrap="none">
              <a:spAutoFit/>
            </a:bodyPr>
            <a:lstStyle/>
            <a:p>
              <a:pPr lvl="0" algn="ctr"/>
              <a:r>
                <a:rPr lang="en-US" altLang="zh-CN" sz="96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SVN-Bira" panose="02040603050506020204" pitchFamily="18" charset="0"/>
                  <a:ea typeface="字魂27号-布丁体" panose="00000505000000000000" pitchFamily="2" charset="-122"/>
                </a:rPr>
                <a:t>Luyện tập </a:t>
              </a:r>
            </a:p>
            <a:p>
              <a:pPr lvl="0" algn="ctr"/>
              <a:r>
                <a:rPr lang="en-US" altLang="zh-CN" sz="96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SVN-Bira" panose="02040603050506020204" pitchFamily="18" charset="0"/>
                  <a:ea typeface="字魂27号-布丁体" panose="00000505000000000000" pitchFamily="2" charset="-122"/>
                </a:rPr>
                <a:t>theo văn bản đọc</a:t>
              </a:r>
              <a:endParaRPr lang="zh-CN" altLang="en-US" sz="96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SVN-Bira"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2863393" y="1081521"/>
              <a:ext cx="5479258" cy="3046988"/>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9600">
                  <a:solidFill>
                    <a:srgbClr val="00CC00"/>
                  </a:solidFill>
                  <a:latin typeface="SVN-Bira" panose="02040603050506020204" pitchFamily="18" charset="0"/>
                  <a:ea typeface="字魂27号-布丁体" panose="00000505000000000000" pitchFamily="2" charset="-122"/>
                </a:rPr>
                <a:t>Luyện tập </a:t>
              </a:r>
            </a:p>
            <a:p>
              <a:pPr lvl="0" algn="ctr"/>
              <a:r>
                <a:rPr lang="en-US" altLang="zh-CN" sz="9600">
                  <a:solidFill>
                    <a:srgbClr val="00CC00"/>
                  </a:solidFill>
                  <a:latin typeface="SVN-Bira" panose="02040603050506020204" pitchFamily="18" charset="0"/>
                  <a:ea typeface="字魂27号-布丁体" panose="00000505000000000000" pitchFamily="2" charset="-122"/>
                </a:rPr>
                <a:t>theo văn bản đọc</a:t>
              </a:r>
              <a:endParaRPr lang="zh-CN" altLang="en-US" sz="9600" dirty="0">
                <a:solidFill>
                  <a:srgbClr val="00CC00"/>
                </a:solidFill>
                <a:latin typeface="SVN-Bira"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4937759" y="1618679"/>
            <a:ext cx="306282" cy="1213930"/>
            <a:chOff x="3771007" y="1083236"/>
            <a:chExt cx="184731" cy="1213930"/>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200329"/>
            </a:xfrm>
            <a:prstGeom prst="rect">
              <a:avLst/>
            </a:prstGeom>
          </p:spPr>
          <p:txBody>
            <a:bodyPr wrap="none">
              <a:spAutoFit/>
            </a:bodyPr>
            <a:lstStyle/>
            <a:p>
              <a:pPr lvl="0"/>
              <a:endParaRPr lang="zh-CN" altLang="en-US" sz="72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200329"/>
            </a:xfrm>
            <a:prstGeom prst="rect">
              <a:avLst/>
            </a:prstGeom>
          </p:spPr>
          <p:txBody>
            <a:bodyPr wrap="none">
              <a:spAutoFit/>
            </a:bodyPr>
            <a:lstStyle/>
            <a:p>
              <a:pPr lvl="0"/>
              <a:endParaRPr lang="zh-CN" altLang="en-US" sz="7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99159" y="4744848"/>
            <a:ext cx="1199999" cy="119999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00687" y="4535860"/>
            <a:ext cx="1408987" cy="140898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279269" y="4416410"/>
            <a:ext cx="1665959" cy="1665959"/>
          </a:xfrm>
          <a:prstGeom prst="rect">
            <a:avLst/>
          </a:prstGeom>
        </p:spPr>
      </p:pic>
    </p:spTree>
    <p:extLst>
      <p:ext uri="{BB962C8B-B14F-4D97-AF65-F5344CB8AC3E}">
        <p14:creationId xmlns:p14="http://schemas.microsoft.com/office/powerpoint/2010/main" val="2426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85939" y="422571"/>
            <a:ext cx="10491689" cy="1638451"/>
            <a:chOff x="1016687" y="422571"/>
            <a:chExt cx="10491689" cy="1638451"/>
          </a:xfrm>
        </p:grpSpPr>
        <p:grpSp>
          <p:nvGrpSpPr>
            <p:cNvPr id="3" name="组合 10"/>
            <p:cNvGrpSpPr/>
            <p:nvPr/>
          </p:nvGrpSpPr>
          <p:grpSpPr>
            <a:xfrm>
              <a:off x="1016687" y="422571"/>
              <a:ext cx="10491689" cy="1638451"/>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1521121" y="657021"/>
              <a:ext cx="9509320" cy="1200329"/>
            </a:xfrm>
            <a:prstGeom prst="rect">
              <a:avLst/>
            </a:prstGeom>
            <a:noFill/>
          </p:spPr>
          <p:txBody>
            <a:bodyPr wrap="square" rtlCol="0">
              <a:spAutoFit/>
            </a:bodyPr>
            <a:lstStyle/>
            <a:p>
              <a:pPr algn="just"/>
              <a:r>
                <a:rPr lang="en-US" sz="3600" b="1">
                  <a:solidFill>
                    <a:srgbClr val="FF0066"/>
                  </a:solidFill>
                  <a:latin typeface="UTM Avo" panose="02040603050506020204" pitchFamily="18" charset="0"/>
                </a:rPr>
                <a:t>1. </a:t>
              </a:r>
              <a:r>
                <a:rPr lang="en-US" sz="3600" b="1">
                  <a:latin typeface="UTM Avo" panose="02040603050506020204" pitchFamily="18" charset="0"/>
                </a:rPr>
                <a:t>Tìm từ ngữ trong bài đọc tả chiếc chong chóng</a:t>
              </a:r>
              <a:r>
                <a:rPr lang="vi-VN" sz="3600" b="1">
                  <a:latin typeface="UTM Avo" panose="02040603050506020204" pitchFamily="18" charset="0"/>
                </a:rPr>
                <a:t>?</a:t>
              </a:r>
              <a:endParaRPr lang="vi-VN" sz="3600" b="1" dirty="0">
                <a:latin typeface="UTM Avo" panose="02040603050506020204" pitchFamily="18" charset="0"/>
              </a:endParaRPr>
            </a:p>
          </p:txBody>
        </p:sp>
      </p:grpSp>
    </p:spTree>
    <p:extLst>
      <p:ext uri="{BB962C8B-B14F-4D97-AF65-F5344CB8AC3E}">
        <p14:creationId xmlns:p14="http://schemas.microsoft.com/office/powerpoint/2010/main" val="291622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83191" cy="685800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0" y="182562"/>
            <a:ext cx="12183191" cy="6492875"/>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134081" y="0"/>
            <a:ext cx="994426" cy="849087"/>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3405083" y="102582"/>
            <a:ext cx="6069808" cy="735138"/>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CHƠI CHONG CHÓNG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8" name="TextBox 7"/>
          <p:cNvSpPr txBox="1"/>
          <p:nvPr/>
        </p:nvSpPr>
        <p:spPr>
          <a:xfrm>
            <a:off x="261257" y="934470"/>
            <a:ext cx="11717383" cy="5693866"/>
          </a:xfrm>
          <a:prstGeom prst="rect">
            <a:avLst/>
          </a:prstGeom>
          <a:noFill/>
        </p:spPr>
        <p:txBody>
          <a:bodyPr wrap="square" rtlCol="0">
            <a:spAutoFit/>
          </a:bodyPr>
          <a:lstStyle/>
          <a:p>
            <a:pPr algn="just"/>
            <a:r>
              <a:rPr lang="en-US" sz="2800" b="1">
                <a:latin typeface="UTM Aptima" panose="02040603050506020204" pitchFamily="18" charset="0"/>
              </a:rPr>
              <a:t>     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 thích chạy thật nhanh để những cánh giấy không ngừng quay trong gió. Gió lướt qua cánh chong chóng tạo ra tiếng u u rất lạ. </a:t>
            </a:r>
          </a:p>
          <a:p>
            <a:pPr algn="just"/>
            <a:r>
              <a:rPr lang="en-US" sz="2800" b="1">
                <a:latin typeface="UTM Aptima" panose="02040603050506020204" pitchFamily="18" charset="0"/>
              </a:rPr>
              <a:t>   An thường rủ bé Mai chơi chong chóng và thi xem ai thắng. Hai anh em chạy quanh sân cho chong chóng quay, rồi đột ngột dừng lại. Chong chóng của ai dừng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 </a:t>
            </a:r>
          </a:p>
          <a:p>
            <a:pPr algn="r"/>
            <a:r>
              <a:rPr lang="en-US" sz="2800" b="1">
                <a:latin typeface="UTM Aptima" panose="02040603050506020204" pitchFamily="18" charset="0"/>
              </a:rPr>
              <a:t>(Theo Tuệ Nhi)</a:t>
            </a:r>
          </a:p>
        </p:txBody>
      </p:sp>
      <p:cxnSp>
        <p:nvCxnSpPr>
          <p:cNvPr id="7" name="Straight Connector 6"/>
          <p:cNvCxnSpPr/>
          <p:nvPr/>
        </p:nvCxnSpPr>
        <p:spPr>
          <a:xfrm>
            <a:off x="399414" y="1817950"/>
            <a:ext cx="115214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0225" y="2244670"/>
            <a:ext cx="2194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5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85939" y="422571"/>
            <a:ext cx="10491689" cy="1638451"/>
            <a:chOff x="1016687" y="422571"/>
            <a:chExt cx="10491689" cy="1638451"/>
          </a:xfrm>
        </p:grpSpPr>
        <p:grpSp>
          <p:nvGrpSpPr>
            <p:cNvPr id="3" name="组合 10"/>
            <p:cNvGrpSpPr/>
            <p:nvPr/>
          </p:nvGrpSpPr>
          <p:grpSpPr>
            <a:xfrm>
              <a:off x="1016687" y="422571"/>
              <a:ext cx="10491689" cy="1638451"/>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1521121" y="657021"/>
              <a:ext cx="9509320" cy="1200329"/>
            </a:xfrm>
            <a:prstGeom prst="rect">
              <a:avLst/>
            </a:prstGeom>
            <a:noFill/>
          </p:spPr>
          <p:txBody>
            <a:bodyPr wrap="square" rtlCol="0">
              <a:spAutoFit/>
            </a:bodyPr>
            <a:lstStyle/>
            <a:p>
              <a:pPr algn="just"/>
              <a:r>
                <a:rPr lang="en-US" sz="3600" b="1">
                  <a:solidFill>
                    <a:srgbClr val="FF0066"/>
                  </a:solidFill>
                  <a:latin typeface="UTM Avo" panose="02040603050506020204" pitchFamily="18" charset="0"/>
                </a:rPr>
                <a:t>2. </a:t>
              </a:r>
              <a:r>
                <a:rPr lang="en-US" sz="3600" b="1">
                  <a:latin typeface="UTM Avo" panose="02040603050506020204" pitchFamily="18" charset="0"/>
                </a:rPr>
                <a:t>Nếu em là Mai, em sẽ nói gì với anh An sau khi chơi</a:t>
              </a:r>
              <a:r>
                <a:rPr lang="vi-VN" sz="3600" b="1">
                  <a:latin typeface="UTM Avo" panose="02040603050506020204" pitchFamily="18" charset="0"/>
                </a:rPr>
                <a:t>?</a:t>
              </a:r>
              <a:endParaRPr lang="vi-VN" sz="3600" b="1" dirty="0">
                <a:latin typeface="UTM Avo" panose="02040603050506020204" pitchFamily="18" charset="0"/>
              </a:endParaRPr>
            </a:p>
          </p:txBody>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12805" y="2964027"/>
            <a:ext cx="4152900" cy="4152900"/>
          </a:xfrm>
          <a:prstGeom prst="rect">
            <a:avLst/>
          </a:prstGeom>
        </p:spPr>
      </p:pic>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82" b="99697" l="591" r="100000">
                        <a14:foregroundMark x1="34711" y1="93095" x2="34908" y2="98607"/>
                        <a14:foregroundMark x1="48163" y1="86311" x2="56234" y2="95760"/>
                        <a14:foregroundMark x1="76158" y1="8428" x2="91962" y2="24277"/>
                        <a14:foregroundMark x1="83515" y1="23899" x2="79155" y2="55597"/>
                        <a14:foregroundMark x1="54496" y1="86038" x2="55995" y2="91950"/>
                      </a14:backgroundRemoval>
                    </a14:imgEffect>
                  </a14:imgLayer>
                </a14:imgProps>
              </a:ext>
              <a:ext uri="{28A0092B-C50C-407E-A947-70E740481C1C}">
                <a14:useLocalDpi xmlns:a14="http://schemas.microsoft.com/office/drawing/2010/main" val="0"/>
              </a:ext>
            </a:extLst>
          </a:blip>
          <a:stretch>
            <a:fillRect/>
          </a:stretch>
        </p:blipFill>
        <p:spPr>
          <a:xfrm flipH="1">
            <a:off x="985939" y="3426338"/>
            <a:ext cx="3049829" cy="3304481"/>
          </a:xfrm>
          <a:prstGeom prst="rect">
            <a:avLst/>
          </a:prstGeom>
        </p:spPr>
      </p:pic>
      <p:sp>
        <p:nvSpPr>
          <p:cNvPr id="10" name="Speech Bubble: Oval 9">
            <a:extLst>
              <a:ext uri="{FF2B5EF4-FFF2-40B4-BE49-F238E27FC236}">
                <a16:creationId xmlns:a16="http://schemas.microsoft.com/office/drawing/2014/main" id="{7242D3E7-C1CC-5917-A9C9-1DFAF6DBB850}"/>
              </a:ext>
            </a:extLst>
          </p:cNvPr>
          <p:cNvSpPr/>
          <p:nvPr/>
        </p:nvSpPr>
        <p:spPr>
          <a:xfrm flipH="1">
            <a:off x="4592067" y="2760355"/>
            <a:ext cx="4089328" cy="2645655"/>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a:solidFill>
                  <a:schemeClr val="accent2">
                    <a:lumMod val="75000"/>
                  </a:schemeClr>
                </a:solidFill>
                <a:latin typeface="UTM Aptima" panose="02040603050506020204" pitchFamily="18" charset="0"/>
              </a:rPr>
              <a:t>Em cám ơn anh. Trò chơi này thú vị quá. Em rất vui!</a:t>
            </a:r>
            <a:endParaRPr lang="en-US" sz="3600" b="1">
              <a:solidFill>
                <a:schemeClr val="accent2">
                  <a:lumMod val="75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74409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85939" y="422571"/>
            <a:ext cx="10491689" cy="1638451"/>
            <a:chOff x="1016687" y="422571"/>
            <a:chExt cx="10491689" cy="1638451"/>
          </a:xfrm>
        </p:grpSpPr>
        <p:grpSp>
          <p:nvGrpSpPr>
            <p:cNvPr id="3" name="组合 10"/>
            <p:cNvGrpSpPr/>
            <p:nvPr/>
          </p:nvGrpSpPr>
          <p:grpSpPr>
            <a:xfrm>
              <a:off x="1016687" y="422571"/>
              <a:ext cx="10491689" cy="1638451"/>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1521121" y="657021"/>
              <a:ext cx="9509320" cy="1200329"/>
            </a:xfrm>
            <a:prstGeom prst="rect">
              <a:avLst/>
            </a:prstGeom>
            <a:noFill/>
          </p:spPr>
          <p:txBody>
            <a:bodyPr wrap="square" rtlCol="0">
              <a:spAutoFit/>
            </a:bodyPr>
            <a:lstStyle/>
            <a:p>
              <a:pPr algn="just"/>
              <a:r>
                <a:rPr lang="en-US" sz="3600" b="1">
                  <a:solidFill>
                    <a:srgbClr val="FF0066"/>
                  </a:solidFill>
                  <a:latin typeface="UTM Avo" panose="02040603050506020204" pitchFamily="18" charset="0"/>
                </a:rPr>
                <a:t>2. </a:t>
              </a:r>
              <a:r>
                <a:rPr lang="en-US" sz="3600" b="1">
                  <a:latin typeface="UTM Avo" panose="02040603050506020204" pitchFamily="18" charset="0"/>
                </a:rPr>
                <a:t>Nếu em là Mai, em sẽ nói gì với anh An sau khi chơi</a:t>
              </a:r>
              <a:r>
                <a:rPr lang="vi-VN" sz="3600" b="1">
                  <a:latin typeface="UTM Avo" panose="02040603050506020204" pitchFamily="18" charset="0"/>
                </a:rPr>
                <a:t>?</a:t>
              </a:r>
              <a:endParaRPr lang="vi-VN" sz="3600" b="1" dirty="0">
                <a:latin typeface="UTM Avo" panose="02040603050506020204" pitchFamily="18" charset="0"/>
              </a:endParaRPr>
            </a:p>
          </p:txBody>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12805" y="2964027"/>
            <a:ext cx="4152900" cy="4152900"/>
          </a:xfrm>
          <a:prstGeom prst="rect">
            <a:avLst/>
          </a:prstGeom>
        </p:spPr>
      </p:pic>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82" b="99697" l="591" r="100000">
                        <a14:foregroundMark x1="34711" y1="93095" x2="34908" y2="98607"/>
                        <a14:foregroundMark x1="48163" y1="86311" x2="56234" y2="95760"/>
                        <a14:foregroundMark x1="76158" y1="8428" x2="91962" y2="24277"/>
                        <a14:foregroundMark x1="83515" y1="23899" x2="79155" y2="55597"/>
                        <a14:foregroundMark x1="54496" y1="86038" x2="55995" y2="91950"/>
                      </a14:backgroundRemoval>
                    </a14:imgEffect>
                  </a14:imgLayer>
                </a14:imgProps>
              </a:ext>
              <a:ext uri="{28A0092B-C50C-407E-A947-70E740481C1C}">
                <a14:useLocalDpi xmlns:a14="http://schemas.microsoft.com/office/drawing/2010/main" val="0"/>
              </a:ext>
            </a:extLst>
          </a:blip>
          <a:stretch>
            <a:fillRect/>
          </a:stretch>
        </p:blipFill>
        <p:spPr>
          <a:xfrm flipH="1">
            <a:off x="985939" y="3426338"/>
            <a:ext cx="3049829" cy="3304481"/>
          </a:xfrm>
          <a:prstGeom prst="rect">
            <a:avLst/>
          </a:prstGeom>
        </p:spPr>
      </p:pic>
      <p:sp>
        <p:nvSpPr>
          <p:cNvPr id="10" name="Speech Bubble: Oval 9">
            <a:extLst>
              <a:ext uri="{FF2B5EF4-FFF2-40B4-BE49-F238E27FC236}">
                <a16:creationId xmlns:a16="http://schemas.microsoft.com/office/drawing/2014/main" id="{7242D3E7-C1CC-5917-A9C9-1DFAF6DBB850}"/>
              </a:ext>
            </a:extLst>
          </p:cNvPr>
          <p:cNvSpPr/>
          <p:nvPr/>
        </p:nvSpPr>
        <p:spPr>
          <a:xfrm flipH="1">
            <a:off x="4592067" y="2760355"/>
            <a:ext cx="4089328" cy="2645655"/>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a:solidFill>
                  <a:srgbClr val="FF6600"/>
                </a:solidFill>
                <a:latin typeface="UTM Aptima" panose="02040603050506020204" pitchFamily="18" charset="0"/>
              </a:rPr>
              <a:t>Anh ơi, trò chơi này vui quá. Lần sau mình chơi tiếp nữa nha!</a:t>
            </a:r>
            <a:endParaRPr lang="en-US" sz="3600" b="1">
              <a:solidFill>
                <a:srgbClr val="FF6600"/>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286853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6864" y="1392521"/>
            <a:ext cx="8895308" cy="2215991"/>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a:solidFill>
                  <a:srgbClr val="00CC00"/>
                </a:solidFill>
                <a:latin typeface="UTM Wedding K&amp;T" panose="02040603050506020204" pitchFamily="18" charset="0"/>
              </a:rPr>
              <a:t>Chúc em học tốt! </a:t>
            </a:r>
          </a:p>
        </p:txBody>
      </p:sp>
    </p:spTree>
    <p:extLst>
      <p:ext uri="{BB962C8B-B14F-4D97-AF65-F5344CB8AC3E}">
        <p14:creationId xmlns:p14="http://schemas.microsoft.com/office/powerpoint/2010/main" val="2314492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1"/>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8"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30"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3"/>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 y="5108354"/>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4" y="1626441"/>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329376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25961" y="498823"/>
            <a:ext cx="1070816" cy="564349"/>
          </a:xfrm>
          <a:prstGeom prst="rect">
            <a:avLst/>
          </a:prstGeom>
        </p:spPr>
      </p:pic>
      <p:sp>
        <p:nvSpPr>
          <p:cNvPr id="3" name="TextBox 2">
            <a:extLst>
              <a:ext uri="{FF2B5EF4-FFF2-40B4-BE49-F238E27FC236}">
                <a16:creationId xmlns:a16="http://schemas.microsoft.com/office/drawing/2014/main" id="{B600F577-F819-4602-BCEB-985221633540}"/>
              </a:ext>
            </a:extLst>
          </p:cNvPr>
          <p:cNvSpPr txBox="1"/>
          <p:nvPr/>
        </p:nvSpPr>
        <p:spPr>
          <a:xfrm>
            <a:off x="1475584" y="433531"/>
            <a:ext cx="11103946" cy="694934"/>
          </a:xfrm>
          <a:prstGeom prst="rect">
            <a:avLst/>
          </a:prstGeom>
          <a:noFill/>
        </p:spPr>
        <p:txBody>
          <a:bodyPr wrap="square" rtlCol="0">
            <a:spAutoFit/>
          </a:bodyPr>
          <a:lstStyle/>
          <a:p>
            <a:pPr>
              <a:lnSpc>
                <a:spcPct val="150000"/>
              </a:lnSpc>
            </a:pPr>
            <a:r>
              <a:rPr lang="vi-VN" sz="3000" b="1" dirty="0">
                <a:latin typeface="UTM Avo" panose="02040603050506020204" pitchFamily="18" charset="0"/>
              </a:rPr>
              <a:t>Em </a:t>
            </a:r>
            <a:r>
              <a:rPr lang="vi-VN" sz="3000" b="1">
                <a:latin typeface="UTM Avo" panose="02040603050506020204" pitchFamily="18" charset="0"/>
              </a:rPr>
              <a:t>thích </a:t>
            </a:r>
            <a:r>
              <a:rPr lang="en-US" sz="3000" b="1">
                <a:latin typeface="UTM Avo" panose="02040603050506020204" pitchFamily="18" charset="0"/>
              </a:rPr>
              <a:t>chơi trò chơi gì với anh chị em của mình</a:t>
            </a:r>
            <a:r>
              <a:rPr lang="vi-VN" sz="3000" b="1">
                <a:latin typeface="UTM Avo" panose="02040603050506020204" pitchFamily="18" charset="0"/>
              </a:rPr>
              <a:t>?</a:t>
            </a:r>
            <a:endParaRPr lang="en-US" sz="3000" b="1" dirty="0">
              <a:latin typeface="UTM Avo" panose="020406030505060202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961369" y="1402696"/>
            <a:ext cx="10058400" cy="2841568"/>
          </a:xfrm>
          <a:prstGeom prst="rect">
            <a:avLst/>
          </a:prstGeom>
        </p:spPr>
      </p:pic>
    </p:spTree>
    <p:extLst>
      <p:ext uri="{BB962C8B-B14F-4D97-AF65-F5344CB8AC3E}">
        <p14:creationId xmlns:p14="http://schemas.microsoft.com/office/powerpoint/2010/main" val="104576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83191" cy="6858000"/>
          </a:xfrm>
          <a:prstGeom prst="rect">
            <a:avLst/>
          </a:prstGeom>
        </p:spPr>
      </p:pic>
      <p:grpSp>
        <p:nvGrpSpPr>
          <p:cNvPr id="3" name="Group 2"/>
          <p:cNvGrpSpPr/>
          <p:nvPr/>
        </p:nvGrpSpPr>
        <p:grpSpPr>
          <a:xfrm>
            <a:off x="1276236" y="3641812"/>
            <a:ext cx="5309437" cy="949456"/>
            <a:chOff x="811543" y="4548852"/>
            <a:chExt cx="5309437" cy="949456"/>
          </a:xfrm>
        </p:grpSpPr>
        <p:sp>
          <p:nvSpPr>
            <p:cNvPr id="4" name="Rectangle 3"/>
            <p:cNvSpPr/>
            <p:nvPr/>
          </p:nvSpPr>
          <p:spPr>
            <a:xfrm>
              <a:off x="811543" y="4548852"/>
              <a:ext cx="5258332" cy="923330"/>
            </a:xfrm>
            <a:prstGeom prst="rect">
              <a:avLst/>
            </a:prstGeom>
            <a:ln>
              <a:noFill/>
            </a:ln>
          </p:spPr>
          <p:txBody>
            <a:bodyPr wrap="square">
              <a:spAutoFit/>
            </a:bodyPr>
            <a:lstStyle/>
            <a:p>
              <a:r>
                <a:rPr lang="en-US" sz="5400" b="1" kern="0">
                  <a:ln w="88900">
                    <a:solidFill>
                      <a:sysClr val="windowText" lastClr="000000"/>
                    </a:solidFill>
                  </a:ln>
                  <a:solidFill>
                    <a:schemeClr val="bg1">
                      <a:lumMod val="95000"/>
                    </a:schemeClr>
                  </a:solidFill>
                  <a:effectLst/>
                  <a:latin typeface="#9Slide05 SVNUT Triumph" panose="00000500000000000000" pitchFamily="2" charset="0"/>
                  <a:cs typeface="#9Slide05 Bodega Script" pitchFamily="2" charset="0"/>
                  <a:sym typeface="Arial"/>
                </a:rPr>
                <a:t>Tiết 1, 2: Đọc </a:t>
              </a:r>
              <a:endParaRPr lang="en-US" sz="5400" b="1">
                <a:ln w="88900">
                  <a:solidFill>
                    <a:sysClr val="windowText" lastClr="000000"/>
                  </a:solidFill>
                </a:ln>
                <a:solidFill>
                  <a:schemeClr val="bg1">
                    <a:lumMod val="95000"/>
                  </a:schemeClr>
                </a:solidFill>
                <a:effectLst/>
                <a:latin typeface="#9Slide05 SVNUT Triumph" panose="00000500000000000000" pitchFamily="2" charset="0"/>
                <a:cs typeface="#9Slide05 Bodega Script" pitchFamily="2" charset="0"/>
              </a:endParaRPr>
            </a:p>
          </p:txBody>
        </p:sp>
        <p:sp>
          <p:nvSpPr>
            <p:cNvPr id="5" name="Rectangle 4"/>
            <p:cNvSpPr/>
            <p:nvPr/>
          </p:nvSpPr>
          <p:spPr>
            <a:xfrm>
              <a:off x="862648" y="4574978"/>
              <a:ext cx="5258332" cy="923330"/>
            </a:xfrm>
            <a:prstGeom prst="rect">
              <a:avLst/>
            </a:prstGeom>
            <a:ln>
              <a:noFill/>
            </a:ln>
          </p:spPr>
          <p:txBody>
            <a:bodyPr wrap="square">
              <a:spAutoFit/>
            </a:bodyPr>
            <a:lstStyle/>
            <a:p>
              <a:r>
                <a:rPr lang="en-US" sz="5400" b="1" kern="0">
                  <a:ln>
                    <a:solidFill>
                      <a:schemeClr val="bg1"/>
                    </a:solidFill>
                  </a:ln>
                  <a:solidFill>
                    <a:srgbClr val="FF0066"/>
                  </a:solidFill>
                  <a:effectLst/>
                  <a:latin typeface="#9Slide05 SVNUT Triumph" panose="00000500000000000000" pitchFamily="2" charset="0"/>
                  <a:cs typeface="#9Slide05 Bodega Script" pitchFamily="2" charset="0"/>
                  <a:sym typeface="Arial"/>
                </a:rPr>
                <a:t>Tiết 1, 2: Đọc </a:t>
              </a:r>
              <a:endParaRPr lang="en-US" sz="5400" b="1">
                <a:ln>
                  <a:solidFill>
                    <a:schemeClr val="bg1"/>
                  </a:solidFill>
                </a:ln>
                <a:solidFill>
                  <a:srgbClr val="FF0066"/>
                </a:solidFill>
                <a:effectLst/>
                <a:latin typeface="#9Slide05 SVNUT Triumph" panose="00000500000000000000" pitchFamily="2" charset="0"/>
                <a:cs typeface="#9Slide05 Bodega Script" pitchFamily="2" charset="0"/>
              </a:endParaRPr>
            </a:p>
          </p:txBody>
        </p:sp>
      </p:grpSp>
      <p:grpSp>
        <p:nvGrpSpPr>
          <p:cNvPr id="6" name="Group 5"/>
          <p:cNvGrpSpPr/>
          <p:nvPr/>
        </p:nvGrpSpPr>
        <p:grpSpPr>
          <a:xfrm>
            <a:off x="216031" y="4563232"/>
            <a:ext cx="9620935" cy="1127172"/>
            <a:chOff x="692076" y="4518877"/>
            <a:chExt cx="8667782" cy="1127172"/>
          </a:xfrm>
        </p:grpSpPr>
        <p:sp>
          <p:nvSpPr>
            <p:cNvPr id="7" name="TextBox 6"/>
            <p:cNvSpPr txBox="1"/>
            <p:nvPr/>
          </p:nvSpPr>
          <p:spPr>
            <a:xfrm>
              <a:off x="692076" y="4538053"/>
              <a:ext cx="8667782" cy="1107996"/>
            </a:xfrm>
            <a:prstGeom prst="rect">
              <a:avLst/>
            </a:prstGeom>
            <a:noFill/>
            <a:ln>
              <a:noFill/>
            </a:ln>
          </p:spPr>
          <p:txBody>
            <a:bodyPr wrap="square" rtlCol="0">
              <a:spAutoFit/>
            </a:bodyPr>
            <a:lstStyle/>
            <a:p>
              <a:r>
                <a:rPr lang="en-US" sz="6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Chơi chong chóng</a:t>
              </a:r>
            </a:p>
          </p:txBody>
        </p:sp>
        <p:sp>
          <p:nvSpPr>
            <p:cNvPr id="8" name="TextBox 7"/>
            <p:cNvSpPr txBox="1"/>
            <p:nvPr/>
          </p:nvSpPr>
          <p:spPr>
            <a:xfrm>
              <a:off x="692076" y="4518877"/>
              <a:ext cx="7524461" cy="1107996"/>
            </a:xfrm>
            <a:prstGeom prst="rect">
              <a:avLst/>
            </a:prstGeom>
            <a:noFill/>
          </p:spPr>
          <p:txBody>
            <a:bodyPr wrap="square" rtlCol="0">
              <a:spAutoFit/>
              <a:scene3d>
                <a:camera prst="orthographicFront"/>
                <a:lightRig rig="threePt" dir="t"/>
              </a:scene3d>
              <a:sp3d extrusionH="57150">
                <a:bevelT h="25400" prst="softRound"/>
              </a:sp3d>
            </a:bodyPr>
            <a:lstStyle/>
            <a:p>
              <a:r>
                <a:rPr lang="en-US" sz="6600">
                  <a:solidFill>
                    <a:srgbClr val="00CC00"/>
                  </a:solidFill>
                  <a:latin typeface="#9Slide07 Koni" pitchFamily="2" charset="0"/>
                </a:rPr>
                <a:t>Chơi chong chóng</a:t>
              </a:r>
            </a:p>
          </p:txBody>
        </p:sp>
      </p:grpSp>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216031" y="-172081"/>
            <a:ext cx="1523956" cy="1508868"/>
          </a:xfrm>
          <a:prstGeom prst="rect">
            <a:avLst/>
          </a:prstGeom>
        </p:spPr>
      </p:pic>
      <p:grpSp>
        <p:nvGrpSpPr>
          <p:cNvPr id="10" name="Group 9"/>
          <p:cNvGrpSpPr/>
          <p:nvPr/>
        </p:nvGrpSpPr>
        <p:grpSpPr>
          <a:xfrm>
            <a:off x="-968396" y="916956"/>
            <a:ext cx="2811440" cy="1105510"/>
            <a:chOff x="-856881" y="1091821"/>
            <a:chExt cx="2811440" cy="1105510"/>
          </a:xfrm>
        </p:grpSpPr>
        <p:sp>
          <p:nvSpPr>
            <p:cNvPr id="11"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12"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sp>
        <p:nvSpPr>
          <p:cNvPr id="13" name="TextBox 12"/>
          <p:cNvSpPr txBox="1"/>
          <p:nvPr/>
        </p:nvSpPr>
        <p:spPr>
          <a:xfrm>
            <a:off x="3837846" y="5793360"/>
            <a:ext cx="2747828" cy="461665"/>
          </a:xfrm>
          <a:prstGeom prst="rect">
            <a:avLst/>
          </a:prstGeom>
          <a:noFill/>
        </p:spPr>
        <p:txBody>
          <a:bodyPr wrap="square" rtlCol="0">
            <a:spAutoFit/>
          </a:bodyPr>
          <a:lstStyle/>
          <a:p>
            <a:r>
              <a:rPr lang="en-US" sz="2400" b="1">
                <a:solidFill>
                  <a:srgbClr val="002060"/>
                </a:solidFill>
                <a:latin typeface="UTM Avo" panose="02040603050506020204" pitchFamily="18" charset="0"/>
              </a:rPr>
              <a:t> (</a:t>
            </a:r>
            <a:r>
              <a:rPr lang="en-US" sz="2400" b="1" i="1">
                <a:solidFill>
                  <a:srgbClr val="002060"/>
                </a:solidFill>
                <a:latin typeface="UTM Avo" panose="02040603050506020204" pitchFamily="18" charset="0"/>
              </a:rPr>
              <a:t>Theo</a:t>
            </a:r>
            <a:r>
              <a:rPr lang="en-US" sz="2400" b="1">
                <a:solidFill>
                  <a:srgbClr val="002060"/>
                </a:solidFill>
                <a:latin typeface="UTM Avo" panose="02040603050506020204" pitchFamily="18" charset="0"/>
              </a:rPr>
              <a:t> Tuệ Nhi</a:t>
            </a:r>
            <a:r>
              <a:rPr lang="en-US" sz="2400" b="1" i="1">
                <a:solidFill>
                  <a:srgbClr val="002060"/>
                </a:solidFill>
                <a:latin typeface="UTM Avo" panose="02040603050506020204" pitchFamily="18" charset="0"/>
              </a:rPr>
              <a:t>)</a:t>
            </a:r>
          </a:p>
        </p:txBody>
      </p:sp>
    </p:spTree>
    <p:extLst>
      <p:ext uri="{BB962C8B-B14F-4D97-AF65-F5344CB8AC3E}">
        <p14:creationId xmlns:p14="http://schemas.microsoft.com/office/powerpoint/2010/main" val="369368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0296" y="300446"/>
            <a:ext cx="4572000" cy="1015663"/>
          </a:xfrm>
          <a:prstGeom prst="rect">
            <a:avLst/>
          </a:prstGeom>
          <a:noFill/>
        </p:spPr>
        <p:txBody>
          <a:bodyPr wrap="square" rtlCol="0">
            <a:spAutoFit/>
          </a:bodyPr>
          <a:lstStyle/>
          <a:p>
            <a:r>
              <a:rPr lang="en-US" sz="6000">
                <a:solidFill>
                  <a:srgbClr val="00CC00"/>
                </a:solidFill>
                <a:effectLst>
                  <a:outerShdw blurRad="38100" dist="38100" dir="2700000" algn="tl">
                    <a:srgbClr val="000000">
                      <a:alpha val="43137"/>
                    </a:srgbClr>
                  </a:outerShdw>
                </a:effectLst>
                <a:latin typeface="BigApple" pitchFamily="2" charset="0"/>
              </a:rPr>
              <a:t>Mục tiêu</a:t>
            </a:r>
          </a:p>
        </p:txBody>
      </p:sp>
      <p:sp>
        <p:nvSpPr>
          <p:cNvPr id="3" name="TextBox 2"/>
          <p:cNvSpPr txBox="1"/>
          <p:nvPr/>
        </p:nvSpPr>
        <p:spPr>
          <a:xfrm>
            <a:off x="692331" y="1316109"/>
            <a:ext cx="10829109" cy="4154984"/>
          </a:xfrm>
          <a:prstGeom prst="rect">
            <a:avLst/>
          </a:prstGeom>
          <a:noFill/>
        </p:spPr>
        <p:txBody>
          <a:bodyPr wrap="square" rtlCol="0">
            <a:spAutoFit/>
          </a:bodyPr>
          <a:lstStyle/>
          <a:p>
            <a:pPr algn="just"/>
            <a:r>
              <a:rPr lang="en-US" sz="2400" b="1">
                <a:solidFill>
                  <a:srgbClr val="00B050"/>
                </a:solidFill>
                <a:latin typeface="UTM Avo" panose="02040603050506020204" pitchFamily="18" charset="0"/>
              </a:rPr>
              <a:t>*Kiến thức, kĩ năng:</a:t>
            </a:r>
            <a:endParaRPr lang="en-US" sz="2400">
              <a:solidFill>
                <a:srgbClr val="00B050"/>
              </a:solidFill>
              <a:latin typeface="UTM Avo" panose="02040603050506020204" pitchFamily="18" charset="0"/>
            </a:endParaRPr>
          </a:p>
          <a:p>
            <a:pPr algn="just"/>
            <a:r>
              <a:rPr lang="en-US" sz="2400">
                <a:solidFill>
                  <a:srgbClr val="00B050"/>
                </a:solidFill>
                <a:latin typeface="UTM Avo" panose="02040603050506020204" pitchFamily="18" charset="0"/>
              </a:rPr>
              <a:t>- Đọc đúng các tiếng trong bài, đọc rõ ràng một câu chuyện ngắn. Biết cách ngắt, nghỉ hơi sau khi đọc câu, đọc đoạn.</a:t>
            </a:r>
          </a:p>
          <a:p>
            <a:pPr algn="just"/>
            <a:r>
              <a:rPr lang="en-US" sz="2400">
                <a:solidFill>
                  <a:srgbClr val="00B050"/>
                </a:solidFill>
                <a:latin typeface="UTM Avo" panose="02040603050506020204" pitchFamily="18" charset="0"/>
              </a:rPr>
              <a:t>- Trả lời được các câu hỏi của bài.</a:t>
            </a:r>
          </a:p>
          <a:p>
            <a:pPr algn="just"/>
            <a:r>
              <a:rPr lang="en-US" sz="2400">
                <a:solidFill>
                  <a:srgbClr val="00B050"/>
                </a:solidFill>
                <a:latin typeface="UTM Avo" panose="02040603050506020204" pitchFamily="18" charset="0"/>
              </a:rPr>
              <a:t>- Hiểu nội dung bài: Bài đọc nói về hai anh em chơi một trò chơi rất vui, qua bài tập đọc thấy được tình cảm anh em thân thiết, đoàn kết, nhường nhịn lẫn nhau.</a:t>
            </a:r>
          </a:p>
          <a:p>
            <a:pPr algn="just"/>
            <a:r>
              <a:rPr lang="en-US" sz="2400" b="1">
                <a:solidFill>
                  <a:srgbClr val="00B050"/>
                </a:solidFill>
                <a:latin typeface="UTM Avo" panose="02040603050506020204" pitchFamily="18" charset="0"/>
              </a:rPr>
              <a:t>*Phát triển năng lực và phẩm chất:</a:t>
            </a:r>
            <a:endParaRPr lang="en-US" sz="2400">
              <a:solidFill>
                <a:srgbClr val="00B050"/>
              </a:solidFill>
              <a:latin typeface="UTM Avo" panose="02040603050506020204" pitchFamily="18" charset="0"/>
            </a:endParaRPr>
          </a:p>
          <a:p>
            <a:pPr algn="just"/>
            <a:r>
              <a:rPr lang="en-US" sz="2400">
                <a:solidFill>
                  <a:srgbClr val="00B050"/>
                </a:solidFill>
                <a:latin typeface="UTM Avo" panose="02040603050506020204" pitchFamily="18" charset="0"/>
              </a:rPr>
              <a:t>- Giúp hình thành và phát triển năng lực văn học: phát triển vốn từ về tình cảm gia đình, kĩ năng sử dụng dấu phẩy.</a:t>
            </a:r>
          </a:p>
          <a:p>
            <a:pPr algn="just"/>
            <a:r>
              <a:rPr lang="en-US" sz="2400">
                <a:solidFill>
                  <a:srgbClr val="00B050"/>
                </a:solidFill>
                <a:latin typeface="UTM Avo" panose="02040603050506020204" pitchFamily="18" charset="0"/>
              </a:rPr>
              <a:t>- Biết yêu thương, chia sẻ, nhường nhịn giữa anh chị em trong gia đình.</a:t>
            </a:r>
          </a:p>
        </p:txBody>
      </p:sp>
    </p:spTree>
    <p:extLst>
      <p:ext uri="{BB962C8B-B14F-4D97-AF65-F5344CB8AC3E}">
        <p14:creationId xmlns:p14="http://schemas.microsoft.com/office/powerpoint/2010/main" val="247005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83191" cy="6858000"/>
          </a:xfrm>
          <a:prstGeom prst="rect">
            <a:avLst/>
          </a:prstGeom>
        </p:spPr>
      </p:pic>
      <p:sp>
        <p:nvSpPr>
          <p:cNvPr id="3" name="TextBox 2">
            <a:extLst>
              <a:ext uri="{FF2B5EF4-FFF2-40B4-BE49-F238E27FC236}">
                <a16:creationId xmlns:a16="http://schemas.microsoft.com/office/drawing/2014/main" id="{B600F577-F819-4602-BCEB-985221633540}"/>
              </a:ext>
            </a:extLst>
          </p:cNvPr>
          <p:cNvSpPr txBox="1"/>
          <p:nvPr/>
        </p:nvSpPr>
        <p:spPr>
          <a:xfrm>
            <a:off x="570444" y="401928"/>
            <a:ext cx="6069808" cy="923330"/>
          </a:xfrm>
          <a:prstGeom prst="rect">
            <a:avLst/>
          </a:prstGeom>
          <a:noFill/>
        </p:spPr>
        <p:txBody>
          <a:bodyPr wrap="square" rtlCol="0">
            <a:spAutoFit/>
          </a:bodyPr>
          <a:lstStyle/>
          <a:p>
            <a:pPr>
              <a:lnSpc>
                <a:spcPct val="150000"/>
              </a:lnSpc>
            </a:pPr>
            <a:r>
              <a:rPr lang="vi-VN" sz="3600" b="1">
                <a:solidFill>
                  <a:srgbClr val="002060"/>
                </a:solidFill>
                <a:latin typeface="UTM Avo" panose="02040603050506020204" pitchFamily="18" charset="0"/>
              </a:rPr>
              <a:t>Tranh v</a:t>
            </a:r>
            <a:r>
              <a:rPr lang="en-US" sz="3600" b="1">
                <a:solidFill>
                  <a:srgbClr val="002060"/>
                </a:solidFill>
                <a:latin typeface="UTM Avo" panose="02040603050506020204" pitchFamily="18" charset="0"/>
              </a:rPr>
              <a:t>ẽ</a:t>
            </a:r>
            <a:r>
              <a:rPr lang="vi-VN" sz="3600" b="1">
                <a:solidFill>
                  <a:srgbClr val="002060"/>
                </a:solidFill>
                <a:latin typeface="UTM Avo" panose="02040603050506020204" pitchFamily="18" charset="0"/>
              </a:rPr>
              <a:t> </a:t>
            </a:r>
            <a:r>
              <a:rPr lang="vi-VN" sz="3600" b="1" dirty="0">
                <a:solidFill>
                  <a:srgbClr val="002060"/>
                </a:solidFill>
                <a:latin typeface="UTM Avo" panose="02040603050506020204" pitchFamily="18" charset="0"/>
              </a:rPr>
              <a:t>những gì?</a:t>
            </a:r>
            <a:endParaRPr lang="en-US" sz="36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37388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83191" cy="685800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0" y="182562"/>
            <a:ext cx="12183191" cy="6492875"/>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134081" y="0"/>
            <a:ext cx="994426" cy="849087"/>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3405083" y="102582"/>
            <a:ext cx="6069808" cy="735138"/>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CHƠI CHONG CHÓNG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8" name="TextBox 7"/>
          <p:cNvSpPr txBox="1"/>
          <p:nvPr/>
        </p:nvSpPr>
        <p:spPr>
          <a:xfrm>
            <a:off x="261257" y="934470"/>
            <a:ext cx="11717383" cy="5693866"/>
          </a:xfrm>
          <a:prstGeom prst="rect">
            <a:avLst/>
          </a:prstGeom>
          <a:noFill/>
        </p:spPr>
        <p:txBody>
          <a:bodyPr wrap="square" rtlCol="0">
            <a:spAutoFit/>
          </a:bodyPr>
          <a:lstStyle/>
          <a:p>
            <a:pPr algn="just"/>
            <a:r>
              <a:rPr lang="en-US" sz="2800" b="1">
                <a:latin typeface="UTM Aptima" panose="02040603050506020204" pitchFamily="18" charset="0"/>
              </a:rPr>
              <a:t>     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 thích chạy thật nhanh để những cánh giấy không ngừng quay trong gió. Gió lướt qua cánh chong chóng tạo ra tiếng u u rất lạ. </a:t>
            </a:r>
          </a:p>
          <a:p>
            <a:pPr algn="just"/>
            <a:r>
              <a:rPr lang="en-US" sz="2800" b="1">
                <a:latin typeface="UTM Aptima" panose="02040603050506020204" pitchFamily="18" charset="0"/>
              </a:rPr>
              <a:t>   An thường rủ bé Mai chơi chong chóng và thi xem ai thắng. Hai anh em chạy quanh sân cho chong chóng quay, rồi đột ngột dừng lại. Chong chóng của ai dừng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 </a:t>
            </a:r>
          </a:p>
          <a:p>
            <a:pPr algn="r"/>
            <a:r>
              <a:rPr lang="en-US" sz="2800" b="1">
                <a:latin typeface="UTM Aptima" panose="02040603050506020204" pitchFamily="18" charset="0"/>
              </a:rPr>
              <a:t>(Theo Tuệ Nhi)</a:t>
            </a:r>
          </a:p>
        </p:txBody>
      </p:sp>
    </p:spTree>
    <p:extLst>
      <p:ext uri="{BB962C8B-B14F-4D97-AF65-F5344CB8AC3E}">
        <p14:creationId xmlns:p14="http://schemas.microsoft.com/office/powerpoint/2010/main" val="325234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6399" y="-939904"/>
            <a:ext cx="6278442" cy="3843526"/>
          </a:xfrm>
          <a:prstGeom prst="rect">
            <a:avLst/>
          </a:prstGeom>
        </p:spPr>
      </p:pic>
      <p:sp>
        <p:nvSpPr>
          <p:cNvPr id="4" name="TextBox 3"/>
          <p:cNvSpPr txBox="1"/>
          <p:nvPr/>
        </p:nvSpPr>
        <p:spPr>
          <a:xfrm>
            <a:off x="3823515" y="860856"/>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sp>
        <p:nvSpPr>
          <p:cNvPr id="5" name="Speech Bubble: Oval 9">
            <a:extLst>
              <a:ext uri="{FF2B5EF4-FFF2-40B4-BE49-F238E27FC236}">
                <a16:creationId xmlns:a16="http://schemas.microsoft.com/office/drawing/2014/main" id="{7242D3E7-C1CC-5917-A9C9-1DFAF6DBB850}"/>
              </a:ext>
            </a:extLst>
          </p:cNvPr>
          <p:cNvSpPr/>
          <p:nvPr/>
        </p:nvSpPr>
        <p:spPr>
          <a:xfrm>
            <a:off x="3561348" y="2515486"/>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2 đoạn.</a:t>
            </a:r>
          </a:p>
        </p:txBody>
      </p:sp>
    </p:spTree>
    <p:extLst>
      <p:ext uri="{BB962C8B-B14F-4D97-AF65-F5344CB8AC3E}">
        <p14:creationId xmlns:p14="http://schemas.microsoft.com/office/powerpoint/2010/main" val="403857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83191" cy="685800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0" y="182562"/>
            <a:ext cx="12183191" cy="6492875"/>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134081" y="0"/>
            <a:ext cx="994426" cy="849087"/>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3405083" y="102582"/>
            <a:ext cx="6069808" cy="735138"/>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CHƠI CHONG CHÓNG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8" name="TextBox 7"/>
          <p:cNvSpPr txBox="1"/>
          <p:nvPr/>
        </p:nvSpPr>
        <p:spPr>
          <a:xfrm>
            <a:off x="261257" y="934470"/>
            <a:ext cx="11717383" cy="5693866"/>
          </a:xfrm>
          <a:prstGeom prst="rect">
            <a:avLst/>
          </a:prstGeom>
          <a:noFill/>
        </p:spPr>
        <p:txBody>
          <a:bodyPr wrap="square" rtlCol="0">
            <a:spAutoFit/>
          </a:bodyPr>
          <a:lstStyle/>
          <a:p>
            <a:pPr algn="just"/>
            <a:r>
              <a:rPr lang="en-US" sz="2800" b="1">
                <a:latin typeface="UTM Aptima" panose="02040603050506020204" pitchFamily="18" charset="0"/>
              </a:rPr>
              <a:t>     </a:t>
            </a:r>
            <a:r>
              <a:rPr lang="en-US" sz="2800" b="1">
                <a:solidFill>
                  <a:srgbClr val="002060"/>
                </a:solidFill>
                <a:latin typeface="UTM Aptima" panose="02040603050506020204" pitchFamily="18" charset="0"/>
              </a:rPr>
              <a:t>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 thích chạy thật nhanh để những cánh giấy không ngừng quay trong gió. Gió lướt qua cánh chong chóng tạo ra tiếng u u rất lạ. </a:t>
            </a:r>
          </a:p>
          <a:p>
            <a:pPr algn="just"/>
            <a:r>
              <a:rPr lang="en-US" sz="2800" b="1">
                <a:latin typeface="UTM Aptima" panose="02040603050506020204" pitchFamily="18" charset="0"/>
              </a:rPr>
              <a:t>     </a:t>
            </a:r>
            <a:r>
              <a:rPr lang="en-US" sz="2800" b="1">
                <a:solidFill>
                  <a:schemeClr val="accent4">
                    <a:lumMod val="50000"/>
                  </a:schemeClr>
                </a:solidFill>
                <a:latin typeface="UTM Aptima" panose="02040603050506020204" pitchFamily="18" charset="0"/>
              </a:rPr>
              <a:t>An thường rủ bé Mai chơi chong chóng và thi xem ai thắng. Hai anh em chạy quanh sân cho chong chóng quay, rồi đột ngột dừng lại. Chong chóng của ai dừng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 </a:t>
            </a:r>
          </a:p>
          <a:p>
            <a:pPr algn="r"/>
            <a:r>
              <a:rPr lang="en-US" sz="2800" b="1">
                <a:latin typeface="UTM Aptima" panose="02040603050506020204" pitchFamily="18" charset="0"/>
              </a:rPr>
              <a:t>(Theo Tuệ Nhi)</a:t>
            </a:r>
          </a:p>
        </p:txBody>
      </p:sp>
      <p:pic>
        <p:nvPicPr>
          <p:cNvPr id="13" name="Picture 12">
            <a:extLst>
              <a:ext uri="{FF2B5EF4-FFF2-40B4-BE49-F238E27FC236}">
                <a16:creationId xmlns:a16="http://schemas.microsoft.com/office/drawing/2014/main" id="{D52DCC97-D4B8-405F-A923-762DDA8963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20" y="850784"/>
            <a:ext cx="525788" cy="496856"/>
          </a:xfrm>
          <a:prstGeom prst="rect">
            <a:avLst/>
          </a:prstGeom>
        </p:spPr>
      </p:pic>
      <p:pic>
        <p:nvPicPr>
          <p:cNvPr id="14" name="Picture 13">
            <a:extLst>
              <a:ext uri="{FF2B5EF4-FFF2-40B4-BE49-F238E27FC236}">
                <a16:creationId xmlns:a16="http://schemas.microsoft.com/office/drawing/2014/main" id="{05493CB5-C032-4FD2-BD04-8712C2F9DC29}"/>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5895" y="3079561"/>
            <a:ext cx="550991" cy="550991"/>
          </a:xfrm>
          <a:prstGeom prst="rect">
            <a:avLst/>
          </a:prstGeom>
        </p:spPr>
      </p:pic>
    </p:spTree>
    <p:extLst>
      <p:ext uri="{BB962C8B-B14F-4D97-AF65-F5344CB8AC3E}">
        <p14:creationId xmlns:p14="http://schemas.microsoft.com/office/powerpoint/2010/main" val="33988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TotalTime>
  <Words>1359</Words>
  <Application>Microsoft Office PowerPoint</Application>
  <PresentationFormat>Widescreen</PresentationFormat>
  <Paragraphs>78</Paragraphs>
  <Slides>26</Slides>
  <Notes>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26</vt:i4>
      </vt:variant>
    </vt:vector>
  </HeadingPairs>
  <TitlesOfParts>
    <vt:vector size="47" baseType="lpstr">
      <vt:lpstr>SVN-Dancing Script</vt:lpstr>
      <vt:lpstr>Arial</vt:lpstr>
      <vt:lpstr>#9Slide07 Koni</vt:lpstr>
      <vt:lpstr>#9Slide05 SVNUT Triumph</vt:lpstr>
      <vt:lpstr>#9Slide05 VL Fadilla</vt:lpstr>
      <vt:lpstr>#9Slide07 HoneyCream</vt:lpstr>
      <vt:lpstr>UTM Aptima</vt:lpstr>
      <vt:lpstr>BigApple</vt:lpstr>
      <vt:lpstr>Times New Roman</vt:lpstr>
      <vt:lpstr>SVN-Poky's</vt:lpstr>
      <vt:lpstr>UTM Showcard</vt:lpstr>
      <vt:lpstr>inpin heiti</vt:lpstr>
      <vt:lpstr>Chango</vt:lpstr>
      <vt:lpstr>UTM Wedding K&amp;T</vt:lpstr>
      <vt:lpstr>Calibri</vt:lpstr>
      <vt:lpstr>UTM Avo</vt:lpstr>
      <vt:lpstr>SVN-Bira</vt:lpstr>
      <vt:lpstr>SVN-Newton</vt:lpstr>
      <vt:lpstr>#9Slide05 Aphrodite Pro</vt:lpstr>
      <vt:lpstr>Office Theme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Windows User</cp:lastModifiedBy>
  <cp:revision>33</cp:revision>
  <dcterms:created xsi:type="dcterms:W3CDTF">2022-11-26T16:41:20Z</dcterms:created>
  <dcterms:modified xsi:type="dcterms:W3CDTF">2022-12-12T07:29:21Z</dcterms:modified>
</cp:coreProperties>
</file>