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43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DBE3-142F-40A9-8F07-E3C924FE29D9}" type="datetimeFigureOut">
              <a:rPr lang="en-US" smtClean="0"/>
              <a:t>12-May-23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14F7-3D44-4AF2-8C49-5B1043569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11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DBE3-142F-40A9-8F07-E3C924FE29D9}" type="datetimeFigureOut">
              <a:rPr lang="en-US" smtClean="0"/>
              <a:t>12-May-23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14F7-3D44-4AF2-8C49-5B1043569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4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DBE3-142F-40A9-8F07-E3C924FE29D9}" type="datetimeFigureOut">
              <a:rPr lang="en-US" smtClean="0"/>
              <a:t>12-May-23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14F7-3D44-4AF2-8C49-5B1043569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DBE3-142F-40A9-8F07-E3C924FE29D9}" type="datetimeFigureOut">
              <a:rPr lang="en-US" smtClean="0"/>
              <a:t>12-May-23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14F7-3D44-4AF2-8C49-5B1043569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53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DBE3-142F-40A9-8F07-E3C924FE29D9}" type="datetimeFigureOut">
              <a:rPr lang="en-US" smtClean="0"/>
              <a:t>12-May-23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14F7-3D44-4AF2-8C49-5B1043569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47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DBE3-142F-40A9-8F07-E3C924FE29D9}" type="datetimeFigureOut">
              <a:rPr lang="en-US" smtClean="0"/>
              <a:t>12-May-23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14F7-3D44-4AF2-8C49-5B1043569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66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DBE3-142F-40A9-8F07-E3C924FE29D9}" type="datetimeFigureOut">
              <a:rPr lang="en-US" smtClean="0"/>
              <a:t>12-May-23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14F7-3D44-4AF2-8C49-5B1043569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06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DBE3-142F-40A9-8F07-E3C924FE29D9}" type="datetimeFigureOut">
              <a:rPr lang="en-US" smtClean="0"/>
              <a:t>12-May-23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14F7-3D44-4AF2-8C49-5B1043569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71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DBE3-142F-40A9-8F07-E3C924FE29D9}" type="datetimeFigureOut">
              <a:rPr lang="en-US" smtClean="0"/>
              <a:t>12-May-23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14F7-3D44-4AF2-8C49-5B1043569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28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DBE3-142F-40A9-8F07-E3C924FE29D9}" type="datetimeFigureOut">
              <a:rPr lang="en-US" smtClean="0"/>
              <a:t>12-May-23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14F7-3D44-4AF2-8C49-5B1043569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41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DBE3-142F-40A9-8F07-E3C924FE29D9}" type="datetimeFigureOut">
              <a:rPr lang="en-US" smtClean="0"/>
              <a:t>12-May-23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14F7-3D44-4AF2-8C49-5B1043569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07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BDBE3-142F-40A9-8F07-E3C924FE29D9}" type="datetimeFigureOut">
              <a:rPr lang="en-US" smtClean="0"/>
              <a:t>12-May-23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B14F7-3D44-4AF2-8C49-5B1043569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30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3639"/>
            <a:ext cx="12192000" cy="7331683"/>
          </a:xfrm>
        </p:spPr>
      </p:pic>
      <p:sp>
        <p:nvSpPr>
          <p:cNvPr id="6" name="Rectangle 5"/>
          <p:cNvSpPr/>
          <p:nvPr/>
        </p:nvSpPr>
        <p:spPr>
          <a:xfrm>
            <a:off x="3674236" y="1875991"/>
            <a:ext cx="4971245" cy="12869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73540" y="624430"/>
            <a:ext cx="6091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PHÒNG GD&amp;ĐT QUẬN LONG BIÊN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TRƯỜNG TIỂU HỌC ĐOÀN KẾT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90146" y="2103951"/>
            <a:ext cx="767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Bộ</a:t>
            </a:r>
            <a:r>
              <a:rPr lang="en-US" sz="24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môn</a:t>
            </a:r>
            <a:r>
              <a:rPr lang="en-US" sz="24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Âm</a:t>
            </a:r>
            <a:r>
              <a:rPr lang="en-US" sz="24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nhạc</a:t>
            </a:r>
            <a:r>
              <a:rPr lang="en-US" sz="24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2</a:t>
            </a:r>
            <a:endParaRPr lang="en-US" sz="2400" dirty="0" smtClean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viên</a:t>
            </a:r>
            <a:r>
              <a:rPr lang="en-US" sz="24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Hoàng</a:t>
            </a:r>
            <a:r>
              <a:rPr lang="en-US" sz="24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Ngọc</a:t>
            </a:r>
            <a:r>
              <a:rPr lang="en-US" sz="24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Ánh</a:t>
            </a:r>
            <a:endParaRPr lang="en-US" sz="2400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679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60960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091114" y="1065214"/>
            <a:ext cx="19526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Câu 1+2</a:t>
            </a:r>
          </a:p>
        </p:txBody>
      </p:sp>
      <p:sp>
        <p:nvSpPr>
          <p:cNvPr id="5" name="Rectangle 4"/>
          <p:cNvSpPr/>
          <p:nvPr/>
        </p:nvSpPr>
        <p:spPr>
          <a:xfrm>
            <a:off x="9551989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947739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en-US" sz="3500" b="1">
                <a:solidFill>
                  <a:srgbClr val="FFFF00"/>
                </a:solidFill>
                <a:cs typeface="Times New Roman" panose="02020603050405020304" pitchFamily="18" charset="0"/>
              </a:rPr>
              <a:t>TẬP HÁT TỪNG CÂU</a:t>
            </a:r>
            <a:endParaRPr lang="en-US" altLang="en-US" sz="2000" b="1" i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947168" y="4344989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1644650"/>
            <a:ext cx="9145016" cy="36565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8" y="4401101"/>
            <a:ext cx="1596462" cy="1164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727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60960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5081589" y="1052513"/>
            <a:ext cx="195103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3</a:t>
            </a:r>
          </a:p>
        </p:txBody>
      </p:sp>
      <p:sp>
        <p:nvSpPr>
          <p:cNvPr id="5" name="Rectangle 4"/>
          <p:cNvSpPr/>
          <p:nvPr/>
        </p:nvSpPr>
        <p:spPr>
          <a:xfrm>
            <a:off x="9551989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947739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en-US" sz="35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HÁT TỪNG CÂU</a:t>
            </a:r>
            <a:endParaRPr lang="en-US" altLang="en-US" sz="20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947168" y="4344989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080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647" y="2144762"/>
            <a:ext cx="9145016" cy="1644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702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60960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091114" y="1001713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4</a:t>
            </a:r>
          </a:p>
        </p:txBody>
      </p:sp>
      <p:sp>
        <p:nvSpPr>
          <p:cNvPr id="5" name="Rectangle 4"/>
          <p:cNvSpPr/>
          <p:nvPr/>
        </p:nvSpPr>
        <p:spPr>
          <a:xfrm>
            <a:off x="9551989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 algn="ctr"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947739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en-US" sz="35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HÁT TỪNG CÂU</a:t>
            </a:r>
            <a:endParaRPr lang="en-US" altLang="en-US" sz="20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947168" y="4344989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080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1" y="2246114"/>
            <a:ext cx="9486511" cy="1758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432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60960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732339" y="969963"/>
            <a:ext cx="2732087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3+4</a:t>
            </a:r>
          </a:p>
        </p:txBody>
      </p:sp>
      <p:sp>
        <p:nvSpPr>
          <p:cNvPr id="5" name="Rectangle 4"/>
          <p:cNvSpPr/>
          <p:nvPr/>
        </p:nvSpPr>
        <p:spPr>
          <a:xfrm>
            <a:off x="9551989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 algn="ctr"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947739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en-US" sz="35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HÁT TỪNG CÂU</a:t>
            </a:r>
            <a:endParaRPr lang="en-US" altLang="en-US" sz="20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947168" y="4344989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1773920"/>
            <a:ext cx="8584407" cy="3167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080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310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6" t="17133" r="7361" b="26634"/>
          <a:stretch>
            <a:fillRect/>
          </a:stretch>
        </p:blipFill>
        <p:spPr bwMode="auto">
          <a:xfrm>
            <a:off x="2344738" y="263526"/>
            <a:ext cx="7207250" cy="65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551385" y="389807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5070302"/>
            <a:ext cx="2390056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058863" y="214313"/>
            <a:ext cx="22288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5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Cả bài</a:t>
            </a:r>
          </a:p>
        </p:txBody>
      </p:sp>
    </p:spTree>
    <p:extLst>
      <p:ext uri="{BB962C8B-B14F-4D97-AF65-F5344CB8AC3E}">
        <p14:creationId xmlns:p14="http://schemas.microsoft.com/office/powerpoint/2010/main" val="98008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10398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1825626" y="3233739"/>
            <a:ext cx="8653463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66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HÁT THEO NHẠC ĐỆM</a:t>
            </a: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1811339" y="1484314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DÀN NHẠC TRONG VƯỜN</a:t>
            </a: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7031039" y="2122488"/>
            <a:ext cx="3603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 i="1">
                <a:latin typeface="Cambria" panose="02040503050406030204" pitchFamily="18" charset="0"/>
                <a:cs typeface="Times New Roman" panose="02020603050405020304" pitchFamily="18" charset="0"/>
              </a:rPr>
              <a:t>Tô Đông Hải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151564" y="392114"/>
            <a:ext cx="5430837" cy="6232525"/>
            <a:chOff x="5542642" y="220716"/>
            <a:chExt cx="5430158" cy="6232620"/>
          </a:xfrm>
        </p:grpSpPr>
        <p:pic>
          <p:nvPicPr>
            <p:cNvPr id="17418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90551" y="392113"/>
            <a:ext cx="5561013" cy="6051550"/>
            <a:chOff x="-19050" y="220716"/>
            <a:chExt cx="5561692" cy="6051735"/>
          </a:xfrm>
        </p:grpSpPr>
        <p:pic>
          <p:nvPicPr>
            <p:cNvPr id="17416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234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4" y="136525"/>
            <a:ext cx="8015287" cy="661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551385" y="-27384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5070302"/>
            <a:ext cx="2390056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43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10398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2176464" y="2924175"/>
            <a:ext cx="7951787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66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HÁT KẾT HỢP</a:t>
            </a:r>
          </a:p>
          <a:p>
            <a:pPr eaLnBrk="1" hangingPunct="1"/>
            <a:r>
              <a:rPr lang="en-US" altLang="en-US" sz="66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GÕ ĐỆM THEO NHỊP</a:t>
            </a:r>
          </a:p>
        </p:txBody>
      </p:sp>
      <p:sp>
        <p:nvSpPr>
          <p:cNvPr id="19460" name="Text Box 10"/>
          <p:cNvSpPr txBox="1">
            <a:spLocks noChangeArrowheads="1"/>
          </p:cNvSpPr>
          <p:nvPr/>
        </p:nvSpPr>
        <p:spPr bwMode="auto">
          <a:xfrm>
            <a:off x="1811339" y="1484314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DÀN NHẠC TRONG VƯỜN</a:t>
            </a:r>
          </a:p>
        </p:txBody>
      </p:sp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7031039" y="2122488"/>
            <a:ext cx="3603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 i="1">
                <a:latin typeface="Cambria" panose="02040503050406030204" pitchFamily="18" charset="0"/>
                <a:cs typeface="Times New Roman" panose="02020603050405020304" pitchFamily="18" charset="0"/>
              </a:rPr>
              <a:t>Tô Đông Hải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151564" y="392114"/>
            <a:ext cx="5430837" cy="6232525"/>
            <a:chOff x="5542642" y="220716"/>
            <a:chExt cx="5430158" cy="6232620"/>
          </a:xfrm>
        </p:grpSpPr>
        <p:pic>
          <p:nvPicPr>
            <p:cNvPr id="19466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90551" y="392113"/>
            <a:ext cx="5561013" cy="6051550"/>
            <a:chOff x="-19050" y="220716"/>
            <a:chExt cx="5561692" cy="6051735"/>
          </a:xfrm>
        </p:grpSpPr>
        <p:pic>
          <p:nvPicPr>
            <p:cNvPr id="19464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645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0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9"/>
          <a:stretch/>
        </p:blipFill>
        <p:spPr bwMode="auto">
          <a:xfrm>
            <a:off x="1919536" y="-4762"/>
            <a:ext cx="8467836" cy="6757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551385" y="-27384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5070302"/>
            <a:ext cx="2390056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04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60960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1919288" y="1700214"/>
            <a:ext cx="85725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1713CB"/>
                </a:solidFill>
                <a:latin typeface="Cambria" panose="02040503050406030204" pitchFamily="18" charset="0"/>
              </a:rPr>
              <a:t>* Nghe và vỗ tay mạnh nhẹ theo hình tiết tấu</a:t>
            </a:r>
          </a:p>
        </p:txBody>
      </p:sp>
      <p:pic>
        <p:nvPicPr>
          <p:cNvPr id="19467" name="Picture 11" descr="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1" t="19276" r="6741" b="70683"/>
          <a:stretch>
            <a:fillRect/>
          </a:stretch>
        </p:blipFill>
        <p:spPr bwMode="auto">
          <a:xfrm>
            <a:off x="1343025" y="2565400"/>
            <a:ext cx="97218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4243388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1" y="4222750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6" y="4222750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1" y="4473576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1" y="4473576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6" y="4467226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1" y="4467226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6" y="1133476"/>
            <a:ext cx="23145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8607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10398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8"/>
          <p:cNvSpPr>
            <a:spLocks noChangeArrowheads="1"/>
          </p:cNvSpPr>
          <p:nvPr/>
        </p:nvSpPr>
        <p:spPr bwMode="auto">
          <a:xfrm>
            <a:off x="2422526" y="2349501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5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151564" y="392114"/>
            <a:ext cx="5430837" cy="6232525"/>
            <a:chOff x="5542642" y="220716"/>
            <a:chExt cx="5430158" cy="6232620"/>
          </a:xfrm>
        </p:grpSpPr>
        <p:pic>
          <p:nvPicPr>
            <p:cNvPr id="4104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90551" y="392113"/>
            <a:ext cx="5561013" cy="6051550"/>
            <a:chOff x="-19050" y="220716"/>
            <a:chExt cx="5561692" cy="6051735"/>
          </a:xfrm>
        </p:grpSpPr>
        <p:pic>
          <p:nvPicPr>
            <p:cNvPr id="4102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470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6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39801" y="1808106"/>
            <a:ext cx="5156540" cy="1575689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algn="ctr" eaLnBrk="1" hangingPunct="1">
              <a:defRPr/>
            </a:pPr>
            <a:r>
              <a:rPr lang="en-US" sz="3038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HỌC GIỎI</a:t>
            </a:r>
          </a:p>
          <a:p>
            <a:pPr algn="ctr" eaLnBrk="1" hangingPunct="1">
              <a:defRPr/>
            </a:pPr>
            <a:endParaRPr lang="en-US" sz="788" b="1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3038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 NGOAN!</a:t>
            </a:r>
          </a:p>
          <a:p>
            <a:pPr algn="ctr" eaLnBrk="1" hangingPunct="1">
              <a:defRPr/>
            </a:pPr>
            <a:endParaRPr lang="en-US" sz="3038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451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63"/>
          <p:cNvSpPr>
            <a:spLocks noChangeArrowheads="1"/>
          </p:cNvSpPr>
          <p:nvPr/>
        </p:nvSpPr>
        <p:spPr bwMode="gray">
          <a:xfrm rot="5400000">
            <a:off x="2288382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1552576" y="188913"/>
            <a:ext cx="91090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Nói và vỗ tay theo tiết tấu về chủ đề</a:t>
            </a:r>
          </a:p>
          <a:p>
            <a:r>
              <a:rPr lang="en-US" altLang="en-US" sz="24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“Con vật yêu thích”</a:t>
            </a:r>
          </a:p>
        </p:txBody>
      </p:sp>
      <p:pic>
        <p:nvPicPr>
          <p:cNvPr id="5125" name="Picture 13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9" y="5643564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2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1" y="5332414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2" descr="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100013"/>
            <a:ext cx="1465262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3" descr="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701" y="117476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60594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4110" name="Picture 148" descr="20210208025354_sgv-am-nhac-2-10"/>
          <p:cNvPicPr>
            <a:picLocks noChangeAspect="1" noChangeArrowheads="1"/>
          </p:cNvPicPr>
          <p:nvPr/>
        </p:nvPicPr>
        <p:blipFill>
          <a:blip r:embed="rId7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0" t="22218" r="34735" b="70766"/>
          <a:stretch>
            <a:fillRect/>
          </a:stretch>
        </p:blipFill>
        <p:spPr bwMode="auto">
          <a:xfrm>
            <a:off x="3462338" y="2276476"/>
            <a:ext cx="53403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1181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60960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680325" y="4202114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600" b="1" i="1">
                <a:latin typeface="Cambria" panose="02040503050406030204" pitchFamily="18" charset="0"/>
                <a:cs typeface="Times New Roman" panose="02020603050405020304" pitchFamily="18" charset="0"/>
              </a:rPr>
              <a:t>Tô Đông Hải</a:t>
            </a:r>
          </a:p>
        </p:txBody>
      </p:sp>
      <p:pic>
        <p:nvPicPr>
          <p:cNvPr id="6148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8" r="1172" b="78436"/>
          <a:stretch>
            <a:fillRect/>
          </a:stretch>
        </p:blipFill>
        <p:spPr bwMode="auto">
          <a:xfrm>
            <a:off x="1703388" y="1047750"/>
            <a:ext cx="84963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983432" y="3620254"/>
            <a:ext cx="3436925" cy="2040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176464" y="3619500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DÀN NHẠC TRONG VƯỜN</a:t>
            </a:r>
          </a:p>
        </p:txBody>
      </p:sp>
      <p:pic>
        <p:nvPicPr>
          <p:cNvPr id="615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2633664"/>
            <a:ext cx="20462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238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60960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1127125" y="3284539"/>
            <a:ext cx="6508750" cy="2206625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  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Nhạc sĩ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Tô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Đông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Hải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sinh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năm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1946,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quê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ở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Hà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Nội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.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Ông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là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nhà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thơ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sĩ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nổi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tiếng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với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ca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khúc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Chú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Bộ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đội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và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cơn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mưa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Mưa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bóng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mây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Những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tiếng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chim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trong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vườn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, …</a:t>
            </a: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553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6" t="17133" r="7361" b="26634"/>
          <a:stretch>
            <a:fillRect/>
          </a:stretch>
        </p:blipFill>
        <p:spPr bwMode="auto">
          <a:xfrm>
            <a:off x="2344738" y="263526"/>
            <a:ext cx="7207250" cy="65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551385" y="389807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849313" y="20161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Nghe hát mẫu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849313" y="21431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Nghe giai điệu</a:t>
            </a:r>
          </a:p>
        </p:txBody>
      </p:sp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5070302"/>
            <a:ext cx="2390056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54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3" grpId="1"/>
      <p:bldP spid="1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60960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551989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 algn="ctr"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9220" name="Rectangle 11"/>
          <p:cNvSpPr>
            <a:spLocks noChangeArrowheads="1"/>
          </p:cNvSpPr>
          <p:nvPr/>
        </p:nvSpPr>
        <p:spPr bwMode="auto">
          <a:xfrm>
            <a:off x="1638300" y="0"/>
            <a:ext cx="3200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ĐỌC LỜI CA</a:t>
            </a:r>
            <a:endParaRPr lang="en-US" altLang="en-US" sz="16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174751" y="1916114"/>
            <a:ext cx="9783763" cy="343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3600">
                <a:latin typeface="Cambria" panose="02040503050406030204" pitchFamily="18" charset="0"/>
                <a:cs typeface="Times New Roman" panose="02020603050405020304" pitchFamily="18" charset="0"/>
              </a:rPr>
              <a:t>Kìa con chim gáy, cúc cu đố la.</a:t>
            </a:r>
          </a:p>
          <a:p>
            <a:pPr>
              <a:lnSpc>
                <a:spcPct val="150000"/>
              </a:lnSpc>
            </a:pPr>
            <a:r>
              <a:rPr lang="en-US" altLang="en-US" sz="3600">
                <a:latin typeface="Cambria" panose="02040503050406030204" pitchFamily="18" charset="0"/>
                <a:cs typeface="Times New Roman" panose="02020603050405020304" pitchFamily="18" charset="0"/>
              </a:rPr>
              <a:t>Kìa chú vàng anh, líu lo lá son.</a:t>
            </a:r>
          </a:p>
          <a:p>
            <a:pPr>
              <a:lnSpc>
                <a:spcPct val="150000"/>
              </a:lnSpc>
            </a:pPr>
            <a:r>
              <a:rPr lang="en-US" altLang="en-US" sz="3600">
                <a:latin typeface="Cambria" panose="02040503050406030204" pitchFamily="18" charset="0"/>
                <a:cs typeface="Times New Roman" panose="02020603050405020304" pitchFamily="18" charset="0"/>
              </a:rPr>
              <a:t>Kìa chim chích chòe, chích chòe lá phà.</a:t>
            </a:r>
          </a:p>
          <a:p>
            <a:pPr>
              <a:lnSpc>
                <a:spcPct val="150000"/>
              </a:lnSpc>
            </a:pPr>
            <a:r>
              <a:rPr lang="en-US" altLang="en-US" sz="3600">
                <a:latin typeface="Cambria" panose="02040503050406030204" pitchFamily="18" charset="0"/>
                <a:cs typeface="Times New Roman" panose="02020603050405020304" pitchFamily="18" charset="0"/>
              </a:rPr>
              <a:t>Một dàn nhạc chim, líu lo trong vườn.</a:t>
            </a: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2586038" y="919164"/>
            <a:ext cx="730091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8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DÀN NHẠC TRONG VƯỜN</a:t>
            </a:r>
            <a:endParaRPr lang="en-US" altLang="en-US" sz="4800" b="1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983433" y="5085185"/>
            <a:ext cx="2260457" cy="1126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314" y="4869160"/>
            <a:ext cx="1673401" cy="1220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5062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1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60960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091114" y="1246189"/>
            <a:ext cx="19526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1</a:t>
            </a:r>
          </a:p>
        </p:txBody>
      </p:sp>
      <p:sp>
        <p:nvSpPr>
          <p:cNvPr id="5" name="Rectangle 4"/>
          <p:cNvSpPr/>
          <p:nvPr/>
        </p:nvSpPr>
        <p:spPr>
          <a:xfrm>
            <a:off x="9551989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1109664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en-US" sz="35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HÁT TỪNG CÂU</a:t>
            </a:r>
            <a:endParaRPr lang="en-US" altLang="en-US" sz="20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02" name="Picture 9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2" t="27812" r="7361" b="64835"/>
          <a:stretch>
            <a:fillRect/>
          </a:stretch>
        </p:blipFill>
        <p:spPr bwMode="auto">
          <a:xfrm>
            <a:off x="1760539" y="2513013"/>
            <a:ext cx="900112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947168" y="4344989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080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7997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60960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5091114" y="1052513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2</a:t>
            </a:r>
          </a:p>
        </p:txBody>
      </p:sp>
      <p:sp>
        <p:nvSpPr>
          <p:cNvPr id="5" name="Rectangle 4"/>
          <p:cNvSpPr/>
          <p:nvPr/>
        </p:nvSpPr>
        <p:spPr>
          <a:xfrm>
            <a:off x="9551989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 algn="ctr"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1038226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en-US" sz="35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HÁT TỪNG CÂU</a:t>
            </a:r>
            <a:endParaRPr lang="en-US" altLang="en-US" sz="20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0" name="Picture 9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6" t="37991" r="7361" b="54111"/>
          <a:stretch>
            <a:fillRect/>
          </a:stretch>
        </p:blipFill>
        <p:spPr bwMode="auto">
          <a:xfrm>
            <a:off x="1400175" y="2157414"/>
            <a:ext cx="9575800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947168" y="4344989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080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875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232</Words>
  <Application>Microsoft Office PowerPoint</Application>
  <PresentationFormat>Widescreen</PresentationFormat>
  <Paragraphs>42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2</cp:revision>
  <dcterms:created xsi:type="dcterms:W3CDTF">2023-05-12T03:40:43Z</dcterms:created>
  <dcterms:modified xsi:type="dcterms:W3CDTF">2023-05-12T03:43:45Z</dcterms:modified>
</cp:coreProperties>
</file>