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57" r:id="rId2"/>
    <p:sldId id="258" r:id="rId3"/>
    <p:sldId id="259" r:id="rId4"/>
    <p:sldId id="2007577143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007577140" r:id="rId16"/>
    <p:sldId id="270" r:id="rId17"/>
  </p:sldIdLst>
  <p:sldSz cx="12192000" cy="6858000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#9Slide05 FS Blonde Script" panose="020B0604020202020204" charset="0"/>
      <p:italic r:id="rId23"/>
    </p:embeddedFont>
    <p:embeddedFont>
      <p:font typeface="#9Slide05 Aphrodite Pro" panose="020B0604020202020204" charset="0"/>
      <p:regular r:id="rId24"/>
    </p:embeddedFont>
    <p:embeddedFont>
      <p:font typeface="SVN-The Voice" panose="020B0604020202020204" charset="0"/>
      <p:regular r:id="rId25"/>
    </p:embeddedFont>
    <p:embeddedFont>
      <p:font typeface="#9Slide05 SVNRingdena" panose="020B0604020202020204" charset="0"/>
      <p:regular r:id="rId26"/>
    </p:embeddedFont>
    <p:embeddedFont>
      <p:font typeface="#9Slide07 HoneyCream" panose="020B0604020202020204" charset="0"/>
      <p:regular r:id="rId27"/>
    </p:embeddedFont>
    <p:embeddedFont>
      <p:font typeface="#9Slide07 HLT Fall For You" panose="020B0604020202020204" charset="0"/>
      <p:regular r:id="rId28"/>
    </p:embeddedFont>
    <p:embeddedFont>
      <p:font typeface="SVN-Ready" panose="020B0604020202020204" charset="0"/>
      <p:regular r:id="rId29"/>
    </p:embeddedFont>
    <p:embeddedFont>
      <p:font typeface="#9Slide07 IcielCadena" panose="020B060402020202020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微软雅黑" panose="020B0503020204020204" pitchFamily="34" charset="-122"/>
      <p:regular r:id="rId35"/>
      <p:bold r:id="rId36"/>
    </p:embeddedFont>
    <p:embeddedFont>
      <p:font typeface="SVN-Newton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DAC2"/>
    <a:srgbClr val="AE2C1E"/>
    <a:srgbClr val="E2D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575EA-3C9E-4BDB-A62B-5FF16FCB589F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40FDD-11CA-42CB-811D-7834EC39E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64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01558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9329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25695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391400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32725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91947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31385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50766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72867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47386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3439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576876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08451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47931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01550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30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77558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09645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8467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74799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32798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96169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07647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Relationship Id="rId30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28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wmf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3.png"/><Relationship Id="rId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E6B67B-B297-45D6-8A79-297EBA0C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78" y="-278970"/>
            <a:ext cx="9716244" cy="73770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EA1C39-8937-4958-8232-EB9C3A41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0DB983-D742-46F2-8990-4416A7464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822" y="0"/>
            <a:ext cx="2316340" cy="26902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9F01421-FF59-4D9F-99D5-2782E5174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1" y="796525"/>
            <a:ext cx="2179553" cy="1937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CC74B2-68CE-44F5-83E8-C212EC57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3932" y="3926295"/>
            <a:ext cx="1769652" cy="30324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23FD0BF-950B-41C4-A39B-2CCA9BEE3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8594" y="3744766"/>
            <a:ext cx="3862971" cy="305522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3751" y="3216685"/>
            <a:ext cx="2670279" cy="396274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6473" y="324359"/>
            <a:ext cx="2719052" cy="24690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7431" y="1250323"/>
            <a:ext cx="5840474" cy="23532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7587" y="2527710"/>
            <a:ext cx="9367003" cy="19873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1034" y="484899"/>
            <a:ext cx="2420322" cy="7681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75831" y="4503352"/>
            <a:ext cx="246909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39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204" y="-1049681"/>
            <a:ext cx="12246419" cy="8837216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8BAF45B-306D-47F9-84D6-00C81EA6B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414" y="3368927"/>
            <a:ext cx="5613789" cy="3742526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id="{014CFEBF-EB91-46F5-841D-02B3FE9468B3}"/>
              </a:ext>
            </a:extLst>
          </p:cNvPr>
          <p:cNvSpPr txBox="1"/>
          <p:nvPr/>
        </p:nvSpPr>
        <p:spPr>
          <a:xfrm>
            <a:off x="2355702" y="351043"/>
            <a:ext cx="7557103" cy="5183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457200">
              <a:lnSpc>
                <a:spcPct val="150000"/>
              </a:lnSpc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 lớp mình 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 thành hai hàng dọc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thành viên ở hai hàng kết đôi, nắm tay giơ lên tạo thành mái nhà và cùng hát một bài hát.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 thành viên thừa ra sẽ chạy từ cuối lên giữa hai hàng, lựa chọn 1 bạn bất kì để kết đôi rồi cùng chạy lên đầu hàng.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 tục bạn khác.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1" b="96723" l="9951" r="89988">
                        <a14:foregroundMark x1="51396" y1="36226" x2="52063" y2="54005"/>
                        <a14:foregroundMark x1="71177" y1="38289" x2="71905" y2="46481"/>
                        <a14:foregroundMark x1="65413" y1="36590" x2="59223" y2="49939"/>
                        <a14:foregroundMark x1="35316" y1="49939" x2="54430" y2="61226"/>
                        <a14:foregroundMark x1="63653" y1="59830" x2="78398" y2="52973"/>
                        <a14:foregroundMark x1="57888" y1="58799" x2="32585" y2="46845"/>
                        <a14:foregroundMark x1="38046" y1="46481" x2="34951" y2="43083"/>
                        <a14:foregroundMark x1="34284" y1="49575" x2="28823" y2="48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601" y="2094790"/>
            <a:ext cx="4763210" cy="476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83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399" y="1713492"/>
            <a:ext cx="5144508" cy="51445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647974" y="230979"/>
            <a:ext cx="813134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 panose="020B0503020204020204" pitchFamily="34" charset="-122"/>
                <a:cs typeface="+mn-cs"/>
              </a:rPr>
              <a:t>Chia sẻ cảm xúc sau khi chơi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TextBox2" r:id="rId2" imgW="8153280" imgH="2158920"/>
        </mc:Choice>
        <mc:Fallback>
          <p:control name="TextBox2" r:id="rId2" imgW="8153280" imgH="2158920">
            <p:pic>
              <p:nvPicPr>
                <p:cNvPr id="7" name="TextBox2"/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914390" y="3406600"/>
                  <a:ext cx="8156575" cy="215680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045673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260" y="947871"/>
            <a:ext cx="1460018" cy="19614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2288931" y="2447713"/>
            <a:ext cx="3129198" cy="1209928"/>
            <a:chOff x="1811215" y="2444262"/>
            <a:chExt cx="2699242" cy="92319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V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Ậ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03148" y="3663824"/>
            <a:ext cx="4168868" cy="1209928"/>
            <a:chOff x="1811215" y="2444262"/>
            <a:chExt cx="3596060" cy="92319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Ụ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G</a:t>
              </a:r>
            </a:p>
          </p:txBody>
        </p:sp>
      </p:grpSp>
      <p:pic>
        <p:nvPicPr>
          <p:cNvPr id="27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91" y="2447714"/>
            <a:ext cx="4450064" cy="4450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图片 10">
            <a:extLst>
              <a:ext uri="{FF2B5EF4-FFF2-40B4-BE49-F238E27FC236}">
                <a16:creationId xmlns:a16="http://schemas.microsoft.com/office/drawing/2014/main" id="{45E0A661-0E40-4C4D-A712-21210906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6145"/>
          <a:stretch>
            <a:fillRect/>
          </a:stretch>
        </p:blipFill>
        <p:spPr>
          <a:xfrm>
            <a:off x="478571" y="2723521"/>
            <a:ext cx="1969986" cy="2828789"/>
          </a:xfrm>
          <a:custGeom>
            <a:avLst/>
            <a:gdLst>
              <a:gd name="connsiteX0" fmla="*/ 0 w 1969986"/>
              <a:gd name="connsiteY0" fmla="*/ 0 h 2828789"/>
              <a:gd name="connsiteX1" fmla="*/ 1969986 w 1969986"/>
              <a:gd name="connsiteY1" fmla="*/ 0 h 2828789"/>
              <a:gd name="connsiteX2" fmla="*/ 1969986 w 1969986"/>
              <a:gd name="connsiteY2" fmla="*/ 2828789 h 2828789"/>
              <a:gd name="connsiteX3" fmla="*/ 0 w 1969986"/>
              <a:gd name="connsiteY3" fmla="*/ 2828789 h 2828789"/>
              <a:gd name="connsiteX4" fmla="*/ 0 w 1969986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986" h="2828789">
                <a:moveTo>
                  <a:pt x="0" y="0"/>
                </a:moveTo>
                <a:lnTo>
                  <a:pt x="1969986" y="0"/>
                </a:lnTo>
                <a:lnTo>
                  <a:pt x="1969986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8">
            <a:extLst>
              <a:ext uri="{FF2B5EF4-FFF2-40B4-BE49-F238E27FC236}">
                <a16:creationId xmlns:a16="http://schemas.microsoft.com/office/drawing/2014/main" id="{DA2B922C-7FCA-4D6E-9E40-753382CC94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855"/>
          <a:stretch>
            <a:fillRect/>
          </a:stretch>
        </p:blipFill>
        <p:spPr>
          <a:xfrm>
            <a:off x="544182" y="545485"/>
            <a:ext cx="1687931" cy="2828789"/>
          </a:xfrm>
          <a:custGeom>
            <a:avLst/>
            <a:gdLst>
              <a:gd name="connsiteX0" fmla="*/ 0 w 1687931"/>
              <a:gd name="connsiteY0" fmla="*/ 0 h 2828789"/>
              <a:gd name="connsiteX1" fmla="*/ 1687931 w 1687931"/>
              <a:gd name="connsiteY1" fmla="*/ 0 h 2828789"/>
              <a:gd name="connsiteX2" fmla="*/ 1687931 w 1687931"/>
              <a:gd name="connsiteY2" fmla="*/ 2828789 h 2828789"/>
              <a:gd name="connsiteX3" fmla="*/ 0 w 1687931"/>
              <a:gd name="connsiteY3" fmla="*/ 2828789 h 2828789"/>
              <a:gd name="connsiteX4" fmla="*/ 0 w 1687931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931" h="2828789">
                <a:moveTo>
                  <a:pt x="0" y="0"/>
                </a:moveTo>
                <a:lnTo>
                  <a:pt x="1687931" y="0"/>
                </a:lnTo>
                <a:lnTo>
                  <a:pt x="1687931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93989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9">
            <a:extLst>
              <a:ext uri="{FF2B5EF4-FFF2-40B4-BE49-F238E27FC236}">
                <a16:creationId xmlns:a16="http://schemas.microsoft.com/office/drawing/2014/main" id="{378A371D-C62C-4898-B66F-CD38053E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46996">
            <a:off x="10086352" y="-231671"/>
            <a:ext cx="1780186" cy="573073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A46D860-BDD3-4997-B7F9-BF84AB1FB50F}"/>
              </a:ext>
            </a:extLst>
          </p:cNvPr>
          <p:cNvSpPr/>
          <p:nvPr/>
        </p:nvSpPr>
        <p:spPr>
          <a:xfrm>
            <a:off x="-326571" y="2416208"/>
            <a:ext cx="12845143" cy="35391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187569" y="745730"/>
            <a:ext cx="10486291" cy="57214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 Heavy" panose="020B0A00000000000000" pitchFamily="34" charset="-122"/>
                <a:cs typeface="+mn-cs"/>
                <a:sym typeface="+mn-lt"/>
              </a:rPr>
              <a:t>TỰ ĐÁNH GIÁ SAU CHỦ ĐỀ YÊU TRƯỜNG, MẾN LỚP: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思源黑体 CN Heavy" panose="020B0A00000000000000" pitchFamily="34" charset="-122"/>
              <a:cs typeface="+mn-cs"/>
              <a:sym typeface="+mn-lt"/>
            </a:endParaRPr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2BA805CE-F036-45B3-8AC2-8337DCAAB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69" y="2706017"/>
            <a:ext cx="3544557" cy="313348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3537019" y="2590194"/>
            <a:ext cx="9308124" cy="83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#9Slide05 FS Blonde Script" panose="03000503000000000000" pitchFamily="65" charset="0"/>
                <a:ea typeface="思源黑体 CN Heavy" panose="020B0A00000000000000" pitchFamily="34" charset="-122"/>
                <a:cs typeface="+mn-cs"/>
                <a:sym typeface="+mn-lt"/>
              </a:rPr>
              <a:t>Chưa hoàn thành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#9Slide05 FS Blonde Script" panose="03000503000000000000" pitchFamily="65" charset="0"/>
              <a:ea typeface="思源黑体 CN Heavy" panose="020B0A00000000000000" pitchFamily="34" charset="-122"/>
              <a:cs typeface="+mn-cs"/>
              <a:sym typeface="+mn-lt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4988099" y="3601460"/>
            <a:ext cx="9308124" cy="83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思源黑体 CN Heavy" panose="020B0A00000000000000" pitchFamily="34" charset="-122"/>
                <a:cs typeface="+mn-cs"/>
                <a:sym typeface="+mn-lt"/>
              </a:rPr>
              <a:t>Hoàn thành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FS Blonde Script" panose="03000503000000000000" pitchFamily="65" charset="0"/>
              <a:ea typeface="思源黑体 CN Heavy" panose="020B0A00000000000000" pitchFamily="34" charset="-122"/>
              <a:cs typeface="+mn-cs"/>
              <a:sym typeface="+mn-lt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5665633" y="4738243"/>
            <a:ext cx="9308124" cy="83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FS Blonde Script" panose="03000503000000000000" pitchFamily="65" charset="0"/>
                <a:ea typeface="思源黑体 CN Heavy" panose="020B0A00000000000000" pitchFamily="34" charset="-122"/>
                <a:cs typeface="+mn-cs"/>
                <a:sym typeface="+mn-lt"/>
              </a:rPr>
              <a:t>Hoàn thành tốt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5 FS Blonde Script" panose="03000503000000000000" pitchFamily="65" charset="0"/>
              <a:ea typeface="思源黑体 CN Heavy" panose="020B0A00000000000000" pitchFamily="34" charset="-122"/>
              <a:cs typeface="+mn-cs"/>
              <a:sym typeface="+mn-lt"/>
            </a:endParaRPr>
          </a:p>
        </p:txBody>
      </p:sp>
      <p:pic>
        <p:nvPicPr>
          <p:cNvPr id="2050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848" y="2560382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703" y="3628653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887" y="3608484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039" y="4593728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223" y="4573559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427" y="4619499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9145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A0F98E-8E09-4A68-B372-30040E771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46" y="2881837"/>
            <a:ext cx="2983156" cy="397616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919046" y="286895"/>
            <a:ext cx="9144000" cy="6186309"/>
          </a:xfrm>
          <a:prstGeom prst="rect">
            <a:avLst/>
          </a:prstGeom>
          <a:ln>
            <a:solidFill>
              <a:schemeClr val="bg1"/>
            </a:solidFill>
            <a:prstDash val="lgDash"/>
          </a:ln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Khảo</a:t>
            </a:r>
            <a:r>
              <a:rPr kumimoji="0" lang="vi-VN" sz="36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sát thực trạng vệ sinh trường , lớp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baseline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Lập</a:t>
            </a: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và thực hiện kế hoạch lao động để giữ gìn trường học xanh, sạch, đẹp.</a:t>
            </a:r>
          </a:p>
          <a:p>
            <a:pPr marL="571500" lvl="0" indent="-571500">
              <a:buFontTx/>
              <a:buChar char="-"/>
            </a:pP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Thực</a:t>
            </a:r>
            <a:r>
              <a:rPr kumimoji="0" lang="vi-VN" sz="36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hiện những việc làm cụ thể </a:t>
            </a: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để giữ gìn trường học xanh, sạch, đẹp.</a:t>
            </a:r>
            <a:endParaRPr kumimoji="0" lang="vi-VN" sz="3600" b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Light" panose="00000400000000000000" pitchFamily="2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baseline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Nêu</a:t>
            </a: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một số vấn đề  thường xảy ra trong quan hệ bạn bè và đề xuất cách giải quyết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Thực</a:t>
            </a:r>
            <a:r>
              <a:rPr kumimoji="0" lang="vi-VN" sz="36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hiện những lời nói, việc làm để bày tỏ tình cảm với thầy cô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baseline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Thực hiện</a:t>
            </a: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những hoạt động để duy trì và phát triển mối quan hệ bạn bè.</a:t>
            </a:r>
            <a:endParaRPr kumimoji="0" lang="vi-VN" sz="36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Light" panose="00000400000000000000" pitchFamily="2" charset="0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4892" y="-185700"/>
            <a:ext cx="2504866" cy="371726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778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1ED2E1-86F5-6C3E-A072-49453168BD51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5241A7-726D-470E-42CF-5FF0886B3BA3}"/>
              </a:ext>
            </a:extLst>
          </p:cNvPr>
          <p:cNvSpPr/>
          <p:nvPr/>
        </p:nvSpPr>
        <p:spPr>
          <a:xfrm>
            <a:off x="1068512" y="1801372"/>
            <a:ext cx="10169330" cy="35309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</a:t>
            </a:r>
            <a:r>
              <a:rPr lang="vi-VN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ề nhà cùng trao đổi với người thân: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 lời nói, hành động thể hiện sự yêu thương với thầy cô.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sẻ những khó khăn với bạn bè.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245C3BF-68C2-7233-A0D5-6F4879D2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2EA35D-5EE4-0171-216F-3A7D0E57B2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0444" y="293713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96" y="-954727"/>
            <a:ext cx="13429383" cy="96908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35" y="-270339"/>
            <a:ext cx="2504866" cy="371726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271923" y="2383175"/>
            <a:ext cx="7976864" cy="21275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500" b="1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7 HLT Fall For You" panose="02000506000000020003" pitchFamily="2" charset="0"/>
                <a:ea typeface="Times New Roman" panose="02020603050405020304" pitchFamily="18" charset="0"/>
                <a:cs typeface="#9Slide04 Pridi Light" panose="00000400000000000000" pitchFamily="2" charset="-34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3393239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062" y="1621500"/>
            <a:ext cx="1460018" cy="19614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5765494" y="3422881"/>
            <a:ext cx="4108945" cy="1218678"/>
            <a:chOff x="1811215" y="2444262"/>
            <a:chExt cx="3596060" cy="92319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" name="Oval 1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Đ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Ộ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68416" y="2350741"/>
            <a:ext cx="4108945" cy="1218678"/>
            <a:chOff x="1811215" y="2444262"/>
            <a:chExt cx="3596060" cy="92319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Ở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I</a:t>
              </a:r>
            </a:p>
          </p:txBody>
        </p:sp>
      </p:grpSp>
      <p:pic>
        <p:nvPicPr>
          <p:cNvPr id="24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780" y="916684"/>
            <a:ext cx="1460018" cy="1961439"/>
          </a:xfrm>
          <a:prstGeom prst="rect">
            <a:avLst/>
          </a:prstGeom>
        </p:spPr>
      </p:pic>
      <p:pic>
        <p:nvPicPr>
          <p:cNvPr id="25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11" y="2416527"/>
            <a:ext cx="4450064" cy="4450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45E0A661-0E40-4C4D-A712-21210906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6145"/>
          <a:stretch>
            <a:fillRect/>
          </a:stretch>
        </p:blipFill>
        <p:spPr>
          <a:xfrm>
            <a:off x="439587" y="2416527"/>
            <a:ext cx="1969986" cy="2828789"/>
          </a:xfrm>
          <a:custGeom>
            <a:avLst/>
            <a:gdLst>
              <a:gd name="connsiteX0" fmla="*/ 0 w 1969986"/>
              <a:gd name="connsiteY0" fmla="*/ 0 h 2828789"/>
              <a:gd name="connsiteX1" fmla="*/ 1969986 w 1969986"/>
              <a:gd name="connsiteY1" fmla="*/ 0 h 2828789"/>
              <a:gd name="connsiteX2" fmla="*/ 1969986 w 1969986"/>
              <a:gd name="connsiteY2" fmla="*/ 2828789 h 2828789"/>
              <a:gd name="connsiteX3" fmla="*/ 0 w 1969986"/>
              <a:gd name="connsiteY3" fmla="*/ 2828789 h 2828789"/>
              <a:gd name="connsiteX4" fmla="*/ 0 w 1969986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986" h="2828789">
                <a:moveTo>
                  <a:pt x="0" y="0"/>
                </a:moveTo>
                <a:lnTo>
                  <a:pt x="1969986" y="0"/>
                </a:lnTo>
                <a:lnTo>
                  <a:pt x="1969986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id="{DA2B922C-7FCA-4D6E-9E40-753382CC94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855"/>
          <a:stretch>
            <a:fillRect/>
          </a:stretch>
        </p:blipFill>
        <p:spPr>
          <a:xfrm>
            <a:off x="505198" y="238491"/>
            <a:ext cx="1687931" cy="2828789"/>
          </a:xfrm>
          <a:custGeom>
            <a:avLst/>
            <a:gdLst>
              <a:gd name="connsiteX0" fmla="*/ 0 w 1687931"/>
              <a:gd name="connsiteY0" fmla="*/ 0 h 2828789"/>
              <a:gd name="connsiteX1" fmla="*/ 1687931 w 1687931"/>
              <a:gd name="connsiteY1" fmla="*/ 0 h 2828789"/>
              <a:gd name="connsiteX2" fmla="*/ 1687931 w 1687931"/>
              <a:gd name="connsiteY2" fmla="*/ 2828789 h 2828789"/>
              <a:gd name="connsiteX3" fmla="*/ 0 w 1687931"/>
              <a:gd name="connsiteY3" fmla="*/ 2828789 h 2828789"/>
              <a:gd name="connsiteX4" fmla="*/ 0 w 1687931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931" h="2828789">
                <a:moveTo>
                  <a:pt x="0" y="0"/>
                </a:moveTo>
                <a:lnTo>
                  <a:pt x="1687931" y="0"/>
                </a:lnTo>
                <a:lnTo>
                  <a:pt x="1687931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21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378A371D-C62C-4898-B66F-CD38053E1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8490">
            <a:off x="10366338" y="746512"/>
            <a:ext cx="1780186" cy="5730737"/>
          </a:xfrm>
          <a:prstGeom prst="rect">
            <a:avLst/>
          </a:prstGeom>
        </p:spPr>
      </p:pic>
      <p:pic>
        <p:nvPicPr>
          <p:cNvPr id="3" name="Nhạc&amp;động tác khởi động tiết học, tạo hứng thú cho học s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045" y="139700"/>
            <a:ext cx="10433656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67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9315E0-A5FD-B933-8F92-EC02DD6B9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51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073B0D-361C-008F-D917-F303F5992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989" y="1248640"/>
            <a:ext cx="4273666" cy="10729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69A4E9-6125-2710-AAE7-B91F5A8B8C69}"/>
              </a:ext>
            </a:extLst>
          </p:cNvPr>
          <p:cNvSpPr txBox="1"/>
          <p:nvPr/>
        </p:nvSpPr>
        <p:spPr>
          <a:xfrm>
            <a:off x="421240" y="2818822"/>
            <a:ext cx="11366205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thông điệp yêu thương đến thầy cô.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 gấp hạc giấy và gửi đến thầy cô những thông điệp yêu thương. Biết làm những việc làm cần thiết để giúp đỡ bạn bè vượt qua khó khăn.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26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062" y="1621500"/>
            <a:ext cx="1460018" cy="19614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5786008" y="3519854"/>
            <a:ext cx="3650599" cy="1427050"/>
            <a:chOff x="1811215" y="2444262"/>
            <a:chExt cx="2699242" cy="923192"/>
          </a:xfrm>
          <a:solidFill>
            <a:srgbClr val="00B0F0"/>
          </a:solidFill>
        </p:grpSpPr>
        <p:sp>
          <p:nvSpPr>
            <p:cNvPr id="2" name="Oval 1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Á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45000" y="2013245"/>
            <a:ext cx="4863504" cy="1427050"/>
            <a:chOff x="1811215" y="2444262"/>
            <a:chExt cx="3596060" cy="923192"/>
          </a:xfrm>
          <a:solidFill>
            <a:srgbClr val="00B0F0"/>
          </a:solidFill>
        </p:grpSpPr>
        <p:sp>
          <p:nvSpPr>
            <p:cNvPr id="20" name="Oval 19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Á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M</a:t>
              </a:r>
            </a:p>
          </p:txBody>
        </p:sp>
      </p:grpSp>
      <p:pic>
        <p:nvPicPr>
          <p:cNvPr id="16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260" y="947871"/>
            <a:ext cx="1460018" cy="1961439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03" y="2407936"/>
            <a:ext cx="4450064" cy="4450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45E0A661-0E40-4C4D-A712-21210906A1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6145"/>
          <a:stretch>
            <a:fillRect/>
          </a:stretch>
        </p:blipFill>
        <p:spPr>
          <a:xfrm>
            <a:off x="478571" y="2723521"/>
            <a:ext cx="1969986" cy="2828789"/>
          </a:xfrm>
          <a:custGeom>
            <a:avLst/>
            <a:gdLst>
              <a:gd name="connsiteX0" fmla="*/ 0 w 1969986"/>
              <a:gd name="connsiteY0" fmla="*/ 0 h 2828789"/>
              <a:gd name="connsiteX1" fmla="*/ 1969986 w 1969986"/>
              <a:gd name="connsiteY1" fmla="*/ 0 h 2828789"/>
              <a:gd name="connsiteX2" fmla="*/ 1969986 w 1969986"/>
              <a:gd name="connsiteY2" fmla="*/ 2828789 h 2828789"/>
              <a:gd name="connsiteX3" fmla="*/ 0 w 1969986"/>
              <a:gd name="connsiteY3" fmla="*/ 2828789 h 2828789"/>
              <a:gd name="connsiteX4" fmla="*/ 0 w 1969986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986" h="2828789">
                <a:moveTo>
                  <a:pt x="0" y="0"/>
                </a:moveTo>
                <a:lnTo>
                  <a:pt x="1969986" y="0"/>
                </a:lnTo>
                <a:lnTo>
                  <a:pt x="1969986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id="{DA2B922C-7FCA-4D6E-9E40-753382CC94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3855"/>
          <a:stretch>
            <a:fillRect/>
          </a:stretch>
        </p:blipFill>
        <p:spPr>
          <a:xfrm>
            <a:off x="544182" y="545485"/>
            <a:ext cx="1687931" cy="2828789"/>
          </a:xfrm>
          <a:custGeom>
            <a:avLst/>
            <a:gdLst>
              <a:gd name="connsiteX0" fmla="*/ 0 w 1687931"/>
              <a:gd name="connsiteY0" fmla="*/ 0 h 2828789"/>
              <a:gd name="connsiteX1" fmla="*/ 1687931 w 1687931"/>
              <a:gd name="connsiteY1" fmla="*/ 0 h 2828789"/>
              <a:gd name="connsiteX2" fmla="*/ 1687931 w 1687931"/>
              <a:gd name="connsiteY2" fmla="*/ 2828789 h 2828789"/>
              <a:gd name="connsiteX3" fmla="*/ 0 w 1687931"/>
              <a:gd name="connsiteY3" fmla="*/ 2828789 h 2828789"/>
              <a:gd name="connsiteX4" fmla="*/ 0 w 1687931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931" h="2828789">
                <a:moveTo>
                  <a:pt x="0" y="0"/>
                </a:moveTo>
                <a:lnTo>
                  <a:pt x="1687931" y="0"/>
                </a:lnTo>
                <a:lnTo>
                  <a:pt x="1687931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9391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51" y="-228366"/>
            <a:ext cx="10833156" cy="781738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215" y="320275"/>
            <a:ext cx="2154049" cy="31966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06A0F98E-8E09-4A68-B372-30040E771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843" y="1793637"/>
            <a:ext cx="3799588" cy="50643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156" y="1452994"/>
            <a:ext cx="6950042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30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378A371D-C62C-4898-B66F-CD38053E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28066">
            <a:off x="9519998" y="265274"/>
            <a:ext cx="1780186" cy="57307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7908" y="641899"/>
            <a:ext cx="3058453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Ringdena" pitchFamily="2" charset="0"/>
                <a:ea typeface="+mn-ea"/>
                <a:cs typeface="+mn-cs"/>
              </a:rPr>
              <a:t>Làm việc nhóm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SVNRingdena" pitchFamily="2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7908" y="1795330"/>
            <a:ext cx="850108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Chia sẻ kỉ niệm sâu sắc em đã có với thầy cô.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 những lời yêu thương lên giấy.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Gấp hạc giấy để gửi đến thầy cô những thông điệp yêu thương.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49" y="2446642"/>
            <a:ext cx="4590686" cy="45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67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73FEE01E-706B-4EB6-9A7A-8F373B080FF4}"/>
              </a:ext>
            </a:extLst>
          </p:cNvPr>
          <p:cNvSpPr txBox="1"/>
          <p:nvPr/>
        </p:nvSpPr>
        <p:spPr>
          <a:xfrm>
            <a:off x="852217" y="1575958"/>
            <a:ext cx="5571505" cy="110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A00"/>
              </a:buClr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231"/>
                </a:solidFill>
                <a:effectLst/>
                <a:uLnTx/>
                <a:uFillTx/>
                <a:latin typeface="#9Slide07 IcielCadena" panose="02000503000000020004" pitchFamily="2" charset="0"/>
                <a:ea typeface="思源黑体 CN Heavy" panose="020B0A00000000000000" pitchFamily="34" charset="-122"/>
                <a:cs typeface="+mn-cs"/>
              </a:rPr>
              <a:t>GÓC CHIA SẺ</a:t>
            </a:r>
            <a:endParaRPr kumimoji="0" lang="zh-CN" alt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C231"/>
              </a:solidFill>
              <a:effectLst/>
              <a:uLnTx/>
              <a:uFillTx/>
              <a:latin typeface="#9Slide07 IcielCadena" panose="02000503000000020004" pitchFamily="2" charset="0"/>
              <a:ea typeface="思源黑体 CN Heavy" panose="020B0A00000000000000" pitchFamily="34" charset="-122"/>
              <a:cs typeface="+mn-cs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062" y="567412"/>
            <a:ext cx="7539009" cy="544027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1722" y="234462"/>
            <a:ext cx="2152626" cy="319453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6096000" y="2267891"/>
            <a:ext cx="4085729" cy="1772066"/>
            <a:chOff x="6096000" y="2267891"/>
            <a:chExt cx="4085729" cy="1772066"/>
          </a:xfrm>
        </p:grpSpPr>
        <p:sp>
          <p:nvSpPr>
            <p:cNvPr id="14" name="文本框 11">
              <a:extLst>
                <a:ext uri="{FF2B5EF4-FFF2-40B4-BE49-F238E27FC236}">
                  <a16:creationId xmlns:a16="http://schemas.microsoft.com/office/drawing/2014/main" id="{73FEE01E-706B-4EB6-9A7A-8F373B080FF4}"/>
                </a:ext>
              </a:extLst>
            </p:cNvPr>
            <p:cNvSpPr txBox="1"/>
            <p:nvPr/>
          </p:nvSpPr>
          <p:spPr>
            <a:xfrm>
              <a:off x="6096000" y="2285631"/>
              <a:ext cx="39884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solidFill>
                    <a:srgbClr val="0A3152"/>
                  </a:solidFill>
                  <a:effectLst/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Chia sẻ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yêu thương</a:t>
              </a:r>
              <a:endParaRPr kumimoji="0" lang="zh-CN" altLang="en-US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IcielCadena" panose="02000503000000020004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文本框 11">
              <a:extLst>
                <a:ext uri="{FF2B5EF4-FFF2-40B4-BE49-F238E27FC236}">
                  <a16:creationId xmlns:a16="http://schemas.microsoft.com/office/drawing/2014/main" id="{73FEE01E-706B-4EB6-9A7A-8F373B080FF4}"/>
                </a:ext>
              </a:extLst>
            </p:cNvPr>
            <p:cNvSpPr txBox="1"/>
            <p:nvPr/>
          </p:nvSpPr>
          <p:spPr>
            <a:xfrm>
              <a:off x="6193303" y="2267891"/>
              <a:ext cx="39884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solidFill>
                    <a:srgbClr val="0A3152"/>
                  </a:solidFill>
                  <a:effectLst/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231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Chia sẻ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231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yêu thương</a:t>
              </a:r>
              <a:endParaRPr kumimoji="0" lang="zh-CN" altLang="en-US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23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IcielCadena" panose="02000503000000020004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100000" l="0" r="100000">
                        <a14:foregroundMark x1="59181" y1="90261" x2="73532" y2="86600"/>
                        <a14:foregroundMark x1="81514" y1="80459" x2="90447" y2="79591"/>
                        <a14:foregroundMark x1="92308" y1="73449" x2="91191" y2="77357"/>
                        <a14:foregroundMark x1="14847" y1="81017" x2="23242" y2="80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51299"/>
            <a:ext cx="6853309" cy="45688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A1059BF-0EFA-42CB-803F-02A5A7180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9730" y="4850618"/>
            <a:ext cx="4196609" cy="20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13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51" y="-228366"/>
            <a:ext cx="10833156" cy="781738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215" y="320275"/>
            <a:ext cx="2154049" cy="31966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06A0F98E-8E09-4A68-B372-30040E771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843" y="1793637"/>
            <a:ext cx="3799588" cy="50643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652" y="2111419"/>
            <a:ext cx="8065707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4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331</Words>
  <Application>Microsoft Office PowerPoint</Application>
  <PresentationFormat>Widescreen</PresentationFormat>
  <Paragraphs>54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Arial</vt:lpstr>
      <vt:lpstr>Cambria</vt:lpstr>
      <vt:lpstr>#9Slide05 FS Blonde Script</vt:lpstr>
      <vt:lpstr>#9Slide05 Aphrodite Pro</vt:lpstr>
      <vt:lpstr>#9Slide03 Arima Madurai Light</vt:lpstr>
      <vt:lpstr>SVN-The Voice</vt:lpstr>
      <vt:lpstr>#9Slide05 Bodega Script</vt:lpstr>
      <vt:lpstr>思源黑体 CN Bold</vt:lpstr>
      <vt:lpstr>#9Slide05 SVNRingdena</vt:lpstr>
      <vt:lpstr>#9Slide07 HoneyCream</vt:lpstr>
      <vt:lpstr>思源黑体 CN Heavy</vt:lpstr>
      <vt:lpstr>#9Slide07 HLT Fall For You</vt:lpstr>
      <vt:lpstr>SVN-Ready</vt:lpstr>
      <vt:lpstr>#9Slide07 IcielCadena</vt:lpstr>
      <vt:lpstr>Times New Roman</vt:lpstr>
      <vt:lpstr>#9Slide04 Pridi Light</vt:lpstr>
      <vt:lpstr>Calibri</vt:lpstr>
      <vt:lpstr>微软雅黑</vt:lpstr>
      <vt:lpstr>等线</vt:lpstr>
      <vt:lpstr>SVN-Newton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10P200421</cp:lastModifiedBy>
  <cp:revision>22</cp:revision>
  <dcterms:created xsi:type="dcterms:W3CDTF">2023-10-11T14:27:11Z</dcterms:created>
  <dcterms:modified xsi:type="dcterms:W3CDTF">2023-11-22T15:14:25Z</dcterms:modified>
</cp:coreProperties>
</file>