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765" r:id="rId2"/>
  </p:sldMasterIdLst>
  <p:notesMasterIdLst>
    <p:notesMasterId r:id="rId34"/>
  </p:notesMasterIdLst>
  <p:sldIdLst>
    <p:sldId id="11088781" r:id="rId3"/>
    <p:sldId id="11088811" r:id="rId4"/>
    <p:sldId id="256" r:id="rId5"/>
    <p:sldId id="11088780" r:id="rId6"/>
    <p:sldId id="11088783" r:id="rId7"/>
    <p:sldId id="11088813" r:id="rId8"/>
    <p:sldId id="11088812" r:id="rId9"/>
    <p:sldId id="11088784" r:id="rId10"/>
    <p:sldId id="11088785" r:id="rId11"/>
    <p:sldId id="11088814" r:id="rId12"/>
    <p:sldId id="11088782" r:id="rId13"/>
    <p:sldId id="11088794" r:id="rId14"/>
    <p:sldId id="11088808" r:id="rId15"/>
    <p:sldId id="11088795" r:id="rId16"/>
    <p:sldId id="11088809" r:id="rId17"/>
    <p:sldId id="11088796" r:id="rId18"/>
    <p:sldId id="11088810" r:id="rId19"/>
    <p:sldId id="11088797" r:id="rId20"/>
    <p:sldId id="11088793" r:id="rId21"/>
    <p:sldId id="4251" r:id="rId22"/>
    <p:sldId id="11088786" r:id="rId23"/>
    <p:sldId id="11088799" r:id="rId24"/>
    <p:sldId id="11088800" r:id="rId25"/>
    <p:sldId id="11088801" r:id="rId26"/>
    <p:sldId id="11088803" r:id="rId27"/>
    <p:sldId id="1298" r:id="rId28"/>
    <p:sldId id="11088804" r:id="rId29"/>
    <p:sldId id="11088806" r:id="rId30"/>
    <p:sldId id="303" r:id="rId31"/>
    <p:sldId id="11088815" r:id="rId32"/>
    <p:sldId id="11088807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9">
          <p15:clr>
            <a:srgbClr val="A4A3A4"/>
          </p15:clr>
        </p15:guide>
        <p15:guide id="2" pos="39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79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D73"/>
    <a:srgbClr val="FAA9F0"/>
    <a:srgbClr val="EAF3B0"/>
    <a:srgbClr val="000000"/>
    <a:srgbClr val="04CF9F"/>
    <a:srgbClr val="003567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-114" y="-72"/>
      </p:cViewPr>
      <p:guideLst>
        <p:guide orient="horz" pos="2159"/>
        <p:guide pos="39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>
        <p:guide orient="horz" pos="2879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48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6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29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7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83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88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55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90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82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58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40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3" y="3429005"/>
            <a:ext cx="2771151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4" y="2857521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67814" y="-187960"/>
            <a:ext cx="1348740" cy="1348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3" y="3429005"/>
            <a:ext cx="2771151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4" y="2857521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3" y="3429005"/>
            <a:ext cx="2771151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4" y="2857521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FDE934FF-F4E1-47C5-9CA5-30A81DDE2BE4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33" y="343643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7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8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3" y="24754"/>
            <a:ext cx="2038351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1" y="990600"/>
            <a:ext cx="1676403" cy="5892154"/>
          </a:xfrm>
          <a:prstGeom prst="rect">
            <a:avLst/>
          </a:prstGeom>
        </p:spPr>
      </p:pic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624329" y="-119380"/>
            <a:ext cx="1109345" cy="11093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14C2-7960-4D28-BA84-88BF337F7C0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030CC-6D86-4A49-A9D9-853E681771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7" y="-1721174"/>
            <a:ext cx="6882753" cy="103251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8" y="-1721173"/>
            <a:ext cx="6882753" cy="1032510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3" y="24754"/>
            <a:ext cx="2038351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1" y="990600"/>
            <a:ext cx="1676403" cy="589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2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670" r:id="rId15"/>
    <p:sldLayoutId id="2147483671" r:id="rId16"/>
    <p:sldLayoutId id="2147483679" r:id="rId17"/>
    <p:sldLayoutId id="2147483680" r:id="rId18"/>
    <p:sldLayoutId id="2147483681" r:id="rId19"/>
    <p:sldLayoutId id="2147483683" r:id="rId20"/>
    <p:sldLayoutId id="2147483762" r:id="rId21"/>
    <p:sldLayoutId id="2147483763" r:id="rId22"/>
    <p:sldLayoutId id="2147483764" r:id="rId23"/>
    <p:sldLayoutId id="2147483651" r:id="rId24"/>
    <p:sldLayoutId id="2147483652" r:id="rId25"/>
    <p:sldLayoutId id="2147483660" r:id="rId26"/>
    <p:sldLayoutId id="2147483661" r:id="rId27"/>
    <p:sldLayoutId id="2147483662" r:id="rId28"/>
    <p:sldLayoutId id="2147483664" r:id="rId2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slide" Target="slide29.xml"/><Relationship Id="rId5" Type="http://schemas.openxmlformats.org/officeDocument/2006/relationships/tags" Target="../tags/tag16.xml"/><Relationship Id="rId10" Type="http://schemas.openxmlformats.org/officeDocument/2006/relationships/slide" Target="slide1.xml"/><Relationship Id="rId4" Type="http://schemas.openxmlformats.org/officeDocument/2006/relationships/tags" Target="../tags/tag15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9.jpeg"/><Relationship Id="rId5" Type="http://schemas.openxmlformats.org/officeDocument/2006/relationships/tags" Target="../tags/tag23.xml"/><Relationship Id="rId10" Type="http://schemas.openxmlformats.org/officeDocument/2006/relationships/image" Target="../media/image28.png"/><Relationship Id="rId4" Type="http://schemas.openxmlformats.org/officeDocument/2006/relationships/tags" Target="../tags/tag22.xml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30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30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3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2.sv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53.svg"/><Relationship Id="rId4" Type="http://schemas.openxmlformats.org/officeDocument/2006/relationships/image" Target="../media/image45.sv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8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1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svg"/><Relationship Id="rId5" Type="http://schemas.openxmlformats.org/officeDocument/2006/relationships/image" Target="../media/image20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4" y="2857521"/>
            <a:ext cx="4019551" cy="402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99" y="553726"/>
            <a:ext cx="5438775" cy="122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4" y="1657350"/>
            <a:ext cx="11782425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380871"/>
            <a:ext cx="7957185" cy="2506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83" y="2670816"/>
            <a:ext cx="2952751" cy="100012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xmlns="" id="{233F5C72-0AF1-4BE9-ADC6-8252B0057D17}"/>
              </a:ext>
            </a:extLst>
          </p:cNvPr>
          <p:cNvSpPr/>
          <p:nvPr/>
        </p:nvSpPr>
        <p:spPr>
          <a:xfrm rot="10171928">
            <a:off x="3417856" y="547791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xmlns="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7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F8C554-0E62-4768-A2CD-337717D0108A}"/>
              </a:ext>
            </a:extLst>
          </p:cNvPr>
          <p:cNvSpPr/>
          <p:nvPr/>
        </p:nvSpPr>
        <p:spPr>
          <a:xfrm>
            <a:off x="6143156" y="2026079"/>
            <a:ext cx="374333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THỰC</a:t>
            </a:r>
          </a:p>
          <a:p>
            <a:pPr algn="ctr"/>
            <a:r>
              <a:rPr lang="vi-VN" sz="9600" b="1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iCiel Gotham Ultra" pitchFamily="50" charset="0"/>
                <a:cs typeface="iCiel Gotham Ultra" pitchFamily="50" charset="0"/>
              </a:rPr>
              <a:t>HÀNH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3" y="2683510"/>
            <a:ext cx="5020311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3" y="3613155"/>
            <a:ext cx="5020311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3" y="4719955"/>
            <a:ext cx="5020311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3" y="5695321"/>
            <a:ext cx="5020311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3" y="1515745"/>
            <a:ext cx="960755" cy="7886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8891273" y="1515745"/>
            <a:ext cx="1026795" cy="7886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6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4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2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9" y="5942330"/>
            <a:ext cx="5690871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29365" y="-81915"/>
            <a:ext cx="876935" cy="1191260"/>
            <a:chOff x="1815" y="-785"/>
            <a:chExt cx="1381" cy="1876"/>
          </a:xfrm>
        </p:grpSpPr>
        <p:sp>
          <p:nvSpPr>
            <p:cNvPr id="15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5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7" name="Text Box 7"/>
          <p:cNvSpPr txBox="1"/>
          <p:nvPr/>
        </p:nvSpPr>
        <p:spPr>
          <a:xfrm>
            <a:off x="2124711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8471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89" y="5067306"/>
            <a:ext cx="11022331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4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hibi America Running GIF by SelexiaOfTheHeart on DeviantArt">
            <a:extLst>
              <a:ext uri="{FF2B5EF4-FFF2-40B4-BE49-F238E27FC236}">
                <a16:creationId xmlns:a16="http://schemas.microsoft.com/office/drawing/2014/main" xmlns="" id="{D3FE86F8-2BBC-465B-86C7-14731076B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15" y="758831"/>
            <a:ext cx="59309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3" y="2683510"/>
            <a:ext cx="5020311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3" y="3613155"/>
            <a:ext cx="5020311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3" y="4719955"/>
            <a:ext cx="5020311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3" y="5695321"/>
            <a:ext cx="5020311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3" y="2098681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2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6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4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2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9" y="5942330"/>
            <a:ext cx="5690871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6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5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1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35387104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A60D7CA9-67BD-437D-BB83-C89480793918}"/>
              </a:ext>
            </a:extLst>
          </p:cNvPr>
          <p:cNvSpPr/>
          <p:nvPr/>
        </p:nvSpPr>
        <p:spPr>
          <a:xfrm>
            <a:off x="828471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89" y="5067306"/>
            <a:ext cx="11022331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Tàu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 đường ray.</a:t>
            </a:r>
          </a:p>
        </p:txBody>
      </p:sp>
      <p:pic>
        <p:nvPicPr>
          <p:cNvPr id="1026" name="Picture 2" descr="Steam is down... Upvote real steam engine to alert others. - Album on Imgur">
            <a:extLst>
              <a:ext uri="{FF2B5EF4-FFF2-40B4-BE49-F238E27FC236}">
                <a16:creationId xmlns:a16="http://schemas.microsoft.com/office/drawing/2014/main" xmlns="" id="{0F93A310-2AA1-476C-ADA4-62E498F80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37" y="770593"/>
            <a:ext cx="7899935" cy="4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3" y="2683510"/>
            <a:ext cx="5020311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3" y="3613155"/>
            <a:ext cx="5020311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3" y="4719955"/>
            <a:ext cx="5020311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3" y="5695321"/>
            <a:ext cx="5020311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3" y="2098681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2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6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4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2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9" y="5942330"/>
            <a:ext cx="5690871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6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1" y="4059879"/>
            <a:ext cx="1096011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5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1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33763805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DE11C708-037E-492D-A10C-ECFA8EFD8DA5}"/>
              </a:ext>
            </a:extLst>
          </p:cNvPr>
          <p:cNvSpPr/>
          <p:nvPr/>
        </p:nvSpPr>
        <p:spPr>
          <a:xfrm>
            <a:off x="828471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89" y="5067306"/>
            <a:ext cx="11022331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</a:p>
        </p:txBody>
      </p:sp>
      <p:pic>
        <p:nvPicPr>
          <p:cNvPr id="2052" name="Picture 4" descr="12 Clock GIFs - Get the best GIF on GIPHY">
            <a:extLst>
              <a:ext uri="{FF2B5EF4-FFF2-40B4-BE49-F238E27FC236}">
                <a16:creationId xmlns:a16="http://schemas.microsoft.com/office/drawing/2014/main" xmlns="" id="{9D9B7E11-B83E-4F2A-A40F-9373A35F8D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80" y="975867"/>
            <a:ext cx="3930149" cy="393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3" y="2683510"/>
            <a:ext cx="5020311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3" y="3613155"/>
            <a:ext cx="5020311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3" y="4719955"/>
            <a:ext cx="5020311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3" y="5695321"/>
            <a:ext cx="5020311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3" y="2098681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2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6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4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2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9" y="5942330"/>
            <a:ext cx="5690871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6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1" y="4059879"/>
            <a:ext cx="1096011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17" idx="3"/>
            <a:endCxn id="20" idx="1"/>
          </p:cNvCxnSpPr>
          <p:nvPr/>
        </p:nvCxnSpPr>
        <p:spPr>
          <a:xfrm flipV="1">
            <a:off x="5267961" y="2845753"/>
            <a:ext cx="1118235" cy="2255202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5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1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23483768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8924289F-C1B6-42B1-AA75-447135FBFCD9}"/>
              </a:ext>
            </a:extLst>
          </p:cNvPr>
          <p:cNvSpPr/>
          <p:nvPr/>
        </p:nvSpPr>
        <p:spPr>
          <a:xfrm>
            <a:off x="828471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89" y="5067306"/>
            <a:ext cx="11022331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làng khẩn trương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</a:p>
        </p:txBody>
      </p:sp>
      <p:pic>
        <p:nvPicPr>
          <p:cNvPr id="5" name="Content Placeholder 4" descr="hii9TtT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14750" y="2529681"/>
            <a:ext cx="4762500" cy="2667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3" y="2683510"/>
            <a:ext cx="5020311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3" y="3613155"/>
            <a:ext cx="5020311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3" y="4719955"/>
            <a:ext cx="5020311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3" y="5695321"/>
            <a:ext cx="5020311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3" y="2098681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2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6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4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2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9" y="5942330"/>
            <a:ext cx="5690871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6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1" y="4059879"/>
            <a:ext cx="1096011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17" idx="3"/>
            <a:endCxn id="20" idx="1"/>
          </p:cNvCxnSpPr>
          <p:nvPr/>
        </p:nvCxnSpPr>
        <p:spPr>
          <a:xfrm flipV="1">
            <a:off x="5267961" y="2845753"/>
            <a:ext cx="1118235" cy="2255202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stCxn id="18" idx="3"/>
            <a:endCxn id="21" idx="1"/>
          </p:cNvCxnSpPr>
          <p:nvPr/>
        </p:nvCxnSpPr>
        <p:spPr>
          <a:xfrm flipV="1">
            <a:off x="5267963" y="3980821"/>
            <a:ext cx="1108711" cy="2179003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5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1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xmlns="" id="{233F5C72-0AF1-4BE9-ADC6-8252B0057D17}"/>
              </a:ext>
            </a:extLst>
          </p:cNvPr>
          <p:cNvSpPr/>
          <p:nvPr/>
        </p:nvSpPr>
        <p:spPr>
          <a:xfrm rot="10171928">
            <a:off x="3417856" y="547791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xmlns="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7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F8C554-0E62-4768-A2CD-337717D0108A}"/>
              </a:ext>
            </a:extLst>
          </p:cNvPr>
          <p:cNvSpPr/>
          <p:nvPr/>
        </p:nvSpPr>
        <p:spPr>
          <a:xfrm>
            <a:off x="6075832" y="2026079"/>
            <a:ext cx="387798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KHỞI</a:t>
            </a:r>
          </a:p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ĐỘNG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2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9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rId1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7" y="4509141"/>
            <a:ext cx="8223251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rId10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7" y="3273431"/>
            <a:ext cx="6993891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rId11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7" y="5875026"/>
            <a:ext cx="6993891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4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8" y="3164840"/>
            <a:ext cx="788671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8" y="4316095"/>
            <a:ext cx="788671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8" y="5596255"/>
            <a:ext cx="788671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2452" y="215906"/>
            <a:ext cx="9402445" cy="61042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93244" y="1304293"/>
            <a:ext cx="7200265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chạy</a:t>
            </a:r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(động từ): người hoặc 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động vật di chuyển bằng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những bước nhanh, mạnh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và liên tiếp.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5" y="3022600"/>
            <a:ext cx="4642803" cy="4642802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9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" action="ppaction://noaction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7" y="4509141"/>
            <a:ext cx="8223251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" action="ppaction://noaction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7" y="3273431"/>
            <a:ext cx="6993891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" action="ppaction://noaction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7" y="5875026"/>
            <a:ext cx="6993891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4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8" y="3164840"/>
            <a:ext cx="788671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8" y="4316095"/>
            <a:ext cx="788671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8" y="5596255"/>
            <a:ext cx="788671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1"/>
          <a:stretch>
            <a:fillRect/>
          </a:stretch>
        </p:blipFill>
        <p:spPr>
          <a:xfrm>
            <a:off x="342904" y="3128016"/>
            <a:ext cx="3405505" cy="3164205"/>
          </a:xfrm>
          <a:prstGeom prst="rect">
            <a:avLst/>
          </a:prstGeom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8B70F04C-A8AE-4F75-9E69-72474DDB1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10814" y="401447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79834" y="-6350"/>
            <a:ext cx="9658985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912625" y="2917828"/>
            <a:ext cx="9634855" cy="646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912621" y="3901440"/>
            <a:ext cx="9635491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912625" y="5438775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20" y="2102491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20" y="3442341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20" y="4742821"/>
            <a:ext cx="2115185" cy="21151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 bldLvl="0" animBg="1"/>
      <p:bldP spid="13" grpId="0" bldLvl="0" animBg="1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xmlns="" id="{3A83AA3C-C16C-48DE-91A4-B9C308CD061E}"/>
              </a:ext>
            </a:extLst>
          </p:cNvPr>
          <p:cNvSpPr/>
          <p:nvPr/>
        </p:nvSpPr>
        <p:spPr>
          <a:xfrm>
            <a:off x="828471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61117" y="4651216"/>
            <a:ext cx="1466851" cy="1224280"/>
            <a:chOff x="553" y="1772"/>
            <a:chExt cx="2310" cy="1928"/>
          </a:xfrm>
        </p:grpSpPr>
        <p:sp>
          <p:nvSpPr>
            <p:cNvPr id="4" name="Oval 3"/>
            <p:cNvSpPr/>
            <p:nvPr/>
          </p:nvSpPr>
          <p:spPr>
            <a:xfrm>
              <a:off x="553" y="1772"/>
              <a:ext cx="2144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5" name="MH_Entry_1">
              <a:hlinkClick r:id="" action="ppaction://noaction"/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143" y="2153"/>
              <a:ext cx="1720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sym typeface="+mn-ea"/>
                </a:rPr>
                <a:t>ăn</a:t>
              </a:r>
            </a:p>
          </p:txBody>
        </p:sp>
      </p:grpSp>
      <p:pic>
        <p:nvPicPr>
          <p:cNvPr id="12" name="Picture 11" descr="hat-nem-tezh-6014-1470644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650" y="3580262"/>
            <a:ext cx="3387289" cy="2384928"/>
          </a:xfrm>
          <a:prstGeom prst="rect">
            <a:avLst/>
          </a:prstGeom>
        </p:spPr>
      </p:pic>
      <p:pic>
        <p:nvPicPr>
          <p:cNvPr id="13" name="Picture 12" descr="than_da_vov_ogb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79" y="800726"/>
            <a:ext cx="4213351" cy="2336811"/>
          </a:xfrm>
          <a:prstGeom prst="rect">
            <a:avLst/>
          </a:prstGeom>
        </p:spPr>
      </p:pic>
      <p:pic>
        <p:nvPicPr>
          <p:cNvPr id="15" name="Picture 14" descr="Unti2tled_resiz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544" y="762000"/>
            <a:ext cx="4213349" cy="237553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223997" y="2745111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62037" y="2753747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58687" y="5378424"/>
            <a:ext cx="1701800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tối</a:t>
            </a:r>
          </a:p>
        </p:txBody>
      </p:sp>
      <p:cxnSp>
        <p:nvCxnSpPr>
          <p:cNvPr id="22" name="Straight Arrow Connector 21"/>
          <p:cNvCxnSpPr>
            <a:cxnSpLocks/>
            <a:stCxn id="4" idx="7"/>
            <a:endCxn id="19" idx="2"/>
          </p:cNvCxnSpPr>
          <p:nvPr/>
        </p:nvCxnSpPr>
        <p:spPr>
          <a:xfrm flipV="1">
            <a:off x="2423182" y="3460750"/>
            <a:ext cx="1000015" cy="136975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2532984" y="3137540"/>
            <a:ext cx="4329053" cy="21367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4" idx="5"/>
            <a:endCxn id="21" idx="1"/>
          </p:cNvCxnSpPr>
          <p:nvPr/>
        </p:nvCxnSpPr>
        <p:spPr>
          <a:xfrm>
            <a:off x="2423179" y="5696210"/>
            <a:ext cx="3635508" cy="400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0200" y="87001"/>
            <a:ext cx="11099800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417325" y="2672085"/>
            <a:ext cx="9634855" cy="646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417321" y="3655695"/>
            <a:ext cx="9635491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417325" y="5193030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2" y="2146941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2" y="3486791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2" y="4787271"/>
            <a:ext cx="2115185" cy="211518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6ADA11F-2752-4A2A-9DD7-62EB949B47D9}"/>
              </a:ext>
            </a:extLst>
          </p:cNvPr>
          <p:cNvSpPr/>
          <p:nvPr/>
        </p:nvSpPr>
        <p:spPr>
          <a:xfrm>
            <a:off x="1417320" y="5220335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 animBg="1"/>
      <p:bldP spid="13" grpId="0" animBg="1"/>
      <p:bldP spid="1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94914" y="2146941"/>
            <a:ext cx="5555615" cy="455612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80" y="1604016"/>
            <a:ext cx="5415915" cy="541591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9832" y="-6350"/>
            <a:ext cx="10271125" cy="2153285"/>
            <a:chOff x="1858" y="-10"/>
            <a:chExt cx="16175" cy="3391"/>
          </a:xfrm>
        </p:grpSpPr>
        <p:sp>
          <p:nvSpPr>
            <p:cNvPr id="21" name="MH_Others_1"/>
            <p:cNvSpPr/>
            <p:nvPr>
              <p:custDataLst>
                <p:tags r:id="rId1"/>
              </p:custDataLst>
            </p:nvPr>
          </p:nvSpPr>
          <p:spPr>
            <a:xfrm>
              <a:off x="2815" y="823"/>
              <a:ext cx="15218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4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: Chọn một trong hai từ đi hoặc đứng, đặt câu để phân biệt các nghĩa của từ ấy: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2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3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5753736" y="3039110"/>
            <a:ext cx="4378325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u="sng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Chú ý: </a:t>
            </a:r>
            <a:r>
              <a:rPr lang="en-US" altLang="en-US" sz="2800" i="1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Chỉ đặt câu với các nghĩa đã cho của từ “đi” và “đứng”. Không đặt câu với các nghĩa khác.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">
            <a:extLst>
              <a:ext uri="{FF2B5EF4-FFF2-40B4-BE49-F238E27FC236}">
                <a16:creationId xmlns:a16="http://schemas.microsoft.com/office/drawing/2014/main" xmlns="" id="{7427C624-DBC6-45D9-9C1B-9DC82D286442}"/>
              </a:ext>
            </a:extLst>
          </p:cNvPr>
          <p:cNvSpPr/>
          <p:nvPr/>
        </p:nvSpPr>
        <p:spPr>
          <a:xfrm>
            <a:off x="828471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362452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5040634" y="422281"/>
            <a:ext cx="211010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a. Đi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7" y="1421765"/>
            <a:ext cx="10915651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tự di chuyển bằng bàn chân.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6" y="3696335"/>
            <a:ext cx="7344411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mang (xỏ) vào chân hoặc tay để che, giữ.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632713" y="2134875"/>
            <a:ext cx="6305551" cy="646329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Na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đang tập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632709" y="5101590"/>
            <a:ext cx="6170931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Na thích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đôi giày màu hồng.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55113" y="2496694"/>
            <a:ext cx="3687891" cy="4114800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073909" y="3124835"/>
            <a:ext cx="5795011" cy="24638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" y="4500251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EB5E9295-6AB4-4DB1-8517-2B64C6EE20DD}"/>
              </a:ext>
            </a:extLst>
          </p:cNvPr>
          <p:cNvSpPr/>
          <p:nvPr/>
        </p:nvSpPr>
        <p:spPr>
          <a:xfrm>
            <a:off x="828471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362452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4545965" y="422278"/>
            <a:ext cx="2604771" cy="83099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Đ</a:t>
            </a: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9" y="1421766"/>
            <a:ext cx="6851015" cy="1754324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ở tư thế thân thẳng, chân đặt trên mặt nền.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6" y="4363090"/>
            <a:ext cx="6867525" cy="646329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ngừng chuyển động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  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306955" y="2687960"/>
            <a:ext cx="7109460" cy="646329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ố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đợi bạn Nam ra về.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306957" y="5006980"/>
            <a:ext cx="6170931" cy="646329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Trời đang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gió.</a:t>
            </a: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73914" y="3664591"/>
            <a:ext cx="6500495" cy="27622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" y="4500251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938149" y="2619375"/>
            <a:ext cx="2875216" cy="411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99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" y="1724061"/>
            <a:ext cx="5487191" cy="6858000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77385" y="952506"/>
            <a:ext cx="6938011" cy="44951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045711" y="2348867"/>
            <a:ext cx="576326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000" b="1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xem câu mình đặt có đúng và hay không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113780" y="57594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NGHĨA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13780" y="217487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TRÁI NGHĨA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3780" y="377380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13780" y="537273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</a:t>
            </a: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-133985"/>
            <a:ext cx="5593715" cy="69919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2" animBg="1"/>
      <p:bldP spid="7" grpId="3" animBg="1"/>
      <p:bldP spid="7" grpId="4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xmlns="" id="{233F5C72-0AF1-4BE9-ADC6-8252B0057D17}"/>
              </a:ext>
            </a:extLst>
          </p:cNvPr>
          <p:cNvSpPr/>
          <p:nvPr/>
        </p:nvSpPr>
        <p:spPr>
          <a:xfrm rot="10171928">
            <a:off x="3417856" y="547791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xmlns="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7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F8C554-0E62-4768-A2CD-337717D0108A}"/>
              </a:ext>
            </a:extLst>
          </p:cNvPr>
          <p:cNvSpPr/>
          <p:nvPr/>
        </p:nvSpPr>
        <p:spPr>
          <a:xfrm>
            <a:off x="4799251" y="1664044"/>
            <a:ext cx="70231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Dặn dò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  <p:sp>
        <p:nvSpPr>
          <p:cNvPr id="6" name="MH_Others_1">
            <a:extLst>
              <a:ext uri="{FF2B5EF4-FFF2-40B4-BE49-F238E27FC236}">
                <a16:creationId xmlns:a16="http://schemas.microsoft.com/office/drawing/2014/main" xmlns="" id="{F29F76D2-BE68-4725-9FB2-4F1AA1A3D0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896527" y="3233704"/>
            <a:ext cx="7023100" cy="1624330"/>
          </a:xfrm>
          <a:custGeom>
            <a:avLst/>
            <a:gdLst>
              <a:gd name="connsiteX0" fmla="*/ 0 w 3254309"/>
              <a:gd name="connsiteY0" fmla="*/ 0 h 696722"/>
              <a:gd name="connsiteX1" fmla="*/ 3254309 w 3254309"/>
              <a:gd name="connsiteY1" fmla="*/ 0 h 696722"/>
              <a:gd name="connsiteX2" fmla="*/ 3254309 w 3254309"/>
              <a:gd name="connsiteY2" fmla="*/ 696722 h 696722"/>
              <a:gd name="connsiteX3" fmla="*/ 0 w 3254309"/>
              <a:gd name="connsiteY3" fmla="*/ 696722 h 696722"/>
              <a:gd name="connsiteX4" fmla="*/ 0 w 3254309"/>
              <a:gd name="connsiteY4" fmla="*/ 0 h 696722"/>
              <a:gd name="connsiteX0-1" fmla="*/ 0 w 3254309"/>
              <a:gd name="connsiteY0-2" fmla="*/ 2004 h 698726"/>
              <a:gd name="connsiteX1-3" fmla="*/ 206017 w 3254309"/>
              <a:gd name="connsiteY1-4" fmla="*/ 0 h 698726"/>
              <a:gd name="connsiteX2-5" fmla="*/ 3254309 w 3254309"/>
              <a:gd name="connsiteY2-6" fmla="*/ 2004 h 698726"/>
              <a:gd name="connsiteX3-7" fmla="*/ 3254309 w 3254309"/>
              <a:gd name="connsiteY3-8" fmla="*/ 698726 h 698726"/>
              <a:gd name="connsiteX4-9" fmla="*/ 0 w 3254309"/>
              <a:gd name="connsiteY4-10" fmla="*/ 698726 h 698726"/>
              <a:gd name="connsiteX5" fmla="*/ 0 w 3254309"/>
              <a:gd name="connsiteY5" fmla="*/ 2004 h 698726"/>
              <a:gd name="connsiteX0-11" fmla="*/ 11697 w 3266006"/>
              <a:gd name="connsiteY0-12" fmla="*/ 2004 h 698726"/>
              <a:gd name="connsiteX1-13" fmla="*/ 217714 w 3266006"/>
              <a:gd name="connsiteY1-14" fmla="*/ 0 h 698726"/>
              <a:gd name="connsiteX2-15" fmla="*/ 3266006 w 3266006"/>
              <a:gd name="connsiteY2-16" fmla="*/ 2004 h 698726"/>
              <a:gd name="connsiteX3-17" fmla="*/ 3266006 w 3266006"/>
              <a:gd name="connsiteY3-18" fmla="*/ 698726 h 698726"/>
              <a:gd name="connsiteX4-19" fmla="*/ 11697 w 3266006"/>
              <a:gd name="connsiteY4-20" fmla="*/ 698726 h 698726"/>
              <a:gd name="connsiteX5-21" fmla="*/ 0 w 3266006"/>
              <a:gd name="connsiteY5-22" fmla="*/ 203200 h 698726"/>
              <a:gd name="connsiteX6" fmla="*/ 11697 w 3266006"/>
              <a:gd name="connsiteY6" fmla="*/ 2004 h 698726"/>
              <a:gd name="connsiteX0-23" fmla="*/ 0 w 3266006"/>
              <a:gd name="connsiteY0-24" fmla="*/ 203200 h 698726"/>
              <a:gd name="connsiteX1-25" fmla="*/ 217714 w 3266006"/>
              <a:gd name="connsiteY1-26" fmla="*/ 0 h 698726"/>
              <a:gd name="connsiteX2-27" fmla="*/ 3266006 w 3266006"/>
              <a:gd name="connsiteY2-28" fmla="*/ 2004 h 698726"/>
              <a:gd name="connsiteX3-29" fmla="*/ 3266006 w 3266006"/>
              <a:gd name="connsiteY3-30" fmla="*/ 698726 h 698726"/>
              <a:gd name="connsiteX4-31" fmla="*/ 11697 w 3266006"/>
              <a:gd name="connsiteY4-32" fmla="*/ 698726 h 698726"/>
              <a:gd name="connsiteX5-33" fmla="*/ 0 w 3266006"/>
              <a:gd name="connsiteY5-34" fmla="*/ 203200 h 698726"/>
              <a:gd name="connsiteX0-35" fmla="*/ 217714 w 3266006"/>
              <a:gd name="connsiteY0-36" fmla="*/ 0 h 698726"/>
              <a:gd name="connsiteX1-37" fmla="*/ 3266006 w 3266006"/>
              <a:gd name="connsiteY1-38" fmla="*/ 2004 h 698726"/>
              <a:gd name="connsiteX2-39" fmla="*/ 3266006 w 3266006"/>
              <a:gd name="connsiteY2-40" fmla="*/ 698726 h 698726"/>
              <a:gd name="connsiteX3-41" fmla="*/ 11697 w 3266006"/>
              <a:gd name="connsiteY3-42" fmla="*/ 698726 h 698726"/>
              <a:gd name="connsiteX4-43" fmla="*/ 0 w 3266006"/>
              <a:gd name="connsiteY4-44" fmla="*/ 203200 h 698726"/>
              <a:gd name="connsiteX5-45" fmla="*/ 309154 w 3266006"/>
              <a:gd name="connsiteY5-46" fmla="*/ 91440 h 698726"/>
              <a:gd name="connsiteX0-47" fmla="*/ 217714 w 3266006"/>
              <a:gd name="connsiteY0-48" fmla="*/ 0 h 698726"/>
              <a:gd name="connsiteX1-49" fmla="*/ 3266006 w 3266006"/>
              <a:gd name="connsiteY1-50" fmla="*/ 2004 h 698726"/>
              <a:gd name="connsiteX2-51" fmla="*/ 3266006 w 3266006"/>
              <a:gd name="connsiteY2-52" fmla="*/ 698726 h 698726"/>
              <a:gd name="connsiteX3-53" fmla="*/ 11697 w 3266006"/>
              <a:gd name="connsiteY3-54" fmla="*/ 698726 h 698726"/>
              <a:gd name="connsiteX4-55" fmla="*/ 0 w 3266006"/>
              <a:gd name="connsiteY4-56" fmla="*/ 203200 h 698726"/>
              <a:gd name="connsiteX0-57" fmla="*/ 206017 w 3254309"/>
              <a:gd name="connsiteY0-58" fmla="*/ 0 h 698726"/>
              <a:gd name="connsiteX1-59" fmla="*/ 3254309 w 3254309"/>
              <a:gd name="connsiteY1-60" fmla="*/ 2004 h 698726"/>
              <a:gd name="connsiteX2-61" fmla="*/ 3254309 w 3254309"/>
              <a:gd name="connsiteY2-62" fmla="*/ 698726 h 698726"/>
              <a:gd name="connsiteX3-63" fmla="*/ 0 w 3254309"/>
              <a:gd name="connsiteY3-64" fmla="*/ 698726 h 698726"/>
              <a:gd name="connsiteX4-65" fmla="*/ 209 w 3254309"/>
              <a:gd name="connsiteY4-66" fmla="*/ 203200 h 6987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54309" h="698726">
                <a:moveTo>
                  <a:pt x="206017" y="0"/>
                </a:moveTo>
                <a:lnTo>
                  <a:pt x="3254309" y="2004"/>
                </a:lnTo>
                <a:lnTo>
                  <a:pt x="3254309" y="698726"/>
                </a:lnTo>
                <a:lnTo>
                  <a:pt x="0" y="698726"/>
                </a:lnTo>
                <a:cubicBezTo>
                  <a:pt x="70" y="533551"/>
                  <a:pt x="139" y="368375"/>
                  <a:pt x="209" y="203200"/>
                </a:cubicBezTo>
              </a:path>
            </a:pathLst>
          </a:cu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- Ôn tập về Từ nhiều nghĩa</a:t>
            </a:r>
          </a:p>
          <a:p>
            <a:pPr algn="ctr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- Chuẩn bị bài mới</a:t>
            </a:r>
            <a:endParaRPr sz="4000" b="1" dirty="0">
              <a:solidFill>
                <a:srgbClr val="000000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6" y="1498606"/>
            <a:ext cx="5658485" cy="5658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1" y="1271273"/>
            <a:ext cx="11163300" cy="15716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481" y="424821"/>
            <a:ext cx="8533131" cy="60051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54" y="2694360"/>
            <a:ext cx="4463859" cy="4463859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23360" y="2191386"/>
            <a:ext cx="7166611" cy="1865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684530">
              <a:spcBef>
                <a:spcPct val="20000"/>
              </a:spcBef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 “đi” trong câu sau mang nghĩa gốc hay nghĩa chuyển?</a:t>
            </a:r>
          </a:p>
          <a:p>
            <a:pPr lvl="0" defTabSz="684530">
              <a:spcBef>
                <a:spcPct val="20000"/>
              </a:spcBef>
              <a:buNone/>
            </a:pP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 Tư </a:t>
            </a:r>
            <a:r>
              <a:rPr lang="en-GB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nước cờ này thật cao tay!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198745" y="4271645"/>
            <a:ext cx="481584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Nghĩa chuyển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Nghĩa gốc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98745" y="4363085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953754" y="120015"/>
            <a:ext cx="1109345" cy="12585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65963" y="382270"/>
            <a:ext cx="8987791" cy="67760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05" y="3285496"/>
            <a:ext cx="3872865" cy="38728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51860" y="1522095"/>
            <a:ext cx="6015355" cy="13111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Dòng nào sau đây có từ </a:t>
            </a:r>
          </a:p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“tay” mang </a:t>
            </a:r>
            <a:r>
              <a:rPr lang="en-GB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nghĩa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gốc</a:t>
            </a:r>
            <a:r>
              <a:rPr lang="en-GB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GB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323469" y="2831465"/>
            <a:ext cx="8272145" cy="26407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 áo của bố bị bẩn rồi ạ!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Anh ấy là một tay lái cừ khôi.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C. Em yêu đôi bàn tay chai sần của 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mẹ vì đã vất vả nuôi em khôn lớn.</a:t>
            </a:r>
          </a:p>
        </p:txBody>
      </p:sp>
      <p:sp>
        <p:nvSpPr>
          <p:cNvPr id="9" name="Oval 8"/>
          <p:cNvSpPr/>
          <p:nvPr/>
        </p:nvSpPr>
        <p:spPr>
          <a:xfrm>
            <a:off x="3147060" y="4150360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953754" y="120015"/>
            <a:ext cx="1109345" cy="125857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518017" y="6"/>
            <a:ext cx="1187451" cy="137858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4" y="2857521"/>
            <a:ext cx="4019551" cy="402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99" y="553726"/>
            <a:ext cx="5438775" cy="122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4" y="1657350"/>
            <a:ext cx="11782425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380871"/>
            <a:ext cx="7957185" cy="2506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83" y="2670816"/>
            <a:ext cx="2952751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79968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xmlns="" id="{233F5C72-0AF1-4BE9-ADC6-8252B0057D17}"/>
              </a:ext>
            </a:extLst>
          </p:cNvPr>
          <p:cNvSpPr/>
          <p:nvPr/>
        </p:nvSpPr>
        <p:spPr>
          <a:xfrm rot="10171928">
            <a:off x="3417856" y="547791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xmlns="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7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F8C554-0E62-4768-A2CD-337717D0108A}"/>
              </a:ext>
            </a:extLst>
          </p:cNvPr>
          <p:cNvSpPr/>
          <p:nvPr/>
        </p:nvSpPr>
        <p:spPr>
          <a:xfrm>
            <a:off x="6075026" y="2026079"/>
            <a:ext cx="387958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KHÁM</a:t>
            </a:r>
          </a:p>
          <a:p>
            <a:pPr algn="ctr"/>
            <a:r>
              <a:rPr lang="vi-VN" sz="9600" b="1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iCiel Gotham Ultra" pitchFamily="50" charset="0"/>
                <a:cs typeface="iCiel Gotham Ultra" pitchFamily="50" charset="0"/>
              </a:rPr>
              <a:t>PHÁ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9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585" y="73186"/>
            <a:ext cx="5673717" cy="567371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29486" y="4013037"/>
            <a:ext cx="4568827" cy="2827020"/>
            <a:chOff x="2011" y="5926"/>
            <a:chExt cx="7195" cy="4452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21300000" flipV="1">
              <a:off x="2011" y="5926"/>
              <a:ext cx="7195" cy="4452"/>
            </a:xfrm>
            <a:prstGeom prst="rect">
              <a:avLst/>
            </a:prstGeom>
          </p:spPr>
        </p:pic>
        <p:sp>
          <p:nvSpPr>
            <p:cNvPr id="6" name="Rectangles 5"/>
            <p:cNvSpPr/>
            <p:nvPr/>
          </p:nvSpPr>
          <p:spPr>
            <a:xfrm>
              <a:off x="3318" y="7111"/>
              <a:ext cx="5085" cy="20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nào là từ </a:t>
              </a:r>
            </a:p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nghĩa?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42021" y="-14170"/>
            <a:ext cx="6417814" cy="4941367"/>
            <a:chOff x="7135" y="146"/>
            <a:chExt cx="10654" cy="8203"/>
          </a:xfrm>
        </p:grpSpPr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>
              <a:off x="7135" y="146"/>
              <a:ext cx="10654" cy="8203"/>
            </a:xfrm>
            <a:prstGeom prst="rect">
              <a:avLst/>
            </a:prstGeom>
          </p:spPr>
        </p:pic>
        <p:sp>
          <p:nvSpPr>
            <p:cNvPr id="11" name="Rectangles 10"/>
            <p:cNvSpPr/>
            <p:nvPr/>
          </p:nvSpPr>
          <p:spPr>
            <a:xfrm>
              <a:off x="8812" y="2339"/>
              <a:ext cx="8782" cy="32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nhiều nghĩa là từ có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gốc và </a:t>
              </a:r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hay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số nghĩa chuyển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2925" y="104143"/>
            <a:ext cx="9109075" cy="4237355"/>
            <a:chOff x="3518" y="479"/>
            <a:chExt cx="12546" cy="6673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1460000" flipH="1" flipV="1">
              <a:off x="3518" y="479"/>
              <a:ext cx="12546" cy="6673"/>
            </a:xfrm>
            <a:prstGeom prst="rect">
              <a:avLst/>
            </a:prstGeom>
          </p:spPr>
        </p:pic>
        <p:sp>
          <p:nvSpPr>
            <p:cNvPr id="2" name="Rectangles 1"/>
            <p:cNvSpPr/>
            <p:nvPr/>
          </p:nvSpPr>
          <p:spPr>
            <a:xfrm>
              <a:off x="5595" y="1951"/>
              <a:ext cx="8391" cy="3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nghĩa của từ nhiều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bao giờ cũng có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 liên hệ với nhau.</a:t>
              </a: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8F66ABDC-A8BA-483C-9BBC-9A08B60A7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585" y="73186"/>
            <a:ext cx="5673717" cy="567371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英语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heme/theme1.xml><?xml version="1.0" encoding="utf-8"?>
<a:theme xmlns:a="http://schemas.openxmlformats.org/drawingml/2006/main" name="2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1163</Words>
  <Application>Microsoft Office PowerPoint</Application>
  <PresentationFormat>Custom</PresentationFormat>
  <Paragraphs>149</Paragraphs>
  <Slides>31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英语</dc:title>
  <dc:creator>qqqqq</dc:creator>
  <cp:lastModifiedBy>Windows User</cp:lastModifiedBy>
  <cp:revision>48</cp:revision>
  <dcterms:created xsi:type="dcterms:W3CDTF">2020-04-17T07:28:00Z</dcterms:created>
  <dcterms:modified xsi:type="dcterms:W3CDTF">2022-10-19T06:32:40Z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B95C3DF80392469D8BBA403EBCC5CA85</vt:lpwstr>
  </property>
  <property fmtid="{D5CDD505-2E9C-101B-9397-08002B2CF9AE}" pid="3" name="KSOProductBuildVer">
    <vt:lpwstr>2057-11.2.0.10323</vt:lpwstr>
  </property>
</Properties>
</file>