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9"/>
  </p:notesMasterIdLst>
  <p:sldIdLst>
    <p:sldId id="360" r:id="rId2"/>
    <p:sldId id="256" r:id="rId3"/>
    <p:sldId id="258" r:id="rId4"/>
    <p:sldId id="271" r:id="rId5"/>
    <p:sldId id="346" r:id="rId6"/>
    <p:sldId id="264" r:id="rId7"/>
    <p:sldId id="349" r:id="rId8"/>
    <p:sldId id="262" r:id="rId9"/>
    <p:sldId id="350" r:id="rId10"/>
    <p:sldId id="352" r:id="rId11"/>
    <p:sldId id="359" r:id="rId12"/>
    <p:sldId id="344" r:id="rId13"/>
    <p:sldId id="356" r:id="rId14"/>
    <p:sldId id="345" r:id="rId15"/>
    <p:sldId id="263" r:id="rId16"/>
    <p:sldId id="355" r:id="rId17"/>
    <p:sldId id="35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4A55"/>
    <a:srgbClr val="AFD369"/>
    <a:srgbClr val="FFC86D"/>
    <a:srgbClr val="546137"/>
    <a:srgbClr val="229400"/>
    <a:srgbClr val="FEB444"/>
    <a:srgbClr val="76874D"/>
    <a:srgbClr val="DA9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 autoAdjust="0"/>
    <p:restoredTop sz="85007" autoAdjust="0"/>
  </p:normalViewPr>
  <p:slideViewPr>
    <p:cSldViewPr>
      <p:cViewPr varScale="1">
        <p:scale>
          <a:sx n="71" d="100"/>
          <a:sy n="71" d="100"/>
        </p:scale>
        <p:origin x="72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3203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76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46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</a:t>
            </a:r>
            <a:r>
              <a:rPr lang="en-US" baseline="0" dirty="0" err="1"/>
              <a:t>giảm</a:t>
            </a:r>
            <a:r>
              <a:rPr lang="en-US" baseline="0" dirty="0"/>
              <a:t> </a:t>
            </a:r>
            <a:r>
              <a:rPr lang="en-US" baseline="0" dirty="0" err="1"/>
              <a:t>tải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CV3969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4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thuận</a:t>
            </a:r>
            <a:r>
              <a:rPr lang="en-US" baseline="0" dirty="0"/>
              <a:t> </a:t>
            </a:r>
            <a:r>
              <a:rPr lang="en-US" baseline="0" dirty="0" err="1"/>
              <a:t>tiện</a:t>
            </a:r>
            <a:r>
              <a:rPr lang="en-US" baseline="0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106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29991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/>
              </a:rPr>
              <a:t>Slidesgo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/>
              </a:rPr>
              <a:t>Flaticon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/>
              </a:rPr>
              <a:t>Freepik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2251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617" y="0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7" r:id="rId15"/>
    <p:sldLayoutId id="2147483668" r:id="rId16"/>
    <p:sldLayoutId id="2147483669" r:id="rId17"/>
    <p:sldLayoutId id="214748367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7.png"/><Relationship Id="rId2" Type="http://schemas.openxmlformats.org/officeDocument/2006/relationships/tags" Target="../tags/tag9.xml"/><Relationship Id="rId16" Type="http://schemas.openxmlformats.org/officeDocument/2006/relationships/image" Target="../media/image11.png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1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7.png"/><Relationship Id="rId2" Type="http://schemas.openxmlformats.org/officeDocument/2006/relationships/tags" Target="../tags/tag14.xml"/><Relationship Id="rId16" Type="http://schemas.openxmlformats.org/officeDocument/2006/relationships/image" Target="../media/image11.png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7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16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tags" Target="../tags/tag22.xml"/><Relationship Id="rId11" Type="http://schemas.openxmlformats.org/officeDocument/2006/relationships/image" Target="../media/image4.png"/><Relationship Id="rId5" Type="http://schemas.openxmlformats.org/officeDocument/2006/relationships/tags" Target="../tags/tag21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21.png"/><Relationship Id="rId4" Type="http://schemas.openxmlformats.org/officeDocument/2006/relationships/tags" Target="../tags/tag20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E1EF22-8CDC-0419-06BC-F43F987BF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0327" cy="135032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276BD2-2563-9659-4E74-C25D49ACF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28547"/>
              </p:ext>
            </p:extLst>
          </p:nvPr>
        </p:nvGraphicFramePr>
        <p:xfrm>
          <a:off x="1803115" y="350629"/>
          <a:ext cx="6273165" cy="525780"/>
        </p:xfrm>
        <a:graphic>
          <a:graphicData uri="http://schemas.openxmlformats.org/drawingml/2006/table">
            <a:tbl>
              <a:tblPr/>
              <a:tblGrid>
                <a:gridCol w="6273165">
                  <a:extLst>
                    <a:ext uri="{9D8B030D-6E8A-4147-A177-3AD203B41FA5}">
                      <a16:colId xmlns:a16="http://schemas.microsoft.com/office/drawing/2014/main" val="577790053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r>
                        <a:rPr lang="vi-VN" sz="3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TIỂU HỌC ĐOÀN KẾT</a:t>
                      </a:r>
                      <a:r>
                        <a:rPr lang="vi-VN" sz="3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6661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FE3810-EF1F-44F2-8C9E-20C42C358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02109"/>
              </p:ext>
            </p:extLst>
          </p:nvPr>
        </p:nvGraphicFramePr>
        <p:xfrm>
          <a:off x="2562172" y="3137397"/>
          <a:ext cx="4372016" cy="800100"/>
        </p:xfrm>
        <a:graphic>
          <a:graphicData uri="http://schemas.openxmlformats.org/drawingml/2006/table">
            <a:tbl>
              <a:tblPr/>
              <a:tblGrid>
                <a:gridCol w="4372016">
                  <a:extLst>
                    <a:ext uri="{9D8B030D-6E8A-4147-A177-3AD203B41FA5}">
                      <a16:colId xmlns:a16="http://schemas.microsoft.com/office/drawing/2014/main" val="2472702354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Giáo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Khúc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Hải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Yến</a:t>
                      </a:r>
                      <a:endParaRPr lang="en-US" sz="2400" i="0" dirty="0">
                        <a:effectLst/>
                      </a:endParaRPr>
                    </a:p>
                    <a:p>
                      <a:pPr algn="ctr"/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Lớp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 5A2</a:t>
                      </a:r>
                      <a:r>
                        <a:rPr lang="en-US" sz="2400" i="0" dirty="0">
                          <a:effectLst/>
                        </a:rPr>
                        <a:t> 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66348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61530AE-47B0-6D43-73A6-E0A3664CB572}"/>
              </a:ext>
            </a:extLst>
          </p:cNvPr>
          <p:cNvSpPr/>
          <p:nvPr/>
        </p:nvSpPr>
        <p:spPr>
          <a:xfrm>
            <a:off x="3089787" y="1047136"/>
            <a:ext cx="3104536" cy="6636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tx2">
                    <a:lumMod val="10000"/>
                  </a:schemeClr>
                </a:solidFill>
                <a:latin typeface="UTM Aquarelle" panose="02040603050506020204" pitchFamily="18" charset="0"/>
              </a:rPr>
              <a:t>Toán</a:t>
            </a:r>
            <a:endParaRPr lang="en-US" sz="3300" b="1" dirty="0">
              <a:solidFill>
                <a:schemeClr val="tx2">
                  <a:lumMod val="10000"/>
                </a:schemeClr>
              </a:solidFill>
              <a:latin typeface="UTM Aquarelle" panose="02040603050506020204" pitchFamily="18" charset="0"/>
            </a:endParaRPr>
          </a:p>
        </p:txBody>
      </p:sp>
      <p:sp>
        <p:nvSpPr>
          <p:cNvPr id="12" name="Google Shape;218;p34">
            <a:extLst>
              <a:ext uri="{FF2B5EF4-FFF2-40B4-BE49-F238E27FC236}">
                <a16:creationId xmlns:a16="http://schemas.microsoft.com/office/drawing/2014/main" id="{477AAA2F-2CA3-D3E7-E85B-CECAFF2FD9D6}"/>
              </a:ext>
            </a:extLst>
          </p:cNvPr>
          <p:cNvSpPr txBox="1">
            <a:spLocks/>
          </p:cNvSpPr>
          <p:nvPr/>
        </p:nvSpPr>
        <p:spPr>
          <a:xfrm>
            <a:off x="2315937" y="1650915"/>
            <a:ext cx="4864486" cy="130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altLang="en-GB" sz="360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LUYỆN TẬP CHUNG</a:t>
            </a:r>
            <a:endParaRPr lang="en-US" altLang="en-GB" sz="3600" dirty="0">
              <a:solidFill>
                <a:schemeClr val="tx1"/>
              </a:solidFill>
              <a:latin typeface="UTM Showcard" pitchFamily="18" charset="0"/>
              <a:ea typeface="华文彩云" panose="02010800040101010101" charset="-122"/>
              <a:cs typeface="Algerian" panose="04020705040A020607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23311" y="483518"/>
            <a:ext cx="6153150" cy="3736995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331" y="588983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Ghi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nhớ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!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760483" y="1153239"/>
            <a:ext cx="5483225" cy="2890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-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ý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</a:p>
          <a:p>
            <a:pPr marL="0" lvl="0" indent="0" algn="just">
              <a:lnSpc>
                <a:spcPct val="120000"/>
              </a:lnSpc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-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Khi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sắp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xếp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theo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thứ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tự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lưu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ý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đọc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đề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cẩn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thận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để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sắp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xếp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cho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đúng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trình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tự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theo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yêu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cầu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.</a:t>
            </a:r>
          </a:p>
        </p:txBody>
      </p:sp>
      <p:sp>
        <p:nvSpPr>
          <p:cNvPr id="16" name="Google Shape;358;p29"/>
          <p:cNvSpPr/>
          <p:nvPr/>
        </p:nvSpPr>
        <p:spPr>
          <a:xfrm>
            <a:off x="7419082" y="4337853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9;p29"/>
          <p:cNvSpPr/>
          <p:nvPr/>
        </p:nvSpPr>
        <p:spPr>
          <a:xfrm rot="2006702">
            <a:off x="8027062" y="363151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170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16" grpId="0" animBg="1"/>
      <p:bldP spid="16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96;p31">
            <a:extLst>
              <a:ext uri="{FF2B5EF4-FFF2-40B4-BE49-F238E27FC236}">
                <a16:creationId xmlns:a16="http://schemas.microsoft.com/office/drawing/2014/main" id="{52504B25-F7C6-4E75-ADCE-04598121F91A}"/>
              </a:ext>
            </a:extLst>
          </p:cNvPr>
          <p:cNvGrpSpPr/>
          <p:nvPr/>
        </p:nvGrpSpPr>
        <p:grpSpPr>
          <a:xfrm>
            <a:off x="274001" y="466033"/>
            <a:ext cx="3649928" cy="3755802"/>
            <a:chOff x="1419921" y="937262"/>
            <a:chExt cx="6107764" cy="3181625"/>
          </a:xfrm>
        </p:grpSpPr>
        <p:sp>
          <p:nvSpPr>
            <p:cNvPr id="5" name="Google Shape;397;p31">
              <a:extLst>
                <a:ext uri="{FF2B5EF4-FFF2-40B4-BE49-F238E27FC236}">
                  <a16:creationId xmlns:a16="http://schemas.microsoft.com/office/drawing/2014/main" id="{3253772B-3B45-44D3-AAA6-D89E940D8E06}"/>
                </a:ext>
              </a:extLst>
            </p:cNvPr>
            <p:cNvSpPr/>
            <p:nvPr/>
          </p:nvSpPr>
          <p:spPr>
            <a:xfrm rot="21470825">
              <a:off x="1419921" y="1192415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98;p31">
              <a:extLst>
                <a:ext uri="{FF2B5EF4-FFF2-40B4-BE49-F238E27FC236}">
                  <a16:creationId xmlns:a16="http://schemas.microsoft.com/office/drawing/2014/main" id="{C3F8D26A-3334-4AD4-A8E3-2F7EBF0B0F9B}"/>
                </a:ext>
              </a:extLst>
            </p:cNvPr>
            <p:cNvSpPr/>
            <p:nvPr/>
          </p:nvSpPr>
          <p:spPr>
            <a:xfrm rot="21470825">
              <a:off x="1598201" y="937262"/>
              <a:ext cx="5929484" cy="310505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矩形 14">
            <a:extLst>
              <a:ext uri="{FF2B5EF4-FFF2-40B4-BE49-F238E27FC236}">
                <a16:creationId xmlns:a16="http://schemas.microsoft.com/office/drawing/2014/main" id="{4720E4A8-2EF3-4D4D-8A16-28F1DE0098BE}"/>
              </a:ext>
            </a:extLst>
          </p:cNvPr>
          <p:cNvSpPr/>
          <p:nvPr/>
        </p:nvSpPr>
        <p:spPr>
          <a:xfrm>
            <a:off x="719901" y="678422"/>
            <a:ext cx="4467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4/ </a:t>
            </a:r>
            <a:r>
              <a:rPr lang="en-US" altLang="zh-CN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Tính</a:t>
            </a:r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lang="zh-CN" altLang="en-US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20BC1C-FE21-425E-B145-79505674D80F}"/>
                  </a:ext>
                </a:extLst>
              </p:cNvPr>
              <p:cNvSpPr/>
              <p:nvPr/>
            </p:nvSpPr>
            <p:spPr>
              <a:xfrm>
                <a:off x="854897" y="1417739"/>
                <a:ext cx="2128350" cy="1033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56 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63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20BC1C-FE21-425E-B145-79505674D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97" y="1417739"/>
                <a:ext cx="2128350" cy="10332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CD715A-E462-4154-A811-05C0D1A1D7F1}"/>
                  </a:ext>
                </a:extLst>
              </p:cNvPr>
              <p:cNvSpPr/>
              <p:nvPr/>
            </p:nvSpPr>
            <p:spPr>
              <a:xfrm>
                <a:off x="4283968" y="1432687"/>
                <a:ext cx="2092789" cy="10332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56 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63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CD715A-E462-4154-A811-05C0D1A1D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32687"/>
                <a:ext cx="2092789" cy="1033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CF5500-7FD4-4003-8341-1EC1AB1CDC06}"/>
                  </a:ext>
                </a:extLst>
              </p:cNvPr>
              <p:cNvSpPr/>
              <p:nvPr/>
            </p:nvSpPr>
            <p:spPr>
              <a:xfrm>
                <a:off x="6178750" y="2584858"/>
                <a:ext cx="1296144" cy="5878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49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CF5500-7FD4-4003-8341-1EC1AB1CD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750" y="2584858"/>
                <a:ext cx="1296144" cy="587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8D0FEA-FF44-4AF4-9B83-4A73F5870CE5}"/>
                  </a:ext>
                </a:extLst>
              </p:cNvPr>
              <p:cNvSpPr/>
              <p:nvPr/>
            </p:nvSpPr>
            <p:spPr>
              <a:xfrm>
                <a:off x="6228184" y="1432687"/>
                <a:ext cx="2440839" cy="10332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7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9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7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8D0FEA-FF44-4AF4-9B83-4A73F5870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432687"/>
                <a:ext cx="2440839" cy="10332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8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529692" y="2449262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Củng</a:t>
            </a:r>
            <a:r>
              <a:rPr lang="en-US" altLang="en-GB" dirty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 </a:t>
            </a:r>
            <a:r>
              <a:rPr lang="en-US" altLang="en-GB" dirty="0" err="1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cố</a:t>
            </a:r>
            <a:endParaRPr lang="en-US" altLang="en-GB" dirty="0">
              <a:solidFill>
                <a:schemeClr val="tx1"/>
              </a:solidFill>
              <a:latin typeface="UTM Showcard" pitchFamily="18" charset="0"/>
              <a:ea typeface="华文彩云" panose="02010800040101010101" charset="-122"/>
              <a:cs typeface="Algerian" panose="04020705040A02060702" charset="0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2416260" y="346150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5324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029" y="2241124"/>
            <a:ext cx="2103121" cy="3059965"/>
            <a:chOff x="273029" y="2241124"/>
            <a:chExt cx="2103121" cy="3059965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7889"/>
            <a:stretch/>
          </p:blipFill>
          <p:spPr>
            <a:xfrm>
              <a:off x="273029" y="2241124"/>
              <a:ext cx="2103121" cy="29023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3527" y="2715766"/>
              <a:ext cx="204728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/>
                <a:t>- </a:t>
              </a:r>
              <a:r>
                <a:rPr lang="en-US" sz="1800" dirty="0" err="1"/>
                <a:t>Phần</a:t>
              </a:r>
              <a:r>
                <a:rPr lang="en-US" sz="1800" dirty="0"/>
                <a:t> </a:t>
              </a:r>
              <a:r>
                <a:rPr lang="en-US" sz="1800" dirty="0" err="1"/>
                <a:t>nguyên</a:t>
              </a:r>
              <a:r>
                <a:rPr lang="en-US" sz="1800" dirty="0"/>
                <a:t> </a:t>
              </a:r>
              <a:r>
                <a:rPr lang="en-US" sz="1800" dirty="0" err="1"/>
                <a:t>gồm</a:t>
              </a:r>
              <a:r>
                <a:rPr lang="en-US" sz="1800" dirty="0"/>
                <a:t> </a:t>
              </a:r>
              <a:r>
                <a:rPr lang="en-US" sz="1800" dirty="0" err="1"/>
                <a:t>các</a:t>
              </a:r>
              <a:r>
                <a:rPr lang="en-US" sz="1800" dirty="0"/>
                <a:t> </a:t>
              </a:r>
              <a:r>
                <a:rPr lang="en-US" sz="1800" dirty="0" err="1"/>
                <a:t>hàng</a:t>
              </a:r>
              <a:r>
                <a:rPr lang="en-US" sz="1800" dirty="0"/>
                <a:t>: </a:t>
              </a:r>
              <a:r>
                <a:rPr lang="en-US" sz="1800" dirty="0" err="1"/>
                <a:t>đơn</a:t>
              </a:r>
              <a:r>
                <a:rPr lang="en-US" sz="1800" dirty="0"/>
                <a:t> </a:t>
              </a:r>
              <a:r>
                <a:rPr lang="en-US" sz="1800" dirty="0" err="1"/>
                <a:t>vị</a:t>
              </a:r>
              <a:r>
                <a:rPr lang="en-US" sz="1800" dirty="0"/>
                <a:t>, </a:t>
              </a:r>
              <a:r>
                <a:rPr lang="en-US" sz="1800" dirty="0" err="1"/>
                <a:t>chục</a:t>
              </a:r>
              <a:r>
                <a:rPr lang="en-US" sz="1800" dirty="0"/>
                <a:t>, </a:t>
              </a:r>
              <a:r>
                <a:rPr lang="en-US" sz="1800" dirty="0" err="1"/>
                <a:t>trăm</a:t>
              </a:r>
              <a:r>
                <a:rPr lang="en-US" sz="1800" dirty="0"/>
                <a:t>, </a:t>
              </a:r>
              <a:r>
                <a:rPr lang="en-US" sz="1800" dirty="0" err="1"/>
                <a:t>nghìn</a:t>
              </a:r>
              <a:r>
                <a:rPr lang="en-US" sz="1800" dirty="0"/>
                <a:t>,…</a:t>
              </a:r>
            </a:p>
            <a:p>
              <a:pPr algn="just"/>
              <a:r>
                <a:rPr lang="en-US" sz="1800" dirty="0"/>
                <a:t>- </a:t>
              </a:r>
              <a:r>
                <a:rPr lang="en-US" sz="1800" dirty="0" err="1"/>
                <a:t>Phần</a:t>
              </a:r>
              <a:r>
                <a:rPr lang="en-US" sz="1800" dirty="0"/>
                <a:t> </a:t>
              </a:r>
              <a:r>
                <a:rPr lang="en-US" sz="1800" dirty="0" err="1"/>
                <a:t>thập</a:t>
              </a:r>
              <a:r>
                <a:rPr lang="en-US" sz="1800" dirty="0"/>
                <a:t> </a:t>
              </a:r>
              <a:r>
                <a:rPr lang="en-US" sz="1800" dirty="0" err="1"/>
                <a:t>phân</a:t>
              </a:r>
              <a:r>
                <a:rPr lang="en-US" sz="1800" dirty="0"/>
                <a:t> </a:t>
              </a:r>
              <a:r>
                <a:rPr lang="en-US" sz="1800" dirty="0" err="1"/>
                <a:t>gồm</a:t>
              </a:r>
              <a:r>
                <a:rPr lang="en-US" sz="1800" dirty="0"/>
                <a:t> </a:t>
              </a:r>
              <a:r>
                <a:rPr lang="en-US" sz="1800" dirty="0" err="1"/>
                <a:t>các</a:t>
              </a:r>
              <a:r>
                <a:rPr lang="en-US" sz="1800" dirty="0"/>
                <a:t> </a:t>
              </a:r>
              <a:r>
                <a:rPr lang="en-US" sz="1800" dirty="0" err="1"/>
                <a:t>hàng</a:t>
              </a:r>
              <a:r>
                <a:rPr lang="en-US" sz="1800" dirty="0"/>
                <a:t>: </a:t>
              </a:r>
              <a:r>
                <a:rPr lang="en-US" sz="1800" dirty="0" err="1"/>
                <a:t>phần</a:t>
              </a:r>
              <a:r>
                <a:rPr lang="en-US" sz="1800" dirty="0"/>
                <a:t> </a:t>
              </a:r>
              <a:r>
                <a:rPr lang="en-US" sz="1800" dirty="0" err="1"/>
                <a:t>mười</a:t>
              </a:r>
              <a:r>
                <a:rPr lang="en-US" sz="1800" dirty="0"/>
                <a:t>, </a:t>
              </a:r>
              <a:r>
                <a:rPr lang="en-US" sz="1800" dirty="0" err="1"/>
                <a:t>phần</a:t>
              </a:r>
              <a:r>
                <a:rPr lang="en-US" sz="1800" dirty="0"/>
                <a:t> </a:t>
              </a:r>
              <a:r>
                <a:rPr lang="en-US" sz="1800" dirty="0" err="1"/>
                <a:t>trăm</a:t>
              </a:r>
              <a:r>
                <a:rPr lang="en-US" sz="1800" dirty="0"/>
                <a:t>, </a:t>
              </a:r>
              <a:r>
                <a:rPr lang="en-US" sz="1800" dirty="0" err="1"/>
                <a:t>phần</a:t>
              </a:r>
              <a:r>
                <a:rPr lang="en-US" sz="1800" dirty="0"/>
                <a:t> </a:t>
              </a:r>
              <a:r>
                <a:rPr lang="en-US" sz="1800" dirty="0" err="1"/>
                <a:t>nghìn</a:t>
              </a:r>
              <a:r>
                <a:rPr lang="en-US" sz="1800" dirty="0"/>
                <a:t>, 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98495" y="2181512"/>
            <a:ext cx="2103121" cy="2961986"/>
            <a:chOff x="316807" y="2181512"/>
            <a:chExt cx="2103121" cy="2694494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3528" y="3131552"/>
              <a:ext cx="204728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/>
                <a:t>- </a:t>
              </a:r>
              <a:r>
                <a:rPr lang="en-US" sz="1800" dirty="0" err="1"/>
                <a:t>Viết</a:t>
              </a:r>
              <a:r>
                <a:rPr lang="en-US" sz="1800" dirty="0"/>
                <a:t> </a:t>
              </a:r>
              <a:r>
                <a:rPr lang="en-US" sz="1800" dirty="0" err="1"/>
                <a:t>phần</a:t>
              </a:r>
              <a:r>
                <a:rPr lang="en-US" sz="1800" dirty="0"/>
                <a:t> </a:t>
              </a:r>
              <a:r>
                <a:rPr lang="en-US" sz="1800" dirty="0" err="1"/>
                <a:t>nguyên</a:t>
              </a:r>
              <a:endParaRPr lang="en-US" sz="1800" dirty="0"/>
            </a:p>
            <a:p>
              <a:pPr algn="just"/>
              <a:r>
                <a:rPr lang="en-US" sz="1800" dirty="0"/>
                <a:t>- </a:t>
              </a:r>
              <a:r>
                <a:rPr lang="en-US" sz="1800" dirty="0" err="1"/>
                <a:t>Viết</a:t>
              </a:r>
              <a:r>
                <a:rPr lang="en-US" sz="1800" dirty="0"/>
                <a:t> </a:t>
              </a:r>
              <a:r>
                <a:rPr lang="en-US" sz="1800" dirty="0" err="1"/>
                <a:t>dấu</a:t>
              </a:r>
              <a:r>
                <a:rPr lang="en-US" sz="1800" dirty="0"/>
                <a:t> “</a:t>
              </a:r>
              <a:r>
                <a:rPr lang="en-US" sz="1800" dirty="0" err="1"/>
                <a:t>phẩy</a:t>
              </a:r>
              <a:r>
                <a:rPr lang="en-US" sz="1800" dirty="0"/>
                <a:t>”</a:t>
              </a:r>
            </a:p>
            <a:p>
              <a:pPr algn="just"/>
              <a:r>
                <a:rPr lang="en-US" sz="1800" dirty="0"/>
                <a:t>- </a:t>
              </a:r>
              <a:r>
                <a:rPr lang="en-US" sz="1800" dirty="0" err="1"/>
                <a:t>Viết</a:t>
              </a:r>
              <a:r>
                <a:rPr lang="en-US" sz="1800" dirty="0"/>
                <a:t> </a:t>
              </a:r>
              <a:r>
                <a:rPr lang="en-US" sz="1800" dirty="0" err="1"/>
                <a:t>phần</a:t>
              </a:r>
              <a:r>
                <a:rPr lang="en-US" sz="1800" dirty="0"/>
                <a:t> </a:t>
              </a:r>
              <a:r>
                <a:rPr lang="en-US" sz="1800" dirty="0" err="1"/>
                <a:t>thập</a:t>
              </a:r>
              <a:r>
                <a:rPr lang="en-US" sz="1800" dirty="0"/>
                <a:t> </a:t>
              </a:r>
              <a:r>
                <a:rPr lang="en-US" sz="1800" dirty="0" err="1"/>
                <a:t>phân</a:t>
              </a:r>
              <a:endParaRPr lang="en-US" sz="1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39339" y="2181512"/>
            <a:ext cx="2103121" cy="2961986"/>
            <a:chOff x="316807" y="2181512"/>
            <a:chExt cx="2103121" cy="2694494"/>
          </a:xfrm>
        </p:grpSpPr>
        <p:pic>
          <p:nvPicPr>
            <p:cNvPr id="24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23528" y="3131552"/>
              <a:ext cx="20472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/>
                <a:t>- So </a:t>
              </a:r>
              <a:r>
                <a:rPr lang="en-US" sz="1800" dirty="0" err="1"/>
                <a:t>sánh</a:t>
              </a:r>
              <a:r>
                <a:rPr lang="en-US" sz="1800" dirty="0"/>
                <a:t> </a:t>
              </a:r>
              <a:r>
                <a:rPr lang="en-US" sz="1800" dirty="0" err="1"/>
                <a:t>phần</a:t>
              </a:r>
              <a:r>
                <a:rPr lang="en-US" sz="1800" dirty="0"/>
                <a:t> </a:t>
              </a:r>
              <a:r>
                <a:rPr lang="en-US" sz="1800" dirty="0" err="1"/>
                <a:t>nguyên</a:t>
              </a:r>
              <a:r>
                <a:rPr lang="en-US" sz="1800" dirty="0"/>
                <a:t> </a:t>
              </a:r>
              <a:r>
                <a:rPr lang="en-US" sz="1800" dirty="0" err="1"/>
                <a:t>trước</a:t>
              </a:r>
              <a:r>
                <a:rPr lang="en-US" sz="1800" dirty="0"/>
                <a:t>.</a:t>
              </a:r>
            </a:p>
            <a:p>
              <a:pPr algn="just"/>
              <a:r>
                <a:rPr lang="en-US" sz="1800" dirty="0"/>
                <a:t>- So </a:t>
              </a:r>
              <a:r>
                <a:rPr lang="en-US" sz="1800" dirty="0" err="1"/>
                <a:t>sánh</a:t>
              </a:r>
              <a:r>
                <a:rPr lang="en-US" sz="1800" dirty="0"/>
                <a:t> </a:t>
              </a:r>
              <a:r>
                <a:rPr lang="en-US" sz="1800" dirty="0" err="1"/>
                <a:t>phần</a:t>
              </a:r>
              <a:r>
                <a:rPr lang="en-US" sz="1800" dirty="0"/>
                <a:t> </a:t>
              </a:r>
              <a:r>
                <a:rPr lang="en-US" sz="1800" dirty="0" err="1"/>
                <a:t>thập</a:t>
              </a:r>
              <a:r>
                <a:rPr lang="en-US" sz="1800" dirty="0"/>
                <a:t> </a:t>
              </a:r>
              <a:r>
                <a:rPr lang="en-US" sz="1800" dirty="0" err="1"/>
                <a:t>phân</a:t>
              </a:r>
              <a:r>
                <a:rPr lang="en-US" sz="1800" dirty="0"/>
                <a:t> </a:t>
              </a:r>
              <a:r>
                <a:rPr lang="en-US" sz="1800" dirty="0" err="1"/>
                <a:t>sau</a:t>
              </a:r>
              <a:r>
                <a:rPr lang="en-US" sz="1800" dirty="0"/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57651" y="2181511"/>
            <a:ext cx="2103121" cy="2961987"/>
            <a:chOff x="316807" y="2181512"/>
            <a:chExt cx="2103121" cy="269449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3528" y="3131552"/>
              <a:ext cx="204728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- </a:t>
              </a:r>
              <a:r>
                <a:rPr lang="en-US" sz="1800" dirty="0" err="1"/>
                <a:t>Đọc</a:t>
              </a:r>
              <a:r>
                <a:rPr lang="en-US" sz="1800" dirty="0"/>
                <a:t> </a:t>
              </a:r>
              <a:r>
                <a:rPr lang="en-US" sz="1800" dirty="0" err="1"/>
                <a:t>phần</a:t>
              </a:r>
              <a:r>
                <a:rPr lang="en-US" sz="1800" dirty="0"/>
                <a:t> </a:t>
              </a:r>
              <a:r>
                <a:rPr lang="en-US" sz="1800" dirty="0" err="1"/>
                <a:t>nguyên</a:t>
              </a:r>
              <a:endParaRPr lang="en-US" sz="1800" dirty="0"/>
            </a:p>
            <a:p>
              <a:pPr algn="just"/>
              <a:r>
                <a:rPr lang="en-US" sz="1800" dirty="0"/>
                <a:t>- </a:t>
              </a:r>
              <a:r>
                <a:rPr lang="en-US" sz="1800" dirty="0" err="1"/>
                <a:t>Đọc</a:t>
              </a:r>
              <a:r>
                <a:rPr lang="en-US" sz="1800" dirty="0"/>
                <a:t> </a:t>
              </a:r>
              <a:r>
                <a:rPr lang="en-US" sz="1800" dirty="0" err="1"/>
                <a:t>dấu</a:t>
              </a:r>
              <a:r>
                <a:rPr lang="en-US" sz="1800" dirty="0"/>
                <a:t> “</a:t>
              </a:r>
              <a:r>
                <a:rPr lang="en-US" sz="1800" dirty="0" err="1"/>
                <a:t>phẩy</a:t>
              </a:r>
              <a:r>
                <a:rPr lang="en-US" sz="1800" dirty="0"/>
                <a:t>”</a:t>
              </a:r>
            </a:p>
            <a:p>
              <a:pPr algn="just"/>
              <a:r>
                <a:rPr lang="en-US" sz="1800" dirty="0"/>
                <a:t>- </a:t>
              </a:r>
              <a:r>
                <a:rPr lang="en-US" sz="1800" dirty="0" err="1"/>
                <a:t>Đọc</a:t>
              </a:r>
              <a:r>
                <a:rPr lang="en-US" sz="1800" dirty="0"/>
                <a:t> </a:t>
              </a:r>
              <a:r>
                <a:rPr lang="en-US" sz="1800" dirty="0" err="1"/>
                <a:t>phần</a:t>
              </a:r>
              <a:r>
                <a:rPr lang="en-US" sz="1800" dirty="0"/>
                <a:t> </a:t>
              </a:r>
              <a:r>
                <a:rPr lang="en-US" sz="1800" dirty="0" err="1"/>
                <a:t>thập</a:t>
              </a:r>
              <a:r>
                <a:rPr lang="en-US" sz="1800" dirty="0"/>
                <a:t> </a:t>
              </a:r>
              <a:r>
                <a:rPr lang="en-US" sz="1800" dirty="0" err="1"/>
                <a:t>phân</a:t>
              </a:r>
              <a:endParaRPr lang="en-US" sz="1800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91680" y="158056"/>
            <a:ext cx="5832648" cy="100811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Một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số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kiến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thức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đã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học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về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số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thập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phân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607" y="1707654"/>
            <a:ext cx="2103120" cy="72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Các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hàng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của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9928" y="1707655"/>
            <a:ext cx="2103120" cy="720079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Đọc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04248" y="1707655"/>
            <a:ext cx="208823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So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sánh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99372" y="1707654"/>
            <a:ext cx="2103120" cy="72007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Viết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cxnSp>
        <p:nvCxnSpPr>
          <p:cNvPr id="27" name="Straight Arrow Connector 26"/>
          <p:cNvCxnSpPr>
            <a:stCxn id="5" idx="2"/>
          </p:cNvCxnSpPr>
          <p:nvPr/>
        </p:nvCxnSpPr>
        <p:spPr>
          <a:xfrm flipH="1">
            <a:off x="1347172" y="1166168"/>
            <a:ext cx="3260832" cy="541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</p:cNvCxnSpPr>
          <p:nvPr/>
        </p:nvCxnSpPr>
        <p:spPr>
          <a:xfrm flipH="1">
            <a:off x="3419872" y="1166168"/>
            <a:ext cx="1188132" cy="527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8" idx="0"/>
          </p:cNvCxnSpPr>
          <p:nvPr/>
        </p:nvCxnSpPr>
        <p:spPr>
          <a:xfrm>
            <a:off x="4608004" y="1166168"/>
            <a:ext cx="3240360" cy="54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2"/>
            <a:endCxn id="14" idx="0"/>
          </p:cNvCxnSpPr>
          <p:nvPr/>
        </p:nvCxnSpPr>
        <p:spPr>
          <a:xfrm>
            <a:off x="4608004" y="1166168"/>
            <a:ext cx="1042928" cy="541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10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529692" y="2449262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Dặn</a:t>
            </a:r>
            <a:r>
              <a:rPr lang="en-US" altLang="en-GB" dirty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 </a:t>
            </a:r>
            <a:r>
              <a:rPr lang="en-US" altLang="en-GB" dirty="0" err="1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dò</a:t>
            </a:r>
            <a:endParaRPr lang="en-US" altLang="en-GB" dirty="0">
              <a:solidFill>
                <a:schemeClr val="tx1"/>
              </a:solidFill>
              <a:latin typeface="UTM Showcard" pitchFamily="18" charset="0"/>
              <a:ea typeface="华文彩云" panose="02010800040101010101" charset="-122"/>
              <a:cs typeface="Algerian" panose="04020705040A02060702" charset="0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2416260" y="346150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104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1635760"/>
            <a:ext cx="3491865" cy="3507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组合 24"/>
          <p:cNvGrpSpPr/>
          <p:nvPr/>
        </p:nvGrpSpPr>
        <p:grpSpPr>
          <a:xfrm>
            <a:off x="4705350" y="741690"/>
            <a:ext cx="3971290" cy="1109980"/>
            <a:chOff x="7410" y="941"/>
            <a:chExt cx="6254" cy="1748"/>
          </a:xfrm>
        </p:grpSpPr>
        <p:grpSp>
          <p:nvGrpSpPr>
            <p:cNvPr id="21" name="组合 20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16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AFD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01</a:t>
                </a:r>
              </a:p>
            </p:txBody>
          </p:sp>
        </p:grpSp>
        <p:sp>
          <p:nvSpPr>
            <p:cNvPr id="22" name="Google Shape;332;p28"/>
            <p:cNvSpPr txBox="1"/>
            <p:nvPr/>
          </p:nvSpPr>
          <p:spPr>
            <a:xfrm>
              <a:off x="9081" y="1811"/>
              <a:ext cx="4583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Xem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lại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kiến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thức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đã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ôn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tập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trong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hôm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nay.</a:t>
              </a:r>
              <a:endParaRPr lang="en-GB" sz="2400" dirty="0">
                <a:latin typeface="UTM Nokia Standard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71370" y="2775902"/>
            <a:ext cx="4019550" cy="1227455"/>
            <a:chOff x="7410" y="941"/>
            <a:chExt cx="6330" cy="1933"/>
          </a:xfrm>
        </p:grpSpPr>
        <p:grpSp>
          <p:nvGrpSpPr>
            <p:cNvPr id="27" name="组合 26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28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FFC8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</a:t>
                </a:r>
                <a:r>
                  <a:rPr lang="en-US" altLang="en-GB">
                    <a:latin typeface="Algerian" panose="04020705040A02060702" charset="0"/>
                    <a:cs typeface="Algerian" panose="04020705040A02060702" charset="0"/>
                  </a:rPr>
                  <a:t>2</a:t>
                </a:r>
              </a:p>
            </p:txBody>
          </p:sp>
        </p:grpSp>
        <p:sp>
          <p:nvSpPr>
            <p:cNvPr id="31" name="Google Shape;332;p28"/>
            <p:cNvSpPr txBox="1"/>
            <p:nvPr/>
          </p:nvSpPr>
          <p:spPr>
            <a:xfrm>
              <a:off x="9014" y="1996"/>
              <a:ext cx="4726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/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Chuẩn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bị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trước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“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Viết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các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đo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độ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dưới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dạng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”.</a:t>
              </a:r>
              <a:endParaRPr lang="en-GB" sz="2400" dirty="0">
                <a:latin typeface="UTM Nokia Standard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16440" y="4108450"/>
            <a:ext cx="2383085" cy="851535"/>
            <a:chOff x="10262" y="6470"/>
            <a:chExt cx="3753" cy="1341"/>
          </a:xfrm>
        </p:grpSpPr>
        <p:grpSp>
          <p:nvGrpSpPr>
            <p:cNvPr id="430" name="Google Shape;430;p32"/>
            <p:cNvGrpSpPr/>
            <p:nvPr/>
          </p:nvGrpSpPr>
          <p:grpSpPr>
            <a:xfrm>
              <a:off x="10262" y="7426"/>
              <a:ext cx="2969" cy="324"/>
              <a:chOff x="6784410" y="4690826"/>
              <a:chExt cx="1885332" cy="205976"/>
            </a:xfrm>
          </p:grpSpPr>
          <p:sp>
            <p:nvSpPr>
              <p:cNvPr id="435" name="Google Shape;435;p32"/>
              <p:cNvSpPr/>
              <p:nvPr/>
            </p:nvSpPr>
            <p:spPr>
              <a:xfrm>
                <a:off x="8564347" y="4690826"/>
                <a:ext cx="105395" cy="11949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6784410" y="4779150"/>
                <a:ext cx="1551855" cy="117652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1727" fill="none" extrusionOk="0">
                    <a:moveTo>
                      <a:pt x="17860" y="1465"/>
                    </a:moveTo>
                    <a:cubicBezTo>
                      <a:pt x="17550" y="989"/>
                      <a:pt x="16717" y="453"/>
                      <a:pt x="16110" y="429"/>
                    </a:cubicBezTo>
                    <a:cubicBezTo>
                      <a:pt x="15193" y="417"/>
                      <a:pt x="14871" y="1727"/>
                      <a:pt x="13979" y="1715"/>
                    </a:cubicBezTo>
                    <a:cubicBezTo>
                      <a:pt x="13133" y="1703"/>
                      <a:pt x="13074" y="512"/>
                      <a:pt x="12121" y="274"/>
                    </a:cubicBezTo>
                    <a:cubicBezTo>
                      <a:pt x="11002" y="1"/>
                      <a:pt x="10645" y="1536"/>
                      <a:pt x="9347" y="1417"/>
                    </a:cubicBezTo>
                    <a:cubicBezTo>
                      <a:pt x="8335" y="1322"/>
                      <a:pt x="8228" y="346"/>
                      <a:pt x="7263" y="405"/>
                    </a:cubicBezTo>
                    <a:cubicBezTo>
                      <a:pt x="6299" y="465"/>
                      <a:pt x="6192" y="1441"/>
                      <a:pt x="5251" y="1489"/>
                    </a:cubicBezTo>
                    <a:cubicBezTo>
                      <a:pt x="4203" y="1536"/>
                      <a:pt x="4120" y="310"/>
                      <a:pt x="3037" y="346"/>
                    </a:cubicBezTo>
                    <a:cubicBezTo>
                      <a:pt x="2215" y="370"/>
                      <a:pt x="1858" y="1084"/>
                      <a:pt x="691" y="1060"/>
                    </a:cubicBezTo>
                    <a:cubicBezTo>
                      <a:pt x="393" y="1060"/>
                      <a:pt x="155" y="1001"/>
                      <a:pt x="1" y="953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0" name="图片 39" descr="刻刀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674" y="6470"/>
              <a:ext cx="1341" cy="1341"/>
            </a:xfrm>
            <a:prstGeom prst="rect">
              <a:avLst/>
            </a:prstGeom>
          </p:spPr>
        </p:pic>
      </p:grpSp>
      <p:sp>
        <p:nvSpPr>
          <p:cNvPr id="42" name="Google Shape;460;p32"/>
          <p:cNvSpPr/>
          <p:nvPr/>
        </p:nvSpPr>
        <p:spPr>
          <a:xfrm rot="2006702">
            <a:off x="2806641" y="139092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2" y="465574"/>
            <a:ext cx="1705263" cy="411899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animBg="1"/>
      <p:bldP spid="460" grpId="1" animBg="1"/>
      <p:bldP spid="42" grpId="0" animBg="1"/>
      <p:bldP spid="4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10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sp>
        <p:nvSpPr>
          <p:cNvPr id="25" name="文本框 66">
            <a:extLst>
              <a:ext uri="{FF2B5EF4-FFF2-40B4-BE49-F238E27FC236}">
                <a16:creationId xmlns:a16="http://schemas.microsoft.com/office/drawing/2014/main" id="{969E2F5C-2299-47D6-97FF-B5BBF0E235CC}"/>
              </a:ext>
            </a:extLst>
          </p:cNvPr>
          <p:cNvSpPr txBox="1"/>
          <p:nvPr/>
        </p:nvSpPr>
        <p:spPr>
          <a:xfrm>
            <a:off x="179512" y="2487294"/>
            <a:ext cx="5961582" cy="253146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8000" b="1" dirty="0">
                <a:ln w="31750">
                  <a:solidFill>
                    <a:schemeClr val="bg1"/>
                  </a:solidFill>
                </a:ln>
                <a:solidFill>
                  <a:srgbClr val="006FB5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UTM Soraya" pitchFamily="18" charset="0"/>
                <a:ea typeface="汉仪铸字木头人W" panose="00020600040101010101" pitchFamily="18" charset="-122"/>
              </a:rPr>
              <a:t>Thank   </a:t>
            </a:r>
            <a:r>
              <a:rPr lang="en-US" altLang="zh-CN" sz="8000" b="1" dirty="0">
                <a:ln w="31750">
                  <a:solidFill>
                    <a:schemeClr val="bg1"/>
                  </a:solidFill>
                </a:ln>
                <a:solidFill>
                  <a:srgbClr val="006FB5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UTM Soraya" pitchFamily="18" charset="0"/>
                <a:ea typeface="汉仪铸字木头人W" panose="00020600040101010101" pitchFamily="18" charset="-122"/>
              </a:rPr>
              <a:t>			you!</a:t>
            </a:r>
            <a:endParaRPr lang="zh-CN" altLang="en-US" sz="8000" b="1" dirty="0">
              <a:ln w="31750">
                <a:solidFill>
                  <a:schemeClr val="bg1"/>
                </a:solidFill>
              </a:ln>
              <a:solidFill>
                <a:srgbClr val="006FB5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  <a:latin typeface="UTM Soraya" pitchFamily="18" charset="0"/>
              <a:ea typeface="汉仪铸字木头人W" panose="00020600040101010101" pitchFamily="18" charset="-122"/>
            </a:endParaRPr>
          </a:p>
        </p:txBody>
      </p:sp>
      <p:pic>
        <p:nvPicPr>
          <p:cNvPr id="26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761.0816" end="72631.111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91993" y="52360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05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7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521016" y="123478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Nokia Standard" pitchFamily="18" charset="0"/>
                <a:sym typeface="+mn-ea"/>
              </a:rPr>
              <a:t>4/ </a:t>
            </a:r>
            <a:r>
              <a:rPr lang="en-US" dirty="0" err="1">
                <a:latin typeface="UTM Nokia Standard" pitchFamily="18" charset="0"/>
                <a:sym typeface="+mn-ea"/>
              </a:rPr>
              <a:t>Tính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bằng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cách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thuận</a:t>
            </a:r>
            <a:r>
              <a:rPr lang="en-US" dirty="0">
                <a:latin typeface="UTM Nokia Standard" pitchFamily="18" charset="0"/>
                <a:sym typeface="+mn-ea"/>
              </a:rPr>
              <a:t> </a:t>
            </a:r>
            <a:r>
              <a:rPr lang="en-US" dirty="0" err="1">
                <a:latin typeface="UTM Nokia Standard" pitchFamily="18" charset="0"/>
                <a:sym typeface="+mn-ea"/>
              </a:rPr>
              <a:t>tiện</a:t>
            </a:r>
            <a:r>
              <a:rPr lang="en-US" dirty="0">
                <a:latin typeface="UTM Nokia Standard" pitchFamily="18" charset="0"/>
                <a:sym typeface="+mn-ea"/>
              </a:rPr>
              <a:t>:</a:t>
            </a:r>
            <a:endParaRPr lang="en-GB" dirty="0">
              <a:latin typeface="UTM Nokia Standar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481;p33"/>
              <p:cNvSpPr txBox="1"/>
              <p:nvPr/>
            </p:nvSpPr>
            <p:spPr>
              <a:xfrm>
                <a:off x="275711" y="1127054"/>
                <a:ext cx="2640105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a)</a:t>
                </a: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36 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45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5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6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1" y="1127054"/>
                <a:ext cx="2640105" cy="1300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481;p33"/>
              <p:cNvSpPr txBox="1"/>
              <p:nvPr/>
            </p:nvSpPr>
            <p:spPr>
              <a:xfrm>
                <a:off x="179512" y="3435846"/>
                <a:ext cx="2640105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b)</a:t>
                </a: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56 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63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9 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8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27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35846"/>
                <a:ext cx="2640105" cy="1300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481;p33"/>
              <p:cNvSpPr txBox="1"/>
              <p:nvPr/>
            </p:nvSpPr>
            <p:spPr>
              <a:xfrm>
                <a:off x="2411760" y="1127053"/>
                <a:ext cx="3230592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6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9 × 5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5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28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127053"/>
                <a:ext cx="3230592" cy="1300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481;p33"/>
              <p:cNvSpPr txBox="1"/>
              <p:nvPr/>
            </p:nvSpPr>
            <p:spPr>
              <a:xfrm>
                <a:off x="5220072" y="1127051"/>
                <a:ext cx="1862440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54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1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30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27051"/>
                <a:ext cx="1862440" cy="1300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3203848" y="1294320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274342" y="1302704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887412" y="192367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88997" y="192367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Google Shape;481;p33"/>
              <p:cNvSpPr txBox="1"/>
              <p:nvPr/>
            </p:nvSpPr>
            <p:spPr>
              <a:xfrm>
                <a:off x="6540865" y="1275606"/>
                <a:ext cx="983463" cy="4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37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865" y="1275606"/>
                <a:ext cx="983463" cy="476958"/>
              </a:xfrm>
              <a:prstGeom prst="rect">
                <a:avLst/>
              </a:prstGeom>
              <a:blipFill rotWithShape="1">
                <a:blip r:embed="rId7"/>
                <a:stretch>
                  <a:fillRect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Google Shape;481;p33"/>
          <p:cNvSpPr txBox="1"/>
          <p:nvPr/>
        </p:nvSpPr>
        <p:spPr>
          <a:xfrm>
            <a:off x="7116929" y="1373945"/>
            <a:ext cx="983463" cy="4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思源黑体 CN Medium" panose="020B0600000000000000" charset="-122"/>
                <a:cs typeface="Times New Roman" pitchFamily="18" charset="0"/>
                <a:sym typeface="+mn-ea"/>
              </a:rPr>
              <a:t>54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思源黑体 CN Medium" panose="020B0600000000000000" charset="-122"/>
              <a:cs typeface="Times New Roman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481;p33"/>
              <p:cNvSpPr txBox="1"/>
              <p:nvPr/>
            </p:nvSpPr>
            <p:spPr>
              <a:xfrm>
                <a:off x="2339752" y="3435846"/>
                <a:ext cx="3230592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8 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7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×7 × 9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9 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×8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41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435846"/>
                <a:ext cx="3230592" cy="13006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481;p33"/>
              <p:cNvSpPr txBox="1"/>
              <p:nvPr/>
            </p:nvSpPr>
            <p:spPr>
              <a:xfrm>
                <a:off x="5148064" y="3435844"/>
                <a:ext cx="1862440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49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1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42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435844"/>
                <a:ext cx="1862440" cy="13006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>
            <a:off x="3131840" y="3603113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202334" y="3611497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877835" y="421716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489483" y="4232471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Google Shape;481;p33"/>
              <p:cNvSpPr txBox="1"/>
              <p:nvPr/>
            </p:nvSpPr>
            <p:spPr>
              <a:xfrm>
                <a:off x="6468857" y="3584399"/>
                <a:ext cx="983463" cy="4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 xmlns="">
          <p:sp>
            <p:nvSpPr>
              <p:cNvPr id="51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857" y="3584399"/>
                <a:ext cx="983463" cy="476958"/>
              </a:xfrm>
              <a:prstGeom prst="rect">
                <a:avLst/>
              </a:prstGeom>
              <a:blipFill rotWithShape="1">
                <a:blip r:embed="rId10"/>
                <a:stretch>
                  <a:fillRect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Google Shape;481;p33"/>
          <p:cNvSpPr txBox="1"/>
          <p:nvPr/>
        </p:nvSpPr>
        <p:spPr>
          <a:xfrm>
            <a:off x="7044921" y="3682738"/>
            <a:ext cx="983463" cy="4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思源黑体 CN Medium" panose="020B0600000000000000" charset="-122"/>
                <a:cs typeface="Times New Roman" pitchFamily="18" charset="0"/>
                <a:sym typeface="+mn-ea"/>
              </a:rPr>
              <a:t>49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思源黑体 CN Medium" panose="020B0600000000000000" charset="-122"/>
              <a:cs typeface="Times New Roman" pitchFamily="18" charset="0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381" y="4736523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chuẩn</a:t>
            </a:r>
            <a:r>
              <a:rPr lang="en-US" i="1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4628" y="2427730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Giảm</a:t>
            </a:r>
            <a:r>
              <a:rPr lang="en-US" i="1" dirty="0"/>
              <a:t> </a:t>
            </a:r>
            <a:r>
              <a:rPr lang="en-US" i="1" dirty="0" err="1"/>
              <a:t>tải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1195992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3" grpId="1"/>
      <p:bldP spid="6" grpId="0"/>
      <p:bldP spid="27" grpId="0"/>
      <p:bldP spid="28" grpId="0"/>
      <p:bldP spid="30" grpId="0"/>
      <p:bldP spid="37" grpId="0"/>
      <p:bldP spid="40" grpId="0"/>
      <p:bldP spid="41" grpId="0"/>
      <p:bldP spid="42" grpId="0"/>
      <p:bldP spid="51" grpId="0"/>
      <p:bldP spid="54" grpId="0"/>
      <p:bldP spid="5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-36512" y="4076698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211570" y="2651425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LUYỆN TẬP CHUNG</a:t>
            </a:r>
          </a:p>
        </p:txBody>
      </p:sp>
      <p:sp>
        <p:nvSpPr>
          <p:cNvPr id="21" name="Google Shape;219;p34"/>
          <p:cNvSpPr txBox="1">
            <a:spLocks noGrp="1"/>
          </p:cNvSpPr>
          <p:nvPr>
            <p:ph type="subTitle" idx="1"/>
          </p:nvPr>
        </p:nvSpPr>
        <p:spPr>
          <a:xfrm>
            <a:off x="2509070" y="4057481"/>
            <a:ext cx="1489000" cy="530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UVN Sang Song Nang" pitchFamily="66" charset="0"/>
                <a:cs typeface="Algerian" panose="04020705040A02060702" charset="0"/>
              </a:rPr>
              <a:t>(</a:t>
            </a:r>
            <a:r>
              <a:rPr lang="en-GB" sz="1800" dirty="0" err="1">
                <a:solidFill>
                  <a:schemeClr val="tx1"/>
                </a:solidFill>
                <a:latin typeface="UVN Sang Song Nang" pitchFamily="66" charset="0"/>
                <a:cs typeface="Algerian" panose="04020705040A02060702" charset="0"/>
              </a:rPr>
              <a:t>Trang</a:t>
            </a:r>
            <a:r>
              <a:rPr lang="en-GB" sz="1800" dirty="0">
                <a:solidFill>
                  <a:schemeClr val="tx1"/>
                </a:solidFill>
                <a:latin typeface="UVN Sang Song Nang" pitchFamily="66" charset="0"/>
                <a:cs typeface="Algerian" panose="04020705040A02060702" charset="0"/>
              </a:rPr>
              <a:t> 43)</a:t>
            </a:r>
          </a:p>
        </p:txBody>
      </p:sp>
      <p:sp>
        <p:nvSpPr>
          <p:cNvPr id="22" name="Google Shape;200;p25"/>
          <p:cNvSpPr/>
          <p:nvPr/>
        </p:nvSpPr>
        <p:spPr>
          <a:xfrm>
            <a:off x="1043608" y="4372081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517457" y="326390"/>
            <a:ext cx="6327775" cy="4476750"/>
            <a:chOff x="3912" y="514"/>
            <a:chExt cx="9965" cy="7050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sp>
        <p:nvSpPr>
          <p:cNvPr id="25" name="Google Shape;219;p34"/>
          <p:cNvSpPr txBox="1">
            <a:spLocks/>
          </p:cNvSpPr>
          <p:nvPr/>
        </p:nvSpPr>
        <p:spPr>
          <a:xfrm>
            <a:off x="383540" y="1976269"/>
            <a:ext cx="2834640" cy="6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ngolin"/>
              <a:buNone/>
              <a:defRPr sz="24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 algn="ctr"/>
            <a:r>
              <a:rPr lang="en-GB" sz="1800" u="sng" dirty="0" err="1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rPr>
              <a:t>tOÁN</a:t>
            </a:r>
            <a:endParaRPr lang="en-GB" sz="1800" u="sng" dirty="0">
              <a:solidFill>
                <a:schemeClr val="tx1"/>
              </a:solidFill>
              <a:latin typeface="Algerian" panose="04020705040A02060702" charset="0"/>
              <a:cs typeface="Algerian" panose="04020705040A020607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2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build="p"/>
      <p:bldP spid="21" grpId="1" build="p"/>
      <p:bldP spid="22" grpId="0" animBg="1"/>
      <p:bldP spid="22" grpId="1" animBg="1"/>
      <p:bldP spid="25" grpId="0" build="p"/>
      <p:bldP spid="25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713105" y="445135"/>
            <a:ext cx="5227047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>
                <a:solidFill>
                  <a:schemeClr val="tx1"/>
                </a:solidFill>
                <a:latin typeface="UTM Atlas" pitchFamily="18" charset="0"/>
                <a:ea typeface="华文彩云" panose="02010800040101010101" charset="-122"/>
                <a:cs typeface="Algerian" panose="04020705040A02060702" charset="0"/>
                <a:sym typeface="+mn-ea"/>
              </a:rPr>
              <a:t>YÊU CẦU CẦN ĐẠT</a:t>
            </a:r>
            <a:endParaRPr lang="en-GB" dirty="0">
              <a:latin typeface="UTM Atlas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3895" y="1527138"/>
            <a:ext cx="1819910" cy="1852955"/>
            <a:chOff x="1077" y="2405"/>
            <a:chExt cx="2866" cy="2918"/>
          </a:xfrm>
        </p:grpSpPr>
        <p:sp>
          <p:nvSpPr>
            <p:cNvPr id="17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18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01</a:t>
              </a:r>
            </a:p>
          </p:txBody>
        </p:sp>
        <p:sp>
          <p:nvSpPr>
            <p:cNvPr id="20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Đọc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6530" y="1527138"/>
            <a:ext cx="1819910" cy="1852955"/>
            <a:chOff x="1077" y="2405"/>
            <a:chExt cx="2866" cy="2918"/>
          </a:xfrm>
        </p:grpSpPr>
        <p:sp>
          <p:nvSpPr>
            <p:cNvPr id="26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27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2</a:t>
              </a:r>
            </a:p>
          </p:txBody>
        </p:sp>
        <p:sp>
          <p:nvSpPr>
            <p:cNvPr id="29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Viết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2495" y="1527138"/>
            <a:ext cx="1965325" cy="1852955"/>
            <a:chOff x="1035" y="2405"/>
            <a:chExt cx="3095" cy="2918"/>
          </a:xfrm>
        </p:grpSpPr>
        <p:sp>
          <p:nvSpPr>
            <p:cNvPr id="33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34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3</a:t>
              </a:r>
            </a:p>
          </p:txBody>
        </p:sp>
        <p:sp>
          <p:nvSpPr>
            <p:cNvPr id="36" name="Google Shape;296;p27"/>
            <p:cNvSpPr txBox="1"/>
            <p:nvPr/>
          </p:nvSpPr>
          <p:spPr>
            <a:xfrm>
              <a:off x="1035" y="4617"/>
              <a:ext cx="3095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Sắp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xếp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theo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thứ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tự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800" y="1527138"/>
            <a:ext cx="1819910" cy="1852955"/>
            <a:chOff x="1077" y="2405"/>
            <a:chExt cx="2866" cy="2918"/>
          </a:xfrm>
        </p:grpSpPr>
        <p:sp>
          <p:nvSpPr>
            <p:cNvPr id="39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40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4</a:t>
              </a:r>
            </a:p>
          </p:txBody>
        </p:sp>
        <p:sp>
          <p:nvSpPr>
            <p:cNvPr id="42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Rèn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tính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cẩn</a:t>
              </a:r>
              <a:r>
                <a:rPr lang="en-US" altLang="en-GB" dirty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  <p:bldP spid="29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521016" y="123478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7" name="Google Shape;817;p40"/>
          <p:cNvSpPr/>
          <p:nvPr/>
        </p:nvSpPr>
        <p:spPr>
          <a:xfrm>
            <a:off x="806767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6" name="Google Shape;481;p33"/>
          <p:cNvSpPr txBox="1"/>
          <p:nvPr/>
        </p:nvSpPr>
        <p:spPr>
          <a:xfrm>
            <a:off x="268287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7,5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7" name="Google Shape;482;p33"/>
          <p:cNvSpPr txBox="1"/>
          <p:nvPr/>
        </p:nvSpPr>
        <p:spPr>
          <a:xfrm>
            <a:off x="160337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Bảy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22" name="Google Shape;817;p40"/>
          <p:cNvSpPr/>
          <p:nvPr/>
        </p:nvSpPr>
        <p:spPr>
          <a:xfrm>
            <a:off x="3219132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24" name="Google Shape;481;p33"/>
          <p:cNvSpPr txBox="1"/>
          <p:nvPr/>
        </p:nvSpPr>
        <p:spPr>
          <a:xfrm>
            <a:off x="2680652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28,416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25" name="Google Shape;482;p33"/>
          <p:cNvSpPr txBox="1"/>
          <p:nvPr/>
        </p:nvSpPr>
        <p:spPr>
          <a:xfrm>
            <a:off x="2572702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bốn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sáu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29" name="Google Shape;817;p40"/>
          <p:cNvSpPr/>
          <p:nvPr/>
        </p:nvSpPr>
        <p:spPr>
          <a:xfrm>
            <a:off x="5631497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31" name="Google Shape;481;p33"/>
          <p:cNvSpPr txBox="1"/>
          <p:nvPr/>
        </p:nvSpPr>
        <p:spPr>
          <a:xfrm>
            <a:off x="5093017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201,05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2" name="Google Shape;482;p33"/>
          <p:cNvSpPr txBox="1"/>
          <p:nvPr/>
        </p:nvSpPr>
        <p:spPr>
          <a:xfrm>
            <a:off x="4985067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36" name="Google Shape;817;p40"/>
          <p:cNvSpPr/>
          <p:nvPr/>
        </p:nvSpPr>
        <p:spPr>
          <a:xfrm>
            <a:off x="708630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38" name="Google Shape;481;p33"/>
          <p:cNvSpPr txBox="1"/>
          <p:nvPr/>
        </p:nvSpPr>
        <p:spPr>
          <a:xfrm>
            <a:off x="170150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36,2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9" name="Google Shape;482;p33"/>
          <p:cNvSpPr txBox="1"/>
          <p:nvPr/>
        </p:nvSpPr>
        <p:spPr>
          <a:xfrm>
            <a:off x="62200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Ba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sáu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3" name="Google Shape;817;p40"/>
          <p:cNvSpPr/>
          <p:nvPr/>
        </p:nvSpPr>
        <p:spPr>
          <a:xfrm>
            <a:off x="3120995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5" name="Google Shape;481;p33"/>
          <p:cNvSpPr txBox="1"/>
          <p:nvPr/>
        </p:nvSpPr>
        <p:spPr>
          <a:xfrm>
            <a:off x="2582515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9,001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6" name="Google Shape;482;p33"/>
          <p:cNvSpPr txBox="1"/>
          <p:nvPr/>
        </p:nvSpPr>
        <p:spPr>
          <a:xfrm>
            <a:off x="2474565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Chín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50" name="Google Shape;817;p40"/>
          <p:cNvSpPr/>
          <p:nvPr/>
        </p:nvSpPr>
        <p:spPr>
          <a:xfrm>
            <a:off x="5533360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52" name="Google Shape;481;p33"/>
          <p:cNvSpPr txBox="1"/>
          <p:nvPr/>
        </p:nvSpPr>
        <p:spPr>
          <a:xfrm>
            <a:off x="4994880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84,302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53" name="Google Shape;482;p33"/>
          <p:cNvSpPr txBox="1"/>
          <p:nvPr/>
        </p:nvSpPr>
        <p:spPr>
          <a:xfrm>
            <a:off x="4787389" y="4040877"/>
            <a:ext cx="2016859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bốn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ba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71" name="Google Shape;817;p40"/>
          <p:cNvSpPr/>
          <p:nvPr/>
        </p:nvSpPr>
        <p:spPr>
          <a:xfrm>
            <a:off x="7765608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73" name="Google Shape;481;p33"/>
          <p:cNvSpPr txBox="1"/>
          <p:nvPr/>
        </p:nvSpPr>
        <p:spPr>
          <a:xfrm>
            <a:off x="7227128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0,187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74" name="Google Shape;482;p33"/>
          <p:cNvSpPr txBox="1"/>
          <p:nvPr/>
        </p:nvSpPr>
        <p:spPr>
          <a:xfrm>
            <a:off x="7119178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bảy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78" name="Google Shape;817;p40"/>
          <p:cNvSpPr/>
          <p:nvPr/>
        </p:nvSpPr>
        <p:spPr>
          <a:xfrm>
            <a:off x="7667471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80" name="Google Shape;481;p33"/>
          <p:cNvSpPr txBox="1"/>
          <p:nvPr/>
        </p:nvSpPr>
        <p:spPr>
          <a:xfrm>
            <a:off x="7128991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0,010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81" name="Google Shape;482;p33"/>
          <p:cNvSpPr txBox="1"/>
          <p:nvPr/>
        </p:nvSpPr>
        <p:spPr>
          <a:xfrm>
            <a:off x="7021041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3" grpId="1"/>
      <p:bldP spid="817" grpId="0" animBg="1"/>
      <p:bldP spid="6" grpId="0"/>
      <p:bldP spid="7" grpId="0"/>
      <p:bldP spid="22" grpId="0" animBg="1"/>
      <p:bldP spid="24" grpId="0"/>
      <p:bldP spid="25" grpId="0"/>
      <p:bldP spid="29" grpId="0" animBg="1"/>
      <p:bldP spid="31" grpId="0"/>
      <p:bldP spid="32" grpId="0"/>
      <p:bldP spid="36" grpId="0" animBg="1"/>
      <p:bldP spid="38" grpId="0"/>
      <p:bldP spid="39" grpId="0"/>
      <p:bldP spid="43" grpId="0" animBg="1"/>
      <p:bldP spid="45" grpId="0"/>
      <p:bldP spid="46" grpId="0"/>
      <p:bldP spid="50" grpId="0" animBg="1"/>
      <p:bldP spid="52" grpId="0"/>
      <p:bldP spid="53" grpId="0"/>
      <p:bldP spid="71" grpId="0" animBg="1"/>
      <p:bldP spid="73" grpId="0"/>
      <p:bldP spid="74" grpId="0"/>
      <p:bldP spid="78" grpId="0" animBg="1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331" y="1018539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Ghi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nhớ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!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30387" y="1554162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E02C9A-D246-4ABE-BB0C-351358CA5EDF}"/>
              </a:ext>
            </a:extLst>
          </p:cNvPr>
          <p:cNvSpPr/>
          <p:nvPr/>
        </p:nvSpPr>
        <p:spPr>
          <a:xfrm>
            <a:off x="251520" y="248827"/>
            <a:ext cx="64807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Khi </a:t>
            </a:r>
            <a:r>
              <a:rPr lang="en-US" altLang="en-GB" sz="24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đọc</a:t>
            </a: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4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số</a:t>
            </a: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4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thập</a:t>
            </a: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4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phân</a:t>
            </a: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ta </a:t>
            </a:r>
            <a:r>
              <a:rPr lang="en-US" altLang="en-GB" sz="24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cần</a:t>
            </a: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4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lưu</a:t>
            </a: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ý </a:t>
            </a:r>
            <a:r>
              <a:rPr lang="en-US" altLang="en-GB" sz="24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gì</a:t>
            </a: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4155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360" grpId="1"/>
      <p:bldP spid="361" grpId="0" build="p"/>
      <p:bldP spid="361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grpSp>
        <p:nvGrpSpPr>
          <p:cNvPr id="466" name="Google Shape;466;p33"/>
          <p:cNvGrpSpPr/>
          <p:nvPr/>
        </p:nvGrpSpPr>
        <p:grpSpPr>
          <a:xfrm>
            <a:off x="6126986" y="3278206"/>
            <a:ext cx="2205941" cy="1682475"/>
            <a:chOff x="6214311" y="3125853"/>
            <a:chExt cx="1981088" cy="1649647"/>
          </a:xfrm>
        </p:grpSpPr>
        <p:sp>
          <p:nvSpPr>
            <p:cNvPr id="467" name="Google Shape;467;p33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68" name="Google Shape;468;p33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grpSp>
        <p:nvGrpSpPr>
          <p:cNvPr id="469" name="Google Shape;469;p33"/>
          <p:cNvGrpSpPr/>
          <p:nvPr/>
        </p:nvGrpSpPr>
        <p:grpSpPr>
          <a:xfrm>
            <a:off x="2670076" y="3312125"/>
            <a:ext cx="2402654" cy="1615775"/>
            <a:chOff x="2793470" y="3159723"/>
            <a:chExt cx="2156200" cy="1615775"/>
          </a:xfrm>
        </p:grpSpPr>
        <p:sp>
          <p:nvSpPr>
            <p:cNvPr id="470" name="Google Shape;470;p33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grpSp>
        <p:nvGrpSpPr>
          <p:cNvPr id="472" name="Google Shape;472;p33"/>
          <p:cNvGrpSpPr/>
          <p:nvPr/>
        </p:nvGrpSpPr>
        <p:grpSpPr>
          <a:xfrm>
            <a:off x="4407629" y="1152749"/>
            <a:ext cx="2210477" cy="1579448"/>
            <a:chOff x="4498795" y="1305150"/>
            <a:chExt cx="2028147" cy="1579448"/>
          </a:xfrm>
        </p:grpSpPr>
        <p:sp>
          <p:nvSpPr>
            <p:cNvPr id="473" name="Google Shape;473;p33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74" name="Google Shape;474;p33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grpSp>
        <p:nvGrpSpPr>
          <p:cNvPr id="475" name="Google Shape;475;p33"/>
          <p:cNvGrpSpPr/>
          <p:nvPr/>
        </p:nvGrpSpPr>
        <p:grpSpPr>
          <a:xfrm>
            <a:off x="998042" y="1093150"/>
            <a:ext cx="2156162" cy="1683000"/>
            <a:chOff x="1088636" y="1245544"/>
            <a:chExt cx="1975050" cy="1683000"/>
          </a:xfrm>
        </p:grpSpPr>
        <p:sp>
          <p:nvSpPr>
            <p:cNvPr id="476" name="Google Shape;476;p33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77" name="Google Shape;477;p33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sp>
        <p:nvSpPr>
          <p:cNvPr id="479" name="Google Shape;479;p33"/>
          <p:cNvSpPr txBox="1"/>
          <p:nvPr/>
        </p:nvSpPr>
        <p:spPr>
          <a:xfrm>
            <a:off x="1231263" y="1275606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5,7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0" name="Google Shape;480;p33"/>
          <p:cNvSpPr txBox="1"/>
          <p:nvPr/>
        </p:nvSpPr>
        <p:spPr>
          <a:xfrm>
            <a:off x="1089425" y="1701017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a)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bảy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1" name="Google Shape;481;p33"/>
          <p:cNvSpPr txBox="1"/>
          <p:nvPr/>
        </p:nvSpPr>
        <p:spPr>
          <a:xfrm>
            <a:off x="2937625" y="3363838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0,01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2771595" y="379583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c)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4645138" y="1275606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32,85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4502124" y="1701017"/>
            <a:ext cx="1879901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b) Ba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6348238" y="3380678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0,304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6182208" y="379583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d)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ba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bốn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>
                <a:latin typeface="UTM Nokia Standard" pitchFamily="18" charset="0"/>
                <a:ea typeface="思源黑体 CN Light" panose="020B0300000000000000" charset="-122"/>
                <a:sym typeface="+mn-ea"/>
              </a:rPr>
              <a:t>nghìn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1898365" y="2907016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88" name="Google Shape;488;p33"/>
          <p:cNvSpPr/>
          <p:nvPr/>
        </p:nvSpPr>
        <p:spPr>
          <a:xfrm>
            <a:off x="3604727" y="287969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89" name="Google Shape;489;p33"/>
          <p:cNvSpPr/>
          <p:nvPr/>
        </p:nvSpPr>
        <p:spPr>
          <a:xfrm>
            <a:off x="5312252" y="291612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90" name="Google Shape;490;p33"/>
          <p:cNvSpPr/>
          <p:nvPr/>
        </p:nvSpPr>
        <p:spPr>
          <a:xfrm>
            <a:off x="7015352" y="2965011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526" name="Google Shape;526;p33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pic>
        <p:nvPicPr>
          <p:cNvPr id="10" name="图片 9" descr="计算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80000">
            <a:off x="632460" y="1122045"/>
            <a:ext cx="615950" cy="615950"/>
          </a:xfrm>
          <a:prstGeom prst="rect">
            <a:avLst/>
          </a:prstGeom>
        </p:spPr>
      </p:pic>
      <p:pic>
        <p:nvPicPr>
          <p:cNvPr id="16" name="图片 15" descr="铅笔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48785" y="1008380"/>
            <a:ext cx="734060" cy="734060"/>
          </a:xfrm>
          <a:prstGeom prst="rect">
            <a:avLst/>
          </a:prstGeom>
        </p:spPr>
      </p:pic>
      <p:pic>
        <p:nvPicPr>
          <p:cNvPr id="2" name="图片 1" descr="签到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0000">
            <a:off x="2355850" y="3083560"/>
            <a:ext cx="699135" cy="699135"/>
          </a:xfrm>
          <a:prstGeom prst="rect">
            <a:avLst/>
          </a:prstGeom>
        </p:spPr>
      </p:pic>
      <p:pic>
        <p:nvPicPr>
          <p:cNvPr id="31" name="图片 30" descr="刀具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08675" y="3221355"/>
            <a:ext cx="692785" cy="692785"/>
          </a:xfrm>
          <a:prstGeom prst="rect">
            <a:avLst/>
          </a:prstGeom>
        </p:spPr>
      </p:pic>
      <p:sp>
        <p:nvSpPr>
          <p:cNvPr id="36" name="Google Shape;803;p40"/>
          <p:cNvSpPr txBox="1">
            <a:spLocks noGrp="1"/>
          </p:cNvSpPr>
          <p:nvPr>
            <p:ph type="title"/>
          </p:nvPr>
        </p:nvSpPr>
        <p:spPr>
          <a:xfrm>
            <a:off x="539516" y="267494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2/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thập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GB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1" animBg="1"/>
      <p:bldP spid="479" grpId="1"/>
      <p:bldP spid="479" grpId="2"/>
      <p:bldP spid="480" grpId="1"/>
      <p:bldP spid="480" grpId="2"/>
      <p:bldP spid="481" grpId="1"/>
      <p:bldP spid="481" grpId="2"/>
      <p:bldP spid="482" grpId="1"/>
      <p:bldP spid="482" grpId="2"/>
      <p:bldP spid="483" grpId="1"/>
      <p:bldP spid="483" grpId="2"/>
      <p:bldP spid="484" grpId="1"/>
      <p:bldP spid="484" grpId="2"/>
      <p:bldP spid="485" grpId="1"/>
      <p:bldP spid="485" grpId="2"/>
      <p:bldP spid="486" grpId="1"/>
      <p:bldP spid="486" grpId="2"/>
      <p:bldP spid="487" grpId="1" animBg="1"/>
      <p:bldP spid="488" grpId="1" animBg="1"/>
      <p:bldP spid="489" grpId="1" animBg="1"/>
      <p:bldP spid="490" grpId="1" animBg="1"/>
      <p:bldP spid="526" grpId="1" animBg="1"/>
      <p:bldP spid="36" grpId="1"/>
      <p:bldP spid="3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19672" y="993140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226333" y="1112774"/>
            <a:ext cx="2807335" cy="608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Ghi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nhớ</a:t>
            </a:r>
            <a:r>
              <a:rPr lang="en-US" altLang="en-GB" sz="2800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!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25079" y="1707654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    Khi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EDE505-A711-4815-BEF6-C3CC4479410D}"/>
              </a:ext>
            </a:extLst>
          </p:cNvPr>
          <p:cNvSpPr/>
          <p:nvPr/>
        </p:nvSpPr>
        <p:spPr>
          <a:xfrm>
            <a:off x="251520" y="243479"/>
            <a:ext cx="74888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GB" sz="28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Khi </a:t>
            </a:r>
            <a:r>
              <a:rPr lang="en-US" altLang="en-GB" sz="28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viết</a:t>
            </a:r>
            <a:r>
              <a:rPr lang="en-US" altLang="en-GB" sz="28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số</a:t>
            </a:r>
            <a:r>
              <a:rPr lang="en-US" altLang="en-GB" sz="28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thập</a:t>
            </a:r>
            <a:r>
              <a:rPr lang="en-US" altLang="en-GB" sz="28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phân</a:t>
            </a:r>
            <a:r>
              <a:rPr lang="en-US" altLang="en-GB" sz="28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ta </a:t>
            </a:r>
            <a:r>
              <a:rPr lang="en-US" altLang="en-GB" sz="28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cần</a:t>
            </a:r>
            <a:r>
              <a:rPr lang="en-US" altLang="en-GB" sz="28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lưu</a:t>
            </a:r>
            <a:r>
              <a:rPr lang="en-US" altLang="en-GB" sz="28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ý </a:t>
            </a:r>
            <a:r>
              <a:rPr lang="en-US" altLang="en-GB" sz="2800" b="1" dirty="0" err="1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gì</a:t>
            </a:r>
            <a:r>
              <a:rPr lang="en-US" altLang="en-GB" sz="2800" b="1" dirty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18017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  <p:bldP spid="360" grpId="1"/>
      <p:bldP spid="361" grpId="0" build="p"/>
      <p:bldP spid="361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396;p31"/>
          <p:cNvGrpSpPr/>
          <p:nvPr/>
        </p:nvGrpSpPr>
        <p:grpSpPr>
          <a:xfrm>
            <a:off x="370641" y="334698"/>
            <a:ext cx="5062811" cy="3988591"/>
            <a:chOff x="1540350" y="826005"/>
            <a:chExt cx="6259025" cy="3378825"/>
          </a:xfrm>
        </p:grpSpPr>
        <p:sp>
          <p:nvSpPr>
            <p:cNvPr id="28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组合 4">
            <a:extLst>
              <a:ext uri="{FF2B5EF4-FFF2-40B4-BE49-F238E27FC236}">
                <a16:creationId xmlns:a16="http://schemas.microsoft.com/office/drawing/2014/main" id="{5D30704A-F01E-47C8-90E6-D59998EB132E}"/>
              </a:ext>
            </a:extLst>
          </p:cNvPr>
          <p:cNvGrpSpPr/>
          <p:nvPr/>
        </p:nvGrpSpPr>
        <p:grpSpPr>
          <a:xfrm>
            <a:off x="5231172" y="-288383"/>
            <a:ext cx="3675538" cy="4639286"/>
            <a:chOff x="1498225" y="1725045"/>
            <a:chExt cx="2776380" cy="3643597"/>
          </a:xfrm>
        </p:grpSpPr>
        <p:sp>
          <p:nvSpPr>
            <p:cNvPr id="33" name="矩形: 圆角 3">
              <a:extLst>
                <a:ext uri="{FF2B5EF4-FFF2-40B4-BE49-F238E27FC236}">
                  <a16:creationId xmlns:a16="http://schemas.microsoft.com/office/drawing/2014/main" id="{90ECC852-48F9-4885-9EBA-FEB1E3F3386D}"/>
                </a:ext>
              </a:extLst>
            </p:cNvPr>
            <p:cNvSpPr/>
            <p:nvPr/>
          </p:nvSpPr>
          <p:spPr>
            <a:xfrm>
              <a:off x="1672081" y="2374958"/>
              <a:ext cx="2602524" cy="299368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080A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34" name="图片 2">
              <a:extLst>
                <a:ext uri="{FF2B5EF4-FFF2-40B4-BE49-F238E27FC236}">
                  <a16:creationId xmlns:a16="http://schemas.microsoft.com/office/drawing/2014/main" id="{FB88D8C1-806A-4083-87F1-5012BAF62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3264" flipH="1">
              <a:off x="1527057" y="1696213"/>
              <a:ext cx="1467539" cy="1525204"/>
            </a:xfrm>
            <a:prstGeom prst="rect">
              <a:avLst/>
            </a:prstGeom>
          </p:spPr>
        </p:pic>
      </p:grpSp>
      <p:sp>
        <p:nvSpPr>
          <p:cNvPr id="36" name="文本框 13">
            <a:extLst>
              <a:ext uri="{FF2B5EF4-FFF2-40B4-BE49-F238E27FC236}">
                <a16:creationId xmlns:a16="http://schemas.microsoft.com/office/drawing/2014/main" id="{C41367C5-C9C8-4E28-95AC-F0DE31D4FC2C}"/>
              </a:ext>
            </a:extLst>
          </p:cNvPr>
          <p:cNvSpPr txBox="1"/>
          <p:nvPr/>
        </p:nvSpPr>
        <p:spPr>
          <a:xfrm>
            <a:off x="757629" y="2031260"/>
            <a:ext cx="4121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2">
                    <a:lumMod val="10000"/>
                  </a:schemeClr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42,538 ; 41,835 ; 42,358 ; 41,538</a:t>
            </a:r>
            <a:endParaRPr kumimoji="1" lang="zh-CN" altLang="en-US" sz="2000" b="1" dirty="0">
              <a:solidFill>
                <a:schemeClr val="tx2">
                  <a:lumMod val="10000"/>
                </a:schemeClr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7" name="矩形 14">
            <a:extLst>
              <a:ext uri="{FF2B5EF4-FFF2-40B4-BE49-F238E27FC236}">
                <a16:creationId xmlns:a16="http://schemas.microsoft.com/office/drawing/2014/main" id="{05FDB445-5CD3-4BA9-83F4-64F8E05F2E67}"/>
              </a:ext>
            </a:extLst>
          </p:cNvPr>
          <p:cNvSpPr/>
          <p:nvPr/>
        </p:nvSpPr>
        <p:spPr>
          <a:xfrm>
            <a:off x="584696" y="940479"/>
            <a:ext cx="4467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3/ </a:t>
            </a:r>
            <a:r>
              <a:rPr lang="en-US" altLang="zh-CN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số</a:t>
            </a:r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sau</a:t>
            </a:r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theo</a:t>
            </a:r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</a:t>
            </a:r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tự</a:t>
            </a:r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từ</a:t>
            </a:r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bé</a:t>
            </a:r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đến</a:t>
            </a:r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lớn</a:t>
            </a:r>
            <a:r>
              <a:rPr lang="en-US" altLang="zh-CN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:</a:t>
            </a:r>
            <a:endParaRPr lang="zh-CN" altLang="en-US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1798" y="2425910"/>
            <a:ext cx="293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42,358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42,538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A961A2-3D71-424E-8EED-7EAF5620A9B6}"/>
              </a:ext>
            </a:extLst>
          </p:cNvPr>
          <p:cNvSpPr txBox="1"/>
          <p:nvPr/>
        </p:nvSpPr>
        <p:spPr>
          <a:xfrm>
            <a:off x="5702843" y="1293706"/>
            <a:ext cx="293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41,538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41,835 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117799" y="1473096"/>
            <a:ext cx="3941402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139952" y="267494"/>
            <a:ext cx="4886249" cy="463379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0" algn="just">
              <a:spcBef>
                <a:spcPts val="600"/>
              </a:spcBef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just"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0" algn="just"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;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0" algn="just"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48340" y="1712962"/>
            <a:ext cx="2880320" cy="1930563"/>
            <a:chOff x="3059832" y="-113218"/>
            <a:chExt cx="2880320" cy="1930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Muốn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so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sánh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ta  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làm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như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thế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nào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?</a:t>
              </a:r>
              <a:endParaRPr 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73948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heme/theme1.xml><?xml version="1.0" encoding="utf-8"?>
<a:theme xmlns:a="http://schemas.openxmlformats.org/drawingml/2006/main" name="Office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735</Words>
  <Application>Microsoft Office PowerPoint</Application>
  <PresentationFormat>On-screen Show (16:9)</PresentationFormat>
  <Paragraphs>114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Algerian</vt:lpstr>
      <vt:lpstr>Arial</vt:lpstr>
      <vt:lpstr>Baloo 2</vt:lpstr>
      <vt:lpstr>Cambria Math</vt:lpstr>
      <vt:lpstr>Pangolin</vt:lpstr>
      <vt:lpstr>Times New Roman</vt:lpstr>
      <vt:lpstr>UTM Aquarelle</vt:lpstr>
      <vt:lpstr>UTM Atlas</vt:lpstr>
      <vt:lpstr>UTM Neo Sans Intel</vt:lpstr>
      <vt:lpstr>UTM Nokia Standard</vt:lpstr>
      <vt:lpstr>UTM Showcard</vt:lpstr>
      <vt:lpstr>UTM Soraya</vt:lpstr>
      <vt:lpstr>UVN Sang Song Nang</vt:lpstr>
      <vt:lpstr>字魂59号-创粗黑</vt:lpstr>
      <vt:lpstr>Office</vt:lpstr>
      <vt:lpstr>PowerPoint Presentation</vt:lpstr>
      <vt:lpstr>LUYỆN TẬP CHUNG</vt:lpstr>
      <vt:lpstr>YÊU CẦU CẦN ĐẠT</vt:lpstr>
      <vt:lpstr>1/ Đọc các số thập phân sau đây:</vt:lpstr>
      <vt:lpstr>Ghi nhớ!</vt:lpstr>
      <vt:lpstr>2/ Viết các số thập phân sau đây:</vt:lpstr>
      <vt:lpstr>Ghi nhớ!</vt:lpstr>
      <vt:lpstr>PowerPoint Presentation</vt:lpstr>
      <vt:lpstr>PowerPoint Presentation</vt:lpstr>
      <vt:lpstr>Ghi nhớ!</vt:lpstr>
      <vt:lpstr>PowerPoint Presentation</vt:lpstr>
      <vt:lpstr>Củng cố</vt:lpstr>
      <vt:lpstr>PowerPoint Presentation</vt:lpstr>
      <vt:lpstr>Dặn dò</vt:lpstr>
      <vt:lpstr>PowerPoint Presentation</vt:lpstr>
      <vt:lpstr>PowerPoint Presentation</vt:lpstr>
      <vt:lpstr>4/ Tính bằng cách thuận tiện: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EDUCATION SLIDE SHOW</dc:title>
  <dc:creator>NguyenHuyThienTho</dc:creator>
  <cp:lastModifiedBy>yenkhuc78@gmail.com</cp:lastModifiedBy>
  <cp:revision>56</cp:revision>
  <dcterms:created xsi:type="dcterms:W3CDTF">2021-09-10T09:09:00Z</dcterms:created>
  <dcterms:modified xsi:type="dcterms:W3CDTF">2023-10-21T15:16:40Z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48E446A708DC4C95981B0ECC8DF12415</vt:lpwstr>
  </property>
  <property fmtid="{D5CDD505-2E9C-101B-9397-08002B2CF9AE}" pid="3" name="KSOProductBuildVer">
    <vt:lpwstr>2052-11.1.0.10700</vt:lpwstr>
  </property>
</Properties>
</file>