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3" r:id="rId3"/>
    <p:sldMasterId id="2147483690" r:id="rId4"/>
  </p:sldMasterIdLst>
  <p:notesMasterIdLst>
    <p:notesMasterId r:id="rId24"/>
  </p:notesMasterIdLst>
  <p:sldIdLst>
    <p:sldId id="282" r:id="rId5"/>
    <p:sldId id="280" r:id="rId6"/>
    <p:sldId id="281" r:id="rId7"/>
    <p:sldId id="256" r:id="rId8"/>
    <p:sldId id="258" r:id="rId9"/>
    <p:sldId id="259" r:id="rId10"/>
    <p:sldId id="284" r:id="rId11"/>
    <p:sldId id="283" r:id="rId12"/>
    <p:sldId id="285" r:id="rId13"/>
    <p:sldId id="286" r:id="rId14"/>
    <p:sldId id="287" r:id="rId15"/>
    <p:sldId id="288" r:id="rId16"/>
    <p:sldId id="262" r:id="rId17"/>
    <p:sldId id="260" r:id="rId18"/>
    <p:sldId id="290" r:id="rId19"/>
    <p:sldId id="291" r:id="rId20"/>
    <p:sldId id="261" r:id="rId21"/>
    <p:sldId id="264" r:id="rId22"/>
    <p:sldId id="292" r:id="rId23"/>
  </p:sldIdLst>
  <p:sldSz cx="12192000" cy="6858000"/>
  <p:notesSz cx="6858000" cy="9144000"/>
  <p:embeddedFontLst>
    <p:embeddedFont>
      <p:font typeface="SVN-Newton" panose="02040603050506020204" pitchFamily="18" charset="0"/>
      <p:regular r:id="rId25"/>
    </p:embeddedFont>
    <p:embeddedFont>
      <p:font typeface="#9Slide07 FS North Land Sans" panose="00000500000000000000" pitchFamily="2" charset="0"/>
      <p:regular r:id="rId26"/>
    </p:embeddedFont>
    <p:embeddedFont>
      <p:font typeface="#9Slide07 Altus" pitchFamily="2" charset="0"/>
      <p:regular r:id="rId27"/>
    </p:embeddedFont>
    <p:embeddedFont>
      <p:font typeface="Calibri" panose="020F0502020204030204" pitchFamily="34" charset="0"/>
      <p:regular r:id="rId28"/>
      <p:bold r:id="rId29"/>
      <p:italic r:id="rId30"/>
      <p:boldItalic r:id="rId31"/>
    </p:embeddedFont>
    <p:embeddedFont>
      <p:font typeface="UTM Avo" panose="02040603050506020204" pitchFamily="18" charset="0"/>
      <p:regular r:id="rId32"/>
      <p:bold r:id="rId33"/>
      <p:italic r:id="rId34"/>
      <p:boldItalic r:id="rId35"/>
    </p:embeddedFont>
    <p:embeddedFont>
      <p:font typeface="#9Slide07 SVNDessert Menu Scrip" panose="00000500000000000000" pitchFamily="2" charset="0"/>
      <p:regular r:id="rId36"/>
    </p:embeddedFont>
    <p:embeddedFont>
      <p:font typeface="#9Slide07 HoneyCream" pitchFamily="2" charset="0"/>
      <p:regular r:id="rId37"/>
    </p:embeddedFont>
    <p:embeddedFont>
      <p:font typeface="#9Slide05 Bodega Script" pitchFamily="2" charset="0"/>
      <p:regular r:id="rId38"/>
    </p:embeddedFont>
    <p:embeddedFont>
      <p:font typeface="Cambria" panose="02040503050406030204" pitchFamily="18" charset="0"/>
      <p:regular r:id="rId39"/>
      <p:bold r:id="rId40"/>
      <p:italic r:id="rId41"/>
      <p:boldItalic r:id="rId42"/>
    </p:embeddedFont>
    <p:embeddedFont>
      <p:font typeface="SVN-Dancing Script" panose="02040603050506020204" pitchFamily="18" charset="0"/>
      <p:regular r:id="rId43"/>
    </p:embeddedFont>
    <p:embeddedFont>
      <p:font typeface="Calibri Light" panose="020F0302020204030204" pitchFamily="34" charset="0"/>
      <p:regular r:id="rId44"/>
      <p:italic r:id="rId45"/>
    </p:embeddedFont>
    <p:embeddedFont>
      <p:font typeface="SVN-Poky's" panose="020B0606040200020203" pitchFamily="34" charset="0"/>
      <p:regular r:id="rId46"/>
    </p:embeddedFont>
    <p:embeddedFont>
      <p:font typeface="#9Slide05 Aphrodite Pro" panose="02000000000000000000" pitchFamily="2" charset="0"/>
      <p:regular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C8DC"/>
    <a:srgbClr val="B01306"/>
    <a:srgbClr val="BEEEFF"/>
    <a:srgbClr val="D83813"/>
    <a:srgbClr val="AD1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2606" y="12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A53F1-2035-4AFC-BB0B-AE95C29722CE}"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BA61C-23BB-41A0-8F1E-38DDB2439A3E}" type="slidenum">
              <a:rPr lang="en-US" smtClean="0"/>
              <a:t>‹#›</a:t>
            </a:fld>
            <a:endParaRPr lang="en-US"/>
          </a:p>
        </p:txBody>
      </p:sp>
    </p:spTree>
    <p:extLst>
      <p:ext uri="{BB962C8B-B14F-4D97-AF65-F5344CB8AC3E}">
        <p14:creationId xmlns:p14="http://schemas.microsoft.com/office/powerpoint/2010/main" val="394494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2020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9253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6848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52524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5583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8249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1969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D63986-F2E5-42C1-952F-502C5D8E70B5}"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16676409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D63986-F2E5-42C1-952F-502C5D8E70B5}"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12637051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D63986-F2E5-42C1-952F-502C5D8E70B5}"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1288243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20831F-54C3-4BD0-A848-736C432551F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60AC97-1BB0-488B-8AE7-41BD2C245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CB59FBB-D756-44F5-BD6E-6B4667CF55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A4CA1DD-A94A-4F0E-8747-2359A6D3BD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0D481F-AE9A-4EBD-A11B-C6DC6D214D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202802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279963-8A4A-4D77-AB6F-1B178082396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1A1C63-B356-422C-ACC9-55EA210C2AE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90DA39-E5B7-4545-9813-9CBF96B8D7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03DF876-B805-46B2-88D7-456295056C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F62CA98-D722-4E55-8FD2-DBB871E63F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91983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0D6E58-E154-4AF1-82B7-838AD56040C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1853C0-CFD6-4C98-9CCE-E425D04938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048B6AA-9572-4ADA-8FEC-7BAE928E67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A7B6802-DEA0-47FA-86B5-7C3ABA9B0C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CD6DFA-A0D9-462B-AE91-10B7A4F333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62621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0964C9-C9E5-4C8E-9144-0F7964FAFAE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DB1B4D0-8034-4BC3-A8E1-4EBCE5C5E39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2B4218-D4DD-4A4B-B8E1-822C5748B88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7538D96-EC6C-4A6C-AE48-2B700CDF72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27DF50-90A1-4843-B58B-03060FEEB8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505D784-47AB-4A11-9C81-326C8D05D7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43147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B243B8-CCA4-4A2E-A7A3-B0D9B44EE89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9229F49-3C22-41BE-93CD-6ED92CED6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4DF83BC-B8B0-420A-A9EE-0476EF3A4E5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9B068E-7C7B-4733-9119-7627851C10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61D9374-9398-451F-A1D3-BCD9B89ED90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48028FF-5CCE-4495-A1DA-8B750950B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01384892-93C8-40C7-8C08-A7A5DE2859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BC5620E-D691-4A29-A6E6-251F0A4AE8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77021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982EF-D727-4620-B84A-7124CB1CA49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747D22-8F86-4DDF-BDB0-87BC12B923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2CE4ABE-7B60-4080-BBBA-0910930D01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2FC741DA-DE8E-4E9D-BF53-D439150BC5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64654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A80F9D-6038-4298-B2BC-E0523A09EE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E4FB4F3-D684-4626-B4B3-D17644A930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B4EF313-44BF-437B-A512-DA0B085BAD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491185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A80F9D-6038-4298-B2BC-E0523A09EE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E4FB4F3-D684-4626-B4B3-D17644A930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B4EF313-44BF-437B-A512-DA0B085BAD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292761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D63986-F2E5-42C1-952F-502C5D8E70B5}"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40264323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262DE-6603-4E54-B010-CBB9852C78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ED02D97-C412-4443-A84E-55153E9810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80B4894-9B00-4E0C-BB60-93B2B4801C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FC794ED-F310-4B67-8DF4-A40CA8843B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3D60488-0B8B-47ED-B366-B6F635C7C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00E5273-358B-46F2-A004-B4C6C51404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427544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D15C39-3E88-4AE2-8E6F-939733299C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ED7173-3777-4319-A81D-C2FC7F20B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0CCC543-8539-4ADF-B25F-FB8549B2A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C1E8D4-60C9-4A87-879E-6A6CA3F8AE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083193-30ED-474D-9012-9918738CCA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194B06A-1549-47E0-813C-AA752BF80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407011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F70F2-675B-44CB-AB0A-F2ADF457B8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00B18C-CD2F-4BAE-AD53-7FFFC666A12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5EE1CB-8E8A-44A1-B422-8DACEBC8AA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1B130AB-5057-4435-8A75-A2F813118E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348871E-C381-4465-BD1E-A39A87B7E2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570551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24F4FE1-32F8-4892-B3AF-F1963D9A356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35D2378-1AEA-402A-9447-424348DC7CD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D295921-9985-47F5-9578-3733615EDA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840CC7F-60B1-44A7-AC8E-D9453FC96F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473883-360E-455A-97CB-E437531480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3867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6235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4681721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79378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87452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993471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533789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D63986-F2E5-42C1-952F-502C5D8E70B5}"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32661479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8986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283101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822973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8600512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65568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573960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076700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115803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38673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62589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D63986-F2E5-42C1-952F-502C5D8E70B5}"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1726834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981572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624349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1521380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40466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527395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394556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921207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45305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341826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618059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D63986-F2E5-42C1-952F-502C5D8E70B5}" type="datetimeFigureOut">
              <a:rPr lang="en-US" smtClean="0"/>
              <a:t>9/25/2022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41240222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9806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419872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750989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18870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01616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808538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551582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2381438568"/>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D63986-F2E5-42C1-952F-502C5D8E70B5}" type="datetimeFigureOut">
              <a:rPr lang="en-US" smtClean="0"/>
              <a:t>9/25/2022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7050885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D63986-F2E5-42C1-952F-502C5D8E70B5}" type="datetimeFigureOut">
              <a:rPr lang="en-US" smtClean="0"/>
              <a:t>9/25/2022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4258660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3D63986-F2E5-42C1-952F-502C5D8E70B5}"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23283886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3D63986-F2E5-42C1-952F-502C5D8E70B5}"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5214434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21" Type="http://schemas.openxmlformats.org/officeDocument/2006/relationships/slideLayout" Target="../slideLayouts/slideLayout45.xml"/><Relationship Id="rId34" Type="http://schemas.openxmlformats.org/officeDocument/2006/relationships/image" Target="../media/image1.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theme" Target="../theme/theme3.xml"/><Relationship Id="rId38" Type="http://schemas.openxmlformats.org/officeDocument/2006/relationships/image" Target="../media/image4.pn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image" Target="../media/image3.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image" Target="../media/image2.png"/><Relationship Id="rId8" Type="http://schemas.openxmlformats.org/officeDocument/2006/relationships/slideLayout" Target="../slideLayouts/slideLayout32.xml"/><Relationship Id="rId3"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7.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63986-F2E5-42C1-952F-502C5D8E70B5}" type="datetimeFigureOut">
              <a:rPr lang="en-US" smtClean="0"/>
              <a:t>9/25/2022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6ACBD-BE94-4B9A-92C4-6670B512DDB0}" type="slidenum">
              <a:rPr lang="en-US" smtClean="0"/>
              <a:t>‹#›</a:t>
            </a:fld>
            <a:endParaRPr lang="en-US"/>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1" name="Picture 10">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3273FEA2-DCE8-F6CA-0E55-FAA315957C17}"/>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D63E3D">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27A229FA-3DF9-10C6-2AC8-D1C697149FA4}"/>
              </a:ext>
            </a:extLst>
          </p:cNvPr>
          <p:cNvSpPr txBox="1"/>
          <p:nvPr userDrawn="1"/>
        </p:nvSpPr>
        <p:spPr>
          <a:xfrm>
            <a:off x="9699945" y="-789958"/>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38950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9C47AD9-D1F9-44CC-9149-23799D1260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EA84106-AD9A-4715-8A3B-7ADD58684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687897-CCFC-49B2-A4F7-06728FF80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351FB5-9883-4987-9254-5FA1C61576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283F18-3560-4D64-9AB6-FD5503E936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1" name="Picture 10">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3273FEA2-DCE8-F6CA-0E55-FAA315957C17}"/>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D63E3D">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27A229FA-3DF9-10C6-2AC8-D1C697149FA4}"/>
              </a:ext>
            </a:extLst>
          </p:cNvPr>
          <p:cNvSpPr txBox="1"/>
          <p:nvPr userDrawn="1"/>
        </p:nvSpPr>
        <p:spPr>
          <a:xfrm>
            <a:off x="9699945" y="-789958"/>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91232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4" r:id="rId8"/>
    <p:sldLayoutId id="2147483668" r:id="rId9"/>
    <p:sldLayoutId id="2147483669" r:id="rId10"/>
    <p:sldLayoutId id="2147483670" r:id="rId11"/>
    <p:sldLayoutId id="2147483671" r:id="rId12"/>
    <p:sldLayoutId id="2147483672" r:id="rId13"/>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87B177-A0C2-4770-940A-A8017BA92F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F8E297-E77B-42C2-B29D-B1D2859F1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548C-5260-4B30-95EE-DBEB03EC9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1048385-AA54-4F71-AAC5-25D0C8A0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9BE133-6A01-47F4-9800-78819415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1" name="Picture 10">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3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3273FEA2-DCE8-F6CA-0E55-FAA315957C17}"/>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D63E3D">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27A229FA-3DF9-10C6-2AC8-D1C697149FA4}"/>
              </a:ext>
            </a:extLst>
          </p:cNvPr>
          <p:cNvSpPr txBox="1"/>
          <p:nvPr userDrawn="1"/>
        </p:nvSpPr>
        <p:spPr>
          <a:xfrm>
            <a:off x="9699945" y="-789958"/>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4223103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709" r:id="rId8"/>
    <p:sldLayoutId id="2147483708" r:id="rId9"/>
    <p:sldLayoutId id="2147483707" r:id="rId10"/>
    <p:sldLayoutId id="2147483706" r:id="rId11"/>
    <p:sldLayoutId id="2147483705" r:id="rId12"/>
    <p:sldLayoutId id="2147483704" r:id="rId13"/>
    <p:sldLayoutId id="2147483703" r:id="rId14"/>
    <p:sldLayoutId id="2147483702" r:id="rId15"/>
    <p:sldLayoutId id="2147483701" r:id="rId16"/>
    <p:sldLayoutId id="2147483700" r:id="rId17"/>
    <p:sldLayoutId id="2147483699" r:id="rId18"/>
    <p:sldLayoutId id="2147483698" r:id="rId19"/>
    <p:sldLayoutId id="2147483697" r:id="rId20"/>
    <p:sldLayoutId id="2147483696" r:id="rId21"/>
    <p:sldLayoutId id="2147483695" r:id="rId22"/>
    <p:sldLayoutId id="2147483693" r:id="rId23"/>
    <p:sldLayoutId id="2147483692" r:id="rId24"/>
    <p:sldLayoutId id="2147483689" r:id="rId25"/>
    <p:sldLayoutId id="2147483688" r:id="rId26"/>
    <p:sldLayoutId id="2147483687" r:id="rId27"/>
    <p:sldLayoutId id="2147483686" r:id="rId28"/>
    <p:sldLayoutId id="2147483681" r:id="rId29"/>
    <p:sldLayoutId id="2147483682" r:id="rId30"/>
    <p:sldLayoutId id="2147483683" r:id="rId31"/>
    <p:sldLayoutId id="2147483684" r:id="rId32"/>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20" name="Picture 19">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1" name="Picture 20">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2"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24" name="Title 1">
            <a:extLst>
              <a:ext uri="{FF2B5EF4-FFF2-40B4-BE49-F238E27FC236}">
                <a16:creationId xmlns:a16="http://schemas.microsoft.com/office/drawing/2014/main" id="{3273FEA2-DCE8-F6CA-0E55-FAA315957C17}"/>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D63E3D">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sp>
        <p:nvSpPr>
          <p:cNvPr id="25"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26" name="Picture 2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7" name="Picture 2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8" name="TextBox 27">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9" name="TextBox 28">
            <a:extLst>
              <a:ext uri="{FF2B5EF4-FFF2-40B4-BE49-F238E27FC236}">
                <a16:creationId xmlns:a16="http://schemas.microsoft.com/office/drawing/2014/main" id="{27A229FA-3DF9-10C6-2AC8-D1C697149FA4}"/>
              </a:ext>
            </a:extLst>
          </p:cNvPr>
          <p:cNvSpPr txBox="1"/>
          <p:nvPr userDrawn="1"/>
        </p:nvSpPr>
        <p:spPr>
          <a:xfrm>
            <a:off x="9699945" y="-789958"/>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99996880"/>
      </p:ext>
    </p:extLst>
  </p:cSld>
  <p:clrMap bg1="lt1" tx1="dk1" bg2="dk2" tx2="lt2" accent1="accent1" accent2="accent2" accent3="accent3" accent4="accent4" accent5="accent5" accent6="accent6" hlink="hlink" folHlink="folHlink"/>
  <p:sldLayoutIdLst>
    <p:sldLayoutId id="2147483691" r:id="rId1"/>
  </p:sldLayoutIdLst>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750" fill="hold"/>
                                        <p:tgtEl>
                                          <p:spTgt spid="28"/>
                                        </p:tgtEl>
                                        <p:attrNameLst>
                                          <p:attrName>ppt_w</p:attrName>
                                        </p:attrNameLst>
                                      </p:cBhvr>
                                      <p:tavLst>
                                        <p:tav tm="0">
                                          <p:val>
                                            <p:fltVal val="0"/>
                                          </p:val>
                                        </p:tav>
                                        <p:tav tm="100000">
                                          <p:val>
                                            <p:strVal val="#ppt_w"/>
                                          </p:val>
                                        </p:tav>
                                      </p:tavLst>
                                    </p:anim>
                                    <p:anim calcmode="lin" valueType="num">
                                      <p:cBhvr>
                                        <p:cTn id="8" dur="1750" fill="hold"/>
                                        <p:tgtEl>
                                          <p:spTgt spid="28"/>
                                        </p:tgtEl>
                                        <p:attrNameLst>
                                          <p:attrName>ppt_h</p:attrName>
                                        </p:attrNameLst>
                                      </p:cBhvr>
                                      <p:tavLst>
                                        <p:tav tm="0">
                                          <p:val>
                                            <p:fltVal val="0"/>
                                          </p:val>
                                        </p:tav>
                                        <p:tav tm="100000">
                                          <p:val>
                                            <p:strVal val="#ppt_h"/>
                                          </p:val>
                                        </p:tav>
                                      </p:tavLst>
                                    </p:anim>
                                    <p:animEffect transition="in" filter="fade">
                                      <p:cBhvr>
                                        <p:cTn id="9" dur="1750"/>
                                        <p:tgtEl>
                                          <p:spTgt spid="2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31.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31.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31.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4.png"/><Relationship Id="rId1" Type="http://schemas.openxmlformats.org/officeDocument/2006/relationships/slideLayout" Target="../slideLayouts/slideLayout57.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sp>
        <p:nvSpPr>
          <p:cNvPr id="11" name="爆炸形: 8 pt  10">
            <a:extLst>
              <a:ext uri="{FF2B5EF4-FFF2-40B4-BE49-F238E27FC236}">
                <a16:creationId xmlns:a16="http://schemas.microsoft.com/office/drawing/2014/main" id="{EF4B6ADB-E1BA-4E86-B2E1-5B4D4C4A1388}"/>
              </a:ext>
            </a:extLst>
          </p:cNvPr>
          <p:cNvSpPr/>
          <p:nvPr/>
        </p:nvSpPr>
        <p:spPr>
          <a:xfrm>
            <a:off x="3320254" y="918444"/>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rPr>
              <a:t>1</a:t>
            </a:r>
            <a:endParaRPr kumimoji="0" lang="zh-CN" altLang="en-US"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endParaRPr>
          </a:p>
        </p:txBody>
      </p:sp>
      <p:pic>
        <p:nvPicPr>
          <p:cNvPr id="3" name="Picture 2"/>
          <p:cNvPicPr>
            <a:picLocks noChangeAspect="1"/>
          </p:cNvPicPr>
          <p:nvPr/>
        </p:nvPicPr>
        <p:blipFill>
          <a:blip r:embed="rId4"/>
          <a:stretch>
            <a:fillRect/>
          </a:stretch>
        </p:blipFill>
        <p:spPr>
          <a:xfrm>
            <a:off x="874733" y="1626174"/>
            <a:ext cx="9614225" cy="3615241"/>
          </a:xfrm>
          <a:prstGeom prst="rect">
            <a:avLst/>
          </a:prstGeom>
        </p:spPr>
      </p:pic>
    </p:spTree>
    <p:extLst>
      <p:ext uri="{BB962C8B-B14F-4D97-AF65-F5344CB8AC3E}">
        <p14:creationId xmlns:p14="http://schemas.microsoft.com/office/powerpoint/2010/main" val="16750863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4"/>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5"/>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smtClean="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giới</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thiệu</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đặc</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điểm</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6"/>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7"/>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Cambria" panose="02040503050406030204" pitchFamily="18"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endParaRPr lang="en-US"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endParaRPr>
          </a:p>
          <a:p>
            <a:pPr lvl="0" algn="ctr">
              <a:defRPr/>
            </a:pPr>
            <a:r>
              <a:rPr lang="vi-VN"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Hãy </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hoạt</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động</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9" name="TextBox 8"/>
          <p:cNvSpPr txBox="1"/>
          <p:nvPr/>
        </p:nvSpPr>
        <p:spPr>
          <a:xfrm>
            <a:off x="193202" y="1650821"/>
            <a:ext cx="11998798" cy="2308324"/>
          </a:xfrm>
          <a:prstGeom prst="rect">
            <a:avLst/>
          </a:prstGeom>
          <a:solidFill>
            <a:schemeClr val="accent2">
              <a:lumMod val="20000"/>
              <a:lumOff val="80000"/>
            </a:schemeClr>
          </a:solidFill>
        </p:spPr>
        <p:txBody>
          <a:bodyPr wrap="square" rtlCol="0">
            <a:spAutoFit/>
          </a:bodyPr>
          <a:lstStyle/>
          <a:p>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Chọn</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trả</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lời</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đúng</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a:t>
            </a:r>
          </a:p>
          <a:p>
            <a:pPr algn="ct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sau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đây</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thuộc</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nhóm</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gì</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a:t>
            </a:r>
          </a:p>
          <a:p>
            <a:pPr algn="ctr"/>
            <a:endParaRPr lang="en-US" sz="3600" i="1" dirty="0">
              <a:solidFill>
                <a:schemeClr val="tx1">
                  <a:lumMod val="95000"/>
                  <a:lumOff val="5000"/>
                </a:schemeClr>
              </a:solidFill>
              <a:latin typeface="Cambria" panose="02040503050406030204" pitchFamily="18" charset="0"/>
              <a:ea typeface="Cambria" panose="02040503050406030204" pitchFamily="18" charset="0"/>
            </a:endParaRPr>
          </a:p>
          <a:p>
            <a:pPr algn="ctr"/>
            <a:endParaRPr lang="en-US" sz="3600" i="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 name="Rectangle 4"/>
          <p:cNvSpPr/>
          <p:nvPr/>
        </p:nvSpPr>
        <p:spPr>
          <a:xfrm>
            <a:off x="451432" y="2899751"/>
            <a:ext cx="11241795" cy="707886"/>
          </a:xfrm>
          <a:prstGeom prst="rect">
            <a:avLst/>
          </a:prstGeom>
          <a:solidFill>
            <a:schemeClr val="accent2">
              <a:lumMod val="60000"/>
              <a:lumOff val="40000"/>
            </a:schemeClr>
          </a:solidFill>
        </p:spPr>
        <p:txBody>
          <a:bodyPr wrap="none">
            <a:spAutoFit/>
          </a:bodyPr>
          <a:lstStyle/>
          <a:p>
            <a:r>
              <a:rPr lang="vi-VN" sz="4000" dirty="0">
                <a:latin typeface="Cambria" panose="02040503050406030204" pitchFamily="18" charset="0"/>
                <a:ea typeface="Cambria" panose="02040503050406030204" pitchFamily="18" charset="0"/>
                <a:cs typeface="Arial-Rounded" panose="020B0500000000000000" pitchFamily="34" charset="0"/>
              </a:rPr>
              <a:t>(4) Bút đỏ thì thấp một mẩu vì được gọt quá nhiều.</a:t>
            </a:r>
            <a:endParaRPr lang="en-US" sz="4000" b="1" dirty="0">
              <a:solidFill>
                <a:schemeClr val="tx1">
                  <a:lumMod val="75000"/>
                  <a:lumOff val="25000"/>
                </a:schemeClr>
              </a:solidFill>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Cambria" panose="02040503050406030204" pitchFamily="18" charset="0"/>
                <a:ea typeface="Cambria" panose="02040503050406030204" pitchFamily="18" charset="0"/>
              </a:rPr>
              <a:t>A</a:t>
            </a:r>
            <a:endParaRPr lang="en-US" sz="4800" dirty="0">
              <a:latin typeface="Cambria" panose="02040503050406030204" pitchFamily="18" charset="0"/>
              <a:ea typeface="Cambria" panose="02040503050406030204" pitchFamily="18" charset="0"/>
            </a:endParaRP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Cambria" panose="02040503050406030204" pitchFamily="18" charset="0"/>
                <a:ea typeface="Cambria" panose="02040503050406030204" pitchFamily="18" charset="0"/>
              </a:rPr>
              <a:t>B</a:t>
            </a:r>
            <a:endParaRPr lang="en-US" sz="4800" dirty="0">
              <a:latin typeface="Cambria" panose="02040503050406030204" pitchFamily="18" charset="0"/>
              <a:ea typeface="Cambria" panose="02040503050406030204" pitchFamily="18" charset="0"/>
            </a:endParaRP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ambria" panose="02040503050406030204" pitchFamily="18" charset="0"/>
                <a:ea typeface="Cambria" panose="02040503050406030204" pitchFamily="18" charset="0"/>
              </a:rPr>
              <a:t>C</a:t>
            </a:r>
          </a:p>
        </p:txBody>
      </p:sp>
    </p:spTree>
    <p:extLst>
      <p:ext uri="{BB962C8B-B14F-4D97-AF65-F5344CB8AC3E}">
        <p14:creationId xmlns:p14="http://schemas.microsoft.com/office/powerpoint/2010/main" val="38756150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mph" presetSubtype="0" fill="hold" grpId="1" nodeType="clickEffect">
                                  <p:stCondLst>
                                    <p:cond delay="0"/>
                                  </p:stCondLst>
                                  <p:childTnLst>
                                    <p:animClr clrSpc="hsl" dir="cw">
                                      <p:cBhvr override="childStyle">
                                        <p:cTn id="32" dur="500" fill="hold"/>
                                        <p:tgtEl>
                                          <p:spTgt spid="22"/>
                                        </p:tgtEl>
                                        <p:attrNameLst>
                                          <p:attrName>style.color</p:attrName>
                                        </p:attrNameLst>
                                      </p:cBhvr>
                                      <p:by>
                                        <p:hsl h="10842353" s="0" l="0"/>
                                      </p:by>
                                    </p:animClr>
                                    <p:animClr clrSpc="hsl" dir="cw">
                                      <p:cBhvr>
                                        <p:cTn id="33" dur="500" fill="hold"/>
                                        <p:tgtEl>
                                          <p:spTgt spid="22"/>
                                        </p:tgtEl>
                                        <p:attrNameLst>
                                          <p:attrName>fillcolor</p:attrName>
                                        </p:attrNameLst>
                                      </p:cBhvr>
                                      <p:by>
                                        <p:hsl h="10842353" s="0" l="0"/>
                                      </p:by>
                                    </p:animClr>
                                    <p:animClr clrSpc="hsl" dir="cw">
                                      <p:cBhvr>
                                        <p:cTn id="34" dur="500" fill="hold"/>
                                        <p:tgtEl>
                                          <p:spTgt spid="22"/>
                                        </p:tgtEl>
                                        <p:attrNameLst>
                                          <p:attrName>stroke.color</p:attrName>
                                        </p:attrNameLst>
                                      </p:cBhvr>
                                      <p:by>
                                        <p:hsl h="10842353" s="0" l="0"/>
                                      </p:by>
                                    </p:animClr>
                                    <p:set>
                                      <p:cBhvr>
                                        <p:cTn id="35" dur="500" fill="hold"/>
                                        <p:tgtEl>
                                          <p:spTgt spid="22"/>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3" presetClass="emph" presetSubtype="0" fill="hold" grpId="1" nodeType="withEffect">
                                  <p:stCondLst>
                                    <p:cond delay="0"/>
                                  </p:stCondLst>
                                  <p:childTnLst>
                                    <p:animClr clrSpc="hsl" dir="cw">
                                      <p:cBhvr override="childStyle">
                                        <p:cTn id="37" dur="500" fill="hold"/>
                                        <p:tgtEl>
                                          <p:spTgt spid="27"/>
                                        </p:tgtEl>
                                        <p:attrNameLst>
                                          <p:attrName>style.color</p:attrName>
                                        </p:attrNameLst>
                                      </p:cBhvr>
                                      <p:by>
                                        <p:hsl h="10842353" s="0" l="0"/>
                                      </p:by>
                                    </p:animClr>
                                    <p:animClr clrSpc="hsl" dir="cw">
                                      <p:cBhvr>
                                        <p:cTn id="38" dur="500" fill="hold"/>
                                        <p:tgtEl>
                                          <p:spTgt spid="27"/>
                                        </p:tgtEl>
                                        <p:attrNameLst>
                                          <p:attrName>fillcolor</p:attrName>
                                        </p:attrNameLst>
                                      </p:cBhvr>
                                      <p:by>
                                        <p:hsl h="10842353" s="0" l="0"/>
                                      </p:by>
                                    </p:animClr>
                                    <p:animClr clrSpc="hsl" dir="cw">
                                      <p:cBhvr>
                                        <p:cTn id="39" dur="500" fill="hold"/>
                                        <p:tgtEl>
                                          <p:spTgt spid="27"/>
                                        </p:tgtEl>
                                        <p:attrNameLst>
                                          <p:attrName>stroke.color</p:attrName>
                                        </p:attrNameLst>
                                      </p:cBhvr>
                                      <p:by>
                                        <p:hsl h="10842353" s="0" l="0"/>
                                      </p:by>
                                    </p:animClr>
                                    <p:set>
                                      <p:cBhvr>
                                        <p:cTn id="40" dur="500" fill="hold"/>
                                        <p:tgtEl>
                                          <p:spTgt spid="2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7" grpId="1" animBg="1"/>
      <p:bldP spid="14" grpId="0" animBg="1"/>
      <p:bldP spid="9" grpId="0" animBg="1"/>
      <p:bldP spid="5" grpId="0" animBg="1"/>
      <p:bldP spid="10" grpId="0" animBg="1"/>
      <p:bldP spid="22" grpId="0" animBg="1"/>
      <p:bldP spid="22" grpId="1"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4"/>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5"/>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smtClean="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518003" y="4527926"/>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giới</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thiệu</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5248664" y="4542459"/>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đặc</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điểm</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6"/>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7"/>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Cambria" panose="02040503050406030204" pitchFamily="18"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endParaRPr lang="en-US"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endParaRPr>
          </a:p>
          <a:p>
            <a:pPr lvl="0" algn="ctr">
              <a:defRPr/>
            </a:pPr>
            <a:r>
              <a:rPr lang="vi-VN"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Hãy </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9087044" y="45450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hoạt</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động</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9" name="TextBox 8"/>
          <p:cNvSpPr txBox="1"/>
          <p:nvPr/>
        </p:nvSpPr>
        <p:spPr>
          <a:xfrm>
            <a:off x="193202" y="1650821"/>
            <a:ext cx="11998798" cy="2308324"/>
          </a:xfrm>
          <a:prstGeom prst="rect">
            <a:avLst/>
          </a:prstGeom>
          <a:solidFill>
            <a:schemeClr val="accent2">
              <a:lumMod val="20000"/>
              <a:lumOff val="80000"/>
            </a:schemeClr>
          </a:solidFill>
        </p:spPr>
        <p:txBody>
          <a:bodyPr wrap="square" rtlCol="0">
            <a:spAutoFit/>
          </a:bodyPr>
          <a:lstStyle/>
          <a:p>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Chọn</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trả</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lời</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đúng</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a:t>
            </a:r>
          </a:p>
          <a:p>
            <a:pPr algn="ct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sau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đây</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thuộc</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nhóm</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gì</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a:t>
            </a:r>
          </a:p>
          <a:p>
            <a:pPr algn="ctr"/>
            <a:endParaRPr lang="en-US" sz="3600" i="1" dirty="0">
              <a:solidFill>
                <a:schemeClr val="tx1">
                  <a:lumMod val="95000"/>
                  <a:lumOff val="5000"/>
                </a:schemeClr>
              </a:solidFill>
              <a:latin typeface="Cambria" panose="02040503050406030204" pitchFamily="18" charset="0"/>
              <a:ea typeface="Cambria" panose="02040503050406030204" pitchFamily="18" charset="0"/>
            </a:endParaRPr>
          </a:p>
          <a:p>
            <a:pPr algn="ctr"/>
            <a:endParaRPr lang="en-US" sz="3600" i="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 name="Rectangle 4"/>
          <p:cNvSpPr/>
          <p:nvPr/>
        </p:nvSpPr>
        <p:spPr>
          <a:xfrm>
            <a:off x="655859" y="3047853"/>
            <a:ext cx="10880282" cy="1323439"/>
          </a:xfrm>
          <a:prstGeom prst="rect">
            <a:avLst/>
          </a:prstGeom>
          <a:solidFill>
            <a:schemeClr val="accent2">
              <a:lumMod val="60000"/>
              <a:lumOff val="40000"/>
            </a:schemeClr>
          </a:solidFill>
        </p:spPr>
        <p:txBody>
          <a:bodyPr wrap="square">
            <a:spAutoFit/>
          </a:bodyPr>
          <a:lstStyle/>
          <a:p>
            <a:pPr algn="just"/>
            <a:r>
              <a:rPr lang="vi-VN" sz="4000" dirty="0">
                <a:latin typeface="Cambria" panose="02040503050406030204" pitchFamily="18" charset="0"/>
                <a:ea typeface="Cambria" panose="02040503050406030204" pitchFamily="18" charset="0"/>
                <a:cs typeface="Arial-Rounded" panose="020B0500000000000000" pitchFamily="34" charset="0"/>
              </a:rPr>
              <a:t>(5) Tớ dùng keo gắn bút đỏ vào bên cạnh tớ để bạn nhìn được ra ngoài hộp bút.</a:t>
            </a:r>
            <a:endParaRPr lang="vi-VN" sz="4000" dirty="0">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p:cNvSpPr/>
          <p:nvPr/>
        </p:nvSpPr>
        <p:spPr>
          <a:xfrm>
            <a:off x="631780" y="4609435"/>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Cambria" panose="02040503050406030204" pitchFamily="18" charset="0"/>
                <a:ea typeface="Cambria" panose="02040503050406030204" pitchFamily="18" charset="0"/>
              </a:rPr>
              <a:t>A</a:t>
            </a:r>
            <a:endParaRPr lang="en-US" sz="4800" dirty="0">
              <a:latin typeface="Cambria" panose="02040503050406030204" pitchFamily="18" charset="0"/>
              <a:ea typeface="Cambria" panose="02040503050406030204" pitchFamily="18" charset="0"/>
            </a:endParaRPr>
          </a:p>
        </p:txBody>
      </p:sp>
      <p:sp>
        <p:nvSpPr>
          <p:cNvPr id="22" name="Oval 21"/>
          <p:cNvSpPr/>
          <p:nvPr/>
        </p:nvSpPr>
        <p:spPr>
          <a:xfrm>
            <a:off x="4360960" y="4603974"/>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Cambria" panose="02040503050406030204" pitchFamily="18" charset="0"/>
                <a:ea typeface="Cambria" panose="02040503050406030204" pitchFamily="18" charset="0"/>
              </a:rPr>
              <a:t>B</a:t>
            </a:r>
            <a:endParaRPr lang="en-US" sz="4800" dirty="0">
              <a:latin typeface="Cambria" panose="02040503050406030204" pitchFamily="18" charset="0"/>
              <a:ea typeface="Cambria" panose="02040503050406030204" pitchFamily="18" charset="0"/>
            </a:endParaRPr>
          </a:p>
        </p:txBody>
      </p:sp>
      <p:sp>
        <p:nvSpPr>
          <p:cNvPr id="24" name="Oval 23"/>
          <p:cNvSpPr/>
          <p:nvPr/>
        </p:nvSpPr>
        <p:spPr>
          <a:xfrm>
            <a:off x="8191895" y="46120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ambria" panose="02040503050406030204" pitchFamily="18" charset="0"/>
                <a:ea typeface="Cambria" panose="02040503050406030204" pitchFamily="18" charset="0"/>
              </a:rPr>
              <a:t>C</a:t>
            </a:r>
          </a:p>
        </p:txBody>
      </p:sp>
    </p:spTree>
    <p:extLst>
      <p:ext uri="{BB962C8B-B14F-4D97-AF65-F5344CB8AC3E}">
        <p14:creationId xmlns:p14="http://schemas.microsoft.com/office/powerpoint/2010/main" val="30062265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4"/>
                                        </p:tgtEl>
                                        <p:attrNameLst>
                                          <p:attrName>style.color</p:attrName>
                                        </p:attrNameLst>
                                      </p:cBhvr>
                                      <p:by>
                                        <p:hsl h="-7200000" s="0" l="0"/>
                                      </p:by>
                                    </p:animClr>
                                    <p:animClr clrSpc="hsl" dir="cw">
                                      <p:cBhvr>
                                        <p:cTn id="33" dur="500" fill="hold"/>
                                        <p:tgtEl>
                                          <p:spTgt spid="24"/>
                                        </p:tgtEl>
                                        <p:attrNameLst>
                                          <p:attrName>fillcolor</p:attrName>
                                        </p:attrNameLst>
                                      </p:cBhvr>
                                      <p:by>
                                        <p:hsl h="-7200000" s="0" l="0"/>
                                      </p:by>
                                    </p:animClr>
                                    <p:animClr clrSpc="hsl" dir="cw">
                                      <p:cBhvr>
                                        <p:cTn id="34" dur="500" fill="hold"/>
                                        <p:tgtEl>
                                          <p:spTgt spid="24"/>
                                        </p:tgtEl>
                                        <p:attrNameLst>
                                          <p:attrName>stroke.color</p:attrName>
                                        </p:attrNameLst>
                                      </p:cBhvr>
                                      <p:by>
                                        <p:hsl h="-7200000" s="0" l="0"/>
                                      </p:by>
                                    </p:animClr>
                                    <p:set>
                                      <p:cBhvr>
                                        <p:cTn id="35" dur="500" fill="hold"/>
                                        <p:tgtEl>
                                          <p:spTgt spid="24"/>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4"/>
                                        </p:tgtEl>
                                        <p:attrNameLst>
                                          <p:attrName>style.color</p:attrName>
                                        </p:attrNameLst>
                                      </p:cBhvr>
                                      <p:by>
                                        <p:hsl h="-7200000" s="0" l="0"/>
                                      </p:by>
                                    </p:animClr>
                                    <p:animClr clrSpc="hsl" dir="cw">
                                      <p:cBhvr>
                                        <p:cTn id="38" dur="500" fill="hold"/>
                                        <p:tgtEl>
                                          <p:spTgt spid="14"/>
                                        </p:tgtEl>
                                        <p:attrNameLst>
                                          <p:attrName>fillcolor</p:attrName>
                                        </p:attrNameLst>
                                      </p:cBhvr>
                                      <p:by>
                                        <p:hsl h="-7200000" s="0" l="0"/>
                                      </p:by>
                                    </p:animClr>
                                    <p:animClr clrSpc="hsl" dir="cw">
                                      <p:cBhvr>
                                        <p:cTn id="39" dur="500" fill="hold"/>
                                        <p:tgtEl>
                                          <p:spTgt spid="14"/>
                                        </p:tgtEl>
                                        <p:attrNameLst>
                                          <p:attrName>stroke.color</p:attrName>
                                        </p:attrNameLst>
                                      </p:cBhvr>
                                      <p:by>
                                        <p:hsl h="-7200000" s="0" l="0"/>
                                      </p:by>
                                    </p:animClr>
                                    <p:set>
                                      <p:cBhvr>
                                        <p:cTn id="40" dur="500" fill="hold"/>
                                        <p:tgtEl>
                                          <p:spTgt spid="14"/>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4" grpId="0" animBg="1"/>
      <p:bldP spid="14" grpId="1" animBg="1"/>
      <p:bldP spid="9" grpId="0" animBg="1"/>
      <p:bldP spid="5" grpId="0" animBg="1"/>
      <p:bldP spid="10" grpId="0" animBg="1"/>
      <p:bldP spid="22" grpId="0" animBg="1"/>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smtClean="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805664" y="4705095"/>
            <a:ext cx="4422828"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2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giới</a:t>
            </a:r>
            <a:r>
              <a:rPr kumimoji="0" lang="en-US" altLang="zh-CN" sz="32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thiệu</a:t>
            </a:r>
            <a:r>
              <a:rPr kumimoji="0" lang="en-US" altLang="zh-CN" sz="32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smtClean="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(1), (3)</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6169836" y="4705095"/>
            <a:ext cx="4889601"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2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2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đặc</a:t>
            </a:r>
            <a:r>
              <a:rPr kumimoji="0" lang="en-US" altLang="zh-CN" sz="32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điểm</a:t>
            </a:r>
            <a:r>
              <a:rPr kumimoji="0" lang="en-US" altLang="zh-CN" sz="32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smtClean="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(2), (4) </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Cambria" panose="02040503050406030204" pitchFamily="18"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endParaRPr lang="en-US"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endParaRPr>
          </a:p>
          <a:p>
            <a:pPr lvl="0" algn="ctr">
              <a:defRPr/>
            </a:pPr>
            <a:r>
              <a:rPr lang="vi-VN"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Hãy </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3472745" y="5781547"/>
            <a:ext cx="4151479"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2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2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hoạt</a:t>
            </a:r>
            <a:r>
              <a:rPr kumimoji="0" lang="en-US" altLang="zh-CN" sz="32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động</a:t>
            </a:r>
            <a:r>
              <a:rPr kumimoji="0" lang="en-US" altLang="zh-CN" sz="32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smtClean="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(5)</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15" name="TextBox 14">
            <a:extLst>
              <a:ext uri="{FF2B5EF4-FFF2-40B4-BE49-F238E27FC236}">
                <a16:creationId xmlns:a16="http://schemas.microsoft.com/office/drawing/2014/main" id="{F0E52632-629D-4EB3-8135-AF50704BC82C}"/>
              </a:ext>
            </a:extLst>
          </p:cNvPr>
          <p:cNvSpPr txBox="1"/>
          <p:nvPr/>
        </p:nvSpPr>
        <p:spPr>
          <a:xfrm>
            <a:off x="256572" y="1708894"/>
            <a:ext cx="11678855" cy="2862322"/>
          </a:xfrm>
          <a:prstGeom prst="rect">
            <a:avLst/>
          </a:prstGeom>
          <a:solidFill>
            <a:schemeClr val="accent4">
              <a:lumMod val="20000"/>
              <a:lumOff val="80000"/>
            </a:schemeClr>
          </a:solidFill>
        </p:spPr>
        <p:txBody>
          <a:bodyPr wrap="square" rtlCol="0">
            <a:spAutoFit/>
          </a:bodyPr>
          <a:lstStyle/>
          <a:p>
            <a:pPr algn="just"/>
            <a:r>
              <a:rPr lang="en-US" sz="3600" dirty="0" smtClean="0">
                <a:latin typeface="Cambria" panose="02040503050406030204" pitchFamily="18" charset="0"/>
                <a:ea typeface="Cambria" panose="02040503050406030204" pitchFamily="18" charset="0"/>
                <a:cs typeface="Arial-Rounded" panose="020B0500000000000000" pitchFamily="34" charset="0"/>
              </a:rPr>
              <a:t>	</a:t>
            </a:r>
            <a:r>
              <a:rPr lang="vi-VN" sz="3600" dirty="0" smtClean="0">
                <a:latin typeface="Cambria" panose="02040503050406030204" pitchFamily="18" charset="0"/>
                <a:ea typeface="Cambria" panose="02040503050406030204" pitchFamily="18" charset="0"/>
                <a:cs typeface="Arial-Rounded" panose="020B0500000000000000" pitchFamily="34" charset="0"/>
              </a:rPr>
              <a:t>(</a:t>
            </a:r>
            <a:r>
              <a:rPr lang="vi-VN" sz="3600" dirty="0">
                <a:latin typeface="Cambria" panose="02040503050406030204" pitchFamily="18" charset="0"/>
                <a:ea typeface="Cambria" panose="02040503050406030204" pitchFamily="18"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600" dirty="0">
                <a:latin typeface="Cambria" panose="02040503050406030204" pitchFamily="18" charset="0"/>
                <a:ea typeface="Cambria" panose="02040503050406030204" pitchFamily="18" charset="0"/>
                <a:cs typeface="Arial-Rounded" panose="020B0500000000000000" pitchFamily="34" charset="0"/>
              </a:rPr>
              <a:t>(Theo Nguyễn Trà)</a:t>
            </a:r>
          </a:p>
        </p:txBody>
      </p:sp>
    </p:spTree>
    <p:extLst>
      <p:ext uri="{BB962C8B-B14F-4D97-AF65-F5344CB8AC3E}">
        <p14:creationId xmlns:p14="http://schemas.microsoft.com/office/powerpoint/2010/main" val="24398352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666750" y="79470"/>
            <a:ext cx="10858500" cy="658368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矩形 24">
            <a:extLst>
              <a:ext uri="{FF2B5EF4-FFF2-40B4-BE49-F238E27FC236}">
                <a16:creationId xmlns:a16="http://schemas.microsoft.com/office/drawing/2014/main" id="{26BC8C43-3762-471F-961A-A5FBD363BB8E}"/>
              </a:ext>
            </a:extLst>
          </p:cNvPr>
          <p:cNvSpPr/>
          <p:nvPr/>
        </p:nvSpPr>
        <p:spPr>
          <a:xfrm>
            <a:off x="2598403" y="1553850"/>
            <a:ext cx="761975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normalizeH="0" baseline="0" noProof="0" dirty="0" err="1" smtClean="0">
                <a:solidFill>
                  <a:schemeClr val="accent2">
                    <a:lumMod val="75000"/>
                  </a:schemeClr>
                </a:solidFill>
                <a:uLnTx/>
                <a:uFillTx/>
                <a:latin typeface="Cambria" panose="02040503050406030204" pitchFamily="18" charset="0"/>
                <a:ea typeface="Cambria" panose="02040503050406030204" pitchFamily="18" charset="0"/>
              </a:rPr>
              <a:t>Dùng</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để</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kể</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tả</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giới</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thiệu</a:t>
            </a:r>
            <a:endParaRPr kumimoji="0" lang="zh-CN" altLang="en-US" sz="4400" b="1" i="0" u="none" strike="noStrike" kern="1200" normalizeH="0" baseline="0" noProof="0" dirty="0">
              <a:solidFill>
                <a:schemeClr val="accent2">
                  <a:lumMod val="75000"/>
                </a:schemeClr>
              </a:solidFill>
              <a:uLnTx/>
              <a:uFillTx/>
              <a:latin typeface="Cambria" panose="02040503050406030204" pitchFamily="18" charset="0"/>
              <a:ea typeface="思源黑体 CN Medium" panose="020B0600000000000000" pitchFamily="34" charset="-122"/>
            </a:endParaRPr>
          </a:p>
        </p:txBody>
      </p:sp>
      <p:sp>
        <p:nvSpPr>
          <p:cNvPr id="15" name="矩形 26">
            <a:extLst>
              <a:ext uri="{FF2B5EF4-FFF2-40B4-BE49-F238E27FC236}">
                <a16:creationId xmlns:a16="http://schemas.microsoft.com/office/drawing/2014/main" id="{902F907E-80C1-4F68-8630-618515348FFF}"/>
              </a:ext>
            </a:extLst>
          </p:cNvPr>
          <p:cNvSpPr/>
          <p:nvPr/>
        </p:nvSpPr>
        <p:spPr>
          <a:xfrm>
            <a:off x="2598403" y="2906718"/>
            <a:ext cx="761975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normalizeH="0" baseline="0" noProof="0" dirty="0" err="1" smtClean="0">
                <a:solidFill>
                  <a:schemeClr val="accent2">
                    <a:lumMod val="75000"/>
                  </a:schemeClr>
                </a:solidFill>
                <a:uLnTx/>
                <a:uFillTx/>
                <a:latin typeface="Cambria" panose="02040503050406030204" pitchFamily="18" charset="0"/>
                <a:ea typeface="Cambria" panose="02040503050406030204" pitchFamily="18" charset="0"/>
              </a:rPr>
              <a:t>Dùng</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để</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hỏi</a:t>
            </a:r>
            <a:endParaRPr kumimoji="0" lang="zh-CN" altLang="en-US" sz="4400" b="1" i="0" u="none" strike="noStrike" kern="1200" normalizeH="0" baseline="0" noProof="0" dirty="0">
              <a:solidFill>
                <a:schemeClr val="accent2">
                  <a:lumMod val="75000"/>
                </a:schemeClr>
              </a:solidFill>
              <a:uLnTx/>
              <a:uFillTx/>
              <a:latin typeface="Cambria" panose="02040503050406030204" pitchFamily="18" charset="0"/>
              <a:ea typeface="思源黑体 CN Medium" panose="020B0600000000000000" pitchFamily="34" charset="-122"/>
            </a:endParaRPr>
          </a:p>
        </p:txBody>
      </p:sp>
      <p:sp>
        <p:nvSpPr>
          <p:cNvPr id="16" name="TextBox 15">
            <a:extLst>
              <a:ext uri="{FF2B5EF4-FFF2-40B4-BE49-F238E27FC236}">
                <a16:creationId xmlns:a16="http://schemas.microsoft.com/office/drawing/2014/main" id="{C25133DE-CDA0-45CC-8B57-DA29957F6AEF}"/>
              </a:ext>
            </a:extLst>
          </p:cNvPr>
          <p:cNvSpPr txBox="1"/>
          <p:nvPr/>
        </p:nvSpPr>
        <p:spPr>
          <a:xfrm>
            <a:off x="1157354" y="475773"/>
            <a:ext cx="10544175" cy="769441"/>
          </a:xfrm>
          <a:prstGeom prst="rect">
            <a:avLst/>
          </a:prstGeom>
          <a:noFill/>
        </p:spPr>
        <p:txBody>
          <a:bodyPr wrap="square" rtlCol="0">
            <a:spAutoFit/>
          </a:bodyPr>
          <a:lstStyle/>
          <a:p>
            <a:pPr lvl="0" algn="ctr">
              <a:defRPr/>
            </a:pPr>
            <a:r>
              <a:rPr lang="en-US" sz="44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Chọn</a:t>
            </a:r>
            <a:r>
              <a:rPr lang="en-US" sz="4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thông</a:t>
            </a:r>
            <a:r>
              <a:rPr lang="en-US" sz="4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tin </a:t>
            </a:r>
            <a:r>
              <a:rPr lang="en-US" sz="44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đúng</a:t>
            </a:r>
            <a:r>
              <a:rPr lang="en-US" sz="4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với</a:t>
            </a:r>
            <a:r>
              <a:rPr lang="en-US" sz="4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câu</a:t>
            </a:r>
            <a:r>
              <a:rPr lang="en-US" sz="4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kể</a:t>
            </a:r>
            <a:endParaRPr lang="vi-VN" sz="4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17" name="矩形 26">
            <a:extLst>
              <a:ext uri="{FF2B5EF4-FFF2-40B4-BE49-F238E27FC236}">
                <a16:creationId xmlns:a16="http://schemas.microsoft.com/office/drawing/2014/main" id="{902F907E-80C1-4F68-8630-618515348FFF}"/>
              </a:ext>
            </a:extLst>
          </p:cNvPr>
          <p:cNvSpPr/>
          <p:nvPr/>
        </p:nvSpPr>
        <p:spPr>
          <a:xfrm>
            <a:off x="2543000" y="4247771"/>
            <a:ext cx="7675162"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Kết</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thúc</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bằng</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dấu</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chấm</a:t>
            </a:r>
            <a:endParaRPr kumimoji="0" lang="zh-CN" altLang="en-US" sz="4400" b="1" i="0" u="none" strike="noStrike" kern="1200" normalizeH="0" baseline="0" noProof="0" dirty="0">
              <a:solidFill>
                <a:schemeClr val="accent2">
                  <a:lumMod val="75000"/>
                </a:schemeClr>
              </a:solidFill>
              <a:uLnTx/>
              <a:uFillTx/>
              <a:latin typeface="Cambria" panose="02040503050406030204" pitchFamily="18" charset="0"/>
              <a:ea typeface="思源黑体 CN Medium" panose="020B0600000000000000" pitchFamily="34" charset="-122"/>
            </a:endParaRPr>
          </a:p>
        </p:txBody>
      </p:sp>
      <p:sp>
        <p:nvSpPr>
          <p:cNvPr id="18" name="矩形 26">
            <a:extLst>
              <a:ext uri="{FF2B5EF4-FFF2-40B4-BE49-F238E27FC236}">
                <a16:creationId xmlns:a16="http://schemas.microsoft.com/office/drawing/2014/main" id="{902F907E-80C1-4F68-8630-618515348FFF}"/>
              </a:ext>
            </a:extLst>
          </p:cNvPr>
          <p:cNvSpPr/>
          <p:nvPr/>
        </p:nvSpPr>
        <p:spPr>
          <a:xfrm>
            <a:off x="2543000" y="5588660"/>
            <a:ext cx="7675162"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Kết</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thúc</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bằng</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dấu</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chấm</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than</a:t>
            </a:r>
            <a:endParaRPr kumimoji="0" lang="zh-CN" altLang="en-US" sz="4400" b="1" i="0" u="none" strike="noStrike" kern="1200" normalizeH="0" baseline="0" noProof="0" dirty="0">
              <a:solidFill>
                <a:schemeClr val="accent2">
                  <a:lumMod val="75000"/>
                </a:schemeClr>
              </a:solidFill>
              <a:uLnTx/>
              <a:uFillTx/>
              <a:latin typeface="Cambria" panose="02040503050406030204" pitchFamily="18" charset="0"/>
              <a:ea typeface="思源黑体 CN Medium" panose="020B0600000000000000" pitchFamily="34" charset="-122"/>
            </a:endParaRPr>
          </a:p>
        </p:txBody>
      </p:sp>
      <p:pic>
        <p:nvPicPr>
          <p:cNvPr id="19" name="Picture 2" descr="Premium Vector | Check mark icon in flat style ok accept vector  illustration on white isolated background tick business concep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860493"/>
            <a:ext cx="2255106" cy="2255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remium Vector | Check mark icon in flat style ok accept vector  illustration on white isolated background tick business concep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3577418"/>
            <a:ext cx="2255106" cy="22551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84248" y="-241373"/>
            <a:ext cx="2517213" cy="2517213"/>
            <a:chOff x="-284248" y="-241373"/>
            <a:chExt cx="2517213" cy="2517213"/>
          </a:xfrm>
        </p:grpSpPr>
        <p:pic>
          <p:nvPicPr>
            <p:cNvPr id="21" name="图片 9">
              <a:extLst>
                <a:ext uri="{FF2B5EF4-FFF2-40B4-BE49-F238E27FC236}">
                  <a16:creationId xmlns:a16="http://schemas.microsoft.com/office/drawing/2014/main" id="{1037F9BB-933B-4BF7-B5C8-512BD4E0EF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248" y="-241373"/>
              <a:ext cx="2517213" cy="2517213"/>
            </a:xfrm>
            <a:prstGeom prst="rect">
              <a:avLst/>
            </a:prstGeom>
          </p:spPr>
        </p:pic>
        <p:sp>
          <p:nvSpPr>
            <p:cNvPr id="3" name="TextBox 2"/>
            <p:cNvSpPr txBox="1"/>
            <p:nvPr/>
          </p:nvSpPr>
          <p:spPr>
            <a:xfrm>
              <a:off x="667745" y="538187"/>
              <a:ext cx="549526" cy="1015663"/>
            </a:xfrm>
            <a:prstGeom prst="rect">
              <a:avLst/>
            </a:prstGeom>
            <a:noFill/>
          </p:spPr>
          <p:txBody>
            <a:bodyPr wrap="square" rtlCol="0">
              <a:spAutoFit/>
            </a:bodyPr>
            <a:lstStyle/>
            <a:p>
              <a:r>
                <a:rPr lang="en-US" sz="6000" dirty="0">
                  <a:latin typeface="#9Slide07 SVNDessert Menu Scrip" panose="00000500000000000000" pitchFamily="2" charset="0"/>
                </a:rPr>
                <a:t>2</a:t>
              </a:r>
            </a:p>
          </p:txBody>
        </p:sp>
      </p:grpSp>
    </p:spTree>
    <p:extLst>
      <p:ext uri="{BB962C8B-B14F-4D97-AF65-F5344CB8AC3E}">
        <p14:creationId xmlns:p14="http://schemas.microsoft.com/office/powerpoint/2010/main" val="40186943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80">
                                          <p:stCondLst>
                                            <p:cond delay="0"/>
                                          </p:stCondLst>
                                        </p:cTn>
                                        <p:tgtEl>
                                          <p:spTgt spid="19"/>
                                        </p:tgtEl>
                                      </p:cBhvr>
                                    </p:animEffect>
                                    <p:anim calcmode="lin" valueType="num">
                                      <p:cBhvr>
                                        <p:cTn id="3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1" dur="26">
                                          <p:stCondLst>
                                            <p:cond delay="650"/>
                                          </p:stCondLst>
                                        </p:cTn>
                                        <p:tgtEl>
                                          <p:spTgt spid="19"/>
                                        </p:tgtEl>
                                      </p:cBhvr>
                                      <p:to x="100000" y="60000"/>
                                    </p:animScale>
                                    <p:animScale>
                                      <p:cBhvr>
                                        <p:cTn id="42" dur="166" decel="50000">
                                          <p:stCondLst>
                                            <p:cond delay="676"/>
                                          </p:stCondLst>
                                        </p:cTn>
                                        <p:tgtEl>
                                          <p:spTgt spid="19"/>
                                        </p:tgtEl>
                                      </p:cBhvr>
                                      <p:to x="100000" y="100000"/>
                                    </p:animScale>
                                    <p:animScale>
                                      <p:cBhvr>
                                        <p:cTn id="43" dur="26">
                                          <p:stCondLst>
                                            <p:cond delay="1312"/>
                                          </p:stCondLst>
                                        </p:cTn>
                                        <p:tgtEl>
                                          <p:spTgt spid="19"/>
                                        </p:tgtEl>
                                      </p:cBhvr>
                                      <p:to x="100000" y="80000"/>
                                    </p:animScale>
                                    <p:animScale>
                                      <p:cBhvr>
                                        <p:cTn id="44" dur="166" decel="50000">
                                          <p:stCondLst>
                                            <p:cond delay="1338"/>
                                          </p:stCondLst>
                                        </p:cTn>
                                        <p:tgtEl>
                                          <p:spTgt spid="19"/>
                                        </p:tgtEl>
                                      </p:cBhvr>
                                      <p:to x="100000" y="100000"/>
                                    </p:animScale>
                                    <p:animScale>
                                      <p:cBhvr>
                                        <p:cTn id="45" dur="26">
                                          <p:stCondLst>
                                            <p:cond delay="1642"/>
                                          </p:stCondLst>
                                        </p:cTn>
                                        <p:tgtEl>
                                          <p:spTgt spid="19"/>
                                        </p:tgtEl>
                                      </p:cBhvr>
                                      <p:to x="100000" y="90000"/>
                                    </p:animScale>
                                    <p:animScale>
                                      <p:cBhvr>
                                        <p:cTn id="46" dur="166" decel="50000">
                                          <p:stCondLst>
                                            <p:cond delay="1668"/>
                                          </p:stCondLst>
                                        </p:cTn>
                                        <p:tgtEl>
                                          <p:spTgt spid="19"/>
                                        </p:tgtEl>
                                      </p:cBhvr>
                                      <p:to x="100000" y="100000"/>
                                    </p:animScale>
                                    <p:animScale>
                                      <p:cBhvr>
                                        <p:cTn id="47" dur="26">
                                          <p:stCondLst>
                                            <p:cond delay="1808"/>
                                          </p:stCondLst>
                                        </p:cTn>
                                        <p:tgtEl>
                                          <p:spTgt spid="19"/>
                                        </p:tgtEl>
                                      </p:cBhvr>
                                      <p:to x="100000" y="95000"/>
                                    </p:animScale>
                                    <p:animScale>
                                      <p:cBhvr>
                                        <p:cTn id="48" dur="166" decel="50000">
                                          <p:stCondLst>
                                            <p:cond delay="1834"/>
                                          </p:stCondLst>
                                        </p:cTn>
                                        <p:tgtEl>
                                          <p:spTgt spid="19"/>
                                        </p:tgtEl>
                                      </p:cBhvr>
                                      <p:to x="100000" y="100000"/>
                                    </p:animScale>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80">
                                          <p:stCondLst>
                                            <p:cond delay="0"/>
                                          </p:stCondLst>
                                        </p:cTn>
                                        <p:tgtEl>
                                          <p:spTgt spid="20"/>
                                        </p:tgtEl>
                                      </p:cBhvr>
                                    </p:animEffect>
                                    <p:anim calcmode="lin" valueType="num">
                                      <p:cBhvr>
                                        <p:cTn id="5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0" dur="26">
                                          <p:stCondLst>
                                            <p:cond delay="650"/>
                                          </p:stCondLst>
                                        </p:cTn>
                                        <p:tgtEl>
                                          <p:spTgt spid="20"/>
                                        </p:tgtEl>
                                      </p:cBhvr>
                                      <p:to x="100000" y="60000"/>
                                    </p:animScale>
                                    <p:animScale>
                                      <p:cBhvr>
                                        <p:cTn id="61" dur="166" decel="50000">
                                          <p:stCondLst>
                                            <p:cond delay="676"/>
                                          </p:stCondLst>
                                        </p:cTn>
                                        <p:tgtEl>
                                          <p:spTgt spid="20"/>
                                        </p:tgtEl>
                                      </p:cBhvr>
                                      <p:to x="100000" y="100000"/>
                                    </p:animScale>
                                    <p:animScale>
                                      <p:cBhvr>
                                        <p:cTn id="62" dur="26">
                                          <p:stCondLst>
                                            <p:cond delay="1312"/>
                                          </p:stCondLst>
                                        </p:cTn>
                                        <p:tgtEl>
                                          <p:spTgt spid="20"/>
                                        </p:tgtEl>
                                      </p:cBhvr>
                                      <p:to x="100000" y="80000"/>
                                    </p:animScale>
                                    <p:animScale>
                                      <p:cBhvr>
                                        <p:cTn id="63" dur="166" decel="50000">
                                          <p:stCondLst>
                                            <p:cond delay="1338"/>
                                          </p:stCondLst>
                                        </p:cTn>
                                        <p:tgtEl>
                                          <p:spTgt spid="20"/>
                                        </p:tgtEl>
                                      </p:cBhvr>
                                      <p:to x="100000" y="100000"/>
                                    </p:animScale>
                                    <p:animScale>
                                      <p:cBhvr>
                                        <p:cTn id="64" dur="26">
                                          <p:stCondLst>
                                            <p:cond delay="1642"/>
                                          </p:stCondLst>
                                        </p:cTn>
                                        <p:tgtEl>
                                          <p:spTgt spid="20"/>
                                        </p:tgtEl>
                                      </p:cBhvr>
                                      <p:to x="100000" y="90000"/>
                                    </p:animScale>
                                    <p:animScale>
                                      <p:cBhvr>
                                        <p:cTn id="65" dur="166" decel="50000">
                                          <p:stCondLst>
                                            <p:cond delay="1668"/>
                                          </p:stCondLst>
                                        </p:cTn>
                                        <p:tgtEl>
                                          <p:spTgt spid="20"/>
                                        </p:tgtEl>
                                      </p:cBhvr>
                                      <p:to x="100000" y="100000"/>
                                    </p:animScale>
                                    <p:animScale>
                                      <p:cBhvr>
                                        <p:cTn id="66" dur="26">
                                          <p:stCondLst>
                                            <p:cond delay="1808"/>
                                          </p:stCondLst>
                                        </p:cTn>
                                        <p:tgtEl>
                                          <p:spTgt spid="20"/>
                                        </p:tgtEl>
                                      </p:cBhvr>
                                      <p:to x="100000" y="95000"/>
                                    </p:animScale>
                                    <p:animScale>
                                      <p:cBhvr>
                                        <p:cTn id="67" dur="166" decel="50000">
                                          <p:stCondLst>
                                            <p:cond delay="1834"/>
                                          </p:stCondLst>
                                        </p:cTn>
                                        <p:tgtEl>
                                          <p:spTgt spid="20"/>
                                        </p:tgtEl>
                                      </p:cBhvr>
                                      <p:to x="100000" y="100000"/>
                                    </p:animScale>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7"/>
                  </p:tgtEl>
                </p:cond>
              </p:nextCondLst>
            </p:seq>
          </p:childTnLst>
        </p:cTn>
      </p:par>
    </p:tnLst>
    <p:bldLst>
      <p:bldP spid="14" grpId="0" animBg="1"/>
      <p:bldP spid="15" grpId="0" animBg="1"/>
      <p:bldP spid="16" grpId="0"/>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6" name="图片 8">
            <a:extLst>
              <a:ext uri="{FF2B5EF4-FFF2-40B4-BE49-F238E27FC236}">
                <a16:creationId xmlns:a16="http://schemas.microsoft.com/office/drawing/2014/main" id="{BC931DF1-8D69-43CF-9343-745949037EAB}"/>
              </a:ext>
            </a:extLst>
          </p:cNvPr>
          <p:cNvPicPr>
            <a:picLocks noChangeAspect="1"/>
          </p:cNvPicPr>
          <p:nvPr/>
        </p:nvPicPr>
        <p:blipFill>
          <a:blip r:embed="rId3"/>
          <a:stretch>
            <a:fillRect/>
          </a:stretch>
        </p:blipFill>
        <p:spPr>
          <a:xfrm>
            <a:off x="1615331" y="-228600"/>
            <a:ext cx="9067909" cy="6672789"/>
          </a:xfrm>
          <a:prstGeom prst="rect">
            <a:avLst/>
          </a:prstGeom>
          <a:effectLst>
            <a:outerShdw blurRad="63500" algn="ctr" rotWithShape="0">
              <a:prstClr val="black">
                <a:alpha val="40000"/>
              </a:prstClr>
            </a:outerShdw>
          </a:effectLst>
        </p:spPr>
      </p:pic>
      <p:sp>
        <p:nvSpPr>
          <p:cNvPr id="9" name="文本框 8">
            <a:extLst>
              <a:ext uri="{FF2B5EF4-FFF2-40B4-BE49-F238E27FC236}">
                <a16:creationId xmlns:a16="http://schemas.microsoft.com/office/drawing/2014/main" id="{75C01CC4-6FDF-408A-9B7E-E06091668D27}"/>
              </a:ext>
            </a:extLst>
          </p:cNvPr>
          <p:cNvSpPr txBox="1"/>
          <p:nvPr/>
        </p:nvSpPr>
        <p:spPr>
          <a:xfrm>
            <a:off x="3002068" y="2723629"/>
            <a:ext cx="570905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kể</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là</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dùng</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để</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kể</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tả</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giới</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thiệu</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Cuối</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kể</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có</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1" u="none" strike="noStrike" kern="1200" cap="none" spc="0" normalizeH="0" noProof="0" dirty="0" err="1" smtClean="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dấu</a:t>
            </a:r>
            <a:r>
              <a:rPr kumimoji="0" lang="en-US" altLang="zh-CN" sz="5400" b="0" i="1" u="none" strike="noStrike" kern="1200" cap="none" spc="0" normalizeH="0" noProof="0" dirty="0" smtClean="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1" u="none" strike="noStrike" kern="1200" cap="none" spc="0" normalizeH="0" noProof="0" dirty="0" err="1" smtClean="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chấm</a:t>
            </a:r>
            <a:r>
              <a:rPr kumimoji="0" lang="en-US" altLang="zh-CN" sz="5400" b="0" i="1" u="none" strike="noStrike" kern="1200" cap="none" spc="0" normalizeH="0" noProof="0" dirty="0" smtClean="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a:t>
            </a:r>
            <a:r>
              <a:rPr kumimoji="0" lang="en-US" altLang="zh-CN" sz="5400" b="0" i="0" u="none" strike="noStrike" kern="1200" cap="none" spc="0" normalizeH="0" noProof="0" dirty="0" smtClean="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15号-刀刀体" panose="00000500000000000000" pitchFamily="2" charset="-122"/>
            </a:endParaRPr>
          </a:p>
        </p:txBody>
      </p:sp>
      <p:pic>
        <p:nvPicPr>
          <p:cNvPr id="3" name="Picture 2"/>
          <p:cNvPicPr>
            <a:picLocks noChangeAspect="1"/>
          </p:cNvPicPr>
          <p:nvPr/>
        </p:nvPicPr>
        <p:blipFill>
          <a:blip r:embed="rId4"/>
          <a:stretch>
            <a:fillRect/>
          </a:stretch>
        </p:blipFill>
        <p:spPr>
          <a:xfrm>
            <a:off x="3417982" y="1266559"/>
            <a:ext cx="4877223" cy="1457070"/>
          </a:xfrm>
          <a:prstGeom prst="rect">
            <a:avLst/>
          </a:prstGeom>
        </p:spPr>
      </p:pic>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2404" y="2541091"/>
            <a:ext cx="4545510" cy="4545510"/>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9402987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441960" y="1437480"/>
            <a:ext cx="11414760" cy="5283359"/>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9275274" y="-187569"/>
            <a:ext cx="3905968" cy="3250101"/>
            <a:chOff x="9275274" y="-187569"/>
            <a:chExt cx="3905968" cy="3250101"/>
          </a:xfrm>
        </p:grpSpPr>
        <p:pic>
          <p:nvPicPr>
            <p:cNvPr id="4" name="图片 3">
              <a:extLst>
                <a:ext uri="{FF2B5EF4-FFF2-40B4-BE49-F238E27FC236}">
                  <a16:creationId xmlns:a16="http://schemas.microsoft.com/office/drawing/2014/main" id="{E34CA79B-7D8A-4A34-A19B-260981D1B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a:extLst>
                <a:ext uri="{FF2B5EF4-FFF2-40B4-BE49-F238E27FC236}">
                  <a16:creationId xmlns:a16="http://schemas.microsoft.com/office/drawing/2014/main" id="{FEF478D4-7089-4E49-BD5D-F8D7F7D078FE}"/>
                </a:ext>
              </a:extLst>
            </p:cNvPr>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smtClean="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endParaRPr>
            </a:p>
          </p:txBody>
        </p:sp>
      </p:grpSp>
      <p:sp>
        <p:nvSpPr>
          <p:cNvPr id="3" name="Rectangle 2"/>
          <p:cNvSpPr/>
          <p:nvPr/>
        </p:nvSpPr>
        <p:spPr>
          <a:xfrm>
            <a:off x="781929" y="297256"/>
            <a:ext cx="8637418" cy="1323439"/>
          </a:xfrm>
          <a:prstGeom prst="rect">
            <a:avLst/>
          </a:prstGeom>
          <a:solidFill>
            <a:srgbClr val="BEEEFF"/>
          </a:solidFill>
          <a:ln w="19050">
            <a:solidFill>
              <a:schemeClr val="tx1"/>
            </a:solidFill>
            <a:prstDash val="dashDot"/>
          </a:ln>
        </p:spPr>
        <p:txBody>
          <a:bodyPr wrap="square">
            <a:spAutoFit/>
          </a:bodyPr>
          <a:lstStyle/>
          <a:p>
            <a:pPr algn="ctr"/>
            <a:r>
              <a:rPr lang="nl-NL" sz="4000" b="1" dirty="0">
                <a:solidFill>
                  <a:schemeClr val="tx1">
                    <a:lumMod val="85000"/>
                    <a:lumOff val="15000"/>
                  </a:schemeClr>
                </a:solidFill>
                <a:latin typeface="Cambria" panose="02040503050406030204" pitchFamily="18" charset="0"/>
                <a:ea typeface="Cambria" panose="02040503050406030204" pitchFamily="18" charset="0"/>
              </a:rPr>
              <a:t>Xếp các câu dưới đây vào </a:t>
            </a:r>
            <a:r>
              <a:rPr lang="nl-NL" sz="4000" b="1">
                <a:solidFill>
                  <a:schemeClr val="tx1">
                    <a:lumMod val="85000"/>
                    <a:lumOff val="15000"/>
                  </a:schemeClr>
                </a:solidFill>
                <a:latin typeface="Cambria" panose="02040503050406030204" pitchFamily="18" charset="0"/>
                <a:ea typeface="Cambria" panose="02040503050406030204" pitchFamily="18" charset="0"/>
              </a:rPr>
              <a:t>nhóm </a:t>
            </a:r>
            <a:endParaRPr lang="nl-NL" sz="4000" b="1" smtClean="0">
              <a:solidFill>
                <a:schemeClr val="tx1">
                  <a:lumMod val="85000"/>
                  <a:lumOff val="15000"/>
                </a:schemeClr>
              </a:solidFill>
              <a:latin typeface="Cambria" panose="02040503050406030204" pitchFamily="18" charset="0"/>
              <a:ea typeface="Cambria" panose="02040503050406030204" pitchFamily="18" charset="0"/>
            </a:endParaRPr>
          </a:p>
          <a:p>
            <a:pPr algn="ctr"/>
            <a:r>
              <a:rPr lang="nl-NL" sz="4000" b="1" dirty="0" smtClean="0">
                <a:solidFill>
                  <a:schemeClr val="tx1">
                    <a:lumMod val="85000"/>
                    <a:lumOff val="15000"/>
                  </a:schemeClr>
                </a:solidFill>
                <a:latin typeface="Cambria" panose="02040503050406030204" pitchFamily="18" charset="0"/>
                <a:ea typeface="Cambria" panose="02040503050406030204" pitchFamily="18" charset="0"/>
              </a:rPr>
              <a:t>thích hợp và </a:t>
            </a:r>
            <a:r>
              <a:rPr lang="nl-NL" sz="4000" b="1" dirty="0">
                <a:solidFill>
                  <a:schemeClr val="tx1">
                    <a:lumMod val="85000"/>
                    <a:lumOff val="15000"/>
                  </a:schemeClr>
                </a:solidFill>
                <a:latin typeface="Cambria" panose="02040503050406030204" pitchFamily="18" charset="0"/>
                <a:ea typeface="Cambria" panose="02040503050406030204" pitchFamily="18" charset="0"/>
              </a:rPr>
              <a:t>nêu lý </a:t>
            </a:r>
            <a:r>
              <a:rPr lang="nl-NL" sz="4000" b="1" dirty="0" smtClean="0">
                <a:solidFill>
                  <a:schemeClr val="tx1">
                    <a:lumMod val="85000"/>
                    <a:lumOff val="15000"/>
                  </a:schemeClr>
                </a:solidFill>
                <a:latin typeface="Cambria" panose="02040503050406030204" pitchFamily="18" charset="0"/>
                <a:ea typeface="Cambria" panose="02040503050406030204" pitchFamily="18" charset="0"/>
              </a:rPr>
              <a:t>do</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grpSp>
        <p:nvGrpSpPr>
          <p:cNvPr id="13" name="Group 12"/>
          <p:cNvGrpSpPr/>
          <p:nvPr/>
        </p:nvGrpSpPr>
        <p:grpSpPr>
          <a:xfrm>
            <a:off x="1521654" y="1917951"/>
            <a:ext cx="2862777" cy="1093177"/>
            <a:chOff x="1521654" y="1917951"/>
            <a:chExt cx="2862777" cy="109317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2" name="TextBox 11"/>
            <p:cNvSpPr txBox="1"/>
            <p:nvPr/>
          </p:nvSpPr>
          <p:spPr>
            <a:xfrm>
              <a:off x="1828312" y="1929923"/>
              <a:ext cx="2556119" cy="830997"/>
            </a:xfrm>
            <a:prstGeom prst="rect">
              <a:avLst/>
            </a:prstGeom>
            <a:noFill/>
          </p:spPr>
          <p:txBody>
            <a:bodyPr wrap="square" rtlCol="0">
              <a:spAutoFit/>
            </a:bodyPr>
            <a:lstStyle/>
            <a:p>
              <a:r>
                <a:rPr lang="en-US" sz="4800" dirty="0" err="1" smtClean="0">
                  <a:solidFill>
                    <a:srgbClr val="0070C0"/>
                  </a:solidFill>
                  <a:latin typeface="#9Slide07 FS North Land Sans" panose="00000500000000000000" pitchFamily="2" charset="0"/>
                  <a:ea typeface="Cambria" panose="02040503050406030204" pitchFamily="18" charset="0"/>
                </a:rPr>
                <a:t>Câu</a:t>
              </a:r>
              <a:r>
                <a:rPr lang="en-US" sz="4800" dirty="0" smtClean="0">
                  <a:solidFill>
                    <a:srgbClr val="0070C0"/>
                  </a:solidFill>
                  <a:latin typeface="#9Slide07 FS North Land Sans" panose="00000500000000000000" pitchFamily="2" charset="0"/>
                  <a:ea typeface="Cambria" panose="02040503050406030204" pitchFamily="18" charset="0"/>
                </a:rPr>
                <a:t> </a:t>
              </a:r>
              <a:r>
                <a:rPr lang="en-US" sz="4800" dirty="0" err="1" smtClean="0">
                  <a:solidFill>
                    <a:srgbClr val="0070C0"/>
                  </a:solidFill>
                  <a:latin typeface="#9Slide07 FS North Land Sans" panose="00000500000000000000" pitchFamily="2" charset="0"/>
                  <a:ea typeface="Cambria" panose="02040503050406030204" pitchFamily="18" charset="0"/>
                </a:rPr>
                <a:t>kể</a:t>
              </a:r>
              <a:endParaRPr lang="en-US" sz="4800" dirty="0">
                <a:solidFill>
                  <a:srgbClr val="0070C0"/>
                </a:solidFill>
                <a:latin typeface="#9Slide07 FS North Land Sans" panose="00000500000000000000" pitchFamily="2" charset="0"/>
                <a:ea typeface="Cambria" panose="02040503050406030204" pitchFamily="18" charset="0"/>
              </a:endParaRPr>
            </a:p>
          </p:txBody>
        </p:sp>
      </p:grpSp>
      <p:grpSp>
        <p:nvGrpSpPr>
          <p:cNvPr id="14" name="Group 13"/>
          <p:cNvGrpSpPr/>
          <p:nvPr/>
        </p:nvGrpSpPr>
        <p:grpSpPr>
          <a:xfrm>
            <a:off x="5239335" y="1917950"/>
            <a:ext cx="2862777" cy="1093177"/>
            <a:chOff x="1521654" y="1917951"/>
            <a:chExt cx="2862777" cy="109317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6" name="TextBox 15"/>
            <p:cNvSpPr txBox="1"/>
            <p:nvPr/>
          </p:nvSpPr>
          <p:spPr>
            <a:xfrm>
              <a:off x="1828312" y="1929923"/>
              <a:ext cx="2556119" cy="830997"/>
            </a:xfrm>
            <a:prstGeom prst="rect">
              <a:avLst/>
            </a:prstGeom>
            <a:noFill/>
          </p:spPr>
          <p:txBody>
            <a:bodyPr wrap="square" rtlCol="0">
              <a:spAutoFit/>
            </a:bodyPr>
            <a:lstStyle/>
            <a:p>
              <a:r>
                <a:rPr lang="en-US" sz="4800" dirty="0" err="1" smtClean="0">
                  <a:solidFill>
                    <a:srgbClr val="0070C0"/>
                  </a:solidFill>
                  <a:latin typeface="#9Slide07 FS North Land Sans" panose="00000500000000000000" pitchFamily="2" charset="0"/>
                  <a:ea typeface="Cambria" panose="02040503050406030204" pitchFamily="18" charset="0"/>
                </a:rPr>
                <a:t>Câu</a:t>
              </a:r>
              <a:r>
                <a:rPr lang="en-US" sz="4800" dirty="0" smtClean="0">
                  <a:solidFill>
                    <a:srgbClr val="0070C0"/>
                  </a:solidFill>
                  <a:latin typeface="#9Slide07 FS North Land Sans" panose="00000500000000000000" pitchFamily="2" charset="0"/>
                  <a:ea typeface="Cambria" panose="02040503050406030204" pitchFamily="18" charset="0"/>
                </a:rPr>
                <a:t> </a:t>
              </a:r>
              <a:r>
                <a:rPr lang="en-US" sz="4800" dirty="0" err="1" smtClean="0">
                  <a:solidFill>
                    <a:srgbClr val="0070C0"/>
                  </a:solidFill>
                  <a:latin typeface="#9Slide07 FS North Land Sans" panose="00000500000000000000" pitchFamily="2" charset="0"/>
                  <a:ea typeface="Cambria" panose="02040503050406030204" pitchFamily="18" charset="0"/>
                </a:rPr>
                <a:t>hỏi</a:t>
              </a:r>
              <a:endParaRPr lang="en-US" sz="4800" dirty="0">
                <a:solidFill>
                  <a:srgbClr val="0070C0"/>
                </a:solidFill>
                <a:latin typeface="#9Slide07 FS North Land Sans" panose="00000500000000000000" pitchFamily="2" charset="0"/>
                <a:ea typeface="Cambria" panose="02040503050406030204" pitchFamily="18" charset="0"/>
              </a:endParaRPr>
            </a:p>
          </p:txBody>
        </p:sp>
      </p:grpSp>
      <p:sp>
        <p:nvSpPr>
          <p:cNvPr id="17" name="Rectangle 16"/>
          <p:cNvSpPr/>
          <p:nvPr/>
        </p:nvSpPr>
        <p:spPr>
          <a:xfrm>
            <a:off x="1024099" y="3162805"/>
            <a:ext cx="5071901" cy="757130"/>
          </a:xfrm>
          <a:prstGeom prst="rect">
            <a:avLst/>
          </a:prstGeom>
          <a:ln>
            <a:solidFill>
              <a:schemeClr val="tx1"/>
            </a:solidFill>
            <a:prstDash val="dash"/>
          </a:ln>
        </p:spPr>
        <p:txBody>
          <a:bodyPr wrap="non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a. Bút nâu trông thế nào?</a:t>
            </a:r>
            <a:endParaRPr lang="nl-NL"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p:cNvSpPr/>
          <p:nvPr/>
        </p:nvSpPr>
        <p:spPr>
          <a:xfrm>
            <a:off x="1024099" y="4086703"/>
            <a:ext cx="6372065" cy="757130"/>
          </a:xfrm>
          <a:prstGeom prst="rect">
            <a:avLst/>
          </a:prstGeom>
          <a:ln>
            <a:solidFill>
              <a:schemeClr val="tx1"/>
            </a:solidFill>
            <a:prstDash val="dash"/>
          </a:ln>
        </p:spPr>
        <p:txBody>
          <a:bodyPr wrap="non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b. Bút nâu là một người bạn tốt.</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p:cNvSpPr/>
          <p:nvPr/>
        </p:nvSpPr>
        <p:spPr>
          <a:xfrm>
            <a:off x="1024099" y="4998046"/>
            <a:ext cx="10638938" cy="628890"/>
          </a:xfrm>
          <a:prstGeom prst="rect">
            <a:avLst/>
          </a:prstGeom>
          <a:ln>
            <a:solidFill>
              <a:schemeClr val="tx1"/>
            </a:solidFill>
            <a:prstDash val="dash"/>
          </a:ln>
        </p:spPr>
        <p:txBody>
          <a:bodyPr wrap="none">
            <a:spAutoFit/>
          </a:bodyPr>
          <a:lstStyle/>
          <a:p>
            <a:pPr algn="just">
              <a:lnSpc>
                <a:spcPct val="120000"/>
              </a:lnSpc>
            </a:pPr>
            <a:r>
              <a:rPr lang="nl-NL" sz="3200" dirty="0">
                <a:latin typeface="Cambria" panose="02040503050406030204" pitchFamily="18" charset="0"/>
                <a:ea typeface="Cambria" panose="02040503050406030204" pitchFamily="18" charset="0"/>
                <a:cs typeface="Arial-Rounded" panose="020B0500000000000000" pitchFamily="34" charset="0"/>
              </a:rPr>
              <a:t>c. Bút nâu nhảy với  bút vàng, lắng nghe ước mơ của bút tím.</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19"/>
          <p:cNvSpPr/>
          <p:nvPr/>
        </p:nvSpPr>
        <p:spPr>
          <a:xfrm>
            <a:off x="1024099" y="5759705"/>
            <a:ext cx="9423734" cy="757130"/>
          </a:xfrm>
          <a:prstGeom prst="rect">
            <a:avLst/>
          </a:prstGeom>
          <a:ln>
            <a:solidFill>
              <a:schemeClr val="tx1"/>
            </a:solidFill>
            <a:prstDash val="dash"/>
          </a:ln>
        </p:spPr>
        <p:txBody>
          <a:bodyPr wrap="non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d. Bút nâu gắn bút đỏ bên cạnh mình để làm gì?</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060435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441960" y="1437480"/>
            <a:ext cx="11414760" cy="5283359"/>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9275274" y="-187569"/>
            <a:ext cx="3905968" cy="3250101"/>
            <a:chOff x="9275274" y="-187569"/>
            <a:chExt cx="3905968" cy="3250101"/>
          </a:xfrm>
        </p:grpSpPr>
        <p:pic>
          <p:nvPicPr>
            <p:cNvPr id="4" name="图片 3">
              <a:extLst>
                <a:ext uri="{FF2B5EF4-FFF2-40B4-BE49-F238E27FC236}">
                  <a16:creationId xmlns:a16="http://schemas.microsoft.com/office/drawing/2014/main" id="{E34CA79B-7D8A-4A34-A19B-260981D1BF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a:extLst>
                <a:ext uri="{FF2B5EF4-FFF2-40B4-BE49-F238E27FC236}">
                  <a16:creationId xmlns:a16="http://schemas.microsoft.com/office/drawing/2014/main" id="{FEF478D4-7089-4E49-BD5D-F8D7F7D078FE}"/>
                </a:ext>
              </a:extLst>
            </p:cNvPr>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smtClean="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endParaRPr>
            </a:p>
          </p:txBody>
        </p:sp>
      </p:grpSp>
      <p:sp>
        <p:nvSpPr>
          <p:cNvPr id="3" name="Rectangle 2"/>
          <p:cNvSpPr/>
          <p:nvPr/>
        </p:nvSpPr>
        <p:spPr>
          <a:xfrm>
            <a:off x="781929" y="297256"/>
            <a:ext cx="8637418" cy="1323439"/>
          </a:xfrm>
          <a:prstGeom prst="rect">
            <a:avLst/>
          </a:prstGeom>
          <a:solidFill>
            <a:srgbClr val="BEEEFF"/>
          </a:solidFill>
          <a:ln w="19050">
            <a:solidFill>
              <a:schemeClr val="tx1"/>
            </a:solidFill>
            <a:prstDash val="dashDot"/>
          </a:ln>
        </p:spPr>
        <p:txBody>
          <a:bodyPr wrap="square">
            <a:spAutoFit/>
          </a:bodyPr>
          <a:lstStyle/>
          <a:p>
            <a:pPr algn="ctr"/>
            <a:r>
              <a:rPr lang="nl-NL" sz="4000" b="1" dirty="0">
                <a:solidFill>
                  <a:schemeClr val="tx1">
                    <a:lumMod val="85000"/>
                    <a:lumOff val="15000"/>
                  </a:schemeClr>
                </a:solidFill>
                <a:latin typeface="Cambria" panose="02040503050406030204" pitchFamily="18" charset="0"/>
                <a:ea typeface="Cambria" panose="02040503050406030204" pitchFamily="18" charset="0"/>
              </a:rPr>
              <a:t>Xếp các câu dưới đây vào </a:t>
            </a:r>
            <a:r>
              <a:rPr lang="nl-NL" sz="4000" b="1">
                <a:solidFill>
                  <a:schemeClr val="tx1">
                    <a:lumMod val="85000"/>
                    <a:lumOff val="15000"/>
                  </a:schemeClr>
                </a:solidFill>
                <a:latin typeface="Cambria" panose="02040503050406030204" pitchFamily="18" charset="0"/>
                <a:ea typeface="Cambria" panose="02040503050406030204" pitchFamily="18" charset="0"/>
              </a:rPr>
              <a:t>nhóm </a:t>
            </a:r>
            <a:endParaRPr lang="nl-NL" sz="4000" b="1" smtClean="0">
              <a:solidFill>
                <a:schemeClr val="tx1">
                  <a:lumMod val="85000"/>
                  <a:lumOff val="15000"/>
                </a:schemeClr>
              </a:solidFill>
              <a:latin typeface="Cambria" panose="02040503050406030204" pitchFamily="18" charset="0"/>
              <a:ea typeface="Cambria" panose="02040503050406030204" pitchFamily="18" charset="0"/>
            </a:endParaRPr>
          </a:p>
          <a:p>
            <a:pPr algn="ctr"/>
            <a:r>
              <a:rPr lang="nl-NL" sz="4000" b="1" dirty="0" smtClean="0">
                <a:solidFill>
                  <a:schemeClr val="tx1">
                    <a:lumMod val="85000"/>
                    <a:lumOff val="15000"/>
                  </a:schemeClr>
                </a:solidFill>
                <a:latin typeface="Cambria" panose="02040503050406030204" pitchFamily="18" charset="0"/>
                <a:ea typeface="Cambria" panose="02040503050406030204" pitchFamily="18" charset="0"/>
              </a:rPr>
              <a:t>thích hợp và </a:t>
            </a:r>
            <a:r>
              <a:rPr lang="nl-NL" sz="4000" b="1" dirty="0">
                <a:solidFill>
                  <a:schemeClr val="tx1">
                    <a:lumMod val="85000"/>
                    <a:lumOff val="15000"/>
                  </a:schemeClr>
                </a:solidFill>
                <a:latin typeface="Cambria" panose="02040503050406030204" pitchFamily="18" charset="0"/>
                <a:ea typeface="Cambria" panose="02040503050406030204" pitchFamily="18" charset="0"/>
              </a:rPr>
              <a:t>nêu lý </a:t>
            </a:r>
            <a:r>
              <a:rPr lang="nl-NL" sz="4000" b="1" dirty="0" smtClean="0">
                <a:solidFill>
                  <a:schemeClr val="tx1">
                    <a:lumMod val="85000"/>
                    <a:lumOff val="15000"/>
                  </a:schemeClr>
                </a:solidFill>
                <a:latin typeface="Cambria" panose="02040503050406030204" pitchFamily="18" charset="0"/>
                <a:ea typeface="Cambria" panose="02040503050406030204" pitchFamily="18" charset="0"/>
              </a:rPr>
              <a:t>do</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grpSp>
        <p:nvGrpSpPr>
          <p:cNvPr id="13" name="Group 12"/>
          <p:cNvGrpSpPr/>
          <p:nvPr/>
        </p:nvGrpSpPr>
        <p:grpSpPr>
          <a:xfrm>
            <a:off x="1521654" y="1917951"/>
            <a:ext cx="2862777" cy="1093177"/>
            <a:chOff x="1521654" y="1917951"/>
            <a:chExt cx="2862777" cy="1093177"/>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2" name="TextBox 11"/>
            <p:cNvSpPr txBox="1"/>
            <p:nvPr/>
          </p:nvSpPr>
          <p:spPr>
            <a:xfrm>
              <a:off x="1828312" y="1929923"/>
              <a:ext cx="2556119" cy="830997"/>
            </a:xfrm>
            <a:prstGeom prst="rect">
              <a:avLst/>
            </a:prstGeom>
            <a:noFill/>
          </p:spPr>
          <p:txBody>
            <a:bodyPr wrap="square" rtlCol="0">
              <a:spAutoFit/>
            </a:bodyPr>
            <a:lstStyle/>
            <a:p>
              <a:r>
                <a:rPr lang="en-US" sz="4800" dirty="0" err="1" smtClean="0">
                  <a:solidFill>
                    <a:srgbClr val="0070C0"/>
                  </a:solidFill>
                  <a:latin typeface="#9Slide07 FS North Land Sans" panose="00000500000000000000" pitchFamily="2" charset="0"/>
                  <a:ea typeface="Cambria" panose="02040503050406030204" pitchFamily="18" charset="0"/>
                </a:rPr>
                <a:t>Câu</a:t>
              </a:r>
              <a:r>
                <a:rPr lang="en-US" sz="4800" dirty="0" smtClean="0">
                  <a:solidFill>
                    <a:srgbClr val="0070C0"/>
                  </a:solidFill>
                  <a:latin typeface="#9Slide07 FS North Land Sans" panose="00000500000000000000" pitchFamily="2" charset="0"/>
                  <a:ea typeface="Cambria" panose="02040503050406030204" pitchFamily="18" charset="0"/>
                </a:rPr>
                <a:t> </a:t>
              </a:r>
              <a:r>
                <a:rPr lang="en-US" sz="4800" dirty="0" err="1" smtClean="0">
                  <a:solidFill>
                    <a:srgbClr val="0070C0"/>
                  </a:solidFill>
                  <a:latin typeface="#9Slide07 FS North Land Sans" panose="00000500000000000000" pitchFamily="2" charset="0"/>
                  <a:ea typeface="Cambria" panose="02040503050406030204" pitchFamily="18" charset="0"/>
                </a:rPr>
                <a:t>kể</a:t>
              </a:r>
              <a:endParaRPr lang="en-US" sz="4800" dirty="0">
                <a:solidFill>
                  <a:srgbClr val="0070C0"/>
                </a:solidFill>
                <a:latin typeface="#9Slide07 FS North Land Sans" panose="00000500000000000000" pitchFamily="2" charset="0"/>
                <a:ea typeface="Cambria" panose="02040503050406030204" pitchFamily="18" charset="0"/>
              </a:endParaRPr>
            </a:p>
          </p:txBody>
        </p:sp>
      </p:grpSp>
      <p:grpSp>
        <p:nvGrpSpPr>
          <p:cNvPr id="14" name="Group 13"/>
          <p:cNvGrpSpPr/>
          <p:nvPr/>
        </p:nvGrpSpPr>
        <p:grpSpPr>
          <a:xfrm>
            <a:off x="7585056" y="1897015"/>
            <a:ext cx="2862777" cy="1093177"/>
            <a:chOff x="1521654" y="1917951"/>
            <a:chExt cx="2862777" cy="1093177"/>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6" name="TextBox 15"/>
            <p:cNvSpPr txBox="1"/>
            <p:nvPr/>
          </p:nvSpPr>
          <p:spPr>
            <a:xfrm>
              <a:off x="1828312" y="1929923"/>
              <a:ext cx="2556119" cy="830997"/>
            </a:xfrm>
            <a:prstGeom prst="rect">
              <a:avLst/>
            </a:prstGeom>
            <a:noFill/>
          </p:spPr>
          <p:txBody>
            <a:bodyPr wrap="square" rtlCol="0">
              <a:spAutoFit/>
            </a:bodyPr>
            <a:lstStyle/>
            <a:p>
              <a:r>
                <a:rPr lang="en-US" sz="4800" dirty="0" err="1" smtClean="0">
                  <a:solidFill>
                    <a:srgbClr val="0070C0"/>
                  </a:solidFill>
                  <a:latin typeface="#9Slide07 FS North Land Sans" panose="00000500000000000000" pitchFamily="2" charset="0"/>
                  <a:ea typeface="Cambria" panose="02040503050406030204" pitchFamily="18" charset="0"/>
                </a:rPr>
                <a:t>Câu</a:t>
              </a:r>
              <a:r>
                <a:rPr lang="en-US" sz="4800" dirty="0" smtClean="0">
                  <a:solidFill>
                    <a:srgbClr val="0070C0"/>
                  </a:solidFill>
                  <a:latin typeface="#9Slide07 FS North Land Sans" panose="00000500000000000000" pitchFamily="2" charset="0"/>
                  <a:ea typeface="Cambria" panose="02040503050406030204" pitchFamily="18" charset="0"/>
                </a:rPr>
                <a:t> </a:t>
              </a:r>
              <a:r>
                <a:rPr lang="en-US" sz="4800" dirty="0" err="1" smtClean="0">
                  <a:solidFill>
                    <a:srgbClr val="0070C0"/>
                  </a:solidFill>
                  <a:latin typeface="#9Slide07 FS North Land Sans" panose="00000500000000000000" pitchFamily="2" charset="0"/>
                  <a:ea typeface="Cambria" panose="02040503050406030204" pitchFamily="18" charset="0"/>
                </a:rPr>
                <a:t>hỏi</a:t>
              </a:r>
              <a:endParaRPr lang="en-US" sz="4800" dirty="0">
                <a:solidFill>
                  <a:srgbClr val="0070C0"/>
                </a:solidFill>
                <a:latin typeface="#9Slide07 FS North Land Sans" panose="00000500000000000000" pitchFamily="2" charset="0"/>
                <a:ea typeface="Cambria" panose="02040503050406030204" pitchFamily="18" charset="0"/>
              </a:endParaRPr>
            </a:p>
          </p:txBody>
        </p:sp>
      </p:grpSp>
      <p:sp>
        <p:nvSpPr>
          <p:cNvPr id="17" name="Rectangle 16"/>
          <p:cNvSpPr/>
          <p:nvPr/>
        </p:nvSpPr>
        <p:spPr>
          <a:xfrm>
            <a:off x="6297848" y="3195301"/>
            <a:ext cx="5132152" cy="757130"/>
          </a:xfrm>
          <a:prstGeom prst="rect">
            <a:avLst/>
          </a:prstGeom>
          <a:solidFill>
            <a:schemeClr val="accent1">
              <a:lumMod val="40000"/>
              <a:lumOff val="60000"/>
            </a:schemeClr>
          </a:solidFill>
          <a:ln>
            <a:solidFill>
              <a:schemeClr val="tx1"/>
            </a:solidFill>
            <a:prstDash val="dash"/>
          </a:ln>
        </p:spPr>
        <p:txBody>
          <a:bodyPr wrap="squar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a. Bút nâu trông thế nào?</a:t>
            </a:r>
            <a:endParaRPr lang="nl-NL"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p:cNvSpPr/>
          <p:nvPr/>
        </p:nvSpPr>
        <p:spPr>
          <a:xfrm>
            <a:off x="781929" y="3257175"/>
            <a:ext cx="4963551" cy="1421928"/>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b. Bút nâu là một người bạn tốt.</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p:cNvSpPr/>
          <p:nvPr/>
        </p:nvSpPr>
        <p:spPr>
          <a:xfrm>
            <a:off x="781929" y="4736822"/>
            <a:ext cx="4963551" cy="1865126"/>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200" dirty="0">
                <a:latin typeface="Cambria" panose="02040503050406030204" pitchFamily="18" charset="0"/>
                <a:ea typeface="Cambria" panose="02040503050406030204" pitchFamily="18" charset="0"/>
                <a:cs typeface="Arial-Rounded" panose="020B0500000000000000" pitchFamily="34" charset="0"/>
              </a:rPr>
              <a:t>c. Bút nâu nhảy với  bút vàng, lắng nghe ước mơ của bút tím.</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19"/>
          <p:cNvSpPr/>
          <p:nvPr/>
        </p:nvSpPr>
        <p:spPr>
          <a:xfrm>
            <a:off x="6297848" y="4177464"/>
            <a:ext cx="5132152" cy="1421928"/>
          </a:xfrm>
          <a:prstGeom prst="rect">
            <a:avLst/>
          </a:prstGeom>
          <a:solidFill>
            <a:schemeClr val="accent1">
              <a:lumMod val="40000"/>
              <a:lumOff val="60000"/>
            </a:schemeClr>
          </a:solidFill>
          <a:ln>
            <a:solidFill>
              <a:schemeClr val="tx1"/>
            </a:solidFill>
            <a:prstDash val="dash"/>
          </a:ln>
        </p:spPr>
        <p:txBody>
          <a:bodyPr wrap="squar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d. Bút nâu gắn bút đỏ bên cạnh mình để làm gì?</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4446433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666750" y="320040"/>
            <a:ext cx="11129010" cy="623316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3" name="Group 2"/>
          <p:cNvGrpSpPr/>
          <p:nvPr/>
        </p:nvGrpSpPr>
        <p:grpSpPr>
          <a:xfrm>
            <a:off x="0" y="0"/>
            <a:ext cx="2778033" cy="2021477"/>
            <a:chOff x="-112938" y="-136900"/>
            <a:chExt cx="2778033" cy="2021477"/>
          </a:xfrm>
        </p:grpSpPr>
        <p:pic>
          <p:nvPicPr>
            <p:cNvPr id="4" name="图片 3">
              <a:extLst>
                <a:ext uri="{FF2B5EF4-FFF2-40B4-BE49-F238E27FC236}">
                  <a16:creationId xmlns:a16="http://schemas.microsoft.com/office/drawing/2014/main" id="{B7A0E323-DE29-4FD5-8BC8-518F12A68A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79" y="-136900"/>
              <a:ext cx="2021477" cy="2021477"/>
            </a:xfrm>
            <a:prstGeom prst="rect">
              <a:avLst/>
            </a:prstGeom>
            <a:effectLst>
              <a:outerShdw blurRad="63500" algn="ctr" rotWithShape="0">
                <a:prstClr val="black">
                  <a:alpha val="40000"/>
                </a:prstClr>
              </a:outerShdw>
            </a:effectLst>
          </p:spPr>
        </p:pic>
        <p:sp>
          <p:nvSpPr>
            <p:cNvPr id="8" name="文本框 7">
              <a:extLst>
                <a:ext uri="{FF2B5EF4-FFF2-40B4-BE49-F238E27FC236}">
                  <a16:creationId xmlns:a16="http://schemas.microsoft.com/office/drawing/2014/main" id="{1D6364E0-59CB-4101-AE19-2F2E2D506119}"/>
                </a:ext>
              </a:extLst>
            </p:cNvPr>
            <p:cNvSpPr txBox="1"/>
            <p:nvPr/>
          </p:nvSpPr>
          <p:spPr>
            <a:xfrm>
              <a:off x="-112938" y="483585"/>
              <a:ext cx="27780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smtClean="0">
                  <a:ln>
                    <a:noFill/>
                  </a:ln>
                  <a:solidFill>
                    <a:prstClr val="white"/>
                  </a:solidFill>
                  <a:effectLst>
                    <a:outerShdw blurRad="25400" dist="25400" dir="2700000" algn="tl" rotWithShape="0">
                      <a:prstClr val="black">
                        <a:alpha val="40000"/>
                      </a:prstClr>
                    </a:outerShdw>
                  </a:effectLst>
                  <a:uLnTx/>
                  <a:uFillTx/>
                  <a:latin typeface="#9Slide07 FS North Land Sans" panose="00000500000000000000" pitchFamily="2" charset="0"/>
                  <a:ea typeface="思源黑体 CN Medium" panose="020B0600000000000000" pitchFamily="34" charset="-122"/>
                </a:rPr>
                <a:t>4</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7 FS North Land Sans" panose="00000500000000000000" pitchFamily="2" charset="0"/>
                <a:ea typeface="思源黑体 CN Medium" panose="020B0600000000000000" pitchFamily="34" charset="-122"/>
              </a:endParaRPr>
            </a:p>
          </p:txBody>
        </p:sp>
      </p:grpSp>
      <p:sp>
        <p:nvSpPr>
          <p:cNvPr id="5" name="Rectangle 4"/>
          <p:cNvSpPr/>
          <p:nvPr/>
        </p:nvSpPr>
        <p:spPr>
          <a:xfrm>
            <a:off x="2053319" y="483585"/>
            <a:ext cx="9471931" cy="1323439"/>
          </a:xfrm>
          <a:prstGeom prst="rect">
            <a:avLst/>
          </a:prstGeom>
        </p:spPr>
        <p:txBody>
          <a:bodyPr wrap="square">
            <a:spAutoFit/>
          </a:bodyPr>
          <a:lstStyle/>
          <a:p>
            <a:pPr lvl="0" algn="ctr">
              <a:defRPr/>
            </a:pPr>
            <a:r>
              <a:rPr lang="en-US" sz="40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Tìm</a:t>
            </a:r>
            <a:r>
              <a:rPr lang="en-US" sz="40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dấu</a:t>
            </a:r>
            <a:r>
              <a:rPr lang="en-US" sz="40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câu</a:t>
            </a:r>
            <a:r>
              <a:rPr lang="en-US" sz="40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dấu</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chấm</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dấu</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chấm</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hỏi</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dấu</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chấm</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than) </a:t>
            </a:r>
            <a:r>
              <a:rPr lang="en-US" sz="4000" b="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thay</a:t>
            </a:r>
            <a:r>
              <a:rPr lang="en-US" sz="40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cho</a:t>
            </a:r>
            <a:r>
              <a:rPr lang="en-US" sz="40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ô </a:t>
            </a:r>
            <a:r>
              <a:rPr lang="en-US" sz="40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vuông</a:t>
            </a:r>
            <a:endParaRPr lang="en-US" sz="40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p:cNvSpPr/>
          <p:nvPr/>
        </p:nvSpPr>
        <p:spPr>
          <a:xfrm>
            <a:off x="1188720" y="1841242"/>
            <a:ext cx="10149840" cy="4524315"/>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rPr>
              <a:t> Minh là thành viên mới của lớp 3A   </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Minh </a:t>
            </a:r>
            <a:r>
              <a:rPr lang="vi-VN" sz="3200" dirty="0">
                <a:latin typeface="Cambria" panose="02040503050406030204" pitchFamily="18" charset="0"/>
                <a:ea typeface="Cambria" panose="02040503050406030204" pitchFamily="18" charset="0"/>
              </a:rPr>
              <a:t>vừa chuyển từ trường khác đến    </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Bạn </a:t>
            </a:r>
            <a:r>
              <a:rPr lang="vi-VN" sz="3200" dirty="0">
                <a:latin typeface="Cambria" panose="02040503050406030204" pitchFamily="18" charset="0"/>
                <a:ea typeface="Cambria" panose="02040503050406030204" pitchFamily="18" charset="0"/>
              </a:rPr>
              <a:t>ấy vui vẻ giới thiệu:</a:t>
            </a:r>
          </a:p>
          <a:p>
            <a:r>
              <a:rPr lang="vi-VN" sz="3200" dirty="0">
                <a:latin typeface="Cambria" panose="02040503050406030204" pitchFamily="18" charset="0"/>
                <a:ea typeface="Cambria" panose="02040503050406030204" pitchFamily="18" charset="0"/>
              </a:rPr>
              <a:t>  - Tớ tên là Tuệ Minh    </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Tớ </a:t>
            </a:r>
            <a:r>
              <a:rPr lang="vi-VN" sz="3200" dirty="0">
                <a:latin typeface="Cambria" panose="02040503050406030204" pitchFamily="18" charset="0"/>
                <a:ea typeface="Cambria" panose="02040503050406030204" pitchFamily="18" charset="0"/>
              </a:rPr>
              <a:t>thích chơi cờ vua và múa ba lê</a:t>
            </a:r>
          </a:p>
          <a:p>
            <a:r>
              <a:rPr lang="vi-VN" sz="3200" dirty="0">
                <a:latin typeface="Cambria" panose="02040503050406030204" pitchFamily="18" charset="0"/>
                <a:ea typeface="Cambria" panose="02040503050406030204" pitchFamily="18" charset="0"/>
              </a:rPr>
              <a:t>  Các bạn xôn xao đáp lại:</a:t>
            </a:r>
          </a:p>
          <a:p>
            <a:r>
              <a:rPr lang="vi-VN" sz="3200" dirty="0">
                <a:latin typeface="Cambria" panose="02040503050406030204" pitchFamily="18" charset="0"/>
                <a:ea typeface="Cambria" panose="02040503050406030204" pitchFamily="18" charset="0"/>
              </a:rPr>
              <a:t>- Tên của cậu đẹp quá</a:t>
            </a:r>
          </a:p>
          <a:p>
            <a:r>
              <a:rPr lang="vi-VN" sz="3200" dirty="0">
                <a:latin typeface="Cambria" panose="02040503050406030204" pitchFamily="18" charset="0"/>
                <a:ea typeface="Cambria" panose="02040503050406030204" pitchFamily="18" charset="0"/>
              </a:rPr>
              <a:t>- Tớ cũng thích chơi cờ vua lắm</a:t>
            </a:r>
          </a:p>
          <a:p>
            <a:r>
              <a:rPr lang="vi-VN" sz="3200" dirty="0">
                <a:latin typeface="Cambria" panose="02040503050406030204" pitchFamily="18" charset="0"/>
                <a:ea typeface="Cambria" panose="02040503050406030204" pitchFamily="18" charset="0"/>
              </a:rPr>
              <a:t>- Cậu có muốn tham gia câu lạc bộ cờ vua cùng chúng tớ không</a:t>
            </a:r>
          </a:p>
          <a:p>
            <a:pPr algn="r"/>
            <a:r>
              <a:rPr lang="vi-VN" sz="3200" dirty="0">
                <a:latin typeface="Cambria" panose="02040503050406030204" pitchFamily="18" charset="0"/>
                <a:ea typeface="Cambria" panose="02040503050406030204" pitchFamily="18" charset="0"/>
              </a:rPr>
              <a:t>(Theo Việt Phương)</a:t>
            </a:r>
            <a:endParaRPr lang="en-US" sz="3200" dirty="0">
              <a:latin typeface="Cambria" panose="02040503050406030204" pitchFamily="18" charset="0"/>
              <a:ea typeface="Cambria" panose="02040503050406030204" pitchFamily="18" charset="0"/>
            </a:endParaRPr>
          </a:p>
        </p:txBody>
      </p:sp>
      <p:sp>
        <p:nvSpPr>
          <p:cNvPr id="9" name="Rectangle 8"/>
          <p:cNvSpPr/>
          <p:nvPr/>
        </p:nvSpPr>
        <p:spPr>
          <a:xfrm>
            <a:off x="7330440" y="190611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Rectangle 11"/>
          <p:cNvSpPr/>
          <p:nvPr/>
        </p:nvSpPr>
        <p:spPr>
          <a:xfrm>
            <a:off x="4221480" y="239379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Rectangle 12"/>
          <p:cNvSpPr/>
          <p:nvPr/>
        </p:nvSpPr>
        <p:spPr>
          <a:xfrm>
            <a:off x="4983480"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Rectangle 13"/>
          <p:cNvSpPr/>
          <p:nvPr/>
        </p:nvSpPr>
        <p:spPr>
          <a:xfrm>
            <a:off x="11287125"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p:cNvSpPr/>
          <p:nvPr/>
        </p:nvSpPr>
        <p:spPr>
          <a:xfrm>
            <a:off x="5048250" y="3886868"/>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Rectangle 15"/>
          <p:cNvSpPr/>
          <p:nvPr/>
        </p:nvSpPr>
        <p:spPr>
          <a:xfrm>
            <a:off x="6705464" y="433751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Rectangle 16"/>
          <p:cNvSpPr/>
          <p:nvPr/>
        </p:nvSpPr>
        <p:spPr>
          <a:xfrm>
            <a:off x="2397033" y="535859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p:cNvSpPr/>
          <p:nvPr/>
        </p:nvSpPr>
        <p:spPr>
          <a:xfrm>
            <a:off x="7330440" y="190611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19" name="Rectangle 18"/>
          <p:cNvSpPr/>
          <p:nvPr/>
        </p:nvSpPr>
        <p:spPr>
          <a:xfrm>
            <a:off x="4221480" y="239379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20" name="Rectangle 19"/>
          <p:cNvSpPr/>
          <p:nvPr/>
        </p:nvSpPr>
        <p:spPr>
          <a:xfrm>
            <a:off x="4983480" y="2883177"/>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21" name="Rectangle 20"/>
          <p:cNvSpPr/>
          <p:nvPr/>
        </p:nvSpPr>
        <p:spPr>
          <a:xfrm>
            <a:off x="11291888" y="287541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22" name="Rectangle 21"/>
          <p:cNvSpPr/>
          <p:nvPr/>
        </p:nvSpPr>
        <p:spPr>
          <a:xfrm>
            <a:off x="5048250" y="3881117"/>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23" name="Rectangle 22"/>
          <p:cNvSpPr/>
          <p:nvPr/>
        </p:nvSpPr>
        <p:spPr>
          <a:xfrm>
            <a:off x="6698211" y="4337512"/>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24" name="Rectangle 23"/>
          <p:cNvSpPr/>
          <p:nvPr/>
        </p:nvSpPr>
        <p:spPr>
          <a:xfrm>
            <a:off x="2397033" y="5345544"/>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44265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subTnLst>
                                    <p:audio>
                                      <p:cMediaNode>
                                        <p:cTn display="0" masterRel="sameClick">
                                          <p:stCondLst>
                                            <p:cond evt="begin" delay="0">
                                              <p:tn val="48"/>
                                            </p:cond>
                                          </p:stCondLst>
                                          <p:endCondLst>
                                            <p:cond evt="onStopAudio" delay="0">
                                              <p:tgtEl>
                                                <p:sldTgt/>
                                              </p:tgtEl>
                                            </p:cond>
                                          </p:endCondLst>
                                        </p:cTn>
                                        <p:tgtEl>
                                          <p:sndTgt r:embed="rId2" name="whoosh.wav"/>
                                        </p:tgtEl>
                                      </p:cMediaNode>
                                    </p:audio>
                                  </p:sub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randombar(horizontal)">
                                      <p:cBhvr>
                                        <p:cTn id="55" dur="5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2" name="whoosh.wav"/>
                                        </p:tgtEl>
                                      </p:cMediaNode>
                                    </p:audio>
                                  </p:sub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randombar(horizontal)">
                                      <p:cBhvr>
                                        <p:cTn id="60" dur="500"/>
                                        <p:tgtEl>
                                          <p:spTgt spid="21"/>
                                        </p:tgtEl>
                                      </p:cBhvr>
                                    </p:animEffect>
                                  </p:childTnLst>
                                  <p:subTnLst>
                                    <p:audio>
                                      <p:cMediaNode>
                                        <p:cTn display="0" masterRel="sameClick">
                                          <p:stCondLst>
                                            <p:cond evt="begin" delay="0">
                                              <p:tn val="58"/>
                                            </p:cond>
                                          </p:stCondLst>
                                          <p:endCondLst>
                                            <p:cond evt="onStopAudio" delay="0">
                                              <p:tgtEl>
                                                <p:sldTgt/>
                                              </p:tgtEl>
                                            </p:cond>
                                          </p:endCondLst>
                                        </p:cTn>
                                        <p:tgtEl>
                                          <p:sndTgt r:embed="rId2" name="whoosh.wav"/>
                                        </p:tgtEl>
                                      </p:cMediaNode>
                                    </p:audio>
                                  </p:sub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randombar(horizontal)">
                                      <p:cBhvr>
                                        <p:cTn id="65" dur="500"/>
                                        <p:tgtEl>
                                          <p:spTgt spid="22"/>
                                        </p:tgtEl>
                                      </p:cBhvr>
                                    </p:animEffect>
                                  </p:childTnLst>
                                  <p:subTnLst>
                                    <p:audio>
                                      <p:cMediaNode>
                                        <p:cTn display="0" masterRel="sameClick">
                                          <p:stCondLst>
                                            <p:cond evt="begin" delay="0">
                                              <p:tn val="63"/>
                                            </p:cond>
                                          </p:stCondLst>
                                          <p:endCondLst>
                                            <p:cond evt="onStopAudio" delay="0">
                                              <p:tgtEl>
                                                <p:sldTgt/>
                                              </p:tgtEl>
                                            </p:cond>
                                          </p:endCondLst>
                                        </p:cTn>
                                        <p:tgtEl>
                                          <p:sndTgt r:embed="rId2" name="whoosh.wav"/>
                                        </p:tgtEl>
                                      </p:cMediaNode>
                                    </p:audio>
                                  </p:sub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randombar(horizontal)">
                                      <p:cBhvr>
                                        <p:cTn id="70" dur="500"/>
                                        <p:tgtEl>
                                          <p:spTgt spid="23"/>
                                        </p:tgtEl>
                                      </p:cBhvr>
                                    </p:animEffect>
                                  </p:childTnLst>
                                  <p:subTnLst>
                                    <p:audio>
                                      <p:cMediaNode>
                                        <p:cTn display="0" masterRel="sameClick">
                                          <p:stCondLst>
                                            <p:cond evt="begin" delay="0">
                                              <p:tn val="68"/>
                                            </p:cond>
                                          </p:stCondLst>
                                          <p:endCondLst>
                                            <p:cond evt="onStopAudio" delay="0">
                                              <p:tgtEl>
                                                <p:sldTgt/>
                                              </p:tgtEl>
                                            </p:cond>
                                          </p:endCondLst>
                                        </p:cTn>
                                        <p:tgtEl>
                                          <p:sndTgt r:embed="rId2" name="whoosh.wav"/>
                                        </p:tgtEl>
                                      </p:cMediaNode>
                                    </p:audio>
                                  </p:sub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randombar(horizontal)">
                                      <p:cBhvr>
                                        <p:cTn id="75" dur="500"/>
                                        <p:tgtEl>
                                          <p:spTgt spid="24"/>
                                        </p:tgtEl>
                                      </p:cBhvr>
                                    </p:animEffect>
                                  </p:childTnLst>
                                  <p:subTnLst>
                                    <p:audio>
                                      <p:cMediaNode>
                                        <p:cTn display="0" masterRel="sameClick">
                                          <p:stCondLst>
                                            <p:cond evt="begin" delay="0">
                                              <p:tn val="7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563188" y="427826"/>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sp>
        <p:nvSpPr>
          <p:cNvPr id="9" name="文本框 8">
            <a:extLst>
              <a:ext uri="{FF2B5EF4-FFF2-40B4-BE49-F238E27FC236}">
                <a16:creationId xmlns:a16="http://schemas.microsoft.com/office/drawing/2014/main" id="{75C01CC4-6FDF-408A-9B7E-E06091668D27}"/>
              </a:ext>
            </a:extLst>
          </p:cNvPr>
          <p:cNvSpPr txBox="1"/>
          <p:nvPr/>
        </p:nvSpPr>
        <p:spPr>
          <a:xfrm>
            <a:off x="2856411" y="2753885"/>
            <a:ext cx="616566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smtClean="0">
                <a:ln>
                  <a:noFill/>
                </a:ln>
                <a:solidFill>
                  <a:prstClr val="black"/>
                </a:solidFill>
                <a:effectLst>
                  <a:outerShdw blurRad="12700" dist="12700" dir="2700000" algn="tl" rotWithShape="0">
                    <a:prstClr val="black">
                      <a:alpha val="40000"/>
                    </a:prstClr>
                  </a:outerShdw>
                </a:effectLst>
                <a:uLnTx/>
                <a:uFillTx/>
                <a:latin typeface="#9Slide07 SVNDessert Menu Scrip" panose="00000500000000000000" pitchFamily="2" charset="0"/>
                <a:ea typeface="字魂115号-刀刀体" panose="00000500000000000000" pitchFamily="2" charset="-122"/>
              </a:rPr>
              <a:t>TẠM</a:t>
            </a:r>
            <a:r>
              <a:rPr kumimoji="0" lang="en-US" altLang="zh-CN" sz="6600" b="0" i="0" u="none" strike="noStrike" kern="1200" cap="none" spc="0" normalizeH="0" noProof="0" dirty="0" smtClean="0">
                <a:ln>
                  <a:noFill/>
                </a:ln>
                <a:solidFill>
                  <a:prstClr val="black"/>
                </a:solidFill>
                <a:effectLst>
                  <a:outerShdw blurRad="12700" dist="12700" dir="2700000" algn="tl" rotWithShape="0">
                    <a:prstClr val="black">
                      <a:alpha val="40000"/>
                    </a:prstClr>
                  </a:outerShdw>
                </a:effectLst>
                <a:uLnTx/>
                <a:uFillTx/>
                <a:latin typeface="#9Slide07 SVNDessert Menu Scrip" panose="00000500000000000000" pitchFamily="2" charset="0"/>
                <a:ea typeface="字魂115号-刀刀体" panose="00000500000000000000" pitchFamily="2" charset="-122"/>
              </a:rPr>
              <a:t> BIỆT</a:t>
            </a:r>
            <a:endParaRPr kumimoji="0" lang="zh-CN" altLang="en-US" sz="66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9Slide07 SVNDessert Menu Scrip" panose="00000500000000000000" pitchFamily="2" charset="0"/>
              <a:ea typeface="字魂115号-刀刀体" panose="00000500000000000000" pitchFamily="2" charset="-122"/>
            </a:endParaRPr>
          </a:p>
        </p:txBody>
      </p:sp>
    </p:spTree>
    <p:extLst>
      <p:ext uri="{BB962C8B-B14F-4D97-AF65-F5344CB8AC3E}">
        <p14:creationId xmlns:p14="http://schemas.microsoft.com/office/powerpoint/2010/main" val="39648412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42386794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3"/>
          <a:stretch>
            <a:fillRect/>
          </a:stretch>
        </p:blipFill>
        <p:spPr>
          <a:xfrm>
            <a:off x="0" y="4796"/>
            <a:ext cx="12192000" cy="6857999"/>
          </a:xfrm>
          <a:prstGeom prst="rect">
            <a:avLst/>
          </a:prstGeom>
        </p:spPr>
      </p:pic>
      <p:sp>
        <p:nvSpPr>
          <p:cNvPr id="9" name="矩形: 圆角 3"/>
          <p:cNvSpPr/>
          <p:nvPr/>
        </p:nvSpPr>
        <p:spPr>
          <a:xfrm>
            <a:off x="190373" y="288075"/>
            <a:ext cx="11720273" cy="6300294"/>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10" name="TextBox 9"/>
          <p:cNvSpPr txBox="1"/>
          <p:nvPr/>
        </p:nvSpPr>
        <p:spPr>
          <a:xfrm>
            <a:off x="4921369" y="187848"/>
            <a:ext cx="2258279" cy="914627"/>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err="1" smtClean="0">
                <a:ln w="9525">
                  <a:solidFill>
                    <a:prstClr val="white"/>
                  </a:solidFill>
                </a:ln>
                <a:effectLst>
                  <a:outerShdw blurRad="38100" dist="38100" dir="2700000" algn="tl">
                    <a:srgbClr val="000000">
                      <a:alpha val="43137"/>
                    </a:srgbClr>
                  </a:outerShdw>
                </a:effectLst>
                <a:uLnTx/>
                <a:uFillTx/>
                <a:latin typeface="#9Slide07 SVNDessert Menu Scrip" panose="00000500000000000000" pitchFamily="2" charset="0"/>
              </a:rPr>
              <a:t>Câu</a:t>
            </a:r>
            <a:r>
              <a:rPr kumimoji="0" lang="en-US" sz="4800" b="1" i="0" u="sng" strike="noStrike" kern="1200" cap="none" spc="0" normalizeH="0" baseline="0" noProof="0" dirty="0" smtClean="0">
                <a:ln w="9525">
                  <a:solidFill>
                    <a:prstClr val="white"/>
                  </a:solidFill>
                </a:ln>
                <a:effectLst>
                  <a:outerShdw blurRad="38100" dist="38100" dir="2700000" algn="tl">
                    <a:srgbClr val="000000">
                      <a:alpha val="43137"/>
                    </a:srgbClr>
                  </a:outerShdw>
                </a:effectLst>
                <a:uLnTx/>
                <a:uFillTx/>
                <a:latin typeface="#9Slide07 SVNDessert Menu Scrip" panose="00000500000000000000" pitchFamily="2" charset="0"/>
              </a:rPr>
              <a:t> 1</a:t>
            </a:r>
            <a:endParaRPr kumimoji="0" lang="en-US" sz="4800" b="1" i="0" u="none" strike="noStrike" kern="1200" cap="none" spc="0" normalizeH="0" baseline="0" noProof="0" dirty="0">
              <a:ln w="9525">
                <a:solidFill>
                  <a:prstClr val="white"/>
                </a:solidFill>
              </a:ln>
              <a:effectLst>
                <a:outerShdw blurRad="38100" dist="38100" dir="2700000" algn="tl">
                  <a:srgbClr val="000000">
                    <a:alpha val="43137"/>
                  </a:srgbClr>
                </a:outerShdw>
              </a:effectLst>
              <a:uLnTx/>
              <a:uFillTx/>
              <a:latin typeface="#9Slide07 SVNDessert Menu Scrip" panose="00000500000000000000" pitchFamily="2" charset="0"/>
            </a:endParaRPr>
          </a:p>
        </p:txBody>
      </p:sp>
      <p:sp>
        <p:nvSpPr>
          <p:cNvPr id="14" name="TextBox 13"/>
          <p:cNvSpPr txBox="1"/>
          <p:nvPr/>
        </p:nvSpPr>
        <p:spPr>
          <a:xfrm>
            <a:off x="1782799" y="1453560"/>
            <a:ext cx="95191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đây</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là</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chỉ</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đặc</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điểm</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Nhóm</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chỉ</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hương</a:t>
            </a:r>
            <a:r>
              <a:rPr kumimoji="0" lang="en-US" sz="48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vị</a:t>
            </a:r>
            <a:endPar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5" name="Oval 14"/>
          <p:cNvSpPr/>
          <p:nvPr/>
        </p:nvSpPr>
        <p:spPr>
          <a:xfrm>
            <a:off x="1125415" y="3221827"/>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A</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Rounded Rectangle 15"/>
          <p:cNvSpPr/>
          <p:nvPr/>
        </p:nvSpPr>
        <p:spPr>
          <a:xfrm>
            <a:off x="2354868" y="3221827"/>
            <a:ext cx="2662609" cy="914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Cay </a:t>
            </a:r>
            <a:r>
              <a:rPr kumimoji="0" lang="en-US" sz="44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nồng</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Oval 16"/>
          <p:cNvSpPr/>
          <p:nvPr/>
        </p:nvSpPr>
        <p:spPr>
          <a:xfrm>
            <a:off x="1125415" y="4696202"/>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B</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Rounded Rectangle 17"/>
          <p:cNvSpPr/>
          <p:nvPr/>
        </p:nvSpPr>
        <p:spPr>
          <a:xfrm>
            <a:off x="2354868" y="4696202"/>
            <a:ext cx="2662609" cy="914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Cay </a:t>
            </a:r>
            <a:r>
              <a:rPr kumimoji="0" lang="en-US" sz="44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cú</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Oval 18"/>
          <p:cNvSpPr/>
          <p:nvPr/>
        </p:nvSpPr>
        <p:spPr>
          <a:xfrm>
            <a:off x="5826368" y="3283191"/>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ounded Rectangle 19"/>
          <p:cNvSpPr/>
          <p:nvPr/>
        </p:nvSpPr>
        <p:spPr>
          <a:xfrm>
            <a:off x="7055821" y="3283191"/>
            <a:ext cx="3096364" cy="914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Cay </a:t>
            </a:r>
            <a:r>
              <a:rPr kumimoji="0" lang="en-US" sz="44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mắt</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Oval 20"/>
          <p:cNvSpPr/>
          <p:nvPr/>
        </p:nvSpPr>
        <p:spPr>
          <a:xfrm>
            <a:off x="5826368" y="4682460"/>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D</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Rounded Rectangle 21"/>
          <p:cNvSpPr/>
          <p:nvPr/>
        </p:nvSpPr>
        <p:spPr>
          <a:xfrm>
            <a:off x="7055821" y="4682460"/>
            <a:ext cx="3096364" cy="914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Cay </a:t>
            </a:r>
            <a:r>
              <a:rPr kumimoji="0" lang="en-US" sz="44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nghiệt</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886619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mph" presetSubtype="0" fill="hold" grpId="1" nodeType="clickEffect">
                                  <p:stCondLst>
                                    <p:cond delay="0"/>
                                  </p:stCondLst>
                                  <p:childTnLst>
                                    <p:animClr clrSpc="hsl" dir="cw">
                                      <p:cBhvr override="childStyle">
                                        <p:cTn id="52" dur="500" fill="hold"/>
                                        <p:tgtEl>
                                          <p:spTgt spid="15"/>
                                        </p:tgtEl>
                                        <p:attrNameLst>
                                          <p:attrName>style.color</p:attrName>
                                        </p:attrNameLst>
                                      </p:cBhvr>
                                      <p:by>
                                        <p:hsl h="-7200000" s="0" l="0"/>
                                      </p:by>
                                    </p:animClr>
                                    <p:animClr clrSpc="hsl" dir="cw">
                                      <p:cBhvr>
                                        <p:cTn id="53" dur="500" fill="hold"/>
                                        <p:tgtEl>
                                          <p:spTgt spid="15"/>
                                        </p:tgtEl>
                                        <p:attrNameLst>
                                          <p:attrName>fillcolor</p:attrName>
                                        </p:attrNameLst>
                                      </p:cBhvr>
                                      <p:by>
                                        <p:hsl h="-7200000" s="0" l="0"/>
                                      </p:by>
                                    </p:animClr>
                                    <p:animClr clrSpc="hsl" dir="cw">
                                      <p:cBhvr>
                                        <p:cTn id="54" dur="500" fill="hold"/>
                                        <p:tgtEl>
                                          <p:spTgt spid="15"/>
                                        </p:tgtEl>
                                        <p:attrNameLst>
                                          <p:attrName>stroke.color</p:attrName>
                                        </p:attrNameLst>
                                      </p:cBhvr>
                                      <p:by>
                                        <p:hsl h="-7200000" s="0" l="0"/>
                                      </p:by>
                                    </p:animClr>
                                    <p:set>
                                      <p:cBhvr>
                                        <p:cTn id="55" dur="500" fill="hold"/>
                                        <p:tgtEl>
                                          <p:spTgt spid="15"/>
                                        </p:tgtEl>
                                        <p:attrNameLst>
                                          <p:attrName>fill.type</p:attrName>
                                        </p:attrNameLst>
                                      </p:cBhvr>
                                      <p:to>
                                        <p:strVal val="solid"/>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par>
                                <p:cTn id="56" presetID="22" presetClass="emph" presetSubtype="0" fill="hold" grpId="1" nodeType="withEffect">
                                  <p:stCondLst>
                                    <p:cond delay="0"/>
                                  </p:stCondLst>
                                  <p:childTnLst>
                                    <p:animClr clrSpc="hsl" dir="cw">
                                      <p:cBhvr override="childStyle">
                                        <p:cTn id="57" dur="500" fill="hold"/>
                                        <p:tgtEl>
                                          <p:spTgt spid="16"/>
                                        </p:tgtEl>
                                        <p:attrNameLst>
                                          <p:attrName>style.color</p:attrName>
                                        </p:attrNameLst>
                                      </p:cBhvr>
                                      <p:by>
                                        <p:hsl h="-7200000" s="0" l="0"/>
                                      </p:by>
                                    </p:animClr>
                                    <p:animClr clrSpc="hsl" dir="cw">
                                      <p:cBhvr>
                                        <p:cTn id="58" dur="500" fill="hold"/>
                                        <p:tgtEl>
                                          <p:spTgt spid="16"/>
                                        </p:tgtEl>
                                        <p:attrNameLst>
                                          <p:attrName>fillcolor</p:attrName>
                                        </p:attrNameLst>
                                      </p:cBhvr>
                                      <p:by>
                                        <p:hsl h="-7200000" s="0" l="0"/>
                                      </p:by>
                                    </p:animClr>
                                    <p:animClr clrSpc="hsl" dir="cw">
                                      <p:cBhvr>
                                        <p:cTn id="59" dur="500" fill="hold"/>
                                        <p:tgtEl>
                                          <p:spTgt spid="16"/>
                                        </p:tgtEl>
                                        <p:attrNameLst>
                                          <p:attrName>stroke.color</p:attrName>
                                        </p:attrNameLst>
                                      </p:cBhvr>
                                      <p:by>
                                        <p:hsl h="-7200000" s="0" l="0"/>
                                      </p:by>
                                    </p:animClr>
                                    <p:set>
                                      <p:cBhvr>
                                        <p:cTn id="60" dur="500" fill="hold"/>
                                        <p:tgtEl>
                                          <p:spTgt spid="16"/>
                                        </p:tgtEl>
                                        <p:attrNameLst>
                                          <p:attrName>fill.type</p:attrName>
                                        </p:attrNameLst>
                                      </p:cBhvr>
                                      <p:to>
                                        <p:strVal val="solid"/>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P spid="15" grpId="0" animBg="1"/>
      <p:bldP spid="15" grpId="1" animBg="1"/>
      <p:bldP spid="16" grpId="0" animBg="1"/>
      <p:bldP spid="16" grpId="1" animBg="1"/>
      <p:bldP spid="17" grpId="0" animBg="1"/>
      <p:bldP spid="18"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3"/>
          <a:stretch>
            <a:fillRect/>
          </a:stretch>
        </p:blipFill>
        <p:spPr>
          <a:xfrm>
            <a:off x="0" y="4796"/>
            <a:ext cx="12192000" cy="6857999"/>
          </a:xfrm>
          <a:prstGeom prst="rect">
            <a:avLst/>
          </a:prstGeom>
        </p:spPr>
      </p:pic>
      <p:sp>
        <p:nvSpPr>
          <p:cNvPr id="23" name="矩形: 圆角 3"/>
          <p:cNvSpPr/>
          <p:nvPr/>
        </p:nvSpPr>
        <p:spPr>
          <a:xfrm>
            <a:off x="190373" y="288075"/>
            <a:ext cx="11720273" cy="6300294"/>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24" name="TextBox 23"/>
          <p:cNvSpPr txBox="1"/>
          <p:nvPr/>
        </p:nvSpPr>
        <p:spPr>
          <a:xfrm>
            <a:off x="4529381" y="232820"/>
            <a:ext cx="2258279" cy="914627"/>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err="1" smtClean="0">
                <a:ln w="9525">
                  <a:solidFill>
                    <a:prstClr val="white"/>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rPr>
              <a:t>Câu</a:t>
            </a:r>
            <a:r>
              <a:rPr kumimoji="0" lang="en-US" sz="4800" b="1" i="0" u="sng" strike="noStrike" kern="1200" cap="none" spc="0" normalizeH="0" baseline="0" noProof="0" dirty="0" smtClean="0">
                <a:ln w="9525">
                  <a:solidFill>
                    <a:prstClr val="white"/>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rPr>
              <a:t> 2</a:t>
            </a:r>
            <a:endParaRPr kumimoji="0" lang="en-US" sz="4800" b="1" i="0" u="none" strike="noStrike" kern="1200" cap="none" spc="0" normalizeH="0" baseline="0" noProof="0" dirty="0">
              <a:ln w="9525">
                <a:solidFill>
                  <a:prstClr val="white"/>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ndParaRPr>
          </a:p>
        </p:txBody>
      </p:sp>
      <p:sp>
        <p:nvSpPr>
          <p:cNvPr id="25" name="TextBox 24"/>
          <p:cNvSpPr txBox="1"/>
          <p:nvPr/>
        </p:nvSpPr>
        <p:spPr>
          <a:xfrm>
            <a:off x="973015" y="1370870"/>
            <a:ext cx="10245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sau</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đây</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KHÔNG PHẢI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là</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chỉ</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đặc</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điểm</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Nhóm</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chỉ</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màu</a:t>
            </a:r>
            <a:r>
              <a:rPr kumimoji="0" lang="en-US" sz="4800" b="1" i="0" u="none" strike="noStrike" kern="1200" cap="none" spc="0" normalizeH="0" baseline="0" noProof="0" dirty="0"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smtClean="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rPr>
              <a:t>sắc</a:t>
            </a:r>
            <a:endParaRPr kumimoji="0" lang="en-US" sz="4800" b="1" i="0" u="none" strike="noStrike" kern="1200" cap="none" spc="0" normalizeH="0" baseline="0" noProof="0" dirty="0">
              <a:ln>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mn-cs"/>
            </a:endParaRPr>
          </a:p>
        </p:txBody>
      </p:sp>
      <p:sp>
        <p:nvSpPr>
          <p:cNvPr id="26" name="Oval 25"/>
          <p:cNvSpPr/>
          <p:nvPr/>
        </p:nvSpPr>
        <p:spPr>
          <a:xfrm>
            <a:off x="1318109" y="4682460"/>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B</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7" name="Rounded Rectangle 26"/>
          <p:cNvSpPr/>
          <p:nvPr/>
        </p:nvSpPr>
        <p:spPr>
          <a:xfrm>
            <a:off x="2547562" y="4682460"/>
            <a:ext cx="2662609" cy="914400"/>
          </a:xfrm>
          <a:prstGeom prst="roundRect">
            <a:avLst/>
          </a:prstGeom>
          <a:solidFill>
            <a:srgbClr val="D8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Đen</a:t>
            </a: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đủi</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Oval 27"/>
          <p:cNvSpPr/>
          <p:nvPr/>
        </p:nvSpPr>
        <p:spPr>
          <a:xfrm>
            <a:off x="1318109" y="3214956"/>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A</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9" name="Rounded Rectangle 28"/>
          <p:cNvSpPr/>
          <p:nvPr/>
        </p:nvSpPr>
        <p:spPr>
          <a:xfrm>
            <a:off x="2547562" y="3214956"/>
            <a:ext cx="2662609" cy="914400"/>
          </a:xfrm>
          <a:prstGeom prst="roundRect">
            <a:avLst/>
          </a:prstGeom>
          <a:solidFill>
            <a:srgbClr val="D8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Đen</a:t>
            </a: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láy</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Oval 29"/>
          <p:cNvSpPr/>
          <p:nvPr/>
        </p:nvSpPr>
        <p:spPr>
          <a:xfrm>
            <a:off x="5826368" y="3283191"/>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1" name="Rounded Rectangle 30"/>
          <p:cNvSpPr/>
          <p:nvPr/>
        </p:nvSpPr>
        <p:spPr>
          <a:xfrm>
            <a:off x="7055821" y="3283191"/>
            <a:ext cx="3096364" cy="914400"/>
          </a:xfrm>
          <a:prstGeom prst="roundRect">
            <a:avLst/>
          </a:prstGeom>
          <a:solidFill>
            <a:srgbClr val="D8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Đỏ</a:t>
            </a: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chói</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2" name="Oval 31"/>
          <p:cNvSpPr/>
          <p:nvPr/>
        </p:nvSpPr>
        <p:spPr>
          <a:xfrm>
            <a:off x="5826368" y="4682460"/>
            <a:ext cx="961292" cy="9144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D</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ounded Rectangle 32"/>
          <p:cNvSpPr/>
          <p:nvPr/>
        </p:nvSpPr>
        <p:spPr>
          <a:xfrm>
            <a:off x="7055821" y="4682460"/>
            <a:ext cx="3096364" cy="914400"/>
          </a:xfrm>
          <a:prstGeom prst="roundRect">
            <a:avLst/>
          </a:prstGeom>
          <a:solidFill>
            <a:srgbClr val="D8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prstClr val="white"/>
                </a:solidFill>
                <a:effectLst/>
                <a:uLnTx/>
                <a:uFillTx/>
                <a:latin typeface="Cambria" panose="02040503050406030204" pitchFamily="18" charset="0"/>
                <a:ea typeface="Cambria" panose="02040503050406030204" pitchFamily="18" charset="0"/>
                <a:cs typeface="+mn-cs"/>
              </a:rPr>
              <a:t>Vàng</a:t>
            </a:r>
            <a:r>
              <a:rPr kumimoji="0" lang="en-US"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 son</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788631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mph" presetSubtype="0" fill="hold" grpId="1" nodeType="clickEffect">
                                  <p:stCondLst>
                                    <p:cond delay="0"/>
                                  </p:stCondLst>
                                  <p:childTnLst>
                                    <p:animClr clrSpc="hsl" dir="cw">
                                      <p:cBhvr override="childStyle">
                                        <p:cTn id="52" dur="500" fill="hold"/>
                                        <p:tgtEl>
                                          <p:spTgt spid="26"/>
                                        </p:tgtEl>
                                        <p:attrNameLst>
                                          <p:attrName>style.color</p:attrName>
                                        </p:attrNameLst>
                                      </p:cBhvr>
                                      <p:by>
                                        <p:hsl h="-7200000" s="0" l="0"/>
                                      </p:by>
                                    </p:animClr>
                                    <p:animClr clrSpc="hsl" dir="cw">
                                      <p:cBhvr>
                                        <p:cTn id="53" dur="500" fill="hold"/>
                                        <p:tgtEl>
                                          <p:spTgt spid="26"/>
                                        </p:tgtEl>
                                        <p:attrNameLst>
                                          <p:attrName>fillcolor</p:attrName>
                                        </p:attrNameLst>
                                      </p:cBhvr>
                                      <p:by>
                                        <p:hsl h="-7200000" s="0" l="0"/>
                                      </p:by>
                                    </p:animClr>
                                    <p:animClr clrSpc="hsl" dir="cw">
                                      <p:cBhvr>
                                        <p:cTn id="54" dur="500" fill="hold"/>
                                        <p:tgtEl>
                                          <p:spTgt spid="26"/>
                                        </p:tgtEl>
                                        <p:attrNameLst>
                                          <p:attrName>stroke.color</p:attrName>
                                        </p:attrNameLst>
                                      </p:cBhvr>
                                      <p:by>
                                        <p:hsl h="-7200000" s="0" l="0"/>
                                      </p:by>
                                    </p:animClr>
                                    <p:set>
                                      <p:cBhvr>
                                        <p:cTn id="55" dur="500" fill="hold"/>
                                        <p:tgtEl>
                                          <p:spTgt spid="26"/>
                                        </p:tgtEl>
                                        <p:attrNameLst>
                                          <p:attrName>fill.type</p:attrName>
                                        </p:attrNameLst>
                                      </p:cBhvr>
                                      <p:to>
                                        <p:strVal val="solid"/>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par>
                                <p:cTn id="56" presetID="22" presetClass="emph" presetSubtype="0" fill="hold" grpId="1" nodeType="withEffect">
                                  <p:stCondLst>
                                    <p:cond delay="0"/>
                                  </p:stCondLst>
                                  <p:childTnLst>
                                    <p:animClr clrSpc="hsl" dir="cw">
                                      <p:cBhvr override="childStyle">
                                        <p:cTn id="57" dur="500" fill="hold"/>
                                        <p:tgtEl>
                                          <p:spTgt spid="27"/>
                                        </p:tgtEl>
                                        <p:attrNameLst>
                                          <p:attrName>style.color</p:attrName>
                                        </p:attrNameLst>
                                      </p:cBhvr>
                                      <p:by>
                                        <p:hsl h="-7200000" s="0" l="0"/>
                                      </p:by>
                                    </p:animClr>
                                    <p:animClr clrSpc="hsl" dir="cw">
                                      <p:cBhvr>
                                        <p:cTn id="58" dur="500" fill="hold"/>
                                        <p:tgtEl>
                                          <p:spTgt spid="27"/>
                                        </p:tgtEl>
                                        <p:attrNameLst>
                                          <p:attrName>fillcolor</p:attrName>
                                        </p:attrNameLst>
                                      </p:cBhvr>
                                      <p:by>
                                        <p:hsl h="-7200000" s="0" l="0"/>
                                      </p:by>
                                    </p:animClr>
                                    <p:animClr clrSpc="hsl" dir="cw">
                                      <p:cBhvr>
                                        <p:cTn id="59" dur="500" fill="hold"/>
                                        <p:tgtEl>
                                          <p:spTgt spid="27"/>
                                        </p:tgtEl>
                                        <p:attrNameLst>
                                          <p:attrName>stroke.color</p:attrName>
                                        </p:attrNameLst>
                                      </p:cBhvr>
                                      <p:by>
                                        <p:hsl h="-7200000" s="0" l="0"/>
                                      </p:by>
                                    </p:animClr>
                                    <p:set>
                                      <p:cBhvr>
                                        <p:cTn id="60" dur="500" fill="hold"/>
                                        <p:tgtEl>
                                          <p:spTgt spid="27"/>
                                        </p:tgtEl>
                                        <p:attrNameLst>
                                          <p:attrName>fill.type</p:attrName>
                                        </p:attrNameLst>
                                      </p:cBhvr>
                                      <p:to>
                                        <p:strVal val="solid"/>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P spid="26" grpId="1" animBg="1"/>
      <p:bldP spid="27" grpId="0" animBg="1"/>
      <p:bldP spid="27" grpId="1" animBg="1"/>
      <p:bldP spid="28" grpId="0" animBg="1"/>
      <p:bldP spid="29" grpId="0" animBg="1"/>
      <p:bldP spid="30" grpId="0" animBg="1"/>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00" y="0"/>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4257"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4884" y="113977"/>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298599" y="456447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740994" y="188394"/>
            <a:ext cx="2361159" cy="2153156"/>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rot="2571227" flipH="1">
            <a:off x="433569" y="1505926"/>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pic>
        <p:nvPicPr>
          <p:cNvPr id="32" name="图片 6">
            <a:extLst>
              <a:ext uri="{FF2B5EF4-FFF2-40B4-BE49-F238E27FC236}">
                <a16:creationId xmlns:a16="http://schemas.microsoft.com/office/drawing/2014/main" id="{245EE5CF-164A-4243-BC1A-2F58699E27C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88037" y="4096897"/>
            <a:ext cx="3131194" cy="3131194"/>
          </a:xfrm>
          <a:prstGeom prst="rect">
            <a:avLst/>
          </a:prstGeom>
          <a:effectLst>
            <a:outerShdw blurRad="63500" algn="ctr" rotWithShape="0">
              <a:prstClr val="black">
                <a:alpha val="40000"/>
              </a:prstClr>
            </a:outerShdw>
          </a:effectLst>
        </p:spPr>
      </p:pic>
      <p:pic>
        <p:nvPicPr>
          <p:cNvPr id="28" name="Picture 2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036" y="-14721"/>
            <a:ext cx="1630815" cy="1630815"/>
          </a:xfrm>
          <a:prstGeom prst="rect">
            <a:avLst/>
          </a:prstGeom>
        </p:spPr>
      </p:pic>
      <p:pic>
        <p:nvPicPr>
          <p:cNvPr id="30" name="Picture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72057" y="5245173"/>
            <a:ext cx="574168" cy="976086"/>
          </a:xfrm>
          <a:prstGeom prst="rect">
            <a:avLst/>
          </a:prstGeom>
        </p:spPr>
      </p:pic>
      <p:pic>
        <p:nvPicPr>
          <p:cNvPr id="27" name="Picture 26"/>
          <p:cNvPicPr>
            <a:picLocks noChangeAspect="1"/>
          </p:cNvPicPr>
          <p:nvPr/>
        </p:nvPicPr>
        <p:blipFill>
          <a:blip r:embed="rId22"/>
          <a:stretch>
            <a:fillRect/>
          </a:stretch>
        </p:blipFill>
        <p:spPr>
          <a:xfrm>
            <a:off x="-92496" y="767795"/>
            <a:ext cx="13028281" cy="5950212"/>
          </a:xfrm>
          <a:prstGeom prst="rect">
            <a:avLst/>
          </a:prstGeom>
        </p:spPr>
      </p:pic>
    </p:spTree>
    <p:extLst>
      <p:ext uri="{BB962C8B-B14F-4D97-AF65-F5344CB8AC3E}">
        <p14:creationId xmlns:p14="http://schemas.microsoft.com/office/powerpoint/2010/main" val="4029843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sp>
        <p:nvSpPr>
          <p:cNvPr id="11" name="爆炸形: 8 pt  10">
            <a:extLst>
              <a:ext uri="{FF2B5EF4-FFF2-40B4-BE49-F238E27FC236}">
                <a16:creationId xmlns:a16="http://schemas.microsoft.com/office/drawing/2014/main" id="{EF4B6ADB-E1BA-4E86-B2E1-5B4D4C4A1388}"/>
              </a:ext>
            </a:extLst>
          </p:cNvPr>
          <p:cNvSpPr/>
          <p:nvPr/>
        </p:nvSpPr>
        <p:spPr>
          <a:xfrm>
            <a:off x="3320254" y="918444"/>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rPr>
              <a:t>2</a:t>
            </a:r>
            <a:endParaRPr kumimoji="0" lang="zh-CN" altLang="en-US"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endParaRPr>
          </a:p>
        </p:txBody>
      </p:sp>
      <p:pic>
        <p:nvPicPr>
          <p:cNvPr id="3" name="Picture 2"/>
          <p:cNvPicPr>
            <a:picLocks noChangeAspect="1"/>
          </p:cNvPicPr>
          <p:nvPr/>
        </p:nvPicPr>
        <p:blipFill>
          <a:blip r:embed="rId4"/>
          <a:stretch>
            <a:fillRect/>
          </a:stretch>
        </p:blipFill>
        <p:spPr>
          <a:xfrm>
            <a:off x="655841" y="1700715"/>
            <a:ext cx="9614225" cy="3615241"/>
          </a:xfrm>
          <a:prstGeom prst="rect">
            <a:avLst/>
          </a:prstGeom>
        </p:spPr>
      </p:pic>
    </p:spTree>
    <p:extLst>
      <p:ext uri="{BB962C8B-B14F-4D97-AF65-F5344CB8AC3E}">
        <p14:creationId xmlns:p14="http://schemas.microsoft.com/office/powerpoint/2010/main" val="14209334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smtClean="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459053" y="1835532"/>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giới</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thiệu</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5116653" y="1835532"/>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đặc</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điểm</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Cambria" panose="02040503050406030204" pitchFamily="18"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endParaRPr lang="en-US"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endParaRPr>
          </a:p>
          <a:p>
            <a:pPr lvl="0" algn="ctr">
              <a:defRPr/>
            </a:pPr>
            <a:r>
              <a:rPr lang="vi-VN"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Hãy </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549893" y="183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hoạt</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động</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15" name="TextBox 14">
            <a:extLst>
              <a:ext uri="{FF2B5EF4-FFF2-40B4-BE49-F238E27FC236}">
                <a16:creationId xmlns:a16="http://schemas.microsoft.com/office/drawing/2014/main" id="{F0E52632-629D-4EB3-8135-AF50704BC82C}"/>
              </a:ext>
            </a:extLst>
          </p:cNvPr>
          <p:cNvSpPr txBox="1"/>
          <p:nvPr/>
        </p:nvSpPr>
        <p:spPr>
          <a:xfrm>
            <a:off x="176589" y="3053627"/>
            <a:ext cx="11678855" cy="2862322"/>
          </a:xfrm>
          <a:prstGeom prst="rect">
            <a:avLst/>
          </a:prstGeom>
          <a:solidFill>
            <a:schemeClr val="accent4">
              <a:lumMod val="20000"/>
              <a:lumOff val="80000"/>
            </a:schemeClr>
          </a:solidFill>
        </p:spPr>
        <p:txBody>
          <a:bodyPr wrap="square" rtlCol="0">
            <a:spAutoFit/>
          </a:bodyPr>
          <a:lstStyle/>
          <a:p>
            <a:pPr algn="just"/>
            <a:r>
              <a:rPr lang="en-US" sz="3600" dirty="0" smtClean="0">
                <a:latin typeface="Cambria" panose="02040503050406030204" pitchFamily="18" charset="0"/>
                <a:ea typeface="Cambria" panose="02040503050406030204" pitchFamily="18" charset="0"/>
                <a:cs typeface="Arial-Rounded" panose="020B0500000000000000" pitchFamily="34" charset="0"/>
              </a:rPr>
              <a:t>	</a:t>
            </a:r>
            <a:r>
              <a:rPr lang="vi-VN" sz="3600" dirty="0" smtClean="0">
                <a:latin typeface="Cambria" panose="02040503050406030204" pitchFamily="18" charset="0"/>
                <a:ea typeface="Cambria" panose="02040503050406030204" pitchFamily="18" charset="0"/>
                <a:cs typeface="Arial-Rounded" panose="020B0500000000000000" pitchFamily="34" charset="0"/>
              </a:rPr>
              <a:t>(</a:t>
            </a:r>
            <a:r>
              <a:rPr lang="vi-VN" sz="3600" dirty="0">
                <a:latin typeface="Cambria" panose="02040503050406030204" pitchFamily="18" charset="0"/>
                <a:ea typeface="Cambria" panose="02040503050406030204" pitchFamily="18"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600" dirty="0">
                <a:latin typeface="Cambria" panose="02040503050406030204" pitchFamily="18" charset="0"/>
                <a:ea typeface="Cambria" panose="02040503050406030204" pitchFamily="18" charset="0"/>
                <a:cs typeface="Arial-Rounded" panose="020B0500000000000000" pitchFamily="34" charset="0"/>
              </a:rPr>
              <a:t>(Theo Nguyễn Trà)</a:t>
            </a:r>
          </a:p>
        </p:txBody>
      </p:sp>
    </p:spTree>
    <p:extLst>
      <p:ext uri="{BB962C8B-B14F-4D97-AF65-F5344CB8AC3E}">
        <p14:creationId xmlns:p14="http://schemas.microsoft.com/office/powerpoint/2010/main" val="24463234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14" presetClass="entr" presetSubtype="1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12" grpId="0"/>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4"/>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5"/>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smtClean="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giới</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thiệu</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đặc</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điểm</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6"/>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7"/>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Cambria" panose="02040503050406030204" pitchFamily="18"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endParaRPr lang="en-US"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endParaRPr>
          </a:p>
          <a:p>
            <a:pPr lvl="0" algn="ctr">
              <a:defRPr/>
            </a:pPr>
            <a:r>
              <a:rPr lang="vi-VN"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Hãy </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hoạt</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động</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9" name="TextBox 8"/>
          <p:cNvSpPr txBox="1"/>
          <p:nvPr/>
        </p:nvSpPr>
        <p:spPr>
          <a:xfrm>
            <a:off x="593128" y="1628540"/>
            <a:ext cx="10958406" cy="2308324"/>
          </a:xfrm>
          <a:prstGeom prst="rect">
            <a:avLst/>
          </a:prstGeom>
          <a:solidFill>
            <a:schemeClr val="accent2">
              <a:lumMod val="20000"/>
              <a:lumOff val="80000"/>
            </a:schemeClr>
          </a:solidFill>
        </p:spPr>
        <p:txBody>
          <a:bodyPr wrap="square" rtlCol="0">
            <a:spAutoFit/>
          </a:bodyPr>
          <a:lstStyle/>
          <a:p>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Chọn</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trả</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lời</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đúng</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a:t>
            </a:r>
          </a:p>
          <a:p>
            <a:pPr algn="ct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sau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đây</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thuộc</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nhóm</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gì</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a:t>
            </a:r>
          </a:p>
          <a:p>
            <a:pPr algn="ctr"/>
            <a:endParaRPr lang="en-US" sz="3600" i="1" dirty="0">
              <a:solidFill>
                <a:schemeClr val="tx1">
                  <a:lumMod val="95000"/>
                  <a:lumOff val="5000"/>
                </a:schemeClr>
              </a:solidFill>
              <a:latin typeface="Cambria" panose="02040503050406030204" pitchFamily="18" charset="0"/>
              <a:ea typeface="Cambria" panose="02040503050406030204" pitchFamily="18" charset="0"/>
            </a:endParaRPr>
          </a:p>
          <a:p>
            <a:pPr algn="ctr"/>
            <a:endParaRPr lang="en-US" sz="3600" i="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 name="Rectangle 4"/>
          <p:cNvSpPr/>
          <p:nvPr/>
        </p:nvSpPr>
        <p:spPr>
          <a:xfrm>
            <a:off x="3484732" y="2901424"/>
            <a:ext cx="5175199" cy="830997"/>
          </a:xfrm>
          <a:prstGeom prst="rect">
            <a:avLst/>
          </a:prstGeom>
          <a:solidFill>
            <a:schemeClr val="accent2">
              <a:lumMod val="60000"/>
              <a:lumOff val="40000"/>
            </a:schemeClr>
          </a:solidFill>
        </p:spPr>
        <p:txBody>
          <a:bodyPr wrap="none">
            <a:spAutoFit/>
          </a:bodyPr>
          <a:lstStyle/>
          <a:p>
            <a:r>
              <a:rPr lang="vi-VN" sz="4800" b="1" dirty="0">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(1) Tớ là bút nâu. </a:t>
            </a:r>
            <a:endParaRPr lang="en-US" sz="4800" b="1" dirty="0">
              <a:solidFill>
                <a:schemeClr val="tx1">
                  <a:lumMod val="75000"/>
                  <a:lumOff val="25000"/>
                </a:schemeClr>
              </a:solidFill>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Cambria" panose="02040503050406030204" pitchFamily="18" charset="0"/>
                <a:ea typeface="Cambria" panose="02040503050406030204" pitchFamily="18" charset="0"/>
              </a:rPr>
              <a:t>A</a:t>
            </a:r>
            <a:endParaRPr lang="en-US" sz="4800" dirty="0">
              <a:latin typeface="Cambria" panose="02040503050406030204" pitchFamily="18" charset="0"/>
              <a:ea typeface="Cambria" panose="02040503050406030204" pitchFamily="18" charset="0"/>
            </a:endParaRP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Cambria" panose="02040503050406030204" pitchFamily="18" charset="0"/>
                <a:ea typeface="Cambria" panose="02040503050406030204" pitchFamily="18" charset="0"/>
              </a:rPr>
              <a:t>B</a:t>
            </a:r>
            <a:endParaRPr lang="en-US" sz="4800" dirty="0">
              <a:latin typeface="Cambria" panose="02040503050406030204" pitchFamily="18" charset="0"/>
              <a:ea typeface="Cambria" panose="02040503050406030204" pitchFamily="18" charset="0"/>
            </a:endParaRP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ambria" panose="02040503050406030204" pitchFamily="18" charset="0"/>
                <a:ea typeface="Cambria" panose="02040503050406030204" pitchFamily="18" charset="0"/>
              </a:rPr>
              <a:t>C</a:t>
            </a:r>
          </a:p>
        </p:txBody>
      </p:sp>
    </p:spTree>
    <p:extLst>
      <p:ext uri="{BB962C8B-B14F-4D97-AF65-F5344CB8AC3E}">
        <p14:creationId xmlns:p14="http://schemas.microsoft.com/office/powerpoint/2010/main" val="302324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7200000" s="0" l="0"/>
                                      </p:by>
                                    </p:animClr>
                                    <p:animClr clrSpc="hsl" dir="cw">
                                      <p:cBhvr>
                                        <p:cTn id="33" dur="500" fill="hold"/>
                                        <p:tgtEl>
                                          <p:spTgt spid="25"/>
                                        </p:tgtEl>
                                        <p:attrNameLst>
                                          <p:attrName>fillcolor</p:attrName>
                                        </p:attrNameLst>
                                      </p:cBhvr>
                                      <p:by>
                                        <p:hsl h="-7200000" s="0" l="0"/>
                                      </p:by>
                                    </p:animClr>
                                    <p:animClr clrSpc="hsl" dir="cw">
                                      <p:cBhvr>
                                        <p:cTn id="34" dur="500" fill="hold"/>
                                        <p:tgtEl>
                                          <p:spTgt spid="25"/>
                                        </p:tgtEl>
                                        <p:attrNameLst>
                                          <p:attrName>stroke.color</p:attrName>
                                        </p:attrNameLst>
                                      </p:cBhvr>
                                      <p:by>
                                        <p:hsl h="-7200000" s="0" l="0"/>
                                      </p:by>
                                    </p:animClr>
                                    <p:set>
                                      <p:cBhvr>
                                        <p:cTn id="35" dur="500" fill="hold"/>
                                        <p:tgtEl>
                                          <p:spTgt spid="25"/>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0"/>
                                        </p:tgtEl>
                                        <p:attrNameLst>
                                          <p:attrName>style.color</p:attrName>
                                        </p:attrNameLst>
                                      </p:cBhvr>
                                      <p:by>
                                        <p:hsl h="-7200000" s="0" l="0"/>
                                      </p:by>
                                    </p:animClr>
                                    <p:animClr clrSpc="hsl" dir="cw">
                                      <p:cBhvr>
                                        <p:cTn id="38" dur="500" fill="hold"/>
                                        <p:tgtEl>
                                          <p:spTgt spid="10"/>
                                        </p:tgtEl>
                                        <p:attrNameLst>
                                          <p:attrName>fillcolor</p:attrName>
                                        </p:attrNameLst>
                                      </p:cBhvr>
                                      <p:by>
                                        <p:hsl h="-7200000" s="0" l="0"/>
                                      </p:by>
                                    </p:animClr>
                                    <p:animClr clrSpc="hsl" dir="cw">
                                      <p:cBhvr>
                                        <p:cTn id="39" dur="500" fill="hold"/>
                                        <p:tgtEl>
                                          <p:spTgt spid="10"/>
                                        </p:tgtEl>
                                        <p:attrNameLst>
                                          <p:attrName>stroke.color</p:attrName>
                                        </p:attrNameLst>
                                      </p:cBhvr>
                                      <p:by>
                                        <p:hsl h="-7200000" s="0" l="0"/>
                                      </p:by>
                                    </p:animClr>
                                    <p:set>
                                      <p:cBhvr>
                                        <p:cTn id="40" dur="500" fill="hold"/>
                                        <p:tgtEl>
                                          <p:spTgt spid="10"/>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14" grpId="0" animBg="1"/>
      <p:bldP spid="9" grpId="0" animBg="1"/>
      <p:bldP spid="5" grpId="0" animBg="1"/>
      <p:bldP spid="10" grpId="0" animBg="1"/>
      <p:bldP spid="10" grpId="1" animBg="1"/>
      <p:bldP spid="22"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4"/>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5"/>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smtClean="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giới</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thiệu</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đặc</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điểm</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6"/>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7"/>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Cambria" panose="02040503050406030204" pitchFamily="18"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endParaRPr lang="en-US"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endParaRPr>
          </a:p>
          <a:p>
            <a:pPr lvl="0" algn="ctr">
              <a:defRPr/>
            </a:pPr>
            <a:r>
              <a:rPr lang="vi-VN"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Hãy </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hoạt</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động</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9" name="TextBox 8"/>
          <p:cNvSpPr txBox="1"/>
          <p:nvPr/>
        </p:nvSpPr>
        <p:spPr>
          <a:xfrm>
            <a:off x="193202" y="1650821"/>
            <a:ext cx="11998798" cy="2308324"/>
          </a:xfrm>
          <a:prstGeom prst="rect">
            <a:avLst/>
          </a:prstGeom>
          <a:solidFill>
            <a:schemeClr val="accent2">
              <a:lumMod val="20000"/>
              <a:lumOff val="80000"/>
            </a:schemeClr>
          </a:solidFill>
        </p:spPr>
        <p:txBody>
          <a:bodyPr wrap="square" rtlCol="0">
            <a:spAutoFit/>
          </a:bodyPr>
          <a:lstStyle/>
          <a:p>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Chọn</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trả</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lời</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đúng</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a:t>
            </a:r>
          </a:p>
          <a:p>
            <a:pPr algn="ct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sau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đây</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thuộc</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nhóm</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gì</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a:t>
            </a:r>
          </a:p>
          <a:p>
            <a:pPr algn="ctr"/>
            <a:endParaRPr lang="en-US" sz="3600" i="1" dirty="0">
              <a:solidFill>
                <a:schemeClr val="tx1">
                  <a:lumMod val="95000"/>
                  <a:lumOff val="5000"/>
                </a:schemeClr>
              </a:solidFill>
              <a:latin typeface="Cambria" panose="02040503050406030204" pitchFamily="18" charset="0"/>
              <a:ea typeface="Cambria" panose="02040503050406030204" pitchFamily="18" charset="0"/>
            </a:endParaRPr>
          </a:p>
          <a:p>
            <a:pPr algn="ctr"/>
            <a:endParaRPr lang="en-US" sz="3600" i="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 name="Rectangle 4"/>
          <p:cNvSpPr/>
          <p:nvPr/>
        </p:nvSpPr>
        <p:spPr>
          <a:xfrm>
            <a:off x="193202" y="2876201"/>
            <a:ext cx="11998798" cy="830997"/>
          </a:xfrm>
          <a:prstGeom prst="rect">
            <a:avLst/>
          </a:prstGeom>
          <a:solidFill>
            <a:schemeClr val="accent2">
              <a:lumMod val="60000"/>
              <a:lumOff val="40000"/>
            </a:schemeClr>
          </a:solidFill>
        </p:spPr>
        <p:txBody>
          <a:bodyPr wrap="none">
            <a:spAutoFit/>
          </a:bodyPr>
          <a:lstStyle/>
          <a:p>
            <a:r>
              <a:rPr lang="vi-VN" sz="4800" dirty="0">
                <a:latin typeface="Cambria" panose="02040503050406030204" pitchFamily="18" charset="0"/>
                <a:ea typeface="Cambria" panose="02040503050406030204" pitchFamily="18" charset="0"/>
                <a:cs typeface="Arial-Rounded" panose="020B0500000000000000" pitchFamily="34" charset="0"/>
              </a:rPr>
              <a:t>(2) Tớ cao nhất hộp bút vì hiếm khi được gọt.</a:t>
            </a:r>
            <a:endParaRPr lang="en-US" sz="4800" b="1" dirty="0">
              <a:solidFill>
                <a:schemeClr val="tx1">
                  <a:lumMod val="75000"/>
                  <a:lumOff val="25000"/>
                </a:schemeClr>
              </a:solidFill>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Cambria" panose="02040503050406030204" pitchFamily="18" charset="0"/>
                <a:ea typeface="Cambria" panose="02040503050406030204" pitchFamily="18" charset="0"/>
              </a:rPr>
              <a:t>A</a:t>
            </a:r>
            <a:endParaRPr lang="en-US" sz="4800" dirty="0">
              <a:latin typeface="Cambria" panose="02040503050406030204" pitchFamily="18" charset="0"/>
              <a:ea typeface="Cambria" panose="02040503050406030204" pitchFamily="18" charset="0"/>
            </a:endParaRP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Cambria" panose="02040503050406030204" pitchFamily="18" charset="0"/>
                <a:ea typeface="Cambria" panose="02040503050406030204" pitchFamily="18" charset="0"/>
              </a:rPr>
              <a:t>B</a:t>
            </a:r>
            <a:endParaRPr lang="en-US" sz="4800" dirty="0">
              <a:latin typeface="Cambria" panose="02040503050406030204" pitchFamily="18" charset="0"/>
              <a:ea typeface="Cambria" panose="02040503050406030204" pitchFamily="18" charset="0"/>
            </a:endParaRP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ambria" panose="02040503050406030204" pitchFamily="18" charset="0"/>
                <a:ea typeface="Cambria" panose="02040503050406030204" pitchFamily="18" charset="0"/>
              </a:rPr>
              <a:t>C</a:t>
            </a:r>
          </a:p>
        </p:txBody>
      </p:sp>
    </p:spTree>
    <p:extLst>
      <p:ext uri="{BB962C8B-B14F-4D97-AF65-F5344CB8AC3E}">
        <p14:creationId xmlns:p14="http://schemas.microsoft.com/office/powerpoint/2010/main" val="35982212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mph" presetSubtype="0" fill="hold" grpId="1" nodeType="clickEffect">
                                  <p:stCondLst>
                                    <p:cond delay="0"/>
                                  </p:stCondLst>
                                  <p:childTnLst>
                                    <p:animClr clrSpc="hsl" dir="cw">
                                      <p:cBhvr override="childStyle">
                                        <p:cTn id="32" dur="500" fill="hold"/>
                                        <p:tgtEl>
                                          <p:spTgt spid="22"/>
                                        </p:tgtEl>
                                        <p:attrNameLst>
                                          <p:attrName>style.color</p:attrName>
                                        </p:attrNameLst>
                                      </p:cBhvr>
                                      <p:by>
                                        <p:hsl h="10842353" s="0" l="0"/>
                                      </p:by>
                                    </p:animClr>
                                    <p:animClr clrSpc="hsl" dir="cw">
                                      <p:cBhvr>
                                        <p:cTn id="33" dur="500" fill="hold"/>
                                        <p:tgtEl>
                                          <p:spTgt spid="22"/>
                                        </p:tgtEl>
                                        <p:attrNameLst>
                                          <p:attrName>fillcolor</p:attrName>
                                        </p:attrNameLst>
                                      </p:cBhvr>
                                      <p:by>
                                        <p:hsl h="10842353" s="0" l="0"/>
                                      </p:by>
                                    </p:animClr>
                                    <p:animClr clrSpc="hsl" dir="cw">
                                      <p:cBhvr>
                                        <p:cTn id="34" dur="500" fill="hold"/>
                                        <p:tgtEl>
                                          <p:spTgt spid="22"/>
                                        </p:tgtEl>
                                        <p:attrNameLst>
                                          <p:attrName>stroke.color</p:attrName>
                                        </p:attrNameLst>
                                      </p:cBhvr>
                                      <p:by>
                                        <p:hsl h="10842353" s="0" l="0"/>
                                      </p:by>
                                    </p:animClr>
                                    <p:set>
                                      <p:cBhvr>
                                        <p:cTn id="35" dur="500" fill="hold"/>
                                        <p:tgtEl>
                                          <p:spTgt spid="22"/>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3" presetClass="emph" presetSubtype="0" fill="hold" grpId="1" nodeType="withEffect">
                                  <p:stCondLst>
                                    <p:cond delay="0"/>
                                  </p:stCondLst>
                                  <p:childTnLst>
                                    <p:animClr clrSpc="hsl" dir="cw">
                                      <p:cBhvr override="childStyle">
                                        <p:cTn id="37" dur="500" fill="hold"/>
                                        <p:tgtEl>
                                          <p:spTgt spid="27"/>
                                        </p:tgtEl>
                                        <p:attrNameLst>
                                          <p:attrName>style.color</p:attrName>
                                        </p:attrNameLst>
                                      </p:cBhvr>
                                      <p:by>
                                        <p:hsl h="10842353" s="0" l="0"/>
                                      </p:by>
                                    </p:animClr>
                                    <p:animClr clrSpc="hsl" dir="cw">
                                      <p:cBhvr>
                                        <p:cTn id="38" dur="500" fill="hold"/>
                                        <p:tgtEl>
                                          <p:spTgt spid="27"/>
                                        </p:tgtEl>
                                        <p:attrNameLst>
                                          <p:attrName>fillcolor</p:attrName>
                                        </p:attrNameLst>
                                      </p:cBhvr>
                                      <p:by>
                                        <p:hsl h="10842353" s="0" l="0"/>
                                      </p:by>
                                    </p:animClr>
                                    <p:animClr clrSpc="hsl" dir="cw">
                                      <p:cBhvr>
                                        <p:cTn id="39" dur="500" fill="hold"/>
                                        <p:tgtEl>
                                          <p:spTgt spid="27"/>
                                        </p:tgtEl>
                                        <p:attrNameLst>
                                          <p:attrName>stroke.color</p:attrName>
                                        </p:attrNameLst>
                                      </p:cBhvr>
                                      <p:by>
                                        <p:hsl h="10842353" s="0" l="0"/>
                                      </p:by>
                                    </p:animClr>
                                    <p:set>
                                      <p:cBhvr>
                                        <p:cTn id="40" dur="500" fill="hold"/>
                                        <p:tgtEl>
                                          <p:spTgt spid="2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7" grpId="1" animBg="1"/>
      <p:bldP spid="14" grpId="0" animBg="1"/>
      <p:bldP spid="9" grpId="0" animBg="1"/>
      <p:bldP spid="5" grpId="0" animBg="1"/>
      <p:bldP spid="10" grpId="0" animBg="1"/>
      <p:bldP spid="22" grpId="0" animBg="1"/>
      <p:bldP spid="22" grpId="1"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4"/>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5"/>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smtClean="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giới</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thiệu</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đặc</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điểm</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6"/>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7"/>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lvl="0" algn="ctr">
              <a:defRPr/>
            </a:pP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lang="vi-VN" sz="3400" b="1" i="1" dirty="0">
                <a:solidFill>
                  <a:srgbClr val="C00000"/>
                </a:solidFill>
                <a:latin typeface="Cambria" panose="02040503050406030204" pitchFamily="18" charset="0"/>
                <a:ea typeface="Cambria" panose="02040503050406030204" pitchFamily="18" charset="0"/>
                <a:cs typeface="Arial-Rounded" panose="020B0500000000000000" pitchFamily="34" charset="0"/>
              </a:rPr>
              <a:t>câu kể</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endParaRPr lang="en-US"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endParaRPr>
          </a:p>
          <a:p>
            <a:pPr lvl="0" algn="ctr">
              <a:defRPr/>
            </a:pPr>
            <a:r>
              <a:rPr lang="vi-VN" sz="3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Hãy </a:t>
            </a:r>
            <a:r>
              <a:rPr lang="vi-VN" sz="3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nêu</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hoạt</a:t>
            </a:r>
            <a:r>
              <a:rPr kumimoji="0" lang="en-US" altLang="zh-CN" sz="3600" b="0" i="0" u="none" strike="noStrike" kern="1200" cap="none" spc="0" normalizeH="0" noProof="0" dirty="0"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noProof="0" dirty="0" err="1" smtClean="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rPr>
              <a:t>động</a:t>
            </a:r>
            <a:endParaRPr kumimoji="0" lang="zh-CN" altLang="en-US" sz="3600" b="0" i="0" u="none" strike="noStrike" kern="1200" cap="none" spc="0" normalizeH="0" baseline="0" noProof="0" dirty="0">
              <a:ln>
                <a:noFill/>
              </a:ln>
              <a:solidFill>
                <a:schemeClr val="tx1">
                  <a:lumMod val="85000"/>
                  <a:lumOff val="15000"/>
                </a:scheme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9" name="TextBox 8"/>
          <p:cNvSpPr txBox="1"/>
          <p:nvPr/>
        </p:nvSpPr>
        <p:spPr>
          <a:xfrm>
            <a:off x="593128" y="1628540"/>
            <a:ext cx="10958406" cy="2308324"/>
          </a:xfrm>
          <a:prstGeom prst="rect">
            <a:avLst/>
          </a:prstGeom>
          <a:solidFill>
            <a:schemeClr val="accent2">
              <a:lumMod val="20000"/>
              <a:lumOff val="80000"/>
            </a:schemeClr>
          </a:solidFill>
        </p:spPr>
        <p:txBody>
          <a:bodyPr wrap="square" rtlCol="0">
            <a:spAutoFit/>
          </a:bodyPr>
          <a:lstStyle/>
          <a:p>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Chọn</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trả</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lời</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dirty="0" err="1" smtClean="0">
                <a:solidFill>
                  <a:schemeClr val="tx1">
                    <a:lumMod val="95000"/>
                    <a:lumOff val="5000"/>
                  </a:schemeClr>
                </a:solidFill>
                <a:latin typeface="Cambria" panose="02040503050406030204" pitchFamily="18" charset="0"/>
                <a:ea typeface="Cambria" panose="02040503050406030204" pitchFamily="18" charset="0"/>
              </a:rPr>
              <a:t>đúng</a:t>
            </a:r>
            <a:r>
              <a:rPr lang="en-US" sz="3600" dirty="0" smtClean="0">
                <a:solidFill>
                  <a:schemeClr val="tx1">
                    <a:lumMod val="95000"/>
                    <a:lumOff val="5000"/>
                  </a:schemeClr>
                </a:solidFill>
                <a:latin typeface="Cambria" panose="02040503050406030204" pitchFamily="18" charset="0"/>
                <a:ea typeface="Cambria" panose="02040503050406030204" pitchFamily="18" charset="0"/>
              </a:rPr>
              <a:t>:</a:t>
            </a:r>
          </a:p>
          <a:p>
            <a:pPr algn="ct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sau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đây</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thuộc</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nhóm</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câu</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600" i="1" dirty="0" err="1" smtClean="0">
                <a:solidFill>
                  <a:schemeClr val="tx1">
                    <a:lumMod val="95000"/>
                    <a:lumOff val="5000"/>
                  </a:schemeClr>
                </a:solidFill>
                <a:latin typeface="Cambria" panose="02040503050406030204" pitchFamily="18" charset="0"/>
                <a:ea typeface="Cambria" panose="02040503050406030204" pitchFamily="18" charset="0"/>
              </a:rPr>
              <a:t>gì</a:t>
            </a:r>
            <a:r>
              <a:rPr lang="en-US" sz="3600" i="1" dirty="0" smtClean="0">
                <a:solidFill>
                  <a:schemeClr val="tx1">
                    <a:lumMod val="95000"/>
                    <a:lumOff val="5000"/>
                  </a:schemeClr>
                </a:solidFill>
                <a:latin typeface="Cambria" panose="02040503050406030204" pitchFamily="18" charset="0"/>
                <a:ea typeface="Cambria" panose="02040503050406030204" pitchFamily="18" charset="0"/>
              </a:rPr>
              <a:t>?</a:t>
            </a:r>
          </a:p>
          <a:p>
            <a:pPr algn="ctr"/>
            <a:endParaRPr lang="en-US" sz="3600" i="1" dirty="0">
              <a:solidFill>
                <a:schemeClr val="tx1">
                  <a:lumMod val="95000"/>
                  <a:lumOff val="5000"/>
                </a:schemeClr>
              </a:solidFill>
              <a:latin typeface="Cambria" panose="02040503050406030204" pitchFamily="18" charset="0"/>
              <a:ea typeface="Cambria" panose="02040503050406030204" pitchFamily="18" charset="0"/>
            </a:endParaRPr>
          </a:p>
          <a:p>
            <a:pPr algn="ctr"/>
            <a:endParaRPr lang="en-US" sz="3600" i="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 name="Rectangle 4"/>
          <p:cNvSpPr/>
          <p:nvPr/>
        </p:nvSpPr>
        <p:spPr>
          <a:xfrm>
            <a:off x="2237498" y="2907063"/>
            <a:ext cx="7669664" cy="830997"/>
          </a:xfrm>
          <a:prstGeom prst="rect">
            <a:avLst/>
          </a:prstGeom>
          <a:solidFill>
            <a:schemeClr val="accent2">
              <a:lumMod val="60000"/>
              <a:lumOff val="40000"/>
            </a:schemeClr>
          </a:solidFill>
        </p:spPr>
        <p:txBody>
          <a:bodyPr wrap="none">
            <a:spAutoFit/>
          </a:bodyPr>
          <a:lstStyle/>
          <a:p>
            <a:r>
              <a:rPr lang="vi-VN" sz="4800" dirty="0">
                <a:latin typeface="Cambria" panose="02040503050406030204" pitchFamily="18" charset="0"/>
                <a:ea typeface="Cambria" panose="02040503050406030204" pitchFamily="18" charset="0"/>
                <a:cs typeface="Arial-Rounded" panose="020B0500000000000000" pitchFamily="34" charset="0"/>
              </a:rPr>
              <a:t>(3) Đây là bút đỏ, bạn của tớ.</a:t>
            </a:r>
            <a:endParaRPr lang="en-US" sz="4800" b="1" dirty="0">
              <a:solidFill>
                <a:schemeClr val="tx1">
                  <a:lumMod val="75000"/>
                  <a:lumOff val="25000"/>
                </a:schemeClr>
              </a:solidFill>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Cambria" panose="02040503050406030204" pitchFamily="18" charset="0"/>
                <a:ea typeface="Cambria" panose="02040503050406030204" pitchFamily="18" charset="0"/>
              </a:rPr>
              <a:t>A</a:t>
            </a:r>
            <a:endParaRPr lang="en-US" sz="4800" dirty="0">
              <a:latin typeface="Cambria" panose="02040503050406030204" pitchFamily="18" charset="0"/>
              <a:ea typeface="Cambria" panose="02040503050406030204" pitchFamily="18" charset="0"/>
            </a:endParaRP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Cambria" panose="02040503050406030204" pitchFamily="18" charset="0"/>
                <a:ea typeface="Cambria" panose="02040503050406030204" pitchFamily="18" charset="0"/>
              </a:rPr>
              <a:t>B</a:t>
            </a:r>
            <a:endParaRPr lang="en-US" sz="4800" dirty="0">
              <a:latin typeface="Cambria" panose="02040503050406030204" pitchFamily="18" charset="0"/>
              <a:ea typeface="Cambria" panose="02040503050406030204" pitchFamily="18" charset="0"/>
            </a:endParaRP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ambria" panose="02040503050406030204" pitchFamily="18" charset="0"/>
                <a:ea typeface="Cambria" panose="02040503050406030204" pitchFamily="18" charset="0"/>
              </a:rPr>
              <a:t>C</a:t>
            </a:r>
          </a:p>
        </p:txBody>
      </p:sp>
    </p:spTree>
    <p:extLst>
      <p:ext uri="{BB962C8B-B14F-4D97-AF65-F5344CB8AC3E}">
        <p14:creationId xmlns:p14="http://schemas.microsoft.com/office/powerpoint/2010/main" val="141691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7200000" s="0" l="0"/>
                                      </p:by>
                                    </p:animClr>
                                    <p:animClr clrSpc="hsl" dir="cw">
                                      <p:cBhvr>
                                        <p:cTn id="33" dur="500" fill="hold"/>
                                        <p:tgtEl>
                                          <p:spTgt spid="25"/>
                                        </p:tgtEl>
                                        <p:attrNameLst>
                                          <p:attrName>fillcolor</p:attrName>
                                        </p:attrNameLst>
                                      </p:cBhvr>
                                      <p:by>
                                        <p:hsl h="-7200000" s="0" l="0"/>
                                      </p:by>
                                    </p:animClr>
                                    <p:animClr clrSpc="hsl" dir="cw">
                                      <p:cBhvr>
                                        <p:cTn id="34" dur="500" fill="hold"/>
                                        <p:tgtEl>
                                          <p:spTgt spid="25"/>
                                        </p:tgtEl>
                                        <p:attrNameLst>
                                          <p:attrName>stroke.color</p:attrName>
                                        </p:attrNameLst>
                                      </p:cBhvr>
                                      <p:by>
                                        <p:hsl h="-7200000" s="0" l="0"/>
                                      </p:by>
                                    </p:animClr>
                                    <p:set>
                                      <p:cBhvr>
                                        <p:cTn id="35" dur="500" fill="hold"/>
                                        <p:tgtEl>
                                          <p:spTgt spid="25"/>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0"/>
                                        </p:tgtEl>
                                        <p:attrNameLst>
                                          <p:attrName>style.color</p:attrName>
                                        </p:attrNameLst>
                                      </p:cBhvr>
                                      <p:by>
                                        <p:hsl h="-7200000" s="0" l="0"/>
                                      </p:by>
                                    </p:animClr>
                                    <p:animClr clrSpc="hsl" dir="cw">
                                      <p:cBhvr>
                                        <p:cTn id="38" dur="500" fill="hold"/>
                                        <p:tgtEl>
                                          <p:spTgt spid="10"/>
                                        </p:tgtEl>
                                        <p:attrNameLst>
                                          <p:attrName>fillcolor</p:attrName>
                                        </p:attrNameLst>
                                      </p:cBhvr>
                                      <p:by>
                                        <p:hsl h="-7200000" s="0" l="0"/>
                                      </p:by>
                                    </p:animClr>
                                    <p:animClr clrSpc="hsl" dir="cw">
                                      <p:cBhvr>
                                        <p:cTn id="39" dur="500" fill="hold"/>
                                        <p:tgtEl>
                                          <p:spTgt spid="10"/>
                                        </p:tgtEl>
                                        <p:attrNameLst>
                                          <p:attrName>stroke.color</p:attrName>
                                        </p:attrNameLst>
                                      </p:cBhvr>
                                      <p:by>
                                        <p:hsl h="-7200000" s="0" l="0"/>
                                      </p:by>
                                    </p:animClr>
                                    <p:set>
                                      <p:cBhvr>
                                        <p:cTn id="40" dur="500" fill="hold"/>
                                        <p:tgtEl>
                                          <p:spTgt spid="10"/>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14" grpId="0" animBg="1"/>
      <p:bldP spid="9" grpId="0" animBg="1"/>
      <p:bldP spid="5" grpId="0" animBg="1"/>
      <p:bldP spid="10" grpId="0" animBg="1"/>
      <p:bldP spid="10" grpId="1" animBg="1"/>
      <p:bldP spid="22"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604409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822</Words>
  <Application>Microsoft Office PowerPoint</Application>
  <PresentationFormat>Widescreen</PresentationFormat>
  <Paragraphs>153</Paragraphs>
  <Slides>19</Slides>
  <Notes>7</Notes>
  <HiddenSlides>0</HiddenSlides>
  <MMClips>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19</vt:i4>
      </vt:variant>
    </vt:vector>
  </HeadingPairs>
  <TitlesOfParts>
    <vt:vector size="44" baseType="lpstr">
      <vt:lpstr>Times New Roman</vt:lpstr>
      <vt:lpstr>字魂70号-灵悦黑体</vt:lpstr>
      <vt:lpstr>SVN-Newton</vt:lpstr>
      <vt:lpstr>Arial</vt:lpstr>
      <vt:lpstr>#9Slide07 FS North Land Sans</vt:lpstr>
      <vt:lpstr>等线 Light</vt:lpstr>
      <vt:lpstr>字魂115号-刀刀体</vt:lpstr>
      <vt:lpstr>Arial-Rounded</vt:lpstr>
      <vt:lpstr>#9Slide07 Altus</vt:lpstr>
      <vt:lpstr>Calibri</vt:lpstr>
      <vt:lpstr>UTM Avo</vt:lpstr>
      <vt:lpstr>#9Slide07 SVNDessert Menu Scrip</vt:lpstr>
      <vt:lpstr>#9Slide07 HoneyCream</vt:lpstr>
      <vt:lpstr>#9Slide05 Bodega Script</vt:lpstr>
      <vt:lpstr>思源黑体 CN Medium</vt:lpstr>
      <vt:lpstr>等线</vt:lpstr>
      <vt:lpstr>Cambria</vt:lpstr>
      <vt:lpstr>SVN-Dancing Script</vt:lpstr>
      <vt:lpstr>Calibri Light</vt:lpstr>
      <vt:lpstr>SVN-Poky's</vt:lpstr>
      <vt:lpstr>#9Slide05 Aphrodite Pro</vt:lpstr>
      <vt:lpstr>Office Theme</vt:lpstr>
      <vt:lpstr>Office 主题​​</vt:lpstr>
      <vt:lpstr>1_Office 主题​​</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MANG NON</Manager>
  <Company>MANG NON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2TA</dc:subject>
  <dc:creator>Nguyễn Thị Hồng Linh</dc:creator>
  <cp:keywords>2TA</cp:keywords>
  <dc:description>2TA</dc:description>
  <cp:lastModifiedBy>Nguyễn Thị Hồng Linh</cp:lastModifiedBy>
  <cp:revision>2TA</cp:revision>
  <dcterms:created xsi:type="dcterms:W3CDTF">2022-09-22T15:43:53Z</dcterms:created>
  <dcterms:modified xsi:type="dcterms:W3CDTF">2022-09-25T09:20:11Z</dcterms:modified>
  <cp:category>2TA</cp:category>
  <cp:version>2TA</cp:version>
</cp:coreProperties>
</file>