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  <p:sldMasterId id="2147483713" r:id="rId4"/>
    <p:sldMasterId id="2147483725" r:id="rId5"/>
  </p:sldMasterIdLst>
  <p:notesMasterIdLst>
    <p:notesMasterId r:id="rId23"/>
  </p:notesMasterIdLst>
  <p:sldIdLst>
    <p:sldId id="526" r:id="rId6"/>
    <p:sldId id="523" r:id="rId7"/>
    <p:sldId id="296" r:id="rId8"/>
    <p:sldId id="517" r:id="rId9"/>
    <p:sldId id="299" r:id="rId10"/>
    <p:sldId id="518" r:id="rId11"/>
    <p:sldId id="519" r:id="rId12"/>
    <p:sldId id="520" r:id="rId13"/>
    <p:sldId id="524" r:id="rId14"/>
    <p:sldId id="514" r:id="rId15"/>
    <p:sldId id="521" r:id="rId16"/>
    <p:sldId id="501" r:id="rId17"/>
    <p:sldId id="504" r:id="rId18"/>
    <p:sldId id="515" r:id="rId19"/>
    <p:sldId id="476" r:id="rId20"/>
    <p:sldId id="522" r:id="rId21"/>
    <p:sldId id="5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45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0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97676"/>
      </p:ext>
    </p:extLst>
  </p:cSld>
  <p:clrMapOvr>
    <a:masterClrMapping/>
  </p:clrMapOvr>
  <p:transition spd="med" advClick="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133672"/>
      </p:ext>
    </p:extLst>
  </p:cSld>
  <p:clrMapOvr>
    <a:masterClrMapping/>
  </p:clrMapOvr>
  <p:transition spd="med" advClick="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33530"/>
      </p:ext>
    </p:extLst>
  </p:cSld>
  <p:clrMapOvr>
    <a:masterClrMapping/>
  </p:clrMapOvr>
  <p:transition spd="med" advClick="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390249"/>
      </p:ext>
    </p:extLst>
  </p:cSld>
  <p:clrMapOvr>
    <a:masterClrMapping/>
  </p:clrMapOvr>
  <p:transition spd="med" advClick="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397059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115164"/>
      </p:ext>
    </p:extLst>
  </p:cSld>
  <p:clrMapOvr>
    <a:masterClrMapping/>
  </p:clrMapOvr>
  <p:transition spd="med" advClick="0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74229"/>
      </p:ext>
    </p:extLst>
  </p:cSld>
  <p:clrMapOvr>
    <a:masterClrMapping/>
  </p:clrMapOvr>
  <p:transition spd="med" advClick="0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558638"/>
      </p:ext>
    </p:extLst>
  </p:cSld>
  <p:clrMapOvr>
    <a:masterClrMapping/>
  </p:clrMapOvr>
  <p:transition spd="med" advClick="0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26333"/>
      </p:ext>
    </p:extLst>
  </p:cSld>
  <p:clrMapOvr>
    <a:masterClrMapping/>
  </p:clrMapOvr>
  <p:transition spd="med" advClick="0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09674"/>
      </p:ext>
    </p:extLst>
  </p:cSld>
  <p:clrMapOvr>
    <a:masterClrMapping/>
  </p:clrMapOvr>
  <p:transition spd="med" advClick="0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74256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t>www.9slide.vn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FCFCF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26" Type="http://schemas.microsoft.com/office/2007/relationships/hdphoto" Target="../media/hdphoto10.wdp"/><Relationship Id="rId3" Type="http://schemas.openxmlformats.org/officeDocument/2006/relationships/image" Target="../media/image27.png"/><Relationship Id="rId21" Type="http://schemas.openxmlformats.org/officeDocument/2006/relationships/image" Target="../media/image38.png"/><Relationship Id="rId7" Type="http://schemas.openxmlformats.org/officeDocument/2006/relationships/image" Target="../media/image29.png"/><Relationship Id="rId12" Type="http://schemas.openxmlformats.org/officeDocument/2006/relationships/image" Target="../media/image32.GIF"/><Relationship Id="rId17" Type="http://schemas.openxmlformats.org/officeDocument/2006/relationships/image" Target="../media/image35.png"/><Relationship Id="rId25" Type="http://schemas.openxmlformats.org/officeDocument/2006/relationships/image" Target="../media/image40.png"/><Relationship Id="rId33" Type="http://schemas.microsoft.com/office/2007/relationships/hdphoto" Target="../media/hdphoto13.wdp"/><Relationship Id="rId2" Type="http://schemas.openxmlformats.org/officeDocument/2006/relationships/image" Target="../media/image26.GIF"/><Relationship Id="rId16" Type="http://schemas.microsoft.com/office/2007/relationships/hdphoto" Target="../media/hdphoto6.wdp"/><Relationship Id="rId20" Type="http://schemas.openxmlformats.org/officeDocument/2006/relationships/image" Target="../media/image37.GIF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11" Type="http://schemas.openxmlformats.org/officeDocument/2006/relationships/image" Target="../media/image31.GIF"/><Relationship Id="rId24" Type="http://schemas.microsoft.com/office/2007/relationships/hdphoto" Target="../media/hdphoto9.wdp"/><Relationship Id="rId32" Type="http://schemas.openxmlformats.org/officeDocument/2006/relationships/image" Target="../media/image44.png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microsoft.com/office/2007/relationships/hdphoto" Target="../media/hdphoto7.wdp"/><Relationship Id="rId31" Type="http://schemas.openxmlformats.org/officeDocument/2006/relationships/image" Target="../media/image43.GIF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41.png"/><Relationship Id="rId30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73;p48"/>
          <p:cNvSpPr/>
          <p:nvPr/>
        </p:nvSpPr>
        <p:spPr>
          <a:xfrm>
            <a:off x="4485325" y="2720147"/>
            <a:ext cx="3723143" cy="356072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rgbClr val="CDBBFC"/>
          </a:solidFill>
          <a:ln>
            <a:noFill/>
          </a:ln>
        </p:spPr>
      </p:sp>
      <p:pic>
        <p:nvPicPr>
          <p:cNvPr id="5" name="Google Shape;2076;p4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7" y="2894260"/>
            <a:ext cx="3446236" cy="33372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2077;p48"/>
          <p:cNvSpPr/>
          <p:nvPr/>
        </p:nvSpPr>
        <p:spPr>
          <a:xfrm>
            <a:off x="4045683" y="2894260"/>
            <a:ext cx="3649706" cy="3337276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Rectangle 6"/>
          <p:cNvSpPr/>
          <p:nvPr/>
        </p:nvSpPr>
        <p:spPr>
          <a:xfrm>
            <a:off x="4478330" y="5230725"/>
            <a:ext cx="31206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DBBFC">
                    <a:lumMod val="75000"/>
                  </a:srgbClr>
                </a:solidFill>
                <a:effectLst>
                  <a:outerShdw blurRad="12700" dist="38100" dir="2700000" algn="tl" rotWithShape="0">
                    <a:srgbClr val="D17D9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3 IcielUni Sans Heavy" panose="00000500000000000000" pitchFamily="2" charset="0"/>
                <a:ea typeface="微软雅黑"/>
                <a:cs typeface="+mn-cs"/>
              </a:rPr>
              <a:t>T H Đ G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CDBBFC">
                  <a:lumMod val="75000"/>
                </a:srgbClr>
              </a:solidFill>
              <a:effectLst>
                <a:outerShdw blurRad="12700" dist="38100" dir="2700000" algn="tl" rotWithShape="0">
                  <a:srgbClr val="D17D92">
                    <a:lumMod val="60000"/>
                    <a:lumOff val="40000"/>
                  </a:srgbClr>
                </a:outerShdw>
              </a:effectLst>
              <a:uLnTx/>
              <a:uFillTx/>
              <a:latin typeface="#9Slide03 IcielUni Sans Heavy" panose="00000500000000000000" pitchFamily="2" charset="0"/>
              <a:ea typeface="微软雅黑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9850" y="2176683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</a:t>
            </a:r>
            <a:r>
              <a:rPr kumimoji="0" lang="en-US" sz="49600" b="1" i="0" u="none" strike="noStrike" kern="1200" cap="none" spc="0" normalizeH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VIỆT</a:t>
            </a:r>
            <a:endParaRPr kumimoji="0" lang="en-US" sz="4960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D17D92"/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0394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601" y="287159"/>
            <a:ext cx="12290601" cy="67244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7499" y="1558021"/>
            <a:ext cx="590362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THỰC HÀNH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5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19979"/>
            <a:ext cx="12192000" cy="2038021"/>
          </a:xfrm>
          <a:custGeom>
            <a:avLst/>
            <a:gdLst>
              <a:gd name="connsiteX0" fmla="*/ 0 w 12192000"/>
              <a:gd name="connsiteY0" fmla="*/ 0 h 2004646"/>
              <a:gd name="connsiteX1" fmla="*/ 12192000 w 12192000"/>
              <a:gd name="connsiteY1" fmla="*/ 0 h 2004646"/>
              <a:gd name="connsiteX2" fmla="*/ 12192000 w 12192000"/>
              <a:gd name="connsiteY2" fmla="*/ 2004646 h 2004646"/>
              <a:gd name="connsiteX3" fmla="*/ 0 w 12192000"/>
              <a:gd name="connsiteY3" fmla="*/ 2004646 h 2004646"/>
              <a:gd name="connsiteX4" fmla="*/ 0 w 12192000"/>
              <a:gd name="connsiteY4" fmla="*/ 0 h 2004646"/>
              <a:gd name="connsiteX0" fmla="*/ 0 w 12192000"/>
              <a:gd name="connsiteY0" fmla="*/ 464234 h 2468880"/>
              <a:gd name="connsiteX1" fmla="*/ 3812345 w 12192000"/>
              <a:gd name="connsiteY1" fmla="*/ 0 h 2468880"/>
              <a:gd name="connsiteX2" fmla="*/ 12192000 w 12192000"/>
              <a:gd name="connsiteY2" fmla="*/ 464234 h 2468880"/>
              <a:gd name="connsiteX3" fmla="*/ 12192000 w 12192000"/>
              <a:gd name="connsiteY3" fmla="*/ 2468880 h 2468880"/>
              <a:gd name="connsiteX4" fmla="*/ 0 w 12192000"/>
              <a:gd name="connsiteY4" fmla="*/ 2468880 h 2468880"/>
              <a:gd name="connsiteX5" fmla="*/ 0 w 12192000"/>
              <a:gd name="connsiteY5" fmla="*/ 464234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68880">
                <a:moveTo>
                  <a:pt x="0" y="464234"/>
                </a:moveTo>
                <a:cubicBezTo>
                  <a:pt x="1275471" y="459545"/>
                  <a:pt x="2536874" y="4689"/>
                  <a:pt x="3812345" y="0"/>
                </a:cubicBezTo>
                <a:lnTo>
                  <a:pt x="12192000" y="464234"/>
                </a:lnTo>
                <a:lnTo>
                  <a:pt x="12192000" y="2468880"/>
                </a:lnTo>
                <a:lnTo>
                  <a:pt x="0" y="2468880"/>
                </a:lnTo>
                <a:lnTo>
                  <a:pt x="0" y="46423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918991" y="0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Cloud 7"/>
          <p:cNvSpPr/>
          <p:nvPr/>
        </p:nvSpPr>
        <p:spPr bwMode="auto">
          <a:xfrm>
            <a:off x="4095925" y="585078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055" y="1951823"/>
            <a:ext cx="8480687" cy="1095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2. </a:t>
            </a:r>
            <a:r>
              <a:rPr lang="en-US" sz="4400" dirty="0" err="1" smtClean="0">
                <a:solidFill>
                  <a:srgbClr val="FF0000"/>
                </a:solidFill>
              </a:rPr>
              <a:t>Chọn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kể</a:t>
            </a:r>
            <a:r>
              <a:rPr lang="en-US" sz="4400" dirty="0" smtClean="0">
                <a:solidFill>
                  <a:srgbClr val="FF0000"/>
                </a:solidFill>
              </a:rPr>
              <a:t> 1-2 </a:t>
            </a:r>
            <a:r>
              <a:rPr lang="en-US" sz="4400" dirty="0" err="1" smtClean="0">
                <a:solidFill>
                  <a:srgbClr val="FF0000"/>
                </a:solidFill>
              </a:rPr>
              <a:t>đoạn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của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câu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chuyện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71325" y="3491345"/>
            <a:ext cx="3832348" cy="3011238"/>
            <a:chOff x="35105" y="4211242"/>
            <a:chExt cx="3209745" cy="2429886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22221" r="4445" b="17776"/>
            <a:stretch>
              <a:fillRect/>
            </a:stretch>
          </p:blipFill>
          <p:spPr bwMode="auto">
            <a:xfrm>
              <a:off x="35105" y="4211242"/>
              <a:ext cx="3209745" cy="242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32"/>
            <a:stretch>
              <a:fillRect/>
            </a:stretch>
          </p:blipFill>
          <p:spPr bwMode="auto">
            <a:xfrm>
              <a:off x="1857384" y="4426290"/>
              <a:ext cx="1387466" cy="1476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460"/>
            <a:ext cx="3770141" cy="659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60083" y="901415"/>
            <a:ext cx="7064195" cy="204714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0084" y="991479"/>
            <a:ext cx="5636470" cy="204714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9" y="274638"/>
            <a:ext cx="6622471" cy="5130872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101437" y="745692"/>
            <a:ext cx="4994563" cy="387927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424185">
            <a:off x="6780473" y="1161833"/>
            <a:ext cx="46001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0618" y="0"/>
            <a:ext cx="480698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Vận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dụng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8012" y="3288212"/>
            <a:ext cx="971073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cho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người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thân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nghe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r>
              <a:rPr lang="en-US" sz="48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Bữa</a:t>
            </a:r>
            <a:r>
              <a:rPr lang="en-US" sz="48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cơm</a:t>
            </a:r>
            <a:r>
              <a:rPr lang="en-US" sz="48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b="1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trưa</a:t>
            </a:r>
            <a:endParaRPr lang="en-US" sz="48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856132" y="-2508738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=""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9600"/>
              </p:ext>
            </p:extLst>
          </p:nvPr>
        </p:nvGraphicFramePr>
        <p:xfrm>
          <a:off x="1185863" y="1446690"/>
          <a:ext cx="9701212" cy="46817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95743">
                  <a:extLst>
                    <a:ext uri="{9D8B030D-6E8A-4147-A177-3AD203B41FA5}">
                      <a16:colId xmlns="" xmlns:a16="http://schemas.microsoft.com/office/drawing/2014/main" val="162965572"/>
                    </a:ext>
                  </a:extLst>
                </a:gridCol>
                <a:gridCol w="2705469">
                  <a:extLst>
                    <a:ext uri="{9D8B030D-6E8A-4147-A177-3AD203B41FA5}">
                      <a16:colId xmlns="" xmlns:a16="http://schemas.microsoft.com/office/drawing/2014/main" val="610936815"/>
                    </a:ext>
                  </a:extLst>
                </a:gridCol>
              </a:tblGrid>
              <a:tr h="55356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smtClean="0">
                          <a:effectLst/>
                        </a:rPr>
                        <a:t>Nội dung bài học</a:t>
                      </a:r>
                      <a:endParaRPr lang="en-US" sz="3200" dirty="0">
                        <a:effectLst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smtClean="0">
                          <a:effectLst/>
                        </a:rPr>
                        <a:t>Tự kiểm tra</a:t>
                      </a:r>
                      <a:endParaRPr lang="en-US" sz="3200" dirty="0">
                        <a:effectLst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="" xmlns:a16="http://schemas.microsoft.com/office/drawing/2014/main" val="1844983872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 được các nội dung chính trong bài đọc Cuốn sách của em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="" xmlns:a16="http://schemas.microsoft.com/office/drawing/2014/main" val="4112813400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Nhận biết được tên sách, tên tác giả, hình minh hoạ trên bìa sách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="" xmlns:a16="http://schemas.microsoft.com/office/drawing/2014/main" val="3932169384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vi-VN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đọc mục </a:t>
                      </a:r>
                      <a:r>
                        <a:rPr lang="vi-VN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="" xmlns:a16="http://schemas.microsoft.com/office/drawing/2014/main" val="1641567902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Biết viết chữ viết hoa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E,Ê.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 đúng câu ứng dụng Gần mực thì đen, gần đèn thì sáng.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="" xmlns:a16="http://schemas.microsoft.com/office/drawing/2014/main" val="1517923440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 tranh, kể được câu chuyện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="" xmlns:a16="http://schemas.microsoft.com/office/drawing/2014/main" val="151852225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981" y="207828"/>
            <a:ext cx="6986589" cy="1095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</a:rPr>
              <a:t>Phiếu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</a:rPr>
              <a:t>tự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</a:rPr>
              <a:t>đánh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</a:rPr>
              <a:t>giá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 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gặp lại </a:t>
            </a: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các </a:t>
            </a:r>
            <a:r>
              <a:rPr lang="en-US" sz="5400" b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con 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11" y="-100445"/>
            <a:ext cx="12967316" cy="708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9842" y="383495"/>
            <a:ext cx="6855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1693" y="1276276"/>
            <a:ext cx="521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Nói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nghe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9842" y="2367172"/>
            <a:ext cx="5955477" cy="2509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Kể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chuyện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-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Bữa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ăn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trưa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8732" y="4692037"/>
            <a:ext cx="6496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072" y="2298989"/>
            <a:ext cx="7572375" cy="326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Khởi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động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19979"/>
            <a:ext cx="12192000" cy="2038021"/>
          </a:xfrm>
          <a:custGeom>
            <a:avLst/>
            <a:gdLst>
              <a:gd name="connsiteX0" fmla="*/ 0 w 12192000"/>
              <a:gd name="connsiteY0" fmla="*/ 0 h 2004646"/>
              <a:gd name="connsiteX1" fmla="*/ 12192000 w 12192000"/>
              <a:gd name="connsiteY1" fmla="*/ 0 h 2004646"/>
              <a:gd name="connsiteX2" fmla="*/ 12192000 w 12192000"/>
              <a:gd name="connsiteY2" fmla="*/ 2004646 h 2004646"/>
              <a:gd name="connsiteX3" fmla="*/ 0 w 12192000"/>
              <a:gd name="connsiteY3" fmla="*/ 2004646 h 2004646"/>
              <a:gd name="connsiteX4" fmla="*/ 0 w 12192000"/>
              <a:gd name="connsiteY4" fmla="*/ 0 h 2004646"/>
              <a:gd name="connsiteX0" fmla="*/ 0 w 12192000"/>
              <a:gd name="connsiteY0" fmla="*/ 464234 h 2468880"/>
              <a:gd name="connsiteX1" fmla="*/ 3812345 w 12192000"/>
              <a:gd name="connsiteY1" fmla="*/ 0 h 2468880"/>
              <a:gd name="connsiteX2" fmla="*/ 12192000 w 12192000"/>
              <a:gd name="connsiteY2" fmla="*/ 464234 h 2468880"/>
              <a:gd name="connsiteX3" fmla="*/ 12192000 w 12192000"/>
              <a:gd name="connsiteY3" fmla="*/ 2468880 h 2468880"/>
              <a:gd name="connsiteX4" fmla="*/ 0 w 12192000"/>
              <a:gd name="connsiteY4" fmla="*/ 2468880 h 2468880"/>
              <a:gd name="connsiteX5" fmla="*/ 0 w 12192000"/>
              <a:gd name="connsiteY5" fmla="*/ 464234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68880">
                <a:moveTo>
                  <a:pt x="0" y="464234"/>
                </a:moveTo>
                <a:cubicBezTo>
                  <a:pt x="1275471" y="459545"/>
                  <a:pt x="2536874" y="4689"/>
                  <a:pt x="3812345" y="0"/>
                </a:cubicBezTo>
                <a:lnTo>
                  <a:pt x="12192000" y="464234"/>
                </a:lnTo>
                <a:lnTo>
                  <a:pt x="12192000" y="2468880"/>
                </a:lnTo>
                <a:lnTo>
                  <a:pt x="0" y="2468880"/>
                </a:lnTo>
                <a:lnTo>
                  <a:pt x="0" y="46423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918991" y="0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04" y="-553879"/>
            <a:ext cx="4051495" cy="741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 bwMode="auto">
          <a:xfrm>
            <a:off x="3244850" y="345281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12991" y="2512412"/>
            <a:ext cx="7773376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4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769" y="2738434"/>
            <a:ext cx="7572375" cy="166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Khám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phá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 bwMode="auto">
          <a:xfrm>
            <a:off x="918991" y="0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781" y="1864291"/>
            <a:ext cx="6986589" cy="10959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1. </a:t>
            </a:r>
            <a:r>
              <a:rPr lang="en-US" sz="7200" dirty="0" err="1" smtClean="0">
                <a:solidFill>
                  <a:srgbClr val="FF0000"/>
                </a:solidFill>
              </a:rPr>
              <a:t>Nghe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kể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chuyện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368460"/>
            <a:ext cx="12192000" cy="7226460"/>
            <a:chOff x="0" y="-368460"/>
            <a:chExt cx="12192000" cy="7226460"/>
          </a:xfrm>
        </p:grpSpPr>
        <p:sp>
          <p:nvSpPr>
            <p:cNvPr id="4" name="Rectangle 3"/>
            <p:cNvSpPr/>
            <p:nvPr/>
          </p:nvSpPr>
          <p:spPr>
            <a:xfrm>
              <a:off x="0" y="4819979"/>
              <a:ext cx="12192000" cy="2038021"/>
            </a:xfrm>
            <a:custGeom>
              <a:avLst/>
              <a:gdLst>
                <a:gd name="connsiteX0" fmla="*/ 0 w 12192000"/>
                <a:gd name="connsiteY0" fmla="*/ 0 h 2004646"/>
                <a:gd name="connsiteX1" fmla="*/ 12192000 w 12192000"/>
                <a:gd name="connsiteY1" fmla="*/ 0 h 2004646"/>
                <a:gd name="connsiteX2" fmla="*/ 12192000 w 12192000"/>
                <a:gd name="connsiteY2" fmla="*/ 2004646 h 2004646"/>
                <a:gd name="connsiteX3" fmla="*/ 0 w 12192000"/>
                <a:gd name="connsiteY3" fmla="*/ 2004646 h 2004646"/>
                <a:gd name="connsiteX4" fmla="*/ 0 w 12192000"/>
                <a:gd name="connsiteY4" fmla="*/ 0 h 2004646"/>
                <a:gd name="connsiteX0" fmla="*/ 0 w 12192000"/>
                <a:gd name="connsiteY0" fmla="*/ 464234 h 2468880"/>
                <a:gd name="connsiteX1" fmla="*/ 3812345 w 12192000"/>
                <a:gd name="connsiteY1" fmla="*/ 0 h 2468880"/>
                <a:gd name="connsiteX2" fmla="*/ 12192000 w 12192000"/>
                <a:gd name="connsiteY2" fmla="*/ 464234 h 2468880"/>
                <a:gd name="connsiteX3" fmla="*/ 12192000 w 12192000"/>
                <a:gd name="connsiteY3" fmla="*/ 2468880 h 2468880"/>
                <a:gd name="connsiteX4" fmla="*/ 0 w 12192000"/>
                <a:gd name="connsiteY4" fmla="*/ 2468880 h 2468880"/>
                <a:gd name="connsiteX5" fmla="*/ 0 w 12192000"/>
                <a:gd name="connsiteY5" fmla="*/ 464234 h 246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468880">
                  <a:moveTo>
                    <a:pt x="0" y="464234"/>
                  </a:moveTo>
                  <a:cubicBezTo>
                    <a:pt x="1275471" y="459545"/>
                    <a:pt x="2536874" y="4689"/>
                    <a:pt x="3812345" y="0"/>
                  </a:cubicBezTo>
                  <a:lnTo>
                    <a:pt x="12192000" y="464234"/>
                  </a:lnTo>
                  <a:lnTo>
                    <a:pt x="12192000" y="2468880"/>
                  </a:lnTo>
                  <a:lnTo>
                    <a:pt x="0" y="2468880"/>
                  </a:lnTo>
                  <a:lnTo>
                    <a:pt x="0" y="464234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loud 7"/>
            <p:cNvSpPr/>
            <p:nvPr/>
          </p:nvSpPr>
          <p:spPr bwMode="auto">
            <a:xfrm>
              <a:off x="4095925" y="585078"/>
              <a:ext cx="2851150" cy="690562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771325" y="3491345"/>
              <a:ext cx="3832348" cy="3011238"/>
              <a:chOff x="35105" y="4211242"/>
              <a:chExt cx="3209745" cy="2429886"/>
            </a:xfrm>
          </p:grpSpPr>
          <p:pic>
            <p:nvPicPr>
              <p:cNvPr id="6" name="Picture 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22221" r="4445" b="17776"/>
              <a:stretch>
                <a:fillRect/>
              </a:stretch>
            </p:blipFill>
            <p:spPr bwMode="auto">
              <a:xfrm>
                <a:off x="35105" y="4211242"/>
                <a:ext cx="3209745" cy="2429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32"/>
              <a:stretch>
                <a:fillRect/>
              </a:stretch>
            </p:blipFill>
            <p:spPr bwMode="auto">
              <a:xfrm>
                <a:off x="1857384" y="4426290"/>
                <a:ext cx="1387466" cy="1476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68460"/>
              <a:ext cx="3770141" cy="6592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3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538" y="-98458"/>
            <a:ext cx="10256261" cy="1761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FF0000"/>
                </a:solidFill>
              </a:rPr>
              <a:t>Bữa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cơm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trưa</a:t>
            </a:r>
            <a:endParaRPr lang="en-US" sz="44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88" y="673555"/>
            <a:ext cx="4804474" cy="2942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288" y="673555"/>
            <a:ext cx="4765989" cy="2942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288" y="3781586"/>
            <a:ext cx="4765989" cy="3076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888" y="3781586"/>
            <a:ext cx="4804474" cy="30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235" y="3781586"/>
            <a:ext cx="4196219" cy="8958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vi-VN" b="1" dirty="0" smtClean="0">
                <a:latin typeface="+mj-lt"/>
              </a:rPr>
              <a:t>Lời </a:t>
            </a:r>
            <a:r>
              <a:rPr lang="vi-VN" b="1" dirty="0">
                <a:latin typeface="+mj-lt"/>
              </a:rPr>
              <a:t>nói trong tranh của ai</a:t>
            </a:r>
            <a:r>
              <a:rPr lang="vi-VN" b="1" dirty="0" smtClean="0">
                <a:latin typeface="+mj-lt"/>
              </a:rPr>
              <a:t>?</a:t>
            </a:r>
            <a:endParaRPr lang="vi-VN" b="1" dirty="0">
              <a:latin typeface="+mj-lt"/>
            </a:endParaRPr>
          </a:p>
          <a:p>
            <a:endParaRPr lang="vi-VN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8" y="268144"/>
            <a:ext cx="521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Nghe</a:t>
            </a:r>
            <a:r>
              <a:rPr lang="en-US" sz="3600" b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3600" b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r>
              <a:rPr lang="en-US" sz="3600" b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</a:t>
            </a:r>
            <a:endParaRPr lang="en-US" sz="3600" b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18" y="1189973"/>
            <a:ext cx="3674903" cy="2250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128" y="1014608"/>
            <a:ext cx="3798171" cy="25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016" y="3781586"/>
            <a:ext cx="4045907" cy="3076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18" y="3945698"/>
            <a:ext cx="3546998" cy="274666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7800299" y="591309"/>
            <a:ext cx="4299843" cy="901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800" dirty="0" smtClean="0">
              <a:latin typeface="+mj-lt"/>
            </a:endParaRPr>
          </a:p>
          <a:p>
            <a:pPr marL="0" indent="0">
              <a:buNone/>
            </a:pPr>
            <a:r>
              <a:rPr lang="vi-VN" sz="2800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Thầy hiệu trưởng nói gì?</a:t>
            </a:r>
            <a:endParaRPr lang="en-US" sz="3600" b="1" dirty="0" smtClean="0">
              <a:latin typeface="+mj-lt"/>
            </a:endParaRPr>
          </a:p>
          <a:p>
            <a:endParaRPr lang="vi-VN" sz="2800" dirty="0" smtClean="0"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7903923" y="2090874"/>
            <a:ext cx="3908121" cy="876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800" dirty="0" smtClean="0">
              <a:latin typeface="+mj-lt"/>
            </a:endParaRPr>
          </a:p>
          <a:p>
            <a:pPr marL="0" lvl="0" indent="0">
              <a:buNone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11200" b="1" dirty="0">
                <a:solidFill>
                  <a:prstClr val="black"/>
                </a:solidFill>
                <a:latin typeface="+mj-lt"/>
              </a:rPr>
              <a:t>Trong chuyện, món ăn từ đồi núi là</a:t>
            </a:r>
            <a:r>
              <a:rPr lang="en-US" sz="11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11200" b="1" dirty="0">
                <a:solidFill>
                  <a:prstClr val="black"/>
                </a:solidFill>
                <a:latin typeface="+mj-lt"/>
              </a:rPr>
              <a:t>gì?</a:t>
            </a:r>
            <a:endParaRPr lang="en-US" sz="11200" b="1" dirty="0">
              <a:solidFill>
                <a:prstClr val="black"/>
              </a:solidFill>
              <a:latin typeface="+mj-lt"/>
            </a:endParaRPr>
          </a:p>
          <a:p>
            <a:endParaRPr lang="vi-VN" sz="5100" b="1" dirty="0" smtClean="0">
              <a:latin typeface="+mj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8054235" y="5319032"/>
            <a:ext cx="4196219" cy="90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Món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ăn từ biển là gì?</a:t>
            </a:r>
          </a:p>
        </p:txBody>
      </p:sp>
    </p:spTree>
    <p:extLst>
      <p:ext uri="{BB962C8B-B14F-4D97-AF65-F5344CB8AC3E}">
        <p14:creationId xmlns:p14="http://schemas.microsoft.com/office/powerpoint/2010/main" val="10280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07293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854</TotalTime>
  <Words>305</Words>
  <Application>Microsoft Office PowerPoint</Application>
  <PresentationFormat>Custom</PresentationFormat>
  <Paragraphs>41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主题​​</vt:lpstr>
      <vt:lpstr>1_Office Theme</vt:lpstr>
      <vt:lpstr>3_Office Theme</vt:lpstr>
      <vt:lpstr>5_Office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MTC</cp:lastModifiedBy>
  <cp:revision>95</cp:revision>
  <dcterms:created xsi:type="dcterms:W3CDTF">2021-06-19T03:09:12Z</dcterms:created>
  <dcterms:modified xsi:type="dcterms:W3CDTF">2023-10-20T09:35:55Z</dcterms:modified>
  <cp:category>9Slide.vn</cp:category>
</cp:coreProperties>
</file>