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3" r:id="rId4"/>
    <p:sldId id="264" r:id="rId5"/>
    <p:sldId id="265" r:id="rId6"/>
    <p:sldId id="259"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624" y="-5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1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image" Target="../media/image3.jpe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xmlns="" id="{8E78A7AD-A602-2D4F-A1E5-A87E811DF330}"/>
              </a:ext>
            </a:extLst>
          </p:cNvPr>
          <p:cNvSpPr/>
          <p:nvPr/>
        </p:nvSpPr>
        <p:spPr>
          <a:xfrm>
            <a:off x="3909920" y="3861748"/>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5" name="图片 6">
            <a:extLst>
              <a:ext uri="{FF2B5EF4-FFF2-40B4-BE49-F238E27FC236}">
                <a16:creationId xmlns:a16="http://schemas.microsoft.com/office/drawing/2014/main" xmlns="" id="{F2569DBB-33B0-4474-A123-CC063D3BCFE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xmlns="" id="{F6D9DDF5-8049-4CBF-B011-9B560560E3C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xmlns="" id="{782C4F4F-D12D-4A1C-AD16-37E9D5657C9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xmlns="" id="{5546C407-DB4A-4454-B5C2-C246494FF5B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6"/>
          <a:stretch>
            <a:fillRect/>
          </a:stretch>
        </p:blipFill>
        <p:spPr>
          <a:xfrm>
            <a:off x="8200797" y="-180834"/>
            <a:ext cx="3982948" cy="1828842"/>
          </a:xfrm>
          <a:prstGeom prst="rect">
            <a:avLst/>
          </a:prstGeom>
        </p:spPr>
      </p:pic>
      <p:pic>
        <p:nvPicPr>
          <p:cNvPr id="20" name="Picture 19"/>
          <p:cNvPicPr>
            <a:picLocks noChangeAspect="1"/>
          </p:cNvPicPr>
          <p:nvPr/>
        </p:nvPicPr>
        <p:blipFill>
          <a:blip r:embed="rId17"/>
          <a:stretch>
            <a:fillRect/>
          </a:stretch>
        </p:blipFill>
        <p:spPr>
          <a:xfrm>
            <a:off x="2704641" y="1045283"/>
            <a:ext cx="7487630" cy="3846699"/>
          </a:xfrm>
          <a:prstGeom prst="rect">
            <a:avLst/>
          </a:prstGeom>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87803" y="2129148"/>
            <a:ext cx="1466758" cy="1442209"/>
          </a:xfrm>
          <a:prstGeom prst="rect">
            <a:avLst/>
          </a:prstGeom>
        </p:spPr>
      </p:pic>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706" y="80415"/>
            <a:ext cx="1466758" cy="1442209"/>
          </a:xfrm>
          <a:prstGeom prst="rect">
            <a:avLst/>
          </a:prstGeom>
        </p:spPr>
      </p:pic>
      <p:sp>
        <p:nvSpPr>
          <p:cNvPr id="12" name="TextBox 11"/>
          <p:cNvSpPr txBox="1"/>
          <p:nvPr/>
        </p:nvSpPr>
        <p:spPr>
          <a:xfrm>
            <a:off x="4111755" y="4913535"/>
            <a:ext cx="4809330" cy="461665"/>
          </a:xfrm>
          <a:prstGeom prst="rect">
            <a:avLst/>
          </a:prstGeom>
          <a:noFill/>
        </p:spPr>
        <p:txBody>
          <a:bodyPr wrap="none" rtlCol="0">
            <a:spAutoFit/>
          </a:bodyPr>
          <a:lstStyle/>
          <a:p>
            <a:r>
              <a:rPr lang="en-US" sz="2400" b="1" i="1" dirty="0" err="1" smtClean="0"/>
              <a:t>Giáo</a:t>
            </a:r>
            <a:r>
              <a:rPr lang="en-US" sz="2400" b="1" i="1" dirty="0" smtClean="0"/>
              <a:t> </a:t>
            </a:r>
            <a:r>
              <a:rPr lang="en-US" sz="2400" b="1" i="1" dirty="0" err="1" smtClean="0"/>
              <a:t>viên</a:t>
            </a:r>
            <a:r>
              <a:rPr lang="en-US" sz="2400" b="1" i="1" dirty="0" smtClean="0"/>
              <a:t>: </a:t>
            </a:r>
            <a:r>
              <a:rPr lang="en-US" sz="2400" b="1" i="1" dirty="0" err="1" smtClean="0"/>
              <a:t>Hoàng</a:t>
            </a:r>
            <a:r>
              <a:rPr lang="en-US" sz="2400" b="1" i="1" dirty="0" smtClean="0"/>
              <a:t> </a:t>
            </a:r>
            <a:r>
              <a:rPr lang="en-US" sz="2400" b="1" i="1" dirty="0" err="1" smtClean="0"/>
              <a:t>Thị</a:t>
            </a:r>
            <a:r>
              <a:rPr lang="en-US" sz="2400" b="1" i="1" dirty="0" smtClean="0"/>
              <a:t> </a:t>
            </a:r>
            <a:r>
              <a:rPr lang="en-US" sz="2400" b="1" i="1" dirty="0" err="1" smtClean="0"/>
              <a:t>Thùy</a:t>
            </a:r>
            <a:r>
              <a:rPr lang="en-US" sz="2400" b="1" i="1" dirty="0" smtClean="0"/>
              <a:t> </a:t>
            </a:r>
            <a:r>
              <a:rPr lang="en-US" sz="2400" b="1" i="1" dirty="0" err="1" smtClean="0"/>
              <a:t>Linh</a:t>
            </a:r>
            <a:endParaRPr lang="en-US" sz="2400" b="1" i="1" dirty="0"/>
          </a:p>
        </p:txBody>
      </p:sp>
    </p:spTree>
    <p:extLst>
      <p:ext uri="{BB962C8B-B14F-4D97-AF65-F5344CB8AC3E}">
        <p14:creationId xmlns:p14="http://schemas.microsoft.com/office/powerpoint/2010/main" val="42484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smtClean="0">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smtClean="0">
                <a:solidFill>
                  <a:srgbClr val="0070C0"/>
                </a:solidFill>
                <a:latin typeface="Cambria" panose="02040503050406030204" pitchFamily="18" charset="0"/>
                <a:ea typeface="Cambria" panose="02040503050406030204" pitchFamily="18" charset="0"/>
              </a:rPr>
              <a:t>yến, tạ, tấn</a:t>
            </a:r>
            <a:r>
              <a:rPr lang="en-US" sz="4000" b="1" smtClean="0">
                <a:latin typeface="Cambria" panose="02040503050406030204" pitchFamily="18" charset="0"/>
                <a:ea typeface="Cambria" panose="02040503050406030204" pitchFamily="18" charset="0"/>
              </a:rPr>
              <a:t>.</a:t>
            </a:r>
            <a:endParaRPr lang="en-US" sz="4000" b="1">
              <a:latin typeface="Cambria" panose="02040503050406030204" pitchFamily="18" charset="0"/>
              <a:ea typeface="Cambria" panose="02040503050406030204" pitchFamily="18" charset="0"/>
            </a:endParaRP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yến</a:t>
              </a:r>
              <a:r>
                <a:rPr lang="en-US" sz="4000" b="1" dirty="0" smtClean="0">
                  <a:solidFill>
                    <a:srgbClr val="C00000"/>
                  </a:solidFill>
                  <a:latin typeface="Cambria" panose="02040503050406030204" pitchFamily="18" charset="0"/>
                  <a:ea typeface="Cambria" panose="02040503050406030204" pitchFamily="18" charset="0"/>
                </a:rPr>
                <a:t> = 10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 = </a:t>
            </a:r>
            <a:r>
              <a:rPr lang="en-US" sz="4000" b="1" smtClean="0">
                <a:solidFill>
                  <a:srgbClr val="002060"/>
                </a:solidFill>
                <a:latin typeface="Cambria" panose="02040503050406030204" pitchFamily="18" charset="0"/>
                <a:ea typeface="Cambria" panose="02040503050406030204" pitchFamily="18" charset="0"/>
              </a:rPr>
              <a:t>5 yến</a:t>
            </a:r>
            <a:endParaRPr lang="en-US" sz="4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Con heo nặng </a:t>
            </a:r>
            <a:r>
              <a:rPr lang="en-US" sz="4000" b="1" smtClean="0">
                <a:solidFill>
                  <a:schemeClr val="accent6">
                    <a:lumMod val="75000"/>
                  </a:schemeClr>
                </a:solidFill>
                <a:latin typeface="Cambria" panose="02040503050406030204" pitchFamily="18" charset="0"/>
                <a:ea typeface="Cambria" panose="02040503050406030204" pitchFamily="18" charset="0"/>
              </a:rPr>
              <a:t>100 kg </a:t>
            </a:r>
            <a:r>
              <a:rPr lang="en-US" sz="4000" b="1" smtClean="0">
                <a:solidFill>
                  <a:srgbClr val="0070C0"/>
                </a:solidFill>
                <a:latin typeface="Cambria" panose="02040503050406030204" pitchFamily="18" charset="0"/>
                <a:ea typeface="Cambria" panose="02040503050406030204" pitchFamily="18" charset="0"/>
              </a:rPr>
              <a:t>= </a:t>
            </a:r>
            <a:r>
              <a:rPr lang="en-US" sz="4000" b="1" smtClean="0">
                <a:solidFill>
                  <a:srgbClr val="002060"/>
                </a:solidFill>
                <a:latin typeface="Cambria" panose="02040503050406030204" pitchFamily="18" charset="0"/>
                <a:ea typeface="Cambria" panose="02040503050406030204" pitchFamily="18" charset="0"/>
              </a:rPr>
              <a:t>10 yến = </a:t>
            </a:r>
            <a:r>
              <a:rPr lang="en-US" sz="4000" b="1" smtClean="0">
                <a:solidFill>
                  <a:srgbClr val="C00000"/>
                </a:solidFill>
                <a:latin typeface="Cambria" panose="02040503050406030204" pitchFamily="18" charset="0"/>
                <a:ea typeface="Cambria" panose="02040503050406030204" pitchFamily="18" charset="0"/>
              </a:rPr>
              <a:t>1 tạ</a:t>
            </a:r>
            <a:endParaRPr lang="en-US" sz="40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15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smtClean="0">
                <a:latin typeface="Cambria" panose="02040503050406030204" pitchFamily="18" charset="0"/>
                <a:ea typeface="Cambria" panose="02040503050406030204" pitchFamily="18" charset="0"/>
              </a:rPr>
              <a:t>Chọn số cân nặng thích hợp với mỗi con vật.</a:t>
            </a:r>
            <a:endParaRPr lang="en-US" sz="3900" b="1">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Số ?</a:t>
            </a:r>
            <a:endParaRPr lang="en-US" sz="4400" b="1">
              <a:latin typeface="Cambria" panose="02040503050406030204" pitchFamily="18" charset="0"/>
              <a:ea typeface="Cambria" panose="02040503050406030204" pitchFamily="18" charset="0"/>
            </a:endParaRP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Số ?</a:t>
            </a:r>
            <a:endParaRPr lang="en-US" sz="4400" b="1">
              <a:solidFill>
                <a:srgbClr val="002060"/>
              </a:solidFill>
              <a:latin typeface="Cambria" panose="02040503050406030204" pitchFamily="18" charset="0"/>
              <a:ea typeface="Cambria" panose="02040503050406030204" pitchFamily="18" charset="0"/>
            </a:endParaRP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a) 2 yến =         kg</a:t>
              </a:r>
              <a:endParaRPr lang="en-US" sz="4400" b="1">
                <a:latin typeface="Cambria" panose="02040503050406030204" pitchFamily="18" charset="0"/>
                <a:ea typeface="Cambria" panose="02040503050406030204" pitchFamily="18" charset="0"/>
              </a:endParaRP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20 kg =         yến</a:t>
              </a:r>
              <a:endParaRPr lang="en-US" sz="4400" b="1">
                <a:latin typeface="Cambria" panose="02040503050406030204" pitchFamily="18" charset="0"/>
                <a:ea typeface="Cambria" panose="02040503050406030204" pitchFamily="18" charset="0"/>
              </a:endParaRP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a:t>
              </a:r>
              <a:r>
                <a:rPr lang="en-US" sz="4400" b="1" smtClean="0">
                  <a:latin typeface="Cambria" panose="02040503050406030204" pitchFamily="18" charset="0"/>
                  <a:ea typeface="Cambria" panose="02040503050406030204" pitchFamily="18" charset="0"/>
                </a:rPr>
                <a:t>)   3 tạ =          kg</a:t>
              </a:r>
              <a:endParaRPr lang="en-US" sz="4400" b="1">
                <a:latin typeface="Cambria" panose="02040503050406030204" pitchFamily="18" charset="0"/>
                <a:ea typeface="Cambria" panose="02040503050406030204" pitchFamily="18" charset="0"/>
              </a:endParaRP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300 kg =         tạ</a:t>
              </a:r>
              <a:endParaRPr lang="en-US" sz="4400" b="1">
                <a:latin typeface="Cambria" panose="02040503050406030204" pitchFamily="18" charset="0"/>
                <a:ea typeface="Cambria" panose="02040503050406030204" pitchFamily="18" charset="0"/>
              </a:endParaRP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4 tạ  =          yến</a:t>
              </a:r>
              <a:endParaRPr lang="en-US" sz="4400" b="1">
                <a:latin typeface="Cambria" panose="02040503050406030204" pitchFamily="18" charset="0"/>
                <a:ea typeface="Cambria" panose="02040503050406030204" pitchFamily="18" charset="0"/>
              </a:endParaRP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40 yến =         tạ</a:t>
              </a:r>
              <a:endParaRPr lang="en-US" sz="4400" b="1">
                <a:latin typeface="Cambria" panose="02040503050406030204" pitchFamily="18" charset="0"/>
                <a:ea typeface="Cambria" panose="02040503050406030204" pitchFamily="18" charset="0"/>
              </a:endParaRP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c) 2 tấn  =             kg</a:t>
              </a:r>
              <a:endParaRPr lang="en-US" sz="4400" b="1">
                <a:latin typeface="Cambria" panose="02040503050406030204" pitchFamily="18" charset="0"/>
                <a:ea typeface="Cambria" panose="02040503050406030204" pitchFamily="18" charset="0"/>
              </a:endParaRP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2 000 kg =         tấn</a:t>
              </a:r>
              <a:endParaRPr lang="en-US" sz="4400" b="1">
                <a:latin typeface="Cambria" panose="02040503050406030204" pitchFamily="18" charset="0"/>
                <a:ea typeface="Cambria" panose="02040503050406030204" pitchFamily="18" charset="0"/>
              </a:endParaRP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3 tấn  =         tạ</a:t>
              </a:r>
              <a:endParaRPr lang="en-US" sz="4400" b="1">
                <a:latin typeface="Cambria" panose="02040503050406030204" pitchFamily="18" charset="0"/>
                <a:ea typeface="Cambria" panose="02040503050406030204" pitchFamily="18" charset="0"/>
              </a:endParaRP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 tạ =          tấn</a:t>
              </a:r>
              <a:endParaRPr lang="en-US" sz="4400" b="1">
                <a:latin typeface="Cambria" panose="02040503050406030204" pitchFamily="18" charset="0"/>
                <a:ea typeface="Cambria" panose="02040503050406030204" pitchFamily="18" charset="0"/>
              </a:endParaRP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20</a:t>
            </a:r>
            <a:endParaRPr lang="en-US" sz="4000">
              <a:solidFill>
                <a:srgbClr val="FF0000"/>
              </a:solidFill>
            </a:endParaRP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300</a:t>
            </a:r>
            <a:endParaRPr lang="en-US" sz="4000">
              <a:solidFill>
                <a:srgbClr val="FF0000"/>
              </a:solidFill>
            </a:endParaRP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40</a:t>
            </a:r>
            <a:endParaRPr lang="en-US" sz="4000">
              <a:solidFill>
                <a:srgbClr val="FF0000"/>
              </a:solidFill>
            </a:endParaRP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2 000</a:t>
            </a:r>
            <a:endParaRPr lang="en-US" sz="4000" dirty="0">
              <a:solidFill>
                <a:srgbClr val="FF0000"/>
              </a:solidFill>
            </a:endParaRP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a:t>
            </a:r>
            <a:endParaRPr lang="en-US" sz="4000">
              <a:solidFill>
                <a:srgbClr val="FF0000"/>
              </a:solidFill>
            </a:endParaRP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2268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27 tấn </a:t>
            </a:r>
            <a:endParaRPr lang="en-US" sz="4000" b="1">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53 tạ </a:t>
            </a:r>
            <a:endParaRPr lang="en-US" sz="4000" b="1">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96 yến</a:t>
            </a:r>
            <a:endParaRPr lang="en-US" sz="4000" b="1">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46 tấn</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smtClean="0">
                <a:solidFill>
                  <a:srgbClr val="002060"/>
                </a:solidFill>
                <a:latin typeface="Cambria" panose="02040503050406030204" pitchFamily="18" charset="0"/>
                <a:ea typeface="Cambria" panose="02040503050406030204" pitchFamily="18" charset="0"/>
              </a:rPr>
              <a:t>Chọn câu trả lời đúng. </a:t>
            </a:r>
            <a:endParaRPr lang="en-US" sz="4400" b="1" i="1">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endParaRPr lang="en-US" sz="3600" b="1">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xmlns=""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xmlns=""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xmlns=""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xmlns=""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xmlns=""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a:t>
            </a:r>
            <a:r>
              <a:rPr lang="en-US" sz="3600" b="1" smtClean="0">
                <a:solidFill>
                  <a:srgbClr val="008080"/>
                </a:solidFill>
                <a:latin typeface="Cambria" panose="02040503050406030204" pitchFamily="18" charset="0"/>
                <a:ea typeface="Cambria" panose="02040503050406030204" pitchFamily="18" charset="0"/>
              </a:rPr>
              <a:t>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xmlns=""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xmlns=""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smtClean="0">
                <a:solidFill>
                  <a:srgbClr val="C00000"/>
                </a:solidFill>
                <a:latin typeface="Cambria" panose="02040503050406030204" pitchFamily="18" charset="0"/>
                <a:ea typeface="Cambria" panose="02040503050406030204" pitchFamily="18" charset="0"/>
              </a:rPr>
              <a:t>Câu 1. </a:t>
            </a:r>
            <a:r>
              <a:rPr lang="en-US" sz="3600" b="1" smtClean="0">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xmlns=""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xmlns=""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xmlns=""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a:t>
            </a:r>
            <a:r>
              <a:rPr lang="fr-FR" sz="4400" b="1" smtClean="0">
                <a:solidFill>
                  <a:srgbClr val="006699"/>
                </a:solidFill>
                <a:latin typeface="Cambria" panose="02040503050406030204" pitchFamily="18" charset="0"/>
                <a:ea typeface="Cambria" panose="02040503050406030204" pitchFamily="18" charset="0"/>
              </a:rPr>
              <a:t>689 </a:t>
            </a:r>
            <a:r>
              <a:rPr lang="fr-FR" sz="4400" b="1" smtClean="0">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xmlns=""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xmlns=""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xmlns=""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xmlns=""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xmlns=""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xmlns=""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xmlns=""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xmlns=""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xmlns=""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xmlns=""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xmlns=""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xmlns=""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xmlns=""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xmlns=""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xmlns=""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smtClean="0">
                <a:solidFill>
                  <a:srgbClr val="C00000"/>
                </a:solidFill>
                <a:latin typeface="Cambria" panose="02040503050406030204" pitchFamily="18" charset="0"/>
                <a:ea typeface="Cambria" panose="02040503050406030204" pitchFamily="18" charset="0"/>
              </a:rPr>
              <a:t>Câu</a:t>
            </a:r>
            <a:r>
              <a:rPr lang="en-US" sz="4000" b="1" dirty="0" smtClean="0">
                <a:solidFill>
                  <a:srgbClr val="C00000"/>
                </a:solidFill>
                <a:latin typeface="Cambria" panose="02040503050406030204" pitchFamily="18" charset="0"/>
                <a:ea typeface="Cambria" panose="02040503050406030204" pitchFamily="18" charset="0"/>
              </a:rPr>
              <a:t> 3. </a:t>
            </a:r>
            <a:r>
              <a:rPr lang="en-US" sz="4000" b="1" dirty="0" err="1" smtClean="0">
                <a:latin typeface="Cambria" panose="02040503050406030204" pitchFamily="18" charset="0"/>
                <a:ea typeface="Cambria" panose="02040503050406030204" pitchFamily="18" charset="0"/>
              </a:rPr>
              <a:t>Từ</a:t>
            </a:r>
            <a:r>
              <a:rPr lang="en-US" sz="4000" b="1" dirty="0" smtClean="0">
                <a:latin typeface="Cambria" panose="02040503050406030204" pitchFamily="18" charset="0"/>
                <a:ea typeface="Cambria" panose="02040503050406030204" pitchFamily="18" charset="0"/>
              </a:rPr>
              <a:t> 100 </a:t>
            </a:r>
            <a:r>
              <a:rPr lang="en-US" sz="4000" b="1" dirty="0" err="1" smtClean="0">
                <a:latin typeface="Cambria" panose="02040503050406030204" pitchFamily="18" charset="0"/>
                <a:ea typeface="Cambria" panose="02040503050406030204" pitchFamily="18" charset="0"/>
              </a:rPr>
              <a:t>đến</a:t>
            </a:r>
            <a:r>
              <a:rPr lang="en-US" sz="4000" b="1" dirty="0" smtClean="0">
                <a:latin typeface="Cambria" panose="02040503050406030204" pitchFamily="18" charset="0"/>
                <a:ea typeface="Cambria" panose="02040503050406030204" pitchFamily="18" charset="0"/>
              </a:rPr>
              <a:t> 999 </a:t>
            </a:r>
            <a:r>
              <a:rPr lang="en-US" sz="4000" b="1" dirty="0" err="1" smtClean="0">
                <a:latin typeface="Cambria" panose="02040503050406030204" pitchFamily="18" charset="0"/>
                <a:ea typeface="Cambria" panose="02040503050406030204" pitchFamily="18" charset="0"/>
              </a:rPr>
              <a:t>có</a:t>
            </a:r>
            <a:r>
              <a:rPr lang="en-US" sz="4000" b="1" dirty="0" smtClean="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xmlns=""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xmlns=""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smtClean="0">
                  <a:solidFill>
                    <a:prstClr val="black"/>
                  </a:solidFill>
                  <a:latin typeface="Cambria" panose="02040503050406030204" pitchFamily="18" charset="0"/>
                </a:rPr>
                <a:t>900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xmlns=""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xmlns=""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xmlns=""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xmlns=""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889</a:t>
              </a:r>
              <a:r>
                <a:rPr kumimoji="0" lang="en-US" sz="4400" b="1" i="0" u="none" strike="noStrike" kern="0" cap="none" spc="0" normalizeH="0" noProof="0" smtClean="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xmlns=""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xmlns=""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xmlns=""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xmlns=""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xmlns=""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xmlns=""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xmlns=""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xmlns=""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xmlns=""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xmlns=""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56528" y="2106889"/>
            <a:ext cx="9940834" cy="2492990"/>
          </a:xfrm>
          <a:prstGeom prst="rect">
            <a:avLst/>
          </a:prstGeom>
          <a:noFill/>
        </p:spPr>
        <p:txBody>
          <a:bodyPr wrap="square" rtlCol="0">
            <a:spAutoFit/>
          </a:bodyPr>
          <a:lstStyle/>
          <a:p>
            <a:pPr algn="just"/>
            <a:r>
              <a:rPr lang="en-US" sz="2600" b="1" dirty="0" smtClean="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Nhận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biết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Yến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tạ</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và</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hệ</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giữa</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đó</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với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ki</a:t>
            </a:r>
            <a:r>
              <a:rPr lang="en-US" sz="2600" b="1" dirty="0">
                <a:solidFill>
                  <a:srgbClr val="008080"/>
                </a:solidFill>
                <a:latin typeface="Cambria" panose="02040503050406030204" pitchFamily="18" charset="0"/>
                <a:ea typeface="Cambria" panose="02040503050406030204" pitchFamily="18" charset="0"/>
              </a:rPr>
              <a:t> – </a:t>
            </a:r>
            <a:r>
              <a:rPr lang="en-US" sz="2600" b="1" dirty="0" err="1">
                <a:solidFill>
                  <a:srgbClr val="008080"/>
                </a:solidFill>
                <a:latin typeface="Cambria" panose="02040503050406030204" pitchFamily="18" charset="0"/>
                <a:ea typeface="Cambria" panose="02040503050406030204" pitchFamily="18" charset="0"/>
              </a:rPr>
              <a:t>lô</a:t>
            </a:r>
            <a:r>
              <a:rPr lang="en-US" sz="2600" b="1" dirty="0">
                <a:solidFill>
                  <a:srgbClr val="008080"/>
                </a:solidFill>
                <a:latin typeface="Cambria" panose="02040503050406030204" pitchFamily="18" charset="0"/>
                <a:ea typeface="Cambria" panose="02040503050406030204" pitchFamily="18" charset="0"/>
              </a:rPr>
              <a:t> – gam.</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hiện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việc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ước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quả</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trong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hợp</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giản</a:t>
            </a:r>
            <a:r>
              <a:rPr lang="en-US" sz="2600" b="1" dirty="0">
                <a:solidFill>
                  <a:srgbClr val="008080"/>
                </a:solidFill>
                <a:latin typeface="Cambria" panose="02040503050406030204" pitchFamily="18" charset="0"/>
                <a:ea typeface="Cambria" panose="02040503050406030204" pitchFamily="18" charset="0"/>
              </a:rPr>
              <a:t>.</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quyết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đề</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tế</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liên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p>
        </p:txBody>
      </p:sp>
      <p:pic>
        <p:nvPicPr>
          <p:cNvPr id="4" name="图片 12">
            <a:extLst>
              <a:ext uri="{FF2B5EF4-FFF2-40B4-BE49-F238E27FC236}">
                <a16:creationId xmlns:a16="http://schemas.microsoft.com/office/drawing/2014/main" xmlns=""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xmlns=""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của một người thì </a:t>
            </a:r>
            <a:r>
              <a:rPr lang="en-US" sz="4000" b="1">
                <a:solidFill>
                  <a:srgbClr val="006699"/>
                </a:solidFill>
                <a:latin typeface="Cambria" panose="02040503050406030204" pitchFamily="18" charset="0"/>
                <a:ea typeface="Cambria" panose="02040503050406030204" pitchFamily="18" charset="0"/>
              </a:rPr>
              <a:t>ta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dùng </a:t>
            </a:r>
            <a:r>
              <a:rPr lang="en-US" sz="4000" b="1">
                <a:solidFill>
                  <a:srgbClr val="006699"/>
                </a:solidFill>
                <a:latin typeface="Cambria" panose="02040503050406030204" pitchFamily="18" charset="0"/>
                <a:ea typeface="Cambria" panose="02040503050406030204" pitchFamily="18" charset="0"/>
              </a:rPr>
              <a:t>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smtClean="0">
                <a:solidFill>
                  <a:srgbClr val="FF0000"/>
                </a:solidFill>
                <a:latin typeface="Cambria" panose="02040503050406030204" pitchFamily="18" charset="0"/>
                <a:ea typeface="Cambria" panose="02040503050406030204" pitchFamily="18" charset="0"/>
              </a:rPr>
              <a:t>ki-lô-gam (kg)</a:t>
            </a:r>
            <a:endParaRPr lang="en-US" sz="54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369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xmlns=""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endParaRPr lang="en-US" sz="3600" b="1" smtClean="0">
              <a:solidFill>
                <a:srgbClr val="008080"/>
              </a:solidFill>
              <a:latin typeface="Cambria" panose="02040503050406030204" pitchFamily="18" charset="0"/>
              <a:ea typeface="Cambria" panose="02040503050406030204" pitchFamily="18" charset="0"/>
            </a:endParaRPr>
          </a:p>
          <a:p>
            <a:pPr algn="ctr"/>
            <a:r>
              <a:rPr lang="en-US" sz="3600" b="1" smtClean="0">
                <a:solidFill>
                  <a:srgbClr val="008080"/>
                </a:solidFill>
                <a:latin typeface="Cambria" panose="02040503050406030204" pitchFamily="18" charset="0"/>
                <a:ea typeface="Cambria" panose="02040503050406030204" pitchFamily="18" charset="0"/>
              </a:rPr>
              <a:t>của </a:t>
            </a:r>
            <a:r>
              <a:rPr lang="en-US" sz="3600" b="1">
                <a:solidFill>
                  <a:srgbClr val="008080"/>
                </a:solidFill>
                <a:latin typeface="Cambria" panose="02040503050406030204" pitchFamily="18" charset="0"/>
                <a:ea typeface="Cambria" panose="02040503050406030204" pitchFamily="18" charset="0"/>
              </a:rPr>
              <a:t>những vật có khối lượng lớn gấp 10, 100, 1000 lần con người ta sẽ dùng </a:t>
            </a:r>
            <a:r>
              <a:rPr lang="en-US" sz="3600" b="1" smtClean="0">
                <a:solidFill>
                  <a:srgbClr val="008080"/>
                </a:solidFill>
                <a:latin typeface="Cambria" panose="02040503050406030204" pitchFamily="18" charset="0"/>
                <a:ea typeface="Cambria" panose="02040503050406030204" pitchFamily="18" charset="0"/>
              </a:rPr>
              <a:t>đơn </a:t>
            </a:r>
            <a:r>
              <a:rPr lang="en-US" sz="3600" b="1">
                <a:solidFill>
                  <a:srgbClr val="008080"/>
                </a:solidFill>
                <a:latin typeface="Cambria" panose="02040503050406030204" pitchFamily="18" charset="0"/>
                <a:ea typeface="Cambria" panose="02040503050406030204" pitchFamily="18" charset="0"/>
              </a:rPr>
              <a:t>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540</Words>
  <Application>Microsoft Office PowerPoint</Application>
  <PresentationFormat>Custom</PresentationFormat>
  <Paragraphs>96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MinhThangPC.VN</cp:lastModifiedBy>
  <cp:revision>29</cp:revision>
  <dcterms:created xsi:type="dcterms:W3CDTF">2023-09-10T14:54:16Z</dcterms:created>
  <dcterms:modified xsi:type="dcterms:W3CDTF">2023-10-25T02:04:38Z</dcterms:modified>
</cp:coreProperties>
</file>