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81" r:id="rId3"/>
  </p:sldMasterIdLst>
  <p:notesMasterIdLst>
    <p:notesMasterId r:id="rId31"/>
  </p:notesMasterIdLst>
  <p:sldIdLst>
    <p:sldId id="358" r:id="rId4"/>
    <p:sldId id="359" r:id="rId5"/>
    <p:sldId id="317" r:id="rId6"/>
    <p:sldId id="333" r:id="rId7"/>
    <p:sldId id="326" r:id="rId8"/>
    <p:sldId id="336" r:id="rId9"/>
    <p:sldId id="338" r:id="rId10"/>
    <p:sldId id="339" r:id="rId11"/>
    <p:sldId id="334" r:id="rId12"/>
    <p:sldId id="361" r:id="rId13"/>
    <p:sldId id="363" r:id="rId14"/>
    <p:sldId id="365" r:id="rId15"/>
    <p:sldId id="377" r:id="rId16"/>
    <p:sldId id="367" r:id="rId17"/>
    <p:sldId id="396" r:id="rId18"/>
    <p:sldId id="368" r:id="rId19"/>
    <p:sldId id="370" r:id="rId20"/>
    <p:sldId id="371" r:id="rId21"/>
    <p:sldId id="372" r:id="rId22"/>
    <p:sldId id="374" r:id="rId23"/>
    <p:sldId id="382" r:id="rId24"/>
    <p:sldId id="388" r:id="rId25"/>
    <p:sldId id="390" r:id="rId26"/>
    <p:sldId id="391" r:id="rId27"/>
    <p:sldId id="394" r:id="rId28"/>
    <p:sldId id="398" r:id="rId29"/>
    <p:sldId id="393" r:id="rId30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Forte" panose="03060902040502070203" pitchFamily="66" charset="0"/>
      <p:regular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Montserrat ExtraBold" panose="00000900000000000000" pitchFamily="2" charset="0"/>
      <p:bold r:id="rId46"/>
      <p:boldItalic r:id="rId47"/>
    </p:embeddedFont>
    <p:embeddedFont>
      <p:font typeface="Montserrat Light" panose="00000400000000000000" pitchFamily="2" charset="0"/>
      <p:regular r:id="rId48"/>
      <p:italic r:id="rId49"/>
    </p:embeddedFont>
    <p:embeddedFont>
      <p:font typeface="Montserrat Medium" panose="00000600000000000000" pitchFamily="2" charset="0"/>
      <p:regular r:id="rId50"/>
      <p: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Patrick Hand" panose="00000500000000000000" pitchFamily="2" charset="0"/>
      <p:regular r:id="rId56"/>
    </p:embeddedFont>
    <p:embeddedFont>
      <p:font typeface="Patrick Hand SC" panose="00000500000000000000" pitchFamily="2" charset="0"/>
      <p:regular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77880" autoAdjust="0"/>
  </p:normalViewPr>
  <p:slideViewPr>
    <p:cSldViewPr snapToGrid="0" snapToObjects="1">
      <p:cViewPr varScale="1">
        <p:scale>
          <a:sx n="95" d="100"/>
          <a:sy n="95" d="100"/>
        </p:scale>
        <p:origin x="102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2E-4156-B738-36CB0CA22C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8D-4356-9AEA-C0D74DB728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8D-4356-9AEA-C0D74DB728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8D-4356-9AEA-C0D74DB728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8D-4356-9AEA-C0D74DB728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52E-4156-B738-36CB0CA22C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8D-4356-9AEA-C0D74DB7286C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2E-4156-B738-36CB0CA22C2D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52E-4156-B738-36CB0CA22C2D}"/>
              </c:ext>
            </c:extLst>
          </c:dPt>
          <c:cat>
            <c:strRef>
              <c:f>Sheet1!$A$2:$A$10</c:f>
              <c:strCache>
                <c:ptCount val="9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E-4156-B738-36CB0CA22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3053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48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66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6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02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SPIN để chọn số câu hỏi</a:t>
            </a:r>
          </a:p>
          <a:p>
            <a:r>
              <a:rPr lang="en-US"/>
              <a:t>Bấm vào số để xem yêu cầu</a:t>
            </a:r>
          </a:p>
          <a:p>
            <a:r>
              <a:rPr lang="en-US"/>
              <a:t>Bấm vào mũi tên màu vàng để chuyển sang phần Production</a:t>
            </a:r>
          </a:p>
        </p:txBody>
      </p:sp>
    </p:spTree>
    <p:extLst>
      <p:ext uri="{BB962C8B-B14F-4D97-AF65-F5344CB8AC3E}">
        <p14:creationId xmlns:p14="http://schemas.microsoft.com/office/powerpoint/2010/main" val="1597521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14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1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/>
              <a:t>Bấm </a:t>
            </a:r>
            <a:r>
              <a:rPr lang="en-US" err="1"/>
              <a:t>vào</a:t>
            </a:r>
            <a:r>
              <a:rPr lang="en-US"/>
              <a:t> hộp quà nếu hs trả lời đúng</a:t>
            </a:r>
          </a:p>
          <a:p>
            <a:r>
              <a:rPr lang="en-US"/>
              <a:t>Bấm vào home để quay về màn hình chính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: The butterflies have got beautiful </a:t>
            </a:r>
            <a:r>
              <a:rPr lang="en-US" baseline="0"/>
              <a:t>wings.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 Bấm next để chuyển sang phần Presentation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go home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bướm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elephant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9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zebra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99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hippo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52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giraffe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9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364132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993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38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586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576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60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171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886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44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47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670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868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166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215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118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842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310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778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64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219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561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387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395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234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07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05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59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10/21/2023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7" r:id="rId4"/>
    <p:sldLayoutId id="2147483688" r:id="rId5"/>
    <p:sldLayoutId id="2147483807" r:id="rId6"/>
    <p:sldLayoutId id="214748380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261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chart" Target="../charts/chart1.xml"/><Relationship Id="rId3" Type="http://schemas.openxmlformats.org/officeDocument/2006/relationships/slideLayout" Target="../slideLayouts/slideLayout3.xml"/><Relationship Id="rId7" Type="http://schemas.openxmlformats.org/officeDocument/2006/relationships/slide" Target="slide16.xml"/><Relationship Id="rId12" Type="http://schemas.openxmlformats.org/officeDocument/2006/relationships/slide" Target="slide2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image" Target="../media/image38.png"/><Relationship Id="rId10" Type="http://schemas.openxmlformats.org/officeDocument/2006/relationships/slide" Target="slide18.xml"/><Relationship Id="rId4" Type="http://schemas.openxmlformats.org/officeDocument/2006/relationships/notesSlide" Target="../notesSlides/notesSlide14.xml"/><Relationship Id="rId9" Type="http://schemas.openxmlformats.org/officeDocument/2006/relationships/slide" Target="slide17.xml"/><Relationship Id="rId1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microsoft.com/office/2007/relationships/hdphoto" Target="../media/hdphoto13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4.wdp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15.wdp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slide" Target="slide5.xml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11" Type="http://schemas.openxmlformats.org/officeDocument/2006/relationships/image" Target="../media/image18.gif"/><Relationship Id="rId5" Type="http://schemas.openxmlformats.org/officeDocument/2006/relationships/image" Target="../media/image14.gif"/><Relationship Id="rId15" Type="http://schemas.openxmlformats.org/officeDocument/2006/relationships/slide" Target="slide9.xml"/><Relationship Id="rId10" Type="http://schemas.openxmlformats.org/officeDocument/2006/relationships/slide" Target="slide7.xml"/><Relationship Id="rId4" Type="http://schemas.openxmlformats.org/officeDocument/2006/relationships/slide" Target="slide12.xml"/><Relationship Id="rId9" Type="http://schemas.openxmlformats.org/officeDocument/2006/relationships/image" Target="../media/image17.emf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4.gif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4.gif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4.gif"/><Relationship Id="rId5" Type="http://schemas.openxmlformats.org/officeDocument/2006/relationships/image" Target="../media/image2.png"/><Relationship Id="rId10" Type="http://schemas.microsoft.com/office/2007/relationships/hdphoto" Target="../media/hdphoto11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74" y="-447261"/>
            <a:ext cx="9213574" cy="5907252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2. Task 4 5 6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2235" y="2621081"/>
            <a:ext cx="1102313" cy="103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49265" y="2534953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321" y="4197126"/>
            <a:ext cx="1461332" cy="926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3" grpId="1" animBg="1"/>
      <p:bldP spid="3284" grpId="0"/>
      <p:bldP spid="3285" grpId="0" build="p"/>
      <p:bldP spid="3285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3726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6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8312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repeat.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9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684" y="528553"/>
            <a:ext cx="4964824" cy="3579094"/>
          </a:xfrm>
          <a:prstGeom prst="rect">
            <a:avLst/>
          </a:prstGeom>
        </p:spPr>
      </p:pic>
      <p:sp>
        <p:nvSpPr>
          <p:cNvPr id="24" name="11 Rectángulo redondeado"/>
          <p:cNvSpPr/>
          <p:nvPr/>
        </p:nvSpPr>
        <p:spPr>
          <a:xfrm>
            <a:off x="654740" y="3562440"/>
            <a:ext cx="5723768" cy="524499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1.The horses haven’t got wings.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8279" y="2223821"/>
            <a:ext cx="2831873" cy="2810448"/>
          </a:xfrm>
          <a:prstGeom prst="rect">
            <a:avLst/>
          </a:prstGeom>
        </p:spPr>
      </p:pic>
      <p:pic>
        <p:nvPicPr>
          <p:cNvPr id="3" name="track 3.6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50693" y="68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.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repeat.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9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-1" t="19630" r="485"/>
          <a:stretch/>
        </p:blipFill>
        <p:spPr>
          <a:xfrm>
            <a:off x="230915" y="588071"/>
            <a:ext cx="5592489" cy="3230525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94498" y="1553025"/>
            <a:ext cx="3553099" cy="3526218"/>
          </a:xfrm>
          <a:prstGeom prst="rect">
            <a:avLst/>
          </a:prstGeom>
        </p:spPr>
      </p:pic>
      <p:sp>
        <p:nvSpPr>
          <p:cNvPr id="24" name="11 Rectángulo redondeado"/>
          <p:cNvSpPr/>
          <p:nvPr/>
        </p:nvSpPr>
        <p:spPr>
          <a:xfrm>
            <a:off x="623665" y="3898299"/>
            <a:ext cx="5621017" cy="43926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The cows haven’t got hands.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rack 3.6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.6 (2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92778" l="2200" r="97100"/>
                    </a14:imgEffect>
                  </a14:imgLayer>
                </a14:imgProps>
              </a:ext>
            </a:extLst>
          </a:blip>
          <a:srcRect t="25343" r="164" b="7744"/>
          <a:stretch/>
        </p:blipFill>
        <p:spPr>
          <a:xfrm>
            <a:off x="1135118" y="122284"/>
            <a:ext cx="6936828" cy="5021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7854" y="1202572"/>
            <a:ext cx="7055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h</a:t>
            </a:r>
            <a:r>
              <a:rPr lang="el-GR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α</a:t>
            </a:r>
            <a:r>
              <a:rPr lang="en-US" sz="54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ven’t</a:t>
            </a:r>
            <a:r>
              <a:rPr lang="en-US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 = h</a:t>
            </a:r>
            <a:r>
              <a:rPr lang="el-GR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α</a:t>
            </a:r>
            <a:r>
              <a:rPr lang="en-US" sz="54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ve</a:t>
            </a:r>
            <a:r>
              <a:rPr lang="en-US" sz="5400" dirty="0">
                <a:solidFill>
                  <a:srgbClr val="242021"/>
                </a:solidFill>
                <a:latin typeface="Comic Sans MS" panose="030F0702030302020204" pitchFamily="66" charset="0"/>
              </a:rPr>
              <a:t> not</a:t>
            </a:r>
            <a:r>
              <a:rPr lang="en-US" sz="5400" dirty="0">
                <a:latin typeface="Comic Sans MS" panose="030F0702030302020204" pitchFamily="66" charset="0"/>
              </a:rPr>
              <a:t> </a:t>
            </a:r>
            <a:br>
              <a:rPr lang="en-US" sz="5400" dirty="0">
                <a:latin typeface="Comic Sans MS" panose="030F0702030302020204" pitchFamily="66" charset="0"/>
              </a:rPr>
            </a:b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2013" y="128022"/>
            <a:ext cx="10230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08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2059" y="717707"/>
            <a:ext cx="3793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THE BIG WHEEL     GAME</a:t>
            </a:r>
          </a:p>
        </p:txBody>
      </p:sp>
      <p:pic>
        <p:nvPicPr>
          <p:cNvPr id="18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95.4375"/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7400" y="3454549"/>
            <a:ext cx="883159" cy="872259"/>
          </a:xfrm>
          <a:prstGeom prst="rect">
            <a:avLst/>
          </a:prstGeom>
        </p:spPr>
      </p:pic>
      <p:sp>
        <p:nvSpPr>
          <p:cNvPr id="19" name="Oval 18">
            <a:hlinkClick r:id="rId7" action="ppaction://hlinksldjump"/>
          </p:cNvPr>
          <p:cNvSpPr/>
          <p:nvPr/>
        </p:nvSpPr>
        <p:spPr>
          <a:xfrm>
            <a:off x="6292792" y="2780781"/>
            <a:ext cx="673768" cy="6737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0" name="Oval 19">
            <a:hlinkClick r:id="rId8" action="ppaction://hlinksldjump"/>
          </p:cNvPr>
          <p:cNvSpPr/>
          <p:nvPr/>
        </p:nvSpPr>
        <p:spPr>
          <a:xfrm>
            <a:off x="7214357" y="3618039"/>
            <a:ext cx="673768" cy="67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Oval 20">
            <a:hlinkClick r:id="rId9" action="ppaction://hlinksldjump"/>
          </p:cNvPr>
          <p:cNvSpPr/>
          <p:nvPr/>
        </p:nvSpPr>
        <p:spPr>
          <a:xfrm>
            <a:off x="7165847" y="2831595"/>
            <a:ext cx="673768" cy="673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2" name="Oval 21">
            <a:hlinkClick r:id="rId10" action="ppaction://hlinksldjump"/>
          </p:cNvPr>
          <p:cNvSpPr/>
          <p:nvPr/>
        </p:nvSpPr>
        <p:spPr>
          <a:xfrm>
            <a:off x="6341302" y="3580823"/>
            <a:ext cx="673768" cy="6737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26475" y="2115053"/>
            <a:ext cx="2371275" cy="597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Questions</a:t>
            </a:r>
          </a:p>
        </p:txBody>
      </p:sp>
      <p:sp>
        <p:nvSpPr>
          <p:cNvPr id="24" name="Down Arrow 23">
            <a:hlinkClick r:id="rId11" action="ppaction://hlinksldjump"/>
          </p:cNvPr>
          <p:cNvSpPr/>
          <p:nvPr/>
        </p:nvSpPr>
        <p:spPr>
          <a:xfrm rot="16200000">
            <a:off x="8453187" y="2530656"/>
            <a:ext cx="417118" cy="5073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5" name="Oval 24">
            <a:hlinkClick r:id="rId12" action="ppaction://hlinksldjump"/>
          </p:cNvPr>
          <p:cNvSpPr/>
          <p:nvPr/>
        </p:nvSpPr>
        <p:spPr>
          <a:xfrm>
            <a:off x="6733106" y="4265832"/>
            <a:ext cx="673768" cy="6737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5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6200" y="590550"/>
            <a:ext cx="5234648" cy="4576956"/>
            <a:chOff x="1609344" y="719666"/>
            <a:chExt cx="5779008" cy="5418667"/>
          </a:xfrm>
        </p:grpSpPr>
        <p:graphicFrame>
          <p:nvGraphicFramePr>
            <p:cNvPr id="80" name="Chart 79"/>
            <p:cNvGraphicFramePr/>
            <p:nvPr/>
          </p:nvGraphicFramePr>
          <p:xfrm>
            <a:off x="1609344" y="719666"/>
            <a:ext cx="577900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81" name="Rectangle 80"/>
            <p:cNvSpPr/>
            <p:nvPr/>
          </p:nvSpPr>
          <p:spPr>
            <a:xfrm rot="19865886">
              <a:off x="5323674" y="231589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82" name="Rectangle 81"/>
            <p:cNvSpPr/>
            <p:nvPr/>
          </p:nvSpPr>
          <p:spPr>
            <a:xfrm rot="548872">
              <a:off x="5465105" y="3332529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83" name="Rectangle 82"/>
            <p:cNvSpPr/>
            <p:nvPr/>
          </p:nvSpPr>
          <p:spPr>
            <a:xfrm rot="1649120">
              <a:off x="2635347" y="236536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84" name="Rectangle 83"/>
            <p:cNvSpPr/>
            <p:nvPr/>
          </p:nvSpPr>
          <p:spPr>
            <a:xfrm rot="14973734">
              <a:off x="3492157" y="164679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8939601">
              <a:off x="2945927" y="424812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15962789">
              <a:off x="3968495" y="459698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87" name="Rectangle 86"/>
            <p:cNvSpPr/>
            <p:nvPr/>
          </p:nvSpPr>
          <p:spPr>
            <a:xfrm rot="13899850">
              <a:off x="4885015" y="42481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17360756">
              <a:off x="4552991" y="16265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9" name="Rectangle 88"/>
            <p:cNvSpPr/>
            <p:nvPr/>
          </p:nvSpPr>
          <p:spPr>
            <a:xfrm rot="21339686">
              <a:off x="2447689" y="334539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1</a:t>
              </a:r>
            </a:p>
          </p:txBody>
        </p:sp>
      </p:grpSp>
      <p:sp>
        <p:nvSpPr>
          <p:cNvPr id="90" name="Isosceles Triangle 89"/>
          <p:cNvSpPr/>
          <p:nvPr/>
        </p:nvSpPr>
        <p:spPr>
          <a:xfrm rot="16200000">
            <a:off x="4850761" y="2494850"/>
            <a:ext cx="715588" cy="1389014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133600" y="2343150"/>
            <a:ext cx="1219580" cy="1097280"/>
          </a:xfrm>
          <a:prstGeom prst="ellipse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SPIN</a:t>
            </a:r>
          </a:p>
        </p:txBody>
      </p:sp>
      <p:sp>
        <p:nvSpPr>
          <p:cNvPr id="92" name="Oval 91"/>
          <p:cNvSpPr/>
          <p:nvPr/>
        </p:nvSpPr>
        <p:spPr>
          <a:xfrm>
            <a:off x="4614629" y="3871011"/>
            <a:ext cx="1177470" cy="1097280"/>
          </a:xfrm>
          <a:prstGeom prst="ellipse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5" grpId="0" animBg="1"/>
      <p:bldP spid="91" grpId="0" animBg="1"/>
      <p:bldP spid="92" grpId="0" animBg="1"/>
      <p:bldP spid="9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2. Point and Say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80" y="949150"/>
            <a:ext cx="3462502" cy="279392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11 Rectángulo redondeado"/>
          <p:cNvSpPr/>
          <p:nvPr/>
        </p:nvSpPr>
        <p:spPr>
          <a:xfrm>
            <a:off x="4406462" y="2627064"/>
            <a:ext cx="4196893" cy="10194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cats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wings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3410" y="1815611"/>
            <a:ext cx="34999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c</a:t>
            </a:r>
            <a:r>
              <a:rPr lang="el-GR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α</a:t>
            </a:r>
            <a:r>
              <a:rPr lang="en-US" sz="28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ts</a:t>
            </a:r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 / wings (✘ )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1526857" y="2223196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>
            <a:hlinkClick r:id="rId7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56089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02" y="1099239"/>
            <a:ext cx="3096774" cy="2493751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2. Point and Say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11 Rectángulo redondeado"/>
          <p:cNvSpPr/>
          <p:nvPr/>
        </p:nvSpPr>
        <p:spPr>
          <a:xfrm>
            <a:off x="3990840" y="2715447"/>
            <a:ext cx="4759022" cy="8775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chickens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long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tails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6462" y="1976783"/>
            <a:ext cx="4469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chickens/ long tail  (✘ )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1842167" y="2505891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hlinkClick r:id="rId7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680454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20" y="814529"/>
            <a:ext cx="3284021" cy="26351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2. Point and Say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11 Rectángulo redondeado"/>
          <p:cNvSpPr/>
          <p:nvPr/>
        </p:nvSpPr>
        <p:spPr>
          <a:xfrm>
            <a:off x="3990840" y="2715447"/>
            <a:ext cx="4759022" cy="8775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sheep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long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legs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6462" y="1976783"/>
            <a:ext cx="4469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sheep/ long legs  (✘ )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312911" y="2719077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hlinkClick r:id="rId7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76158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67" y="937640"/>
            <a:ext cx="3090043" cy="25540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2. Point and Say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11 Rectángulo redondeado"/>
          <p:cNvSpPr/>
          <p:nvPr/>
        </p:nvSpPr>
        <p:spPr>
          <a:xfrm>
            <a:off x="3990840" y="2715447"/>
            <a:ext cx="4759022" cy="8775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goats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wings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52115" y="2014415"/>
            <a:ext cx="4469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goats/ wings  (✘ )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1716267" y="2156101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hlinkClick r:id="rId8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188262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234" y="976427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8216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41918"/>
            <a:ext cx="9175901" cy="5067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03" y="1179778"/>
            <a:ext cx="3457213" cy="28229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10836" y="-26463"/>
            <a:ext cx="9254836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2. Point and Say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11 Rectángulo redondeado"/>
          <p:cNvSpPr/>
          <p:nvPr/>
        </p:nvSpPr>
        <p:spPr>
          <a:xfrm>
            <a:off x="3990840" y="2715447"/>
            <a:ext cx="4759022" cy="8775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hands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5199" y="2086509"/>
            <a:ext cx="4469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</a:rPr>
              <a:t>fish/ hands (✘ )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" descr="Pointing Hand clipart transparent - Clipart World">
            <a:extLst>
              <a:ext uri="{FF2B5EF4-FFF2-40B4-BE49-F238E27FC236}">
                <a16:creationId xmlns:a16="http://schemas.microsoft.com/office/drawing/2014/main" id="{C0A43D00-8E03-E64C-BBAC-3A09866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429" flipH="1">
            <a:off x="872810" y="2873036"/>
            <a:ext cx="1246865" cy="8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hlinkClick r:id="rId7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193696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7845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6 Listen and 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3837" y="928118"/>
            <a:ext cx="7286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omic Sans MS" panose="030F0702030302020204" pitchFamily="66" charset="0"/>
              </a:rPr>
              <a:t>Wh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t 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nim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l 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m I?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B</a:t>
            </a:r>
            <a:r>
              <a:rPr lang="el-GR" sz="2800" dirty="0">
                <a:latin typeface="Comic Sans MS" panose="030F0702030302020204" pitchFamily="66" charset="0"/>
              </a:rPr>
              <a:t>αα, </a:t>
            </a:r>
            <a:r>
              <a:rPr lang="en-US" sz="2800" dirty="0">
                <a:latin typeface="Comic Sans MS" panose="030F0702030302020204" pitchFamily="66" charset="0"/>
              </a:rPr>
              <a:t>b</a:t>
            </a:r>
            <a:r>
              <a:rPr lang="el-GR" sz="2800" dirty="0">
                <a:latin typeface="Comic Sans MS" panose="030F0702030302020204" pitchFamily="66" charset="0"/>
              </a:rPr>
              <a:t>αα, </a:t>
            </a:r>
            <a:r>
              <a:rPr lang="en-US" sz="2800" dirty="0">
                <a:latin typeface="Comic Sans MS" panose="030F0702030302020204" pitchFamily="66" charset="0"/>
              </a:rPr>
              <a:t>b</a:t>
            </a:r>
            <a:r>
              <a:rPr lang="el-GR" sz="2800" dirty="0">
                <a:latin typeface="Comic Sans MS" panose="030F0702030302020204" pitchFamily="66" charset="0"/>
              </a:rPr>
              <a:t>αα.</a:t>
            </a:r>
          </a:p>
          <a:p>
            <a:r>
              <a:rPr lang="en-US" sz="2800" dirty="0" err="1">
                <a:latin typeface="Comic Sans MS" panose="030F0702030302020204" pitchFamily="66" charset="0"/>
              </a:rPr>
              <a:t>Wh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t 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nim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l 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>
                <a:latin typeface="Comic Sans MS" panose="030F0702030302020204" pitchFamily="66" charset="0"/>
              </a:rPr>
              <a:t>m 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3837" y="2756817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I’m </a:t>
            </a:r>
            <a:r>
              <a:rPr lang="el-GR" sz="2800" dirty="0">
                <a:latin typeface="Comic Sans MS" panose="030F0702030302020204" pitchFamily="66" charset="0"/>
              </a:rPr>
              <a:t>α </a:t>
            </a:r>
            <a:r>
              <a:rPr lang="en-US" sz="2800" dirty="0">
                <a:latin typeface="Comic Sans MS" panose="030F0702030302020204" pitchFamily="66" charset="0"/>
              </a:rPr>
              <a:t>sheep. I’m </a:t>
            </a:r>
            <a:r>
              <a:rPr lang="el-GR" sz="2800" dirty="0">
                <a:latin typeface="Comic Sans MS" panose="030F0702030302020204" pitchFamily="66" charset="0"/>
              </a:rPr>
              <a:t>α </a:t>
            </a:r>
            <a:r>
              <a:rPr lang="en-US" sz="2800" dirty="0" err="1">
                <a:latin typeface="Comic Sans MS" panose="030F0702030302020204" pitchFamily="66" charset="0"/>
              </a:rPr>
              <a:t>sm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ll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 err="1">
                <a:latin typeface="Comic Sans MS" panose="030F0702030302020204" pitchFamily="66" charset="0"/>
              </a:rPr>
              <a:t>bl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ck</a:t>
            </a:r>
            <a:r>
              <a:rPr lang="en-US" sz="2800" dirty="0">
                <a:latin typeface="Comic Sans MS" panose="030F0702030302020204" pitchFamily="66" charset="0"/>
              </a:rPr>
              <a:t> sheep.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I’ve got </a:t>
            </a:r>
            <a:r>
              <a:rPr lang="en-US" sz="2800" dirty="0" err="1">
                <a:latin typeface="Comic Sans MS" panose="030F0702030302020204" pitchFamily="66" charset="0"/>
              </a:rPr>
              <a:t>bl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ck</a:t>
            </a:r>
            <a:r>
              <a:rPr lang="en-US" sz="2800" dirty="0">
                <a:latin typeface="Comic Sans MS" panose="030F0702030302020204" pitchFamily="66" charset="0"/>
              </a:rPr>
              <a:t> fur</a:t>
            </a:r>
          </a:p>
          <a:p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nd</a:t>
            </a:r>
            <a:r>
              <a:rPr lang="en-US" sz="2800" dirty="0">
                <a:latin typeface="Comic Sans MS" panose="030F0702030302020204" pitchFamily="66" charset="0"/>
              </a:rPr>
              <a:t> four short legs!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I m</a:t>
            </a:r>
            <a:r>
              <a:rPr lang="el-GR" sz="2800" dirty="0"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latin typeface="Comic Sans MS" panose="030F0702030302020204" pitchFamily="66" charset="0"/>
              </a:rPr>
              <a:t>ke</a:t>
            </a:r>
            <a:r>
              <a:rPr lang="en-US" sz="2800" dirty="0">
                <a:latin typeface="Comic Sans MS" panose="030F0702030302020204" pitchFamily="66" charset="0"/>
              </a:rPr>
              <a:t> wool for your jumpers!</a:t>
            </a:r>
          </a:p>
        </p:txBody>
      </p:sp>
      <p:pic>
        <p:nvPicPr>
          <p:cNvPr id="2" name="track 3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1482" y="-26463"/>
            <a:ext cx="665696" cy="66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43" b="98298" l="5539" r="965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447" y="3177976"/>
            <a:ext cx="2793553" cy="19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0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2460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720000" y="2802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Tick the correct answer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73" y="635851"/>
            <a:ext cx="2042364" cy="1648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15" y="2986709"/>
            <a:ext cx="1981810" cy="15902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82108" y="84450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497531" y="1642389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506271" y="1489479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5139" y="1088143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cats have got wings 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5139" y="1803272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cats haven’t got wings.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13153" y="3270322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613152" y="3978493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621892" y="3130906"/>
            <a:ext cx="4732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0760" y="3270322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sheep haven’t got long legs.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13732" y="4072783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sheep have got long legs. </a:t>
            </a:r>
          </a:p>
        </p:txBody>
      </p:sp>
    </p:spTree>
    <p:extLst>
      <p:ext uri="{BB962C8B-B14F-4D97-AF65-F5344CB8AC3E}">
        <p14:creationId xmlns:p14="http://schemas.microsoft.com/office/powerpoint/2010/main" val="2384956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3" y="538373"/>
            <a:ext cx="2467513" cy="2014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02" y="3119013"/>
            <a:ext cx="2359994" cy="190044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94095" y="904834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09518" y="1702718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3318258" y="1549808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7126" y="1148472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fish have got wings 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7126" y="1863601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fish haven’t got hands.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18258" y="3303000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333681" y="4100884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3342421" y="394797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1289" y="3546638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chickens have got hands 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1289" y="4261767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chickens have got wings.</a:t>
            </a:r>
          </a:p>
        </p:txBody>
      </p:sp>
    </p:spTree>
    <p:extLst>
      <p:ext uri="{BB962C8B-B14F-4D97-AF65-F5344CB8AC3E}">
        <p14:creationId xmlns:p14="http://schemas.microsoft.com/office/powerpoint/2010/main" val="35967965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303"/>
            <a:ext cx="9144000" cy="56531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4746" y="2045048"/>
            <a:ext cx="7145185" cy="268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734" y="33121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6942" y="3599083"/>
            <a:ext cx="70968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cats haven’t got wings.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7613" y="1689012"/>
            <a:ext cx="4319450" cy="1851855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59321" y="2538826"/>
            <a:ext cx="4821600" cy="577570"/>
          </a:xfrm>
        </p:spPr>
        <p:txBody>
          <a:bodyPr/>
          <a:lstStyle/>
          <a:p>
            <a:r>
              <a:rPr lang="en-US" sz="3200" dirty="0">
                <a:latin typeface="Comic Sans MS" panose="030F0702030302020204" pitchFamily="66" charset="0"/>
              </a:rPr>
              <a:t>haven’t = have not</a:t>
            </a: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1612561" y="2056139"/>
            <a:ext cx="4821600" cy="57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162306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2537745F-84C2-B143-9739-BE3FE8EC9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678"/>
            <a:ext cx="807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  <a:t>Catching </a:t>
            </a:r>
            <a:b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</a:br>
            <a:r>
              <a:rPr lang="en-US" altLang="en-US" sz="11700" b="1" dirty="0">
                <a:solidFill>
                  <a:srgbClr val="FFFF00"/>
                </a:solidFill>
                <a:latin typeface="Forte" panose="03060902040502070203" pitchFamily="66" charset="77"/>
              </a:rPr>
              <a:t> Butterfly!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29783BE8-6F03-9741-8B48-770D285FF58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41288"/>
            <a:ext cx="8077200" cy="3429000"/>
          </a:xfrm>
        </p:spPr>
        <p:txBody>
          <a:bodyPr anchor="ctr"/>
          <a:lstStyle/>
          <a:p>
            <a:pPr algn="l">
              <a:lnSpc>
                <a:spcPct val="70000"/>
              </a:lnSpc>
            </a:pPr>
            <a: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  <a:t>Catching </a:t>
            </a:r>
            <a:b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</a:br>
            <a:r>
              <a:rPr lang="en-US" altLang="en-US" sz="11700" b="1" dirty="0">
                <a:solidFill>
                  <a:srgbClr val="FF6699"/>
                </a:solidFill>
                <a:latin typeface="Forte" panose="03060902040502070203" pitchFamily="66" charset="77"/>
              </a:rPr>
              <a:t> Butterfly!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461B116F-15D3-6443-9970-D37F5144B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099">
            <a:off x="9906000" y="1981200"/>
            <a:ext cx="15240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580020C-8702-734A-AF5B-CB4CCB04F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72125"/>
            <a:ext cx="168116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86FA6FC7-E87C-2A4D-AED2-C4853D4A7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7213" y="5105400"/>
            <a:ext cx="182721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>
            <a:hlinkClick r:id="" action="ppaction://media"/>
            <a:extLst>
              <a:ext uri="{FF2B5EF4-FFF2-40B4-BE49-F238E27FC236}">
                <a16:creationId xmlns:a16="http://schemas.microsoft.com/office/drawing/2014/main" id="{4D6C4E47-714B-9C44-8EF2-8C7BABA6F1A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783758D6-0FAA-2F47-BB4E-90A6D4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16" y="3670753"/>
            <a:ext cx="658812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3EE0E83B-CBB3-C942-96B1-972B7045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6630">
            <a:off x="6767001" y="3805832"/>
            <a:ext cx="627063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F7DB4283-76B3-7148-AFF7-5404E49E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726">
            <a:off x="3358413" y="4213723"/>
            <a:ext cx="4508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E7EB11C1-0BD2-254A-99CB-A019C4C3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841">
            <a:off x="4489450" y="3334543"/>
            <a:ext cx="7747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CF138884-9FD4-AB4D-97B2-6D8509856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4313"/>
            <a:ext cx="13716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EB83E-8C01-524A-9850-B3209CF07F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2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8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6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17 0.00069 C -0.01458 -0.0257 -0.03906 -0.04283 -0.06233 -0.05648 C -0.06875 -0.06042 -0.07569 -0.06366 -0.08229 -0.06829 C -0.08785 -0.07246 -0.09236 -0.07894 -0.09826 -0.08264 C -0.12951 -0.10255 -0.1684 -0.10463 -0.20226 -0.11111 C -0.22535 -0.12523 -0.24844 -0.10903 -0.27014 -0.09931 C -0.27552 -0.09699 -0.2809 -0.09653 -0.28628 -0.09445 C -0.30833 -0.09769 -0.33038 -0.09954 -0.35226 -0.10394 C -0.35712 -0.10486 -0.36753 -0.11366 -0.37222 -0.11597 C -0.38455 -0.12222 -0.3974 -0.12755 -0.41024 -0.13264 C -0.41806 -0.13172 -0.42621 -0.13148 -0.43437 -0.13009 C -0.43906 -0.12917 -0.44358 -0.12639 -0.44826 -0.12547 C -0.46076 -0.12315 -0.48628 -0.1206 -0.48628 -0.12037 C -0.51094 -0.12153 -0.53576 -0.12176 -0.56024 -0.12315 C -0.56302 -0.12338 -0.56545 -0.1257 -0.5684 -0.12547 C -0.57986 -0.12477 -0.60243 -0.1206 -0.60243 -0.12037 C -0.62795 -0.12338 -0.65382 -0.12153 -0.67847 -0.13009 C -0.70017 -0.13797 -0.71736 -0.14468 -0.74045 -0.14931 C -0.74514 -0.14769 -0.75035 -0.14746 -0.75451 -0.14445 C -0.75608 -0.14306 -0.75486 -0.13912 -0.75642 -0.13727 C -0.7599 -0.1331 -0.76441 -0.13102 -0.76858 -0.12778 L -0.76858 -0.12755 C -0.77812 -0.12384 -0.78698 -0.11713 -0.79635 -0.11343 C -0.8158 -0.10579 -0.84288 -0.10787 -0.86233 -0.10648 C -0.87326 -0.10255 -0.88437 -0.10047 -0.89479 -0.09445 C -0.91285 -0.08357 -0.91615 -0.06852 -0.93628 -0.06343 C -0.98229 -0.07269 -1.01684 -0.10903 -1.05434 -0.13982 C -1.0592 -0.14398 -1.06302 -0.15047 -1.06823 -0.15394 C -1.08281 -0.1632 -1.0967 -0.16204 -1.11215 -0.16343 C -1.13733 -0.16019 -1.12604 -0.16389 -1.14028 -0.14931 C -1.14913 -0.14005 -1.15903 -0.13172 -1.16823 -0.12315 C -1.17344 -0.11829 -1.17778 -0.11065 -1.1842 -0.1088 C -1.19549 -0.10556 -1.21823 -0.09931 -1.21823 -0.09908 C -1.24757 -0.10417 -1.23681 -0.10394 -1.25017 -0.10394 " pathEditMode="relative" rAng="0" ptsTypes="ffffffffffffffffffffFffffffffffffA">
                                      <p:cBhvr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-824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026 0.06667 C 0.02275 0.05486 0.05157 0.05254 0.07848 0.05278 C 0.10122 0.04815 0.12118 0.05139 0.14341 0.05185 C 0.14809 0.05162 0.15052 0.05185 0.15226 0.05092 C 0.15695 0.04838 0.16007 0.04236 0.16563 0.04213 C 0.18421 0.0412 0.17292 0.04143 0.19445 0.04143 C 0.2099 0.04699 0.21025 0.04514 0.21111 0.06412 C 0.23125 0.06065 0.25191 0.05833 0.27118 0.04977 C 0.27709 0.04537 0.28056 0.04097 0.2849 0.03657 C 0.28716 0.03426 0.29115 0.03009 0.29115 0.03009 C 0.30521 -0.00232 0.2882 0.03426 0.30313 0.01111 C 0.30434 0.00903 0.30504 0.00579 0.30643 0.00393 C 0.31337 -0.00509 0.32865 -0.00533 0.33768 -0.00671 C 0.35539 -0.00903 0.37188 -0.01644 0.38993 -0.01713 C 0.3941 -0.01551 0.39931 -0.01667 0.40174 -0.01204 C 0.40608 -0.00718 0.40382 0.00324 0.40834 0.00833 C 0.41355 0.01412 0.42118 0.01829 0.42309 0.02569 C 0.43125 0.04398 0.42587 0.03912 0.43611 0.04514 C 0.4783 0.04375 0.51927 0.04213 0.56146 0.04514 C 0.5757 0.03588 0.5849 0.03217 0.59966 0.02778 C 0.60504 0.01435 0.62014 0.01829 0.63195 0.01204 C 0.65174 0.00162 0.67223 -0.00787 0.69271 -0.01736 C 0.71806 -0.02963 0.73334 -0.03889 0.75921 -0.04028 C 0.77848 -0.0544 0.8 -0.0507 0.82136 -0.04954 C 0.8441 -0.05185 0.83733 -0.05232 0.87361 -0.03958 C 0.87934 -0.03773 0.88351 -0.03264 0.8882 -0.03009 C 0.89132 -0.02662 0.9066 -0.00648 0.9099 -0.00417 C 0.91372 -0.00232 0.91736 -0.00162 0.92032 -0.00023 C 0.92309 0.0037 0.92379 0.01042 0.92778 0.01111 C 0.94584 0.01504 0.96181 0.00254 0.97813 -0.00208 C 1.01424 -0.01227 1.0507 -0.01042 1.08785 -0.01435 C 1.0974 -0.01204 1.10695 -0.01042 1.11632 -0.00833 C 1.11841 -0.00718 1.12066 -0.00648 1.12188 -0.0044 C 1.12535 0.00046 1.12344 0.00856 1.12639 0.01389 C 1.13125 0.02176 1.14341 0.02477 1.14844 0.02708 C 1.18438 -0.00093 1.19358 0.00324 1.23611 0.00417 C 1.25157 -0.00116 1.2632 -0.01343 1.27726 -0.02037 C 1.27986 -0.02338 1.2816 -0.02685 1.28438 -0.02963 C 1.29861 -0.04746 1.29705 -0.03519 1.29809 -0.04792 " pathEditMode="relative" rAng="364460" ptsTypes="ffffffffffffffffffffffffffffffffffffffA">
                                      <p:cBhvr>
                                        <p:cTn id="6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52" y="-574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1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3" dur="2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Rot by="-43200000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Rot by="-43200000"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43200000">
                                      <p:cBhvr>
                                        <p:cTn id="79" dur="3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-43200000">
                                      <p:cBhvr>
                                        <p:cTn id="81" dur="2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Oval 13">
            <a:extLst>
              <a:ext uri="{FF2B5EF4-FFF2-40B4-BE49-F238E27FC236}">
                <a16:creationId xmlns:a16="http://schemas.microsoft.com/office/drawing/2014/main" id="{F1388E27-B6C5-A242-B784-7738859E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14700"/>
            <a:ext cx="7943850" cy="245745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076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6229350" y="571500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834746" y="1091700"/>
            <a:ext cx="942975" cy="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2331244" y="73699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60622" y="28932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4026694" y="383381"/>
            <a:ext cx="51911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4855618" y="1548796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2" action="ppaction://hlinksldjump"/>
            <a:extLst>
              <a:ext uri="{FF2B5EF4-FFF2-40B4-BE49-F238E27FC236}">
                <a16:creationId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2008463" y="4414892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3" action="ppaction://hlinksldjump"/>
            <a:extLst>
              <a:ext uri="{FF2B5EF4-FFF2-40B4-BE49-F238E27FC236}">
                <a16:creationId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284733" y="4350541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0" action="ppaction://hlinksldjump"/>
            <a:extLst>
              <a:ext uri="{FF2B5EF4-FFF2-40B4-BE49-F238E27FC236}">
                <a16:creationId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446246" y="4350541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>
            <a:hlinkClick r:id="rId14" action="ppaction://hlinksldjump"/>
            <a:extLst>
              <a:ext uri="{FF2B5EF4-FFF2-40B4-BE49-F238E27FC236}">
                <a16:creationId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574105" y="4328298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699128" y="4328298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678556" y="141999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146858" y="-11750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558057" y="4496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042268" y="975866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16" action="ppaction://hlinksldjump"/>
            <a:extLst>
              <a:ext uri="{FF2B5EF4-FFF2-40B4-BE49-F238E27FC236}">
                <a16:creationId xmlns:a16="http://schemas.microsoft.com/office/drawing/2014/main" id="{8D6CAA83-ACAF-6440-BCFB-9B9D7AB3A384}"/>
              </a:ext>
            </a:extLst>
          </p:cNvPr>
          <p:cNvSpPr/>
          <p:nvPr/>
        </p:nvSpPr>
        <p:spPr>
          <a:xfrm>
            <a:off x="7718370" y="4275378"/>
            <a:ext cx="1469607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249618" y="2870771"/>
            <a:ext cx="580913" cy="591258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F2C2FA1-72C9-DD4A-9685-7EC384928D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78395" y="267830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butterflies have got beautiful wings. </a:t>
            </a:r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93" y="-760593"/>
            <a:ext cx="5594649" cy="55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116580"/>
            <a:ext cx="10713464" cy="2172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2" b="98682" l="3308" r="92366">
                        <a14:foregroundMark x1="21374" y1="19605" x2="24173" y2="286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347" y="1420382"/>
            <a:ext cx="3320478" cy="2564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2" b="98682" l="3308" r="92366">
                        <a14:foregroundMark x1="21374" y1="19605" x2="24173" y2="286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3264" y="587666"/>
            <a:ext cx="5005381" cy="3865478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45" y="1504743"/>
            <a:ext cx="1455505" cy="119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7" y="201284"/>
            <a:ext cx="7432027" cy="4898571"/>
          </a:xfrm>
          <a:prstGeom prst="rect">
            <a:avLst/>
          </a:prstGeom>
        </p:spPr>
      </p:pic>
      <p:sp>
        <p:nvSpPr>
          <p:cNvPr id="9" name="Pentagon 8">
            <a:hlinkClick r:id="rId12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cows have got long tails.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4930" y="28799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0FEAA-EE3C-FA4B-AEE1-E6D2EEDCFF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067686"/>
            <a:ext cx="10713464" cy="2221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7" l="0" r="99600">
                        <a14:backgroundMark x1="65500" y1="2202" x2="66800" y2="0"/>
                        <a14:backgroundMark x1="56700" y1="1854" x2="56400" y2="0"/>
                      </a14:backgroundRemoval>
                    </a14:imgEffect>
                  </a14:imgLayer>
                </a14:imgProps>
              </a:ext>
            </a:extLst>
          </a:blip>
          <a:srcRect r="-2606" b="9718"/>
          <a:stretch/>
        </p:blipFill>
        <p:spPr>
          <a:xfrm>
            <a:off x="1307954" y="1535829"/>
            <a:ext cx="3034028" cy="2303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167" b="77037" l="9800" r="88900"/>
                    </a14:imgEffect>
                  </a14:imgLayer>
                </a14:imgProps>
              </a:ext>
            </a:extLst>
          </a:blip>
          <a:srcRect l="1" t="12822" r="1184" b="20917"/>
          <a:stretch/>
        </p:blipFill>
        <p:spPr>
          <a:xfrm>
            <a:off x="2705132" y="612703"/>
            <a:ext cx="4538941" cy="3287112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36" y="1181498"/>
            <a:ext cx="1888340" cy="131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55" y="111578"/>
            <a:ext cx="6564146" cy="49231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sheep have got white fur.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1" name="Pentagon 10">
            <a:hlinkClick r:id="rId14" action="ppaction://hlinksldjump"/>
            <a:extLst>
              <a:ext uri="{FF2B5EF4-FFF2-40B4-BE49-F238E27FC236}">
                <a16:creationId xmlns:a16="http://schemas.microsoft.com/office/drawing/2014/main" id="{C95334CA-30CB-DF40-BDD7-0BBF5A0A9955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9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3820" y="3592497"/>
            <a:ext cx="10711600" cy="1615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184" t="17080" r="-279" b="16457"/>
          <a:stretch/>
        </p:blipFill>
        <p:spPr>
          <a:xfrm>
            <a:off x="1159328" y="-25228"/>
            <a:ext cx="7135585" cy="5168728"/>
          </a:xfrm>
          <a:prstGeom prst="rect">
            <a:avLst/>
          </a:prstGeom>
        </p:spPr>
      </p:pic>
      <p:pic>
        <p:nvPicPr>
          <p:cNvPr id="12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067" flipH="1">
            <a:off x="5441288" y="3236756"/>
            <a:ext cx="1070665" cy="9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067">
            <a:off x="2980074" y="2671257"/>
            <a:ext cx="1498849" cy="9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3" y="-25228"/>
            <a:ext cx="7235033" cy="5426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horses have got long legs.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8663" y="1004831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0" name="Pentagon 9">
            <a:hlinkClick r:id="rId9" action="ppaction://hlinksldjump"/>
            <a:extLst>
              <a:ext uri="{FF2B5EF4-FFF2-40B4-BE49-F238E27FC236}">
                <a16:creationId xmlns:a16="http://schemas.microsoft.com/office/drawing/2014/main" id="{0F216667-9AE9-8545-B171-49DD2AC46779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5F0876-6F58-5C4D-B9EB-03B9855D64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2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550" y="3360420"/>
            <a:ext cx="10713464" cy="20061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100000" l="323" r="100000">
                        <a14:foregroundMark x1="23226" y1="6667" x2="19516" y2="81975"/>
                        <a14:foregroundMark x1="17581" y1="21235" x2="26935" y2="20247"/>
                        <a14:foregroundMark x1="53710" y1="29383" x2="62581" y2="27407"/>
                        <a14:foregroundMark x1="53387" y1="27654" x2="55484" y2="33580"/>
                        <a14:foregroundMark x1="53226" y1="31605" x2="55323" y2="27407"/>
                        <a14:foregroundMark x1="48065" y1="81975" x2="48065" y2="81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9390" y="286214"/>
            <a:ext cx="6043585" cy="394782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623" flipH="1">
            <a:off x="563525" y="1493197"/>
            <a:ext cx="1308723" cy="9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6" y="-1"/>
            <a:ext cx="7388300" cy="5541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chickens have got small wings.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11" action="ppaction://hlinksldjump"/>
            <a:extLst>
              <a:ext uri="{FF2B5EF4-FFF2-40B4-BE49-F238E27FC236}">
                <a16:creationId xmlns:a16="http://schemas.microsoft.com/office/drawing/2014/main" id="{8E96D513-FC33-6147-96A6-3C45E11CEB8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234BE-558B-CA41-841B-FAF02DD2EE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12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3988" flipH="1" flipV="1">
            <a:off x="6619774" y="1375376"/>
            <a:ext cx="1308723" cy="101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5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8598" y="3535062"/>
            <a:ext cx="10711600" cy="1887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The rabbits have got short tails.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FD3F19-885F-B44F-AF7F-A860EAFD69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1" b="97338" l="3563" r="945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4893" y="125404"/>
            <a:ext cx="2673487" cy="381654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875" y="2547632"/>
            <a:ext cx="1327198" cy="11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7" b="94378" l="2142" r="985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202" y="857585"/>
            <a:ext cx="3854648" cy="3162463"/>
          </a:xfrm>
          <a:prstGeom prst="rect">
            <a:avLst/>
          </a:prstGeom>
        </p:spPr>
      </p:pic>
      <p:pic>
        <p:nvPicPr>
          <p:cNvPr id="13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83" y="1180390"/>
            <a:ext cx="1286697" cy="11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3" y="0"/>
            <a:ext cx="6958897" cy="52191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76193" y="2260127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11" name="Pentagon 10">
            <a:hlinkClick r:id="rId13" action="ppaction://hlinksldjump"/>
            <a:extLst>
              <a:ext uri="{FF2B5EF4-FFF2-40B4-BE49-F238E27FC236}">
                <a16:creationId xmlns:a16="http://schemas.microsoft.com/office/drawing/2014/main" id="{6516E30A-5884-0A46-A6B3-D8A43ED8916C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756398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558</Words>
  <Application>Microsoft Office PowerPoint</Application>
  <PresentationFormat>On-screen Show (16:9)</PresentationFormat>
  <Paragraphs>132</Paragraphs>
  <Slides>27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Patrick Hand SC</vt:lpstr>
      <vt:lpstr>Forte</vt:lpstr>
      <vt:lpstr>Comic Sans MS</vt:lpstr>
      <vt:lpstr>Arial</vt:lpstr>
      <vt:lpstr>Calibri</vt:lpstr>
      <vt:lpstr>Montserrat Medium</vt:lpstr>
      <vt:lpstr>Patrick Hand</vt:lpstr>
      <vt:lpstr>Chau Philomene One</vt:lpstr>
      <vt:lpstr>Life Savers ExtraBold</vt:lpstr>
      <vt:lpstr>Montserrat</vt:lpstr>
      <vt:lpstr>Montserrat Light</vt:lpstr>
      <vt:lpstr>Roboto</vt:lpstr>
      <vt:lpstr>Montserrat ExtraBold</vt:lpstr>
      <vt:lpstr>Open Sans</vt:lpstr>
      <vt:lpstr>Bebas Neue</vt:lpstr>
      <vt:lpstr>Life Savers</vt:lpstr>
      <vt:lpstr>Signika</vt:lpstr>
      <vt:lpstr>Quicksand</vt:lpstr>
      <vt:lpstr>English Language Grammar Rules by Slidesgo</vt:lpstr>
      <vt:lpstr>Science Subject for Elementary - 3rd Grade: Physical, Life, and Earth by Slidesgo</vt:lpstr>
      <vt:lpstr>4_Fun Games Classroom Kit by Slidesgo</vt:lpstr>
      <vt:lpstr>Unit 3: On the farm </vt:lpstr>
      <vt:lpstr>PowerPoint Presentation</vt:lpstr>
      <vt:lpstr>Catching   Butterfly!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Le Ngoc</cp:lastModifiedBy>
  <cp:revision>71</cp:revision>
  <dcterms:modified xsi:type="dcterms:W3CDTF">2023-10-21T03:14:00Z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2023-10-21T03:13:56Z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eac91724-9524-45ed-8b81-86a84c17ad60</vt:lpwstr>
  </property>
  <property fmtid="{D5CDD505-2E9C-101B-9397-08002B2CF9AE}" pid="7" name="MSIP_Label_defa4170-0d19-0005-0004-bc88714345d2_ActionId">
    <vt:lpwstr>7021fe16-6ae2-434b-933f-a0650b878970</vt:lpwstr>
  </property>
  <property fmtid="{D5CDD505-2E9C-101B-9397-08002B2CF9AE}" pid="8" name="MSIP_Label_defa4170-0d19-0005-0004-bc88714345d2_ContentBits">
    <vt:lpwstr>0</vt:lpwstr>
  </property>
</Properties>
</file>