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8BB40-5858-4C36-9A64-8B6016019F68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FBE37-B2FC-40F0-8AA4-4AD26E21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864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405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3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857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9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616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7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FB7FE43-6FD1-4EE0-A973-8ECB49C6E1E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744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FB7FE43-6FD1-4EE0-A973-8ECB49C6E1E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92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2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902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96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065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57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3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5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2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0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9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8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2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57258-46E9-49A8-B62A-B4356B919D90}" type="datetimeFigureOut">
              <a:rPr lang="en-US" smtClean="0"/>
              <a:t>19/01/2023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59472-E1C3-478D-A27F-7B7C0664B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0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audio" Target="NULL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5" Type="http://schemas.openxmlformats.org/officeDocument/2006/relationships/audio" Target="NULL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7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4EA4A97-9380-4CFB-94CE-491C76F8A076}"/>
              </a:ext>
            </a:extLst>
          </p:cNvPr>
          <p:cNvSpPr txBox="1"/>
          <p:nvPr/>
        </p:nvSpPr>
        <p:spPr>
          <a:xfrm>
            <a:off x="4709518" y="3909901"/>
            <a:ext cx="5117358" cy="783193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Yêu</a:t>
            </a:r>
            <a:r>
              <a:rPr lang="en-US" altLang="zh-CN" sz="4000" b="1" dirty="0">
                <a:solidFill>
                  <a:srgbClr val="FF0000"/>
                </a:solidFill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6BEA15B-986A-413B-A742-B07DA186D017}"/>
              </a:ext>
            </a:extLst>
          </p:cNvPr>
          <p:cNvGrpSpPr/>
          <p:nvPr/>
        </p:nvGrpSpPr>
        <p:grpSpPr>
          <a:xfrm>
            <a:off x="-357560" y="1636574"/>
            <a:ext cx="5281365" cy="2996371"/>
            <a:chOff x="814635" y="966915"/>
            <a:chExt cx="5281365" cy="16966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6A054C-4EA2-4946-BDAF-3B6C6D860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>
              <a:off x="814635" y="966915"/>
              <a:ext cx="5281365" cy="169665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3AE2A9-3D2E-4F9D-AFD5-63B98BA89820}"/>
                </a:ext>
              </a:extLst>
            </p:cNvPr>
            <p:cNvSpPr txBox="1"/>
            <p:nvPr/>
          </p:nvSpPr>
          <p:spPr>
            <a:xfrm>
              <a:off x="1440342" y="1373200"/>
              <a:ext cx="3974150" cy="784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  <a:p>
              <a:r>
                <a:rPr lang="nl-NL" sz="2400">
                  <a:latin typeface="Arial" panose="020B0604020202020204" pitchFamily="34" charset="0"/>
                  <a:cs typeface="Arial" panose="020B0604020202020204" pitchFamily="34" charset="0"/>
                </a:rPr>
                <a:t>- Nắm </a:t>
              </a:r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được công thức và quy tắc tính diện tích hình bình hành.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F95C628-FAE2-4F24-83E4-645239543AEC}"/>
              </a:ext>
            </a:extLst>
          </p:cNvPr>
          <p:cNvGrpSpPr/>
          <p:nvPr/>
        </p:nvGrpSpPr>
        <p:grpSpPr>
          <a:xfrm>
            <a:off x="5302331" y="-742650"/>
            <a:ext cx="7454768" cy="4003097"/>
            <a:chOff x="5277428" y="833636"/>
            <a:chExt cx="6263130" cy="269099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8E140192-F437-44E9-9CDE-EBD056220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7" t="39741" r="927" b="41630"/>
            <a:stretch/>
          </p:blipFill>
          <p:spPr>
            <a:xfrm>
              <a:off x="5277428" y="833636"/>
              <a:ext cx="6263130" cy="2690993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C6D173A-F9FB-4457-B999-E235BF3CCA96}"/>
                </a:ext>
              </a:extLst>
            </p:cNvPr>
            <p:cNvSpPr txBox="1"/>
            <p:nvPr/>
          </p:nvSpPr>
          <p:spPr>
            <a:xfrm>
              <a:off x="6209925" y="1745744"/>
              <a:ext cx="4544301" cy="806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Biết cách tính diện tích hình bình </a:t>
              </a:r>
              <a:r>
                <a:rPr lang="nl-NL" sz="2400">
                  <a:latin typeface="Arial" panose="020B0604020202020204" pitchFamily="34" charset="0"/>
                  <a:cs typeface="Arial" panose="020B0604020202020204" pitchFamily="34" charset="0"/>
                </a:rPr>
                <a:t>hành.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>
                  <a:latin typeface="Arial" panose="020B0604020202020204" pitchFamily="34" charset="0"/>
                  <a:cs typeface="Arial" panose="020B0604020202020204" pitchFamily="34" charset="0"/>
                </a:rPr>
                <a:t>Vận </a:t>
              </a:r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dụng giải các bài toán </a:t>
              </a:r>
              <a:r>
                <a:rPr lang="nl-NL" sz="2400">
                  <a:latin typeface="Arial" panose="020B0604020202020204" pitchFamily="34" charset="0"/>
                  <a:cs typeface="Arial" panose="020B0604020202020204" pitchFamily="34" charset="0"/>
                </a:rPr>
                <a:t>liên quan.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6"/>
          <a:srcRect l="13204" r="9411"/>
          <a:stretch/>
        </p:blipFill>
        <p:spPr>
          <a:xfrm>
            <a:off x="1144981" y="4600346"/>
            <a:ext cx="1636452" cy="2114700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288665" y="1733414"/>
            <a:ext cx="2335153" cy="233515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66733" y="4480793"/>
            <a:ext cx="2589508" cy="2589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8587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319451" y="929308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54320" y="1162437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00B050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Khám</a:t>
            </a:r>
            <a:r>
              <a:rPr kumimoji="0" lang="en-US" altLang="zh-CN" sz="138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00B050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138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00B050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PhÁ</a:t>
            </a:r>
            <a:endParaRPr kumimoji="0" lang="zh-CN" altLang="en-US" sz="199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rgbClr val="00B050"/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55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Box 26"/>
          <p:cNvSpPr txBox="1">
            <a:spLocks noChangeArrowheads="1"/>
          </p:cNvSpPr>
          <p:nvPr/>
        </p:nvSpPr>
        <p:spPr bwMode="auto">
          <a:xfrm>
            <a:off x="1524000" y="563880"/>
            <a:ext cx="9144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037259" y="3479561"/>
            <a:ext cx="3877863" cy="3877863"/>
            <a:chOff x="8771313" y="3483032"/>
            <a:chExt cx="3877863" cy="3877863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829331DB-B589-44B7-9053-3935C505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313" y="3483032"/>
              <a:ext cx="3877863" cy="3877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939549" y="5153482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Toán</a:t>
              </a:r>
              <a:r>
                <a:rPr lang="en-US" dirty="0">
                  <a:latin typeface="UTM Avenida" panose="02040603050506020204" pitchFamily="18" charset="0"/>
                </a:rPr>
                <a:t> 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5475868">
              <a:off x="9628909" y="6112217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Hình</a:t>
              </a:r>
              <a:r>
                <a:rPr lang="en-US" dirty="0">
                  <a:latin typeface="UTM Avenida" panose="02040603050506020204" pitchFamily="18" charset="0"/>
                </a:rPr>
                <a:t> </a:t>
              </a:r>
              <a:r>
                <a:rPr lang="en-US" dirty="0" err="1">
                  <a:latin typeface="UTM Avenida" panose="02040603050506020204" pitchFamily="18" charset="0"/>
                </a:rPr>
                <a:t>học</a:t>
              </a:r>
              <a:endParaRPr lang="en-US" dirty="0">
                <a:latin typeface="UTM Avenida" panose="02040603050506020204" pitchFamily="18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9864057C-6E65-4716-AB16-CCDD321838BD}"/>
              </a:ext>
            </a:extLst>
          </p:cNvPr>
          <p:cNvSpPr/>
          <p:nvPr/>
        </p:nvSpPr>
        <p:spPr>
          <a:xfrm>
            <a:off x="4207711" y="2734471"/>
            <a:ext cx="2286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4" name="Group 8">
            <a:extLst>
              <a:ext uri="{FF2B5EF4-FFF2-40B4-BE49-F238E27FC236}">
                <a16:creationId xmlns:a16="http://schemas.microsoft.com/office/drawing/2014/main" id="{E2F68557-F1BE-44CD-992B-625B9CFEF55D}"/>
              </a:ext>
            </a:extLst>
          </p:cNvPr>
          <p:cNvGrpSpPr>
            <a:grpSpLocks/>
          </p:cNvGrpSpPr>
          <p:nvPr/>
        </p:nvGrpSpPr>
        <p:grpSpPr bwMode="auto">
          <a:xfrm>
            <a:off x="2899611" y="858046"/>
            <a:ext cx="5410200" cy="2590800"/>
            <a:chOff x="1574800" y="304800"/>
            <a:chExt cx="5410200" cy="2590635"/>
          </a:xfrm>
        </p:grpSpPr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id="{66BBC5BA-839E-4996-B395-9D7EEFF1F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304800"/>
              <a:ext cx="66040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700"/>
                <a:t>A</a:t>
              </a:r>
            </a:p>
          </p:txBody>
        </p:sp>
        <p:sp>
          <p:nvSpPr>
            <p:cNvPr id="46" name="Text Box 5">
              <a:extLst>
                <a:ext uri="{FF2B5EF4-FFF2-40B4-BE49-F238E27FC236}">
                  <a16:creationId xmlns:a16="http://schemas.microsoft.com/office/drawing/2014/main" id="{CAF67278-A7A4-4E31-A646-4772DF608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4800" y="2285873"/>
              <a:ext cx="66040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700"/>
                <a:t>D</a:t>
              </a:r>
            </a:p>
          </p:txBody>
        </p:sp>
        <p:sp>
          <p:nvSpPr>
            <p:cNvPr id="47" name="Text Box 6">
              <a:extLst>
                <a:ext uri="{FF2B5EF4-FFF2-40B4-BE49-F238E27FC236}">
                  <a16:creationId xmlns:a16="http://schemas.microsoft.com/office/drawing/2014/main" id="{95323EC2-9B76-4B00-A852-51E3FBB97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2387604"/>
              <a:ext cx="66040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700"/>
                <a:t>C</a:t>
              </a:r>
            </a:p>
          </p:txBody>
        </p: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A4EB6345-D7C9-4DAF-B722-9F7868770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4600" y="304800"/>
              <a:ext cx="66040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700"/>
                <a:t>B</a:t>
              </a:r>
            </a:p>
          </p:txBody>
        </p:sp>
        <p:sp>
          <p:nvSpPr>
            <p:cNvPr id="49" name="Flowchart: Data 48">
              <a:extLst>
                <a:ext uri="{FF2B5EF4-FFF2-40B4-BE49-F238E27FC236}">
                  <a16:creationId xmlns:a16="http://schemas.microsoft.com/office/drawing/2014/main" id="{E2C32B23-B480-4B02-93CD-8B333EAA6BAB}"/>
                </a:ext>
              </a:extLst>
            </p:cNvPr>
            <p:cNvSpPr/>
            <p:nvPr/>
          </p:nvSpPr>
          <p:spPr>
            <a:xfrm>
              <a:off x="1981200" y="833404"/>
              <a:ext cx="4464050" cy="1600098"/>
            </a:xfrm>
            <a:prstGeom prst="flowChartInputOutpu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4CCFEDD-403D-4513-AC18-2984ACC26362}"/>
              </a:ext>
            </a:extLst>
          </p:cNvPr>
          <p:cNvGrpSpPr>
            <a:grpSpLocks/>
          </p:cNvGrpSpPr>
          <p:nvPr/>
        </p:nvGrpSpPr>
        <p:grpSpPr bwMode="auto">
          <a:xfrm>
            <a:off x="3306011" y="2991646"/>
            <a:ext cx="3556000" cy="228600"/>
            <a:chOff x="2311400" y="2362200"/>
            <a:chExt cx="3556000" cy="228600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A5183FF-EC90-44EC-B468-C18C6BA4CF40}"/>
                </a:ext>
              </a:extLst>
            </p:cNvPr>
            <p:cNvCxnSpPr/>
            <p:nvPr/>
          </p:nvCxnSpPr>
          <p:spPr>
            <a:xfrm>
              <a:off x="2344738" y="2582863"/>
              <a:ext cx="3479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664F362-830F-4894-A4A2-0782F2CF6A0A}"/>
                </a:ext>
              </a:extLst>
            </p:cNvPr>
            <p:cNvCxnSpPr/>
            <p:nvPr/>
          </p:nvCxnSpPr>
          <p:spPr>
            <a:xfrm flipH="1">
              <a:off x="2311400" y="2368550"/>
              <a:ext cx="3175" cy="22225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5154935-E4BE-4DCB-8BE2-8A4046B7975F}"/>
                </a:ext>
              </a:extLst>
            </p:cNvPr>
            <p:cNvCxnSpPr/>
            <p:nvPr/>
          </p:nvCxnSpPr>
          <p:spPr>
            <a:xfrm flipH="1">
              <a:off x="5864225" y="2362200"/>
              <a:ext cx="3175" cy="22225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B0D557D-6785-47B6-8400-15B29E7B7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011" y="3277396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Độ dài đáy ( a 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052EEF-B479-402D-A303-20E0DA632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811" y="3855246"/>
            <a:ext cx="5105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solidFill>
                  <a:srgbClr val="003399"/>
                </a:solidFill>
              </a:rPr>
              <a:t>- DC là đáy của hình bình hành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551C577-E2E4-4268-B7D0-7D1501D2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661" y="865984"/>
            <a:ext cx="10477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BF4F0E1-B594-4BDE-A790-B5E28EF09DDA}"/>
              </a:ext>
            </a:extLst>
          </p:cNvPr>
          <p:cNvCxnSpPr/>
          <p:nvPr/>
        </p:nvCxnSpPr>
        <p:spPr>
          <a:xfrm>
            <a:off x="4207711" y="1386684"/>
            <a:ext cx="0" cy="1563687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ButChi">
            <a:extLst>
              <a:ext uri="{FF2B5EF4-FFF2-40B4-BE49-F238E27FC236}">
                <a16:creationId xmlns:a16="http://schemas.microsoft.com/office/drawing/2014/main" id="{0A493A9B-C404-4E85-81A0-97DDD3B1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798">
            <a:off x="4046734" y="2025656"/>
            <a:ext cx="124618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2FE6C3F-0786-4C7D-A6B7-A0BD3067D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1811" y="2915446"/>
            <a:ext cx="457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/>
              <a:t>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DCA69D-AC3E-4B5C-AA70-4F59B6AA1027}"/>
              </a:ext>
            </a:extLst>
          </p:cNvPr>
          <p:cNvSpPr txBox="1"/>
          <p:nvPr/>
        </p:nvSpPr>
        <p:spPr>
          <a:xfrm>
            <a:off x="1832811" y="4591846"/>
            <a:ext cx="6477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700">
                <a:solidFill>
                  <a:srgbClr val="003399"/>
                </a:solidFill>
                <a:latin typeface="Arial" panose="020B0604020202020204" pitchFamily="34" charset="0"/>
              </a:rPr>
              <a:t>- AH </a:t>
            </a:r>
            <a:r>
              <a:rPr lang="en-US" sz="2700" dirty="0" err="1">
                <a:solidFill>
                  <a:srgbClr val="003399"/>
                </a:solidFill>
                <a:latin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3399"/>
                </a:solidFill>
                <a:latin typeface="Arial" panose="020B0604020202020204" pitchFamily="34" charset="0"/>
              </a:rPr>
              <a:t>chiều</a:t>
            </a:r>
            <a:r>
              <a:rPr lang="en-US" sz="2700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3399"/>
                </a:solidFill>
                <a:latin typeface="Arial" panose="020B0604020202020204" pitchFamily="34" charset="0"/>
              </a:rPr>
              <a:t>cao</a:t>
            </a:r>
            <a:r>
              <a:rPr lang="en-US" sz="2700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3399"/>
                </a:solidFill>
                <a:latin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3399"/>
                </a:solidFill>
                <a:latin typeface="Arial" panose="020B0604020202020204" pitchFamily="34" charset="0"/>
              </a:rPr>
              <a:t>hình</a:t>
            </a:r>
            <a:r>
              <a:rPr lang="en-US" sz="2700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3399"/>
                </a:solidFill>
                <a:latin typeface="Arial" panose="020B0604020202020204" pitchFamily="34" charset="0"/>
              </a:rPr>
              <a:t>bình</a:t>
            </a:r>
            <a:r>
              <a:rPr lang="en-US" sz="2700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3399"/>
                </a:solidFill>
                <a:latin typeface="Arial" panose="020B0604020202020204" pitchFamily="34" charset="0"/>
              </a:rPr>
              <a:t>hành</a:t>
            </a:r>
            <a:r>
              <a:rPr lang="en-US" sz="2700" dirty="0">
                <a:solidFill>
                  <a:srgbClr val="003399"/>
                </a:solidFill>
                <a:latin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US" sz="2700" dirty="0">
                <a:solidFill>
                  <a:srgbClr val="003399"/>
                </a:solidFill>
                <a:latin typeface="Arial" panose="020B0604020202020204" pitchFamily="34" charset="0"/>
              </a:rPr>
              <a:t>              </a:t>
            </a:r>
            <a:r>
              <a:rPr lang="en-US" sz="2700" dirty="0">
                <a:solidFill>
                  <a:srgbClr val="990000"/>
                </a:solidFill>
                <a:latin typeface="Arial" panose="020B0604020202020204" pitchFamily="34" charset="0"/>
              </a:rPr>
              <a:t>( AH </a:t>
            </a:r>
            <a:r>
              <a:rPr lang="en-US" sz="2700" dirty="0" err="1">
                <a:solidFill>
                  <a:srgbClr val="990000"/>
                </a:solidFill>
                <a:latin typeface="Arial" panose="020B0604020202020204" pitchFamily="34" charset="0"/>
              </a:rPr>
              <a:t>vuông</a:t>
            </a:r>
            <a:r>
              <a:rPr lang="en-US" sz="2700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990000"/>
                </a:solidFill>
                <a:latin typeface="Arial" panose="020B0604020202020204" pitchFamily="34" charset="0"/>
              </a:rPr>
              <a:t>góc</a:t>
            </a:r>
            <a:r>
              <a:rPr lang="en-US" sz="2700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990000"/>
                </a:solidFill>
                <a:latin typeface="Arial" panose="020B0604020202020204" pitchFamily="34" charset="0"/>
              </a:rPr>
              <a:t>với</a:t>
            </a:r>
            <a:r>
              <a:rPr lang="en-US" sz="2700" dirty="0">
                <a:solidFill>
                  <a:srgbClr val="990000"/>
                </a:solidFill>
                <a:latin typeface="Arial" panose="020B0604020202020204" pitchFamily="34" charset="0"/>
              </a:rPr>
              <a:t> DC 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2F0716-B670-44DD-8148-A312C2D93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099" y="1921671"/>
            <a:ext cx="1803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8986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9 0.00301 L -0.33177 0.002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261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4" grpId="0"/>
      <p:bldP spid="55" grpId="0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Box 26"/>
          <p:cNvSpPr txBox="1">
            <a:spLocks noChangeArrowheads="1"/>
          </p:cNvSpPr>
          <p:nvPr/>
        </p:nvSpPr>
        <p:spPr bwMode="auto">
          <a:xfrm>
            <a:off x="1524000" y="563880"/>
            <a:ext cx="9144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037259" y="3479561"/>
            <a:ext cx="3877863" cy="3877863"/>
            <a:chOff x="8771313" y="3483032"/>
            <a:chExt cx="3877863" cy="3877863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829331DB-B589-44B7-9053-3935C505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313" y="3483032"/>
              <a:ext cx="3877863" cy="3877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939549" y="5153482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Toán</a:t>
              </a:r>
              <a:r>
                <a:rPr lang="en-US" dirty="0">
                  <a:latin typeface="UTM Avenida" panose="02040603050506020204" pitchFamily="18" charset="0"/>
                </a:rPr>
                <a:t> 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5475868">
              <a:off x="9628909" y="6112217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Hình</a:t>
              </a:r>
              <a:r>
                <a:rPr lang="en-US" dirty="0">
                  <a:latin typeface="UTM Avenida" panose="02040603050506020204" pitchFamily="18" charset="0"/>
                </a:rPr>
                <a:t> </a:t>
              </a:r>
              <a:r>
                <a:rPr lang="en-US" dirty="0" err="1">
                  <a:latin typeface="UTM Avenida" panose="02040603050506020204" pitchFamily="18" charset="0"/>
                </a:rPr>
                <a:t>học</a:t>
              </a:r>
              <a:endParaRPr lang="en-US" dirty="0">
                <a:latin typeface="UTM Avenida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C965C0-E4A0-48DF-A166-2F092F595733}"/>
              </a:ext>
            </a:extLst>
          </p:cNvPr>
          <p:cNvSpPr txBox="1"/>
          <p:nvPr/>
        </p:nvSpPr>
        <p:spPr>
          <a:xfrm>
            <a:off x="3529263" y="2711116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Video HS cắt hình</a:t>
            </a:r>
          </a:p>
        </p:txBody>
      </p:sp>
    </p:spTree>
    <p:extLst>
      <p:ext uri="{BB962C8B-B14F-4D97-AF65-F5344CB8AC3E}">
        <p14:creationId xmlns:p14="http://schemas.microsoft.com/office/powerpoint/2010/main" val="35224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>
            <a:extLst>
              <a:ext uri="{FF2B5EF4-FFF2-40B4-BE49-F238E27FC236}">
                <a16:creationId xmlns:a16="http://schemas.microsoft.com/office/drawing/2014/main" id="{DB248E53-1C83-4E8A-B9FC-50D3DAEC8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3880"/>
            <a:ext cx="9144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88A997-0668-470C-9779-77F60F0721E7}"/>
              </a:ext>
            </a:extLst>
          </p:cNvPr>
          <p:cNvGrpSpPr/>
          <p:nvPr/>
        </p:nvGrpSpPr>
        <p:grpSpPr>
          <a:xfrm>
            <a:off x="9037259" y="3479561"/>
            <a:ext cx="3877863" cy="3877863"/>
            <a:chOff x="8771313" y="3483032"/>
            <a:chExt cx="3877863" cy="3877863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6F2A8FA0-5D82-4A14-8B6D-ECE878838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313" y="3483032"/>
              <a:ext cx="3877863" cy="38778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CAEC57-E131-417A-926A-09F7FAD1C0C9}"/>
                </a:ext>
              </a:extLst>
            </p:cNvPr>
            <p:cNvSpPr txBox="1"/>
            <p:nvPr/>
          </p:nvSpPr>
          <p:spPr>
            <a:xfrm>
              <a:off x="10939549" y="5153482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Toán</a:t>
              </a:r>
              <a:r>
                <a:rPr lang="en-US" dirty="0">
                  <a:latin typeface="UTM Avenida" panose="02040603050506020204" pitchFamily="18" charset="0"/>
                </a:rPr>
                <a:t> 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BB81C6-DF60-4DDA-A46B-8133C1B93A09}"/>
                </a:ext>
              </a:extLst>
            </p:cNvPr>
            <p:cNvSpPr txBox="1"/>
            <p:nvPr/>
          </p:nvSpPr>
          <p:spPr>
            <a:xfrm rot="15475868">
              <a:off x="9628909" y="6112217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Hình</a:t>
              </a:r>
              <a:r>
                <a:rPr lang="en-US" dirty="0">
                  <a:latin typeface="UTM Avenida" panose="02040603050506020204" pitchFamily="18" charset="0"/>
                </a:rPr>
                <a:t> </a:t>
              </a:r>
              <a:r>
                <a:rPr lang="en-US" dirty="0" err="1">
                  <a:latin typeface="UTM Avenida" panose="02040603050506020204" pitchFamily="18" charset="0"/>
                </a:rPr>
                <a:t>học</a:t>
              </a:r>
              <a:endParaRPr lang="en-US" dirty="0">
                <a:latin typeface="UTM Avenida" panose="02040603050506020204" pitchFamily="18" charset="0"/>
              </a:endParaRPr>
            </a:p>
          </p:txBody>
        </p: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4A37BC33-139F-457F-8089-B45847DEA700}"/>
              </a:ext>
            </a:extLst>
          </p:cNvPr>
          <p:cNvGrpSpPr>
            <a:grpSpLocks/>
          </p:cNvGrpSpPr>
          <p:nvPr/>
        </p:nvGrpSpPr>
        <p:grpSpPr bwMode="auto">
          <a:xfrm>
            <a:off x="1857958" y="682792"/>
            <a:ext cx="3532187" cy="1609725"/>
            <a:chOff x="2836652" y="1590676"/>
            <a:chExt cx="3608598" cy="16097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269049F-2AA6-4D7B-B8A4-36CD9B404C9C}"/>
                </a:ext>
              </a:extLst>
            </p:cNvPr>
            <p:cNvCxnSpPr/>
            <p:nvPr/>
          </p:nvCxnSpPr>
          <p:spPr>
            <a:xfrm flipH="1">
              <a:off x="2849627" y="1590676"/>
              <a:ext cx="37302" cy="16001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F1867E-607C-45D5-9483-2F5F8BC92151}"/>
                </a:ext>
              </a:extLst>
            </p:cNvPr>
            <p:cNvCxnSpPr/>
            <p:nvPr/>
          </p:nvCxnSpPr>
          <p:spPr>
            <a:xfrm>
              <a:off x="2867466" y="1590676"/>
              <a:ext cx="35777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92F9712-C702-483F-B569-3CA37E638157}"/>
                </a:ext>
              </a:extLst>
            </p:cNvPr>
            <p:cNvCxnSpPr/>
            <p:nvPr/>
          </p:nvCxnSpPr>
          <p:spPr>
            <a:xfrm>
              <a:off x="2836652" y="3200400"/>
              <a:ext cx="2726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7B4DB2-3954-40CA-A1B5-E2A018D2EE51}"/>
                </a:ext>
              </a:extLst>
            </p:cNvPr>
            <p:cNvCxnSpPr/>
            <p:nvPr/>
          </p:nvCxnSpPr>
          <p:spPr>
            <a:xfrm flipH="1">
              <a:off x="5562968" y="1590676"/>
              <a:ext cx="882282" cy="16097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B638D2-ADD5-4F85-A32D-D5B57D835725}"/>
              </a:ext>
            </a:extLst>
          </p:cNvPr>
          <p:cNvGrpSpPr>
            <a:grpSpLocks/>
          </p:cNvGrpSpPr>
          <p:nvPr/>
        </p:nvGrpSpPr>
        <p:grpSpPr bwMode="auto">
          <a:xfrm>
            <a:off x="970545" y="682792"/>
            <a:ext cx="912813" cy="1617663"/>
            <a:chOff x="558800" y="439050"/>
            <a:chExt cx="912124" cy="161835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B9DF174-38AC-4ED4-B126-5704B54FB84B}"/>
                </a:ext>
              </a:extLst>
            </p:cNvPr>
            <p:cNvCxnSpPr/>
            <p:nvPr/>
          </p:nvCxnSpPr>
          <p:spPr>
            <a:xfrm flipH="1">
              <a:off x="1432853" y="439050"/>
              <a:ext cx="38071" cy="1618350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3C6E98-6A4E-4284-A802-9C52E732CECD}"/>
                </a:ext>
              </a:extLst>
            </p:cNvPr>
            <p:cNvCxnSpPr/>
            <p:nvPr/>
          </p:nvCxnSpPr>
          <p:spPr>
            <a:xfrm flipH="1">
              <a:off x="558800" y="439050"/>
              <a:ext cx="893088" cy="1613585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276DB57-D5DA-49A7-89F1-DFD84114F117}"/>
                </a:ext>
              </a:extLst>
            </p:cNvPr>
            <p:cNvCxnSpPr/>
            <p:nvPr/>
          </p:nvCxnSpPr>
          <p:spPr>
            <a:xfrm>
              <a:off x="558800" y="2052635"/>
              <a:ext cx="874053" cy="4765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4">
            <a:extLst>
              <a:ext uri="{FF2B5EF4-FFF2-40B4-BE49-F238E27FC236}">
                <a16:creationId xmlns:a16="http://schemas.microsoft.com/office/drawing/2014/main" id="{2CB2195A-1D5D-4E0B-9C42-3D81BCB5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545" y="168442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6540D7E-41EF-4520-9528-07F4EAEB8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145" y="168442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AECA6C0A-2E29-4047-9EAC-A7A54CA17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745" y="2309980"/>
            <a:ext cx="66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C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382FFC84-C9CB-4C5E-81DB-8CB2BCDC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08" y="2302042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D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96E0822E-44A3-4601-A5E0-5DEA109C5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083" y="2225842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grpSp>
        <p:nvGrpSpPr>
          <p:cNvPr id="21" name="Group 39">
            <a:extLst>
              <a:ext uri="{FF2B5EF4-FFF2-40B4-BE49-F238E27FC236}">
                <a16:creationId xmlns:a16="http://schemas.microsoft.com/office/drawing/2014/main" id="{786E1ABC-3C1B-4AE1-8A9A-7C6091C58E26}"/>
              </a:ext>
            </a:extLst>
          </p:cNvPr>
          <p:cNvGrpSpPr>
            <a:grpSpLocks/>
          </p:cNvGrpSpPr>
          <p:nvPr/>
        </p:nvGrpSpPr>
        <p:grpSpPr bwMode="auto">
          <a:xfrm>
            <a:off x="995945" y="2335380"/>
            <a:ext cx="3556000" cy="228600"/>
            <a:chOff x="2311400" y="2362200"/>
            <a:chExt cx="3556000" cy="2286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11F3D2-A464-4696-95F1-113ED229C1CA}"/>
                </a:ext>
              </a:extLst>
            </p:cNvPr>
            <p:cNvCxnSpPr/>
            <p:nvPr/>
          </p:nvCxnSpPr>
          <p:spPr>
            <a:xfrm>
              <a:off x="2344738" y="2582862"/>
              <a:ext cx="3479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5D25142-DD50-49F0-B10E-65320A5417C6}"/>
                </a:ext>
              </a:extLst>
            </p:cNvPr>
            <p:cNvCxnSpPr/>
            <p:nvPr/>
          </p:nvCxnSpPr>
          <p:spPr>
            <a:xfrm flipH="1">
              <a:off x="2311400" y="2368550"/>
              <a:ext cx="3175" cy="22225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F0FD3A6-8791-4527-99D2-3471C0FBD3D5}"/>
                </a:ext>
              </a:extLst>
            </p:cNvPr>
            <p:cNvCxnSpPr/>
            <p:nvPr/>
          </p:nvCxnSpPr>
          <p:spPr>
            <a:xfrm flipH="1">
              <a:off x="5864225" y="2362200"/>
              <a:ext cx="3175" cy="22225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46">
            <a:extLst>
              <a:ext uri="{FF2B5EF4-FFF2-40B4-BE49-F238E27FC236}">
                <a16:creationId xmlns:a16="http://schemas.microsoft.com/office/drawing/2014/main" id="{1E972EE2-FA9B-41BB-8B33-222BFC7AA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270" y="2606842"/>
            <a:ext cx="3635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FF0000"/>
                </a:solidFill>
              </a:rPr>
              <a:t>a</a:t>
            </a:r>
            <a:endParaRPr lang="en-US" altLang="en-US" sz="25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47">
            <a:extLst>
              <a:ext uri="{FF2B5EF4-FFF2-40B4-BE49-F238E27FC236}">
                <a16:creationId xmlns:a16="http://schemas.microsoft.com/office/drawing/2014/main" id="{77667A78-A508-4BDC-B153-31DB7F6B3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08" y="1235242"/>
            <a:ext cx="3619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FF0000"/>
                </a:solidFill>
              </a:rPr>
              <a:t>h</a:t>
            </a:r>
            <a:endParaRPr lang="en-US" altLang="en-US" sz="25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E4AAC79A-FFF9-4BB9-BD3B-CCA44199FCB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46807" y="2419518"/>
            <a:ext cx="7604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sym typeface="Wingdings 2" panose="05020102010507070707" pitchFamily="18" charset="2"/>
              </a:rPr>
              <a:t>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09E4A7-1AF6-4ADC-A033-91CD703F53AC}"/>
              </a:ext>
            </a:extLst>
          </p:cNvPr>
          <p:cNvGrpSpPr>
            <a:grpSpLocks/>
          </p:cNvGrpSpPr>
          <p:nvPr/>
        </p:nvGrpSpPr>
        <p:grpSpPr bwMode="auto">
          <a:xfrm>
            <a:off x="1724608" y="244642"/>
            <a:ext cx="4191000" cy="2519363"/>
            <a:chOff x="5334000" y="304800"/>
            <a:chExt cx="4191000" cy="251906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FD08AE0-2AF9-4C8C-8AF0-742D85B8F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400" y="752476"/>
              <a:ext cx="3505200" cy="1609724"/>
              <a:chOff x="2836652" y="1590676"/>
              <a:chExt cx="3608598" cy="1609724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EC86F74-794E-4654-8AFA-58516A72F5E6}"/>
                  </a:ext>
                </a:extLst>
              </p:cNvPr>
              <p:cNvCxnSpPr/>
              <p:nvPr/>
            </p:nvCxnSpPr>
            <p:spPr>
              <a:xfrm flipH="1">
                <a:off x="2848092" y="1590622"/>
                <a:ext cx="39224" cy="160001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EC814B4-595F-4320-BC60-9539E44F1791}"/>
                  </a:ext>
                </a:extLst>
              </p:cNvPr>
              <p:cNvCxnSpPr/>
              <p:nvPr/>
            </p:nvCxnSpPr>
            <p:spPr>
              <a:xfrm>
                <a:off x="2867704" y="1590622"/>
                <a:ext cx="357754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631786D-9B1E-46CE-9BD1-B05362022EB8}"/>
                  </a:ext>
                </a:extLst>
              </p:cNvPr>
              <p:cNvCxnSpPr/>
              <p:nvPr/>
            </p:nvCxnSpPr>
            <p:spPr>
              <a:xfrm>
                <a:off x="2836652" y="3200157"/>
                <a:ext cx="272606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7598892-2393-4003-9DF7-F0856242127A}"/>
                  </a:ext>
                </a:extLst>
              </p:cNvPr>
              <p:cNvCxnSpPr/>
              <p:nvPr/>
            </p:nvCxnSpPr>
            <p:spPr>
              <a:xfrm flipH="1">
                <a:off x="5562712" y="1590622"/>
                <a:ext cx="882538" cy="160953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53">
              <a:extLst>
                <a:ext uri="{FF2B5EF4-FFF2-40B4-BE49-F238E27FC236}">
                  <a16:creationId xmlns:a16="http://schemas.microsoft.com/office/drawing/2014/main" id="{9047C88D-AE9E-45AC-8FF2-9C3D621A3C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0" y="304800"/>
              <a:ext cx="4191000" cy="2519065"/>
              <a:chOff x="5334000" y="304800"/>
              <a:chExt cx="4191000" cy="2519065"/>
            </a:xfrm>
          </p:grpSpPr>
          <p:sp>
            <p:nvSpPr>
              <p:cNvPr id="31" name="Text Box 4">
                <a:extLst>
                  <a:ext uri="{FF2B5EF4-FFF2-40B4-BE49-F238E27FC236}">
                    <a16:creationId xmlns:a16="http://schemas.microsoft.com/office/drawing/2014/main" id="{3B4A19FD-BD92-492B-A073-0C3F73E6C9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0" y="304800"/>
                <a:ext cx="660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A</a:t>
                </a:r>
              </a:p>
            </p:txBody>
          </p:sp>
          <p:sp>
            <p:nvSpPr>
              <p:cNvPr id="32" name="Text Box 4">
                <a:extLst>
                  <a:ext uri="{FF2B5EF4-FFF2-40B4-BE49-F238E27FC236}">
                    <a16:creationId xmlns:a16="http://schemas.microsoft.com/office/drawing/2014/main" id="{0E5157B5-11C5-4B9A-A3BB-688E6CC33D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64600" y="304800"/>
                <a:ext cx="660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B</a:t>
                </a:r>
              </a:p>
            </p:txBody>
          </p:sp>
          <p:sp>
            <p:nvSpPr>
              <p:cNvPr id="33" name="Text Box 4">
                <a:extLst>
                  <a:ext uri="{FF2B5EF4-FFF2-40B4-BE49-F238E27FC236}">
                    <a16:creationId xmlns:a16="http://schemas.microsoft.com/office/drawing/2014/main" id="{E04D11CB-52B2-4D1E-816C-F4C62EF642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0" y="2362200"/>
                <a:ext cx="660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H</a:t>
                </a:r>
              </a:p>
            </p:txBody>
          </p:sp>
        </p:grpSp>
      </p:grpSp>
      <p:sp>
        <p:nvSpPr>
          <p:cNvPr id="38" name="Text Box 7">
            <a:extLst>
              <a:ext uri="{FF2B5EF4-FFF2-40B4-BE49-F238E27FC236}">
                <a16:creationId xmlns:a16="http://schemas.microsoft.com/office/drawing/2014/main" id="{6724E92D-09EC-4442-964B-D75447292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1608" y="2319505"/>
            <a:ext cx="66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7872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4.44444E-6 L -0.00495 -0.355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77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04089 -0.0023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42787 0.005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9 -0.00116 L 0.72057 0.005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7" y="32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>
            <a:extLst>
              <a:ext uri="{FF2B5EF4-FFF2-40B4-BE49-F238E27FC236}">
                <a16:creationId xmlns:a16="http://schemas.microsoft.com/office/drawing/2014/main" id="{DB248E53-1C83-4E8A-B9FC-50D3DAEC8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3880"/>
            <a:ext cx="9144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88A997-0668-470C-9779-77F60F0721E7}"/>
              </a:ext>
            </a:extLst>
          </p:cNvPr>
          <p:cNvGrpSpPr/>
          <p:nvPr/>
        </p:nvGrpSpPr>
        <p:grpSpPr>
          <a:xfrm>
            <a:off x="9037259" y="3479561"/>
            <a:ext cx="3877863" cy="3877863"/>
            <a:chOff x="8771313" y="3483032"/>
            <a:chExt cx="3877863" cy="3877863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6F2A8FA0-5D82-4A14-8B6D-ECE878838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313" y="3483032"/>
              <a:ext cx="3877863" cy="38778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CAEC57-E131-417A-926A-09F7FAD1C0C9}"/>
                </a:ext>
              </a:extLst>
            </p:cNvPr>
            <p:cNvSpPr txBox="1"/>
            <p:nvPr/>
          </p:nvSpPr>
          <p:spPr>
            <a:xfrm>
              <a:off x="10939549" y="5153482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Toán</a:t>
              </a:r>
              <a:r>
                <a:rPr lang="en-US" dirty="0">
                  <a:latin typeface="UTM Avenida" panose="02040603050506020204" pitchFamily="18" charset="0"/>
                </a:rPr>
                <a:t> 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BB81C6-DF60-4DDA-A46B-8133C1B93A09}"/>
                </a:ext>
              </a:extLst>
            </p:cNvPr>
            <p:cNvSpPr txBox="1"/>
            <p:nvPr/>
          </p:nvSpPr>
          <p:spPr>
            <a:xfrm rot="15475868">
              <a:off x="9628909" y="6112217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Hình</a:t>
              </a:r>
              <a:r>
                <a:rPr lang="en-US" dirty="0">
                  <a:latin typeface="UTM Avenida" panose="02040603050506020204" pitchFamily="18" charset="0"/>
                </a:rPr>
                <a:t> </a:t>
              </a:r>
              <a:r>
                <a:rPr lang="en-US" dirty="0" err="1">
                  <a:latin typeface="UTM Avenida" panose="02040603050506020204" pitchFamily="18" charset="0"/>
                </a:rPr>
                <a:t>học</a:t>
              </a:r>
              <a:endParaRPr lang="en-US" dirty="0">
                <a:latin typeface="UTM Avenida" panose="0204060305050602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C5FE1A5-1E6F-4E20-84C2-65F13E0F8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85" y="3175000"/>
            <a:ext cx="91011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/>
              <a:t>- </a:t>
            </a:r>
            <a:r>
              <a:rPr lang="en-US" altLang="en-US" sz="2600">
                <a:solidFill>
                  <a:srgbClr val="FF0000"/>
                </a:solidFill>
              </a:rPr>
              <a:t>Chiều cao </a:t>
            </a:r>
            <a:r>
              <a:rPr lang="en-US" altLang="en-US" sz="2600"/>
              <a:t>hình bình hành bằng </a:t>
            </a:r>
            <a:r>
              <a:rPr lang="en-US" altLang="en-US" sz="2600">
                <a:solidFill>
                  <a:srgbClr val="FF0000"/>
                </a:solidFill>
              </a:rPr>
              <a:t>chiều rộng </a:t>
            </a:r>
            <a:r>
              <a:rPr lang="en-US" altLang="en-US" sz="2600"/>
              <a:t>hình chữ nhật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A2102-7D45-4B36-848F-E721FE909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85" y="3708400"/>
            <a:ext cx="9525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/>
              <a:t>- Độ dài </a:t>
            </a:r>
            <a:r>
              <a:rPr lang="en-US" altLang="en-US" sz="2600">
                <a:solidFill>
                  <a:srgbClr val="FF0000"/>
                </a:solidFill>
              </a:rPr>
              <a:t>cạnh đáy </a:t>
            </a:r>
            <a:r>
              <a:rPr lang="en-US" altLang="en-US" sz="2600"/>
              <a:t>hình bình hành bằng </a:t>
            </a:r>
            <a:r>
              <a:rPr lang="en-US" altLang="en-US" sz="2600">
                <a:solidFill>
                  <a:srgbClr val="FF0000"/>
                </a:solidFill>
              </a:rPr>
              <a:t>chiều dài </a:t>
            </a:r>
            <a:r>
              <a:rPr lang="en-US" altLang="en-US" sz="2600"/>
              <a:t>hình chữ nhật</a:t>
            </a:r>
          </a:p>
        </p:txBody>
      </p:sp>
      <p:grpSp>
        <p:nvGrpSpPr>
          <p:cNvPr id="41" name="Group 10">
            <a:extLst>
              <a:ext uri="{FF2B5EF4-FFF2-40B4-BE49-F238E27FC236}">
                <a16:creationId xmlns:a16="http://schemas.microsoft.com/office/drawing/2014/main" id="{9617979C-2C6B-43BE-A694-BB2B8F70BE5B}"/>
              </a:ext>
            </a:extLst>
          </p:cNvPr>
          <p:cNvGrpSpPr>
            <a:grpSpLocks/>
          </p:cNvGrpSpPr>
          <p:nvPr/>
        </p:nvGrpSpPr>
        <p:grpSpPr bwMode="auto">
          <a:xfrm>
            <a:off x="2101098" y="717550"/>
            <a:ext cx="3532187" cy="1609725"/>
            <a:chOff x="2836652" y="1590676"/>
            <a:chExt cx="3608598" cy="1609724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81EA68C-C43D-480D-B154-01B09B044168}"/>
                </a:ext>
              </a:extLst>
            </p:cNvPr>
            <p:cNvCxnSpPr/>
            <p:nvPr/>
          </p:nvCxnSpPr>
          <p:spPr>
            <a:xfrm flipH="1">
              <a:off x="2849627" y="1590676"/>
              <a:ext cx="37302" cy="16001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9DEA106-AD0B-4FF6-B020-2FB9FBE58A6C}"/>
                </a:ext>
              </a:extLst>
            </p:cNvPr>
            <p:cNvCxnSpPr/>
            <p:nvPr/>
          </p:nvCxnSpPr>
          <p:spPr>
            <a:xfrm>
              <a:off x="2867466" y="1590676"/>
              <a:ext cx="35777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080AF7-B1C2-4856-B64A-4F5495B78763}"/>
                </a:ext>
              </a:extLst>
            </p:cNvPr>
            <p:cNvCxnSpPr/>
            <p:nvPr/>
          </p:nvCxnSpPr>
          <p:spPr>
            <a:xfrm>
              <a:off x="2836652" y="3200400"/>
              <a:ext cx="2726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29D611-41B1-43DE-8A06-31C5A1B1A815}"/>
                </a:ext>
              </a:extLst>
            </p:cNvPr>
            <p:cNvCxnSpPr/>
            <p:nvPr/>
          </p:nvCxnSpPr>
          <p:spPr>
            <a:xfrm flipH="1">
              <a:off x="5562968" y="1590676"/>
              <a:ext cx="882282" cy="16097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15">
            <a:extLst>
              <a:ext uri="{FF2B5EF4-FFF2-40B4-BE49-F238E27FC236}">
                <a16:creationId xmlns:a16="http://schemas.microsoft.com/office/drawing/2014/main" id="{A631125D-C197-49B5-8EFD-4521B8A076AF}"/>
              </a:ext>
            </a:extLst>
          </p:cNvPr>
          <p:cNvGrpSpPr>
            <a:grpSpLocks/>
          </p:cNvGrpSpPr>
          <p:nvPr/>
        </p:nvGrpSpPr>
        <p:grpSpPr bwMode="auto">
          <a:xfrm>
            <a:off x="1213685" y="717550"/>
            <a:ext cx="912813" cy="1617663"/>
            <a:chOff x="558800" y="439050"/>
            <a:chExt cx="912124" cy="161835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2ADDDCB-62E1-48EB-82C7-3067D0D9783E}"/>
                </a:ext>
              </a:extLst>
            </p:cNvPr>
            <p:cNvCxnSpPr/>
            <p:nvPr/>
          </p:nvCxnSpPr>
          <p:spPr>
            <a:xfrm flipH="1">
              <a:off x="1432853" y="439050"/>
              <a:ext cx="38071" cy="1618350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D2340A2-DCC4-4D87-BE21-CAE9E5AB17D7}"/>
                </a:ext>
              </a:extLst>
            </p:cNvPr>
            <p:cNvCxnSpPr/>
            <p:nvPr/>
          </p:nvCxnSpPr>
          <p:spPr>
            <a:xfrm flipH="1">
              <a:off x="558800" y="439050"/>
              <a:ext cx="893088" cy="1613585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13798A9-FEDE-4660-89A1-106AE3F8FCE2}"/>
                </a:ext>
              </a:extLst>
            </p:cNvPr>
            <p:cNvCxnSpPr/>
            <p:nvPr/>
          </p:nvCxnSpPr>
          <p:spPr>
            <a:xfrm>
              <a:off x="558800" y="2052635"/>
              <a:ext cx="874053" cy="4765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Box 4">
            <a:extLst>
              <a:ext uri="{FF2B5EF4-FFF2-40B4-BE49-F238E27FC236}">
                <a16:creationId xmlns:a16="http://schemas.microsoft.com/office/drawing/2014/main" id="{6E4170C2-727E-4DF9-A03C-64704B98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685" y="203200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105622D6-E1CD-4F25-9E2B-1AEA8FB5F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6285" y="203200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405CDE74-B569-456E-B922-793DD19E8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885" y="2344738"/>
            <a:ext cx="66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C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D97AA8A-C2E5-47E7-BC0C-268ABD3CC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548" y="2336800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D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46FA9012-EB98-430E-9CFF-F453A5052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223" y="2260600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grpSp>
        <p:nvGrpSpPr>
          <p:cNvPr id="55" name="Group 24">
            <a:extLst>
              <a:ext uri="{FF2B5EF4-FFF2-40B4-BE49-F238E27FC236}">
                <a16:creationId xmlns:a16="http://schemas.microsoft.com/office/drawing/2014/main" id="{CF2A453B-8EF0-4287-B85D-9CA4B1D7B5FB}"/>
              </a:ext>
            </a:extLst>
          </p:cNvPr>
          <p:cNvGrpSpPr>
            <a:grpSpLocks/>
          </p:cNvGrpSpPr>
          <p:nvPr/>
        </p:nvGrpSpPr>
        <p:grpSpPr bwMode="auto">
          <a:xfrm>
            <a:off x="1239085" y="2370138"/>
            <a:ext cx="3556000" cy="228600"/>
            <a:chOff x="2311400" y="2362200"/>
            <a:chExt cx="3556000" cy="228600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6907B61-FBFA-47B5-AB09-8F96F897124C}"/>
                </a:ext>
              </a:extLst>
            </p:cNvPr>
            <p:cNvCxnSpPr/>
            <p:nvPr/>
          </p:nvCxnSpPr>
          <p:spPr>
            <a:xfrm>
              <a:off x="2344738" y="2582862"/>
              <a:ext cx="3479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7881839-7105-49AB-8F94-23D3F00C252A}"/>
                </a:ext>
              </a:extLst>
            </p:cNvPr>
            <p:cNvCxnSpPr/>
            <p:nvPr/>
          </p:nvCxnSpPr>
          <p:spPr>
            <a:xfrm flipH="1">
              <a:off x="2311400" y="2368550"/>
              <a:ext cx="3175" cy="22225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DC1676E-DEAB-49A3-8409-BBA20E79F7BA}"/>
                </a:ext>
              </a:extLst>
            </p:cNvPr>
            <p:cNvCxnSpPr/>
            <p:nvPr/>
          </p:nvCxnSpPr>
          <p:spPr>
            <a:xfrm flipH="1">
              <a:off x="5864225" y="2362200"/>
              <a:ext cx="3175" cy="22225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28">
            <a:extLst>
              <a:ext uri="{FF2B5EF4-FFF2-40B4-BE49-F238E27FC236}">
                <a16:creationId xmlns:a16="http://schemas.microsoft.com/office/drawing/2014/main" id="{D56C96E5-6F74-40F9-8325-21B370DBC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8423" y="2619375"/>
            <a:ext cx="3635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FF0000"/>
                </a:solidFill>
              </a:rPr>
              <a:t>a</a:t>
            </a:r>
            <a:endParaRPr lang="en-US" altLang="en-US" sz="25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" name="Rectangle 29">
            <a:extLst>
              <a:ext uri="{FF2B5EF4-FFF2-40B4-BE49-F238E27FC236}">
                <a16:creationId xmlns:a16="http://schemas.microsoft.com/office/drawing/2014/main" id="{CE2D82AF-16E0-4F3D-B3D2-FBA8A3363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898" y="1270000"/>
            <a:ext cx="3619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FF0000"/>
                </a:solidFill>
              </a:rPr>
              <a:t>h</a:t>
            </a:r>
            <a:endParaRPr lang="en-US" altLang="en-US" sz="25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" name="Group 31">
            <a:extLst>
              <a:ext uri="{FF2B5EF4-FFF2-40B4-BE49-F238E27FC236}">
                <a16:creationId xmlns:a16="http://schemas.microsoft.com/office/drawing/2014/main" id="{ECCE0045-878F-4A43-910B-126E229CF22D}"/>
              </a:ext>
            </a:extLst>
          </p:cNvPr>
          <p:cNvGrpSpPr>
            <a:grpSpLocks/>
          </p:cNvGrpSpPr>
          <p:nvPr/>
        </p:nvGrpSpPr>
        <p:grpSpPr bwMode="auto">
          <a:xfrm>
            <a:off x="6242885" y="279400"/>
            <a:ext cx="4191000" cy="2519363"/>
            <a:chOff x="5334000" y="304800"/>
            <a:chExt cx="4191000" cy="2519065"/>
          </a:xfrm>
        </p:grpSpPr>
        <p:grpSp>
          <p:nvGrpSpPr>
            <p:cNvPr id="62" name="Group 32">
              <a:extLst>
                <a:ext uri="{FF2B5EF4-FFF2-40B4-BE49-F238E27FC236}">
                  <a16:creationId xmlns:a16="http://schemas.microsoft.com/office/drawing/2014/main" id="{3084FEC8-F765-4A57-8F23-0F8F51E277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400" y="752476"/>
              <a:ext cx="3505200" cy="1609724"/>
              <a:chOff x="2836652" y="1590676"/>
              <a:chExt cx="3608598" cy="1609724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72B099F-A38E-4A60-BAD0-B80CB72123FE}"/>
                  </a:ext>
                </a:extLst>
              </p:cNvPr>
              <p:cNvCxnSpPr/>
              <p:nvPr/>
            </p:nvCxnSpPr>
            <p:spPr>
              <a:xfrm flipH="1">
                <a:off x="2848093" y="1590622"/>
                <a:ext cx="39224" cy="160001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D5494A1-D386-45BF-8D5F-8A85232A05CD}"/>
                  </a:ext>
                </a:extLst>
              </p:cNvPr>
              <p:cNvCxnSpPr/>
              <p:nvPr/>
            </p:nvCxnSpPr>
            <p:spPr>
              <a:xfrm>
                <a:off x="2867705" y="1590622"/>
                <a:ext cx="357754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BACBA8A-E7B7-4230-8A70-11A465D63ED1}"/>
                  </a:ext>
                </a:extLst>
              </p:cNvPr>
              <p:cNvCxnSpPr/>
              <p:nvPr/>
            </p:nvCxnSpPr>
            <p:spPr>
              <a:xfrm>
                <a:off x="2836652" y="3200157"/>
                <a:ext cx="272606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AE8E2B2-7DB2-420C-8E97-908BCA8D7267}"/>
                  </a:ext>
                </a:extLst>
              </p:cNvPr>
              <p:cNvCxnSpPr/>
              <p:nvPr/>
            </p:nvCxnSpPr>
            <p:spPr>
              <a:xfrm flipH="1">
                <a:off x="5562712" y="1590622"/>
                <a:ext cx="882538" cy="160953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33">
              <a:extLst>
                <a:ext uri="{FF2B5EF4-FFF2-40B4-BE49-F238E27FC236}">
                  <a16:creationId xmlns:a16="http://schemas.microsoft.com/office/drawing/2014/main" id="{D70413E2-0BBF-4ACE-8809-F0B08D536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0" y="304800"/>
              <a:ext cx="4191000" cy="2519065"/>
              <a:chOff x="5334000" y="304800"/>
              <a:chExt cx="4191000" cy="2519065"/>
            </a:xfrm>
          </p:grpSpPr>
          <p:sp>
            <p:nvSpPr>
              <p:cNvPr id="64" name="Text Box 4">
                <a:extLst>
                  <a:ext uri="{FF2B5EF4-FFF2-40B4-BE49-F238E27FC236}">
                    <a16:creationId xmlns:a16="http://schemas.microsoft.com/office/drawing/2014/main" id="{8CFD1C15-BA8C-46BD-9861-05166D2AAC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0" y="304800"/>
                <a:ext cx="660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A</a:t>
                </a:r>
              </a:p>
            </p:txBody>
          </p:sp>
          <p:sp>
            <p:nvSpPr>
              <p:cNvPr id="65" name="Text Box 4">
                <a:extLst>
                  <a:ext uri="{FF2B5EF4-FFF2-40B4-BE49-F238E27FC236}">
                    <a16:creationId xmlns:a16="http://schemas.microsoft.com/office/drawing/2014/main" id="{FD8170E8-B40F-4B41-AA15-924B1E1DDF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64600" y="304800"/>
                <a:ext cx="660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B</a:t>
                </a:r>
              </a:p>
            </p:txBody>
          </p:sp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id="{5432AE3F-A8A9-4C29-B292-F26C1FD3BE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0" y="2362200"/>
                <a:ext cx="660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H</a:t>
                </a:r>
              </a:p>
            </p:txBody>
          </p:sp>
        </p:grpSp>
      </p:grpSp>
      <p:grpSp>
        <p:nvGrpSpPr>
          <p:cNvPr id="71" name="Group 41">
            <a:extLst>
              <a:ext uri="{FF2B5EF4-FFF2-40B4-BE49-F238E27FC236}">
                <a16:creationId xmlns:a16="http://schemas.microsoft.com/office/drawing/2014/main" id="{46E65AF8-F22B-4374-9379-3509F86272E6}"/>
              </a:ext>
            </a:extLst>
          </p:cNvPr>
          <p:cNvGrpSpPr>
            <a:grpSpLocks/>
          </p:cNvGrpSpPr>
          <p:nvPr/>
        </p:nvGrpSpPr>
        <p:grpSpPr bwMode="auto">
          <a:xfrm>
            <a:off x="9043235" y="717550"/>
            <a:ext cx="895350" cy="1627188"/>
            <a:chOff x="539641" y="437254"/>
            <a:chExt cx="895459" cy="1627874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FDCD6FB-4459-4F0F-AA1A-6D3261EC0538}"/>
                </a:ext>
              </a:extLst>
            </p:cNvPr>
            <p:cNvCxnSpPr/>
            <p:nvPr/>
          </p:nvCxnSpPr>
          <p:spPr>
            <a:xfrm flipH="1">
              <a:off x="1396995" y="438843"/>
              <a:ext cx="38105" cy="1618344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F642D76-170B-4B06-AC92-E8E9149DF277}"/>
                </a:ext>
              </a:extLst>
            </p:cNvPr>
            <p:cNvCxnSpPr/>
            <p:nvPr/>
          </p:nvCxnSpPr>
          <p:spPr>
            <a:xfrm flipH="1">
              <a:off x="550755" y="437254"/>
              <a:ext cx="857354" cy="1615169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BBB3BA9-16AA-474D-9B54-C4ACA9A92F0E}"/>
                </a:ext>
              </a:extLst>
            </p:cNvPr>
            <p:cNvCxnSpPr/>
            <p:nvPr/>
          </p:nvCxnSpPr>
          <p:spPr>
            <a:xfrm>
              <a:off x="539641" y="2065128"/>
              <a:ext cx="857354" cy="0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 Box 7">
            <a:extLst>
              <a:ext uri="{FF2B5EF4-FFF2-40B4-BE49-F238E27FC236}">
                <a16:creationId xmlns:a16="http://schemas.microsoft.com/office/drawing/2014/main" id="{BB4DE125-3336-4A76-A8FC-CC1A269EA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3485" y="2336800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I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C69B25F-C107-4ABE-A786-89FC6FAE4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773" y="2368550"/>
            <a:ext cx="1066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5cm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0A51A77-73B5-4743-B50D-49418CBFF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948" y="1304925"/>
            <a:ext cx="1066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3cm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D3C77A-7CB1-403F-AF1D-EE5B154E5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685" y="2592388"/>
            <a:ext cx="1066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5cm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BA5FF88-0D56-4603-82A6-16DE31B4E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123" y="1041400"/>
            <a:ext cx="1066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3cm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26BFECD-8AAA-41DD-A19C-25251B5F7D11}"/>
              </a:ext>
            </a:extLst>
          </p:cNvPr>
          <p:cNvCxnSpPr/>
          <p:nvPr/>
        </p:nvCxnSpPr>
        <p:spPr>
          <a:xfrm>
            <a:off x="5633285" y="4241800"/>
            <a:ext cx="0" cy="1905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D01BDE14-105D-473E-AEF9-11FCE3831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685" y="4283075"/>
            <a:ext cx="4800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003399"/>
                </a:solidFill>
              </a:rPr>
              <a:t>Diện tích của hình chữ nhật là: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69BCD5F-DA6D-4A38-B861-B04013A9B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285" y="4765675"/>
            <a:ext cx="2605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/>
              <a:t>5 x 3 = 15 (</a:t>
            </a:r>
            <a:r>
              <a:rPr lang="en-US" altLang="en-US" sz="2700">
                <a:latin typeface="Times New Roman" panose="02020603050405020304" pitchFamily="18" charset="0"/>
              </a:rPr>
              <a:t>cm</a:t>
            </a:r>
            <a:r>
              <a:rPr lang="en-US" altLang="en-US" sz="2700" baseline="30000">
                <a:latin typeface="Times New Roman" panose="02020603050405020304" pitchFamily="18" charset="0"/>
              </a:rPr>
              <a:t>2</a:t>
            </a:r>
            <a:r>
              <a:rPr lang="en-US" altLang="en-US" sz="2700"/>
              <a:t>)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0B2700E-ABC7-4292-A8C8-6240BB351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485" y="5314950"/>
            <a:ext cx="3011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>
                <a:solidFill>
                  <a:srgbClr val="FF0000"/>
                </a:solidFill>
              </a:rPr>
              <a:t>Đáp số: </a:t>
            </a:r>
            <a:r>
              <a:rPr lang="en-US" altLang="en-US" sz="2600">
                <a:solidFill>
                  <a:srgbClr val="003399"/>
                </a:solidFill>
              </a:rPr>
              <a:t>15 (</a:t>
            </a:r>
            <a:r>
              <a:rPr lang="en-US" altLang="en-US" sz="2600">
                <a:solidFill>
                  <a:srgbClr val="003399"/>
                </a:solidFill>
                <a:latin typeface="Times New Roman" panose="02020603050405020304" pitchFamily="18" charset="0"/>
              </a:rPr>
              <a:t>cm</a:t>
            </a:r>
            <a:r>
              <a:rPr lang="en-US" altLang="en-US" sz="2600" baseline="30000">
                <a:solidFill>
                  <a:srgbClr val="003399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00">
                <a:solidFill>
                  <a:srgbClr val="003399"/>
                </a:solidFill>
              </a:rPr>
              <a:t>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B30E6D1-461A-4706-B8DF-7DC60AC2E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68" y="4283075"/>
            <a:ext cx="52202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003399"/>
                </a:solidFill>
              </a:rPr>
              <a:t>Diện tích của hình bình hành là: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05DB827-8F53-48F8-BB1E-A332ADCE3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085" y="4765675"/>
            <a:ext cx="2605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/>
              <a:t>5 x 3 = 15 (</a:t>
            </a:r>
            <a:r>
              <a:rPr lang="en-US" altLang="en-US" sz="2700">
                <a:latin typeface="Times New Roman" panose="02020603050405020304" pitchFamily="18" charset="0"/>
              </a:rPr>
              <a:t>cm</a:t>
            </a:r>
            <a:r>
              <a:rPr lang="en-US" altLang="en-US" sz="2700" baseline="30000">
                <a:latin typeface="Times New Roman" panose="02020603050405020304" pitchFamily="18" charset="0"/>
              </a:rPr>
              <a:t>2</a:t>
            </a:r>
            <a:r>
              <a:rPr lang="en-US" altLang="en-US" sz="2700"/>
              <a:t>)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AE24F8-06A7-4761-B195-0B8B2F019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285" y="5314950"/>
            <a:ext cx="3011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>
                <a:solidFill>
                  <a:srgbClr val="FF0000"/>
                </a:solidFill>
              </a:rPr>
              <a:t>Đáp số: </a:t>
            </a:r>
            <a:r>
              <a:rPr lang="en-US" altLang="en-US" sz="2600">
                <a:solidFill>
                  <a:srgbClr val="003399"/>
                </a:solidFill>
              </a:rPr>
              <a:t>15 (</a:t>
            </a:r>
            <a:r>
              <a:rPr lang="en-US" altLang="en-US" sz="2600">
                <a:solidFill>
                  <a:srgbClr val="003399"/>
                </a:solidFill>
                <a:latin typeface="Times New Roman" panose="02020603050405020304" pitchFamily="18" charset="0"/>
              </a:rPr>
              <a:t>cm</a:t>
            </a:r>
            <a:r>
              <a:rPr lang="en-US" altLang="en-US" sz="2600" baseline="30000">
                <a:solidFill>
                  <a:srgbClr val="003399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00">
                <a:solidFill>
                  <a:srgbClr val="003399"/>
                </a:solidFill>
              </a:rPr>
              <a:t>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38912F8-00D0-43DF-8793-0E91D4122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363" y="6175219"/>
            <a:ext cx="9525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/>
              <a:t>Diện tích hình bình hành </a:t>
            </a:r>
            <a:r>
              <a:rPr lang="en-US" altLang="en-US" sz="2600" b="1">
                <a:solidFill>
                  <a:srgbClr val="FF0000"/>
                </a:solidFill>
              </a:rPr>
              <a:t>bằng</a:t>
            </a:r>
            <a:r>
              <a:rPr lang="en-US" altLang="en-US" sz="2600"/>
              <a:t> diện tích hình chữ nhật</a:t>
            </a:r>
          </a:p>
        </p:txBody>
      </p:sp>
    </p:spTree>
    <p:extLst>
      <p:ext uri="{BB962C8B-B14F-4D97-AF65-F5344CB8AC3E}">
        <p14:creationId xmlns:p14="http://schemas.microsoft.com/office/powerpoint/2010/main" val="10645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76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>
            <a:extLst>
              <a:ext uri="{FF2B5EF4-FFF2-40B4-BE49-F238E27FC236}">
                <a16:creationId xmlns:a16="http://schemas.microsoft.com/office/drawing/2014/main" id="{DB248E53-1C83-4E8A-B9FC-50D3DAEC8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3880"/>
            <a:ext cx="9144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88" name="Group 10">
            <a:extLst>
              <a:ext uri="{FF2B5EF4-FFF2-40B4-BE49-F238E27FC236}">
                <a16:creationId xmlns:a16="http://schemas.microsoft.com/office/drawing/2014/main" id="{32CAF55A-60E1-47AF-9082-6A11869CA6DD}"/>
              </a:ext>
            </a:extLst>
          </p:cNvPr>
          <p:cNvGrpSpPr>
            <a:grpSpLocks/>
          </p:cNvGrpSpPr>
          <p:nvPr/>
        </p:nvGrpSpPr>
        <p:grpSpPr bwMode="auto">
          <a:xfrm>
            <a:off x="2226929" y="514845"/>
            <a:ext cx="3532187" cy="1609725"/>
            <a:chOff x="2836652" y="1590676"/>
            <a:chExt cx="3608598" cy="1609724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227F8F6-B0E9-49A6-8D7D-8F0E6F8E642E}"/>
                </a:ext>
              </a:extLst>
            </p:cNvPr>
            <p:cNvCxnSpPr/>
            <p:nvPr/>
          </p:nvCxnSpPr>
          <p:spPr>
            <a:xfrm flipH="1">
              <a:off x="2849627" y="1590676"/>
              <a:ext cx="37302" cy="16001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8D66F3BD-D7EE-4A3E-B56E-93EF7B442977}"/>
                </a:ext>
              </a:extLst>
            </p:cNvPr>
            <p:cNvCxnSpPr/>
            <p:nvPr/>
          </p:nvCxnSpPr>
          <p:spPr>
            <a:xfrm>
              <a:off x="2867466" y="1590676"/>
              <a:ext cx="35777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3E92C9D-3F50-4CF1-9D85-FA25E928BFC2}"/>
                </a:ext>
              </a:extLst>
            </p:cNvPr>
            <p:cNvCxnSpPr/>
            <p:nvPr/>
          </p:nvCxnSpPr>
          <p:spPr>
            <a:xfrm>
              <a:off x="2836652" y="3200400"/>
              <a:ext cx="2726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3A8130E-A6C5-48FD-A45F-B7EB923D0336}"/>
                </a:ext>
              </a:extLst>
            </p:cNvPr>
            <p:cNvCxnSpPr/>
            <p:nvPr/>
          </p:nvCxnSpPr>
          <p:spPr>
            <a:xfrm flipH="1">
              <a:off x="5562968" y="1590676"/>
              <a:ext cx="882282" cy="16097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 15">
            <a:extLst>
              <a:ext uri="{FF2B5EF4-FFF2-40B4-BE49-F238E27FC236}">
                <a16:creationId xmlns:a16="http://schemas.microsoft.com/office/drawing/2014/main" id="{83F559C5-138E-41AB-90C3-0D64F5EAFDE4}"/>
              </a:ext>
            </a:extLst>
          </p:cNvPr>
          <p:cNvGrpSpPr>
            <a:grpSpLocks/>
          </p:cNvGrpSpPr>
          <p:nvPr/>
        </p:nvGrpSpPr>
        <p:grpSpPr bwMode="auto">
          <a:xfrm>
            <a:off x="1339516" y="514845"/>
            <a:ext cx="912813" cy="1617663"/>
            <a:chOff x="558800" y="439050"/>
            <a:chExt cx="912124" cy="1618350"/>
          </a:xfrm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619738D4-1482-497A-964B-1C1A6F958725}"/>
                </a:ext>
              </a:extLst>
            </p:cNvPr>
            <p:cNvCxnSpPr/>
            <p:nvPr/>
          </p:nvCxnSpPr>
          <p:spPr>
            <a:xfrm flipH="1">
              <a:off x="1432853" y="439050"/>
              <a:ext cx="38071" cy="1618350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94C61E56-2CEE-432C-9607-7193D2D48EA8}"/>
                </a:ext>
              </a:extLst>
            </p:cNvPr>
            <p:cNvCxnSpPr/>
            <p:nvPr/>
          </p:nvCxnSpPr>
          <p:spPr>
            <a:xfrm flipH="1">
              <a:off x="558800" y="439050"/>
              <a:ext cx="893088" cy="1613585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5BEDD321-01BD-4B07-AFEB-CCDBE016ADBA}"/>
                </a:ext>
              </a:extLst>
            </p:cNvPr>
            <p:cNvCxnSpPr/>
            <p:nvPr/>
          </p:nvCxnSpPr>
          <p:spPr>
            <a:xfrm>
              <a:off x="558800" y="2052635"/>
              <a:ext cx="874053" cy="4765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Text Box 4">
            <a:extLst>
              <a:ext uri="{FF2B5EF4-FFF2-40B4-BE49-F238E27FC236}">
                <a16:creationId xmlns:a16="http://schemas.microsoft.com/office/drawing/2014/main" id="{932C6275-1634-479E-9636-804FA3EF6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516" y="49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198" name="Text Box 4">
            <a:extLst>
              <a:ext uri="{FF2B5EF4-FFF2-40B4-BE49-F238E27FC236}">
                <a16:creationId xmlns:a16="http://schemas.microsoft.com/office/drawing/2014/main" id="{AB3E2147-4D02-482D-AAC2-1BD1E80B2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116" y="49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199" name="Text Box 4">
            <a:extLst>
              <a:ext uri="{FF2B5EF4-FFF2-40B4-BE49-F238E27FC236}">
                <a16:creationId xmlns:a16="http://schemas.microsoft.com/office/drawing/2014/main" id="{B7DA81F0-2E13-4484-98B9-A28AA4974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716" y="2142033"/>
            <a:ext cx="66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C</a:t>
            </a:r>
          </a:p>
        </p:txBody>
      </p:sp>
      <p:sp>
        <p:nvSpPr>
          <p:cNvPr id="200" name="Text Box 4">
            <a:extLst>
              <a:ext uri="{FF2B5EF4-FFF2-40B4-BE49-F238E27FC236}">
                <a16:creationId xmlns:a16="http://schemas.microsoft.com/office/drawing/2014/main" id="{88491488-D12A-4668-A010-0EA08A093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379" y="213409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D</a:t>
            </a:r>
          </a:p>
        </p:txBody>
      </p:sp>
      <p:sp>
        <p:nvSpPr>
          <p:cNvPr id="201" name="Text Box 4">
            <a:extLst>
              <a:ext uri="{FF2B5EF4-FFF2-40B4-BE49-F238E27FC236}">
                <a16:creationId xmlns:a16="http://schemas.microsoft.com/office/drawing/2014/main" id="{B1B43B7C-2A16-4419-B446-EE8E89A0D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054" y="205789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grpSp>
        <p:nvGrpSpPr>
          <p:cNvPr id="202" name="Group 24">
            <a:extLst>
              <a:ext uri="{FF2B5EF4-FFF2-40B4-BE49-F238E27FC236}">
                <a16:creationId xmlns:a16="http://schemas.microsoft.com/office/drawing/2014/main" id="{BA22D583-B07B-49A8-A99E-F3A14D277AF3}"/>
              </a:ext>
            </a:extLst>
          </p:cNvPr>
          <p:cNvGrpSpPr>
            <a:grpSpLocks/>
          </p:cNvGrpSpPr>
          <p:nvPr/>
        </p:nvGrpSpPr>
        <p:grpSpPr bwMode="auto">
          <a:xfrm>
            <a:off x="1364916" y="2167433"/>
            <a:ext cx="3556000" cy="228600"/>
            <a:chOff x="2311400" y="2362200"/>
            <a:chExt cx="3556000" cy="228600"/>
          </a:xfrm>
        </p:grpSpPr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85A5CB92-44A9-4E89-BD7A-4D9FC63E3867}"/>
                </a:ext>
              </a:extLst>
            </p:cNvPr>
            <p:cNvCxnSpPr/>
            <p:nvPr/>
          </p:nvCxnSpPr>
          <p:spPr>
            <a:xfrm>
              <a:off x="2344738" y="2582862"/>
              <a:ext cx="3479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F20AAFFC-3411-48E7-A85F-6EEF78576BBB}"/>
                </a:ext>
              </a:extLst>
            </p:cNvPr>
            <p:cNvCxnSpPr/>
            <p:nvPr/>
          </p:nvCxnSpPr>
          <p:spPr>
            <a:xfrm flipH="1">
              <a:off x="2311400" y="2368550"/>
              <a:ext cx="3175" cy="22225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F0822A7D-EEAB-41C2-8B61-8CA8F69FC82A}"/>
                </a:ext>
              </a:extLst>
            </p:cNvPr>
            <p:cNvCxnSpPr/>
            <p:nvPr/>
          </p:nvCxnSpPr>
          <p:spPr>
            <a:xfrm flipH="1">
              <a:off x="5864225" y="2362200"/>
              <a:ext cx="3175" cy="22225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" name="Rectangle 28">
            <a:extLst>
              <a:ext uri="{FF2B5EF4-FFF2-40B4-BE49-F238E27FC236}">
                <a16:creationId xmlns:a16="http://schemas.microsoft.com/office/drawing/2014/main" id="{8D7F4F36-E86C-4DD6-9D91-434A06AA9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254" y="2416670"/>
            <a:ext cx="3635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FF0000"/>
                </a:solidFill>
              </a:rPr>
              <a:t>a</a:t>
            </a:r>
            <a:endParaRPr lang="en-US" altLang="en-US" sz="25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7" name="Rectangle 29">
            <a:extLst>
              <a:ext uri="{FF2B5EF4-FFF2-40B4-BE49-F238E27FC236}">
                <a16:creationId xmlns:a16="http://schemas.microsoft.com/office/drawing/2014/main" id="{0C49B75D-21A4-455C-99BA-149FCDDA4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729" y="1067295"/>
            <a:ext cx="3619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solidFill>
                  <a:srgbClr val="FF0000"/>
                </a:solidFill>
              </a:rPr>
              <a:t>h</a:t>
            </a:r>
            <a:endParaRPr lang="en-US" altLang="en-US" sz="25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08" name="Group 31">
            <a:extLst>
              <a:ext uri="{FF2B5EF4-FFF2-40B4-BE49-F238E27FC236}">
                <a16:creationId xmlns:a16="http://schemas.microsoft.com/office/drawing/2014/main" id="{D87C185F-8767-457D-B7A5-CA1F44B5DD27}"/>
              </a:ext>
            </a:extLst>
          </p:cNvPr>
          <p:cNvGrpSpPr>
            <a:grpSpLocks/>
          </p:cNvGrpSpPr>
          <p:nvPr/>
        </p:nvGrpSpPr>
        <p:grpSpPr bwMode="auto">
          <a:xfrm>
            <a:off x="6368716" y="76695"/>
            <a:ext cx="4191000" cy="2519363"/>
            <a:chOff x="5334000" y="304800"/>
            <a:chExt cx="4191000" cy="2519065"/>
          </a:xfrm>
        </p:grpSpPr>
        <p:grpSp>
          <p:nvGrpSpPr>
            <p:cNvPr id="209" name="Group 32">
              <a:extLst>
                <a:ext uri="{FF2B5EF4-FFF2-40B4-BE49-F238E27FC236}">
                  <a16:creationId xmlns:a16="http://schemas.microsoft.com/office/drawing/2014/main" id="{359CA87B-9842-4653-AC5E-9CB3D80C8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400" y="752476"/>
              <a:ext cx="3505200" cy="1609724"/>
              <a:chOff x="2836652" y="1590676"/>
              <a:chExt cx="3608598" cy="1609724"/>
            </a:xfrm>
          </p:grpSpPr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4AFE5894-F223-45BF-A8E5-58AD80590569}"/>
                  </a:ext>
                </a:extLst>
              </p:cNvPr>
              <p:cNvCxnSpPr/>
              <p:nvPr/>
            </p:nvCxnSpPr>
            <p:spPr>
              <a:xfrm flipH="1">
                <a:off x="2848093" y="1590622"/>
                <a:ext cx="39224" cy="160001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9844BC5-63F1-48E5-98CB-CDC3E6F0DD3E}"/>
                  </a:ext>
                </a:extLst>
              </p:cNvPr>
              <p:cNvCxnSpPr/>
              <p:nvPr/>
            </p:nvCxnSpPr>
            <p:spPr>
              <a:xfrm>
                <a:off x="2867705" y="1590622"/>
                <a:ext cx="357754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F4A96678-8325-4313-A4B2-59E9C02FA796}"/>
                  </a:ext>
                </a:extLst>
              </p:cNvPr>
              <p:cNvCxnSpPr/>
              <p:nvPr/>
            </p:nvCxnSpPr>
            <p:spPr>
              <a:xfrm>
                <a:off x="2836652" y="3200157"/>
                <a:ext cx="272606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7CBE6F66-523A-430A-A7F8-F39D0D7CB40D}"/>
                  </a:ext>
                </a:extLst>
              </p:cNvPr>
              <p:cNvCxnSpPr/>
              <p:nvPr/>
            </p:nvCxnSpPr>
            <p:spPr>
              <a:xfrm flipH="1">
                <a:off x="5562712" y="1590622"/>
                <a:ext cx="882538" cy="160953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33">
              <a:extLst>
                <a:ext uri="{FF2B5EF4-FFF2-40B4-BE49-F238E27FC236}">
                  <a16:creationId xmlns:a16="http://schemas.microsoft.com/office/drawing/2014/main" id="{36871E8F-7E89-474E-8762-35F3668810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0" y="304800"/>
              <a:ext cx="4191000" cy="2519065"/>
              <a:chOff x="5334000" y="304800"/>
              <a:chExt cx="4191000" cy="2519065"/>
            </a:xfrm>
          </p:grpSpPr>
          <p:sp>
            <p:nvSpPr>
              <p:cNvPr id="211" name="Text Box 4">
                <a:extLst>
                  <a:ext uri="{FF2B5EF4-FFF2-40B4-BE49-F238E27FC236}">
                    <a16:creationId xmlns:a16="http://schemas.microsoft.com/office/drawing/2014/main" id="{B68E6DCA-F214-4013-B535-11573D17C5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0" y="304800"/>
                <a:ext cx="660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A</a:t>
                </a:r>
              </a:p>
            </p:txBody>
          </p:sp>
          <p:sp>
            <p:nvSpPr>
              <p:cNvPr id="212" name="Text Box 4">
                <a:extLst>
                  <a:ext uri="{FF2B5EF4-FFF2-40B4-BE49-F238E27FC236}">
                    <a16:creationId xmlns:a16="http://schemas.microsoft.com/office/drawing/2014/main" id="{AD8741D4-3678-4B54-A73D-037F8F4874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64600" y="304800"/>
                <a:ext cx="660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B</a:t>
                </a:r>
              </a:p>
            </p:txBody>
          </p:sp>
          <p:sp>
            <p:nvSpPr>
              <p:cNvPr id="213" name="Text Box 4">
                <a:extLst>
                  <a:ext uri="{FF2B5EF4-FFF2-40B4-BE49-F238E27FC236}">
                    <a16:creationId xmlns:a16="http://schemas.microsoft.com/office/drawing/2014/main" id="{F49C4839-FD2E-4C83-BF0E-A2AD2BDC04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0" y="2362200"/>
                <a:ext cx="660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/>
                  <a:t>H</a:t>
                </a:r>
              </a:p>
            </p:txBody>
          </p:sp>
        </p:grpSp>
      </p:grpSp>
      <p:grpSp>
        <p:nvGrpSpPr>
          <p:cNvPr id="218" name="Group 41">
            <a:extLst>
              <a:ext uri="{FF2B5EF4-FFF2-40B4-BE49-F238E27FC236}">
                <a16:creationId xmlns:a16="http://schemas.microsoft.com/office/drawing/2014/main" id="{CAD19F97-6F36-451D-8E90-1107B239BE46}"/>
              </a:ext>
            </a:extLst>
          </p:cNvPr>
          <p:cNvGrpSpPr>
            <a:grpSpLocks/>
          </p:cNvGrpSpPr>
          <p:nvPr/>
        </p:nvGrpSpPr>
        <p:grpSpPr bwMode="auto">
          <a:xfrm>
            <a:off x="9169066" y="514845"/>
            <a:ext cx="895350" cy="1627188"/>
            <a:chOff x="539641" y="437254"/>
            <a:chExt cx="895459" cy="1627874"/>
          </a:xfrm>
        </p:grpSpPr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B1A93C79-0B07-4DF6-BB52-7EFE6CFF9237}"/>
                </a:ext>
              </a:extLst>
            </p:cNvPr>
            <p:cNvCxnSpPr/>
            <p:nvPr/>
          </p:nvCxnSpPr>
          <p:spPr>
            <a:xfrm flipH="1">
              <a:off x="1396995" y="438843"/>
              <a:ext cx="38105" cy="1618344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6EA9156-8EA1-4885-A705-AAA7B02D795A}"/>
                </a:ext>
              </a:extLst>
            </p:cNvPr>
            <p:cNvCxnSpPr/>
            <p:nvPr/>
          </p:nvCxnSpPr>
          <p:spPr>
            <a:xfrm flipH="1">
              <a:off x="550755" y="437254"/>
              <a:ext cx="857354" cy="1615169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0FABFEC0-7FC6-47F5-8C6B-0B3CE07AC94F}"/>
                </a:ext>
              </a:extLst>
            </p:cNvPr>
            <p:cNvCxnSpPr/>
            <p:nvPr/>
          </p:nvCxnSpPr>
          <p:spPr>
            <a:xfrm>
              <a:off x="539641" y="2065128"/>
              <a:ext cx="857354" cy="0"/>
            </a:xfrm>
            <a:prstGeom prst="line">
              <a:avLst/>
            </a:prstGeom>
            <a:ln w="381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Text Box 7">
            <a:extLst>
              <a:ext uri="{FF2B5EF4-FFF2-40B4-BE49-F238E27FC236}">
                <a16:creationId xmlns:a16="http://schemas.microsoft.com/office/drawing/2014/main" id="{BD61B297-AA85-4DE8-88AD-A4E107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9316" y="213409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I</a:t>
            </a:r>
          </a:p>
        </p:txBody>
      </p:sp>
      <p:sp>
        <p:nvSpPr>
          <p:cNvPr id="223" name="TextBox 36">
            <a:extLst>
              <a:ext uri="{FF2B5EF4-FFF2-40B4-BE49-F238E27FC236}">
                <a16:creationId xmlns:a16="http://schemas.microsoft.com/office/drawing/2014/main" id="{BAC53134-3CFE-42B3-9A19-C756982AA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604" y="2165845"/>
            <a:ext cx="1066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5cm</a:t>
            </a:r>
          </a:p>
        </p:txBody>
      </p:sp>
      <p:sp>
        <p:nvSpPr>
          <p:cNvPr id="224" name="TextBox 37">
            <a:extLst>
              <a:ext uri="{FF2B5EF4-FFF2-40B4-BE49-F238E27FC236}">
                <a16:creationId xmlns:a16="http://schemas.microsoft.com/office/drawing/2014/main" id="{29527D11-2CE9-4480-8A8C-5067DC829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779" y="1102220"/>
            <a:ext cx="1066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3cm</a:t>
            </a:r>
          </a:p>
        </p:txBody>
      </p:sp>
      <p:sp>
        <p:nvSpPr>
          <p:cNvPr id="225" name="TextBox 38">
            <a:extLst>
              <a:ext uri="{FF2B5EF4-FFF2-40B4-BE49-F238E27FC236}">
                <a16:creationId xmlns:a16="http://schemas.microsoft.com/office/drawing/2014/main" id="{B9862392-84EF-4405-8FFF-25F500DFB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516" y="2389683"/>
            <a:ext cx="1066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5cm</a:t>
            </a:r>
          </a:p>
        </p:txBody>
      </p:sp>
      <p:sp>
        <p:nvSpPr>
          <p:cNvPr id="226" name="TextBox 39">
            <a:extLst>
              <a:ext uri="{FF2B5EF4-FFF2-40B4-BE49-F238E27FC236}">
                <a16:creationId xmlns:a16="http://schemas.microsoft.com/office/drawing/2014/main" id="{EC08785D-E982-47FD-A1AC-49A664B1E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954" y="838695"/>
            <a:ext cx="1066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3cm</a:t>
            </a:r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9D73CEB7-98F1-47D2-A2C8-6256FD1F144D}"/>
              </a:ext>
            </a:extLst>
          </p:cNvPr>
          <p:cNvCxnSpPr/>
          <p:nvPr/>
        </p:nvCxnSpPr>
        <p:spPr>
          <a:xfrm>
            <a:off x="5835316" y="2819895"/>
            <a:ext cx="0" cy="15652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41">
            <a:extLst>
              <a:ext uri="{FF2B5EF4-FFF2-40B4-BE49-F238E27FC236}">
                <a16:creationId xmlns:a16="http://schemas.microsoft.com/office/drawing/2014/main" id="{74EB69CB-979C-4CE9-9D32-79FCF0CE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7716" y="2861170"/>
            <a:ext cx="4800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003399"/>
                </a:solidFill>
              </a:rPr>
              <a:t>Diện tích của hình chữ nhật là:</a:t>
            </a:r>
          </a:p>
        </p:txBody>
      </p:sp>
      <p:sp>
        <p:nvSpPr>
          <p:cNvPr id="229" name="TextBox 42">
            <a:extLst>
              <a:ext uri="{FF2B5EF4-FFF2-40B4-BE49-F238E27FC236}">
                <a16:creationId xmlns:a16="http://schemas.microsoft.com/office/drawing/2014/main" id="{AC3EB4DE-B92C-4D9F-B003-8ADF6B532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8316" y="3343770"/>
            <a:ext cx="2605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/>
              <a:t>5 x 3 = 15 (</a:t>
            </a:r>
            <a:r>
              <a:rPr lang="en-US" altLang="en-US" sz="2700">
                <a:latin typeface="Times New Roman" panose="02020603050405020304" pitchFamily="18" charset="0"/>
              </a:rPr>
              <a:t>cm</a:t>
            </a:r>
            <a:r>
              <a:rPr lang="en-US" altLang="en-US" sz="2700" baseline="30000">
                <a:latin typeface="Times New Roman" panose="02020603050405020304" pitchFamily="18" charset="0"/>
              </a:rPr>
              <a:t>2</a:t>
            </a:r>
            <a:r>
              <a:rPr lang="en-US" altLang="en-US" sz="2700"/>
              <a:t>) </a:t>
            </a:r>
          </a:p>
        </p:txBody>
      </p:sp>
      <p:sp>
        <p:nvSpPr>
          <p:cNvPr id="230" name="TextBox 43">
            <a:extLst>
              <a:ext uri="{FF2B5EF4-FFF2-40B4-BE49-F238E27FC236}">
                <a16:creationId xmlns:a16="http://schemas.microsoft.com/office/drawing/2014/main" id="{5E6A0CFA-7F97-434B-8ED1-8BFC110A6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516" y="3893045"/>
            <a:ext cx="3011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>
                <a:solidFill>
                  <a:srgbClr val="FF0000"/>
                </a:solidFill>
              </a:rPr>
              <a:t>Đáp số: </a:t>
            </a:r>
            <a:r>
              <a:rPr lang="en-US" altLang="en-US" sz="2600">
                <a:solidFill>
                  <a:srgbClr val="003399"/>
                </a:solidFill>
              </a:rPr>
              <a:t>15 (</a:t>
            </a:r>
            <a:r>
              <a:rPr lang="en-US" altLang="en-US" sz="2600">
                <a:solidFill>
                  <a:srgbClr val="003399"/>
                </a:solidFill>
                <a:latin typeface="Times New Roman" panose="02020603050405020304" pitchFamily="18" charset="0"/>
              </a:rPr>
              <a:t>cm</a:t>
            </a:r>
            <a:r>
              <a:rPr lang="en-US" altLang="en-US" sz="2600" baseline="30000">
                <a:solidFill>
                  <a:srgbClr val="003399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00">
                <a:solidFill>
                  <a:srgbClr val="003399"/>
                </a:solidFill>
              </a:rPr>
              <a:t>)</a:t>
            </a:r>
          </a:p>
        </p:txBody>
      </p:sp>
      <p:sp>
        <p:nvSpPr>
          <p:cNvPr id="231" name="TextBox 44">
            <a:extLst>
              <a:ext uri="{FF2B5EF4-FFF2-40B4-BE49-F238E27FC236}">
                <a16:creationId xmlns:a16="http://schemas.microsoft.com/office/drawing/2014/main" id="{2CD1E1DE-3BBA-4BF3-83BE-13F695986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16" y="2861170"/>
            <a:ext cx="4800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003399"/>
                </a:solidFill>
              </a:rPr>
              <a:t>Diện tích của hình chữ nhật là:</a:t>
            </a:r>
          </a:p>
        </p:txBody>
      </p:sp>
      <p:sp>
        <p:nvSpPr>
          <p:cNvPr id="232" name="TextBox 45">
            <a:extLst>
              <a:ext uri="{FF2B5EF4-FFF2-40B4-BE49-F238E27FC236}">
                <a16:creationId xmlns:a16="http://schemas.microsoft.com/office/drawing/2014/main" id="{6C003E25-D135-427B-9206-EE04A67BA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116" y="3343770"/>
            <a:ext cx="2605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/>
              <a:t>5 x 3 = 15 (</a:t>
            </a:r>
            <a:r>
              <a:rPr lang="en-US" altLang="en-US" sz="2700">
                <a:latin typeface="Times New Roman" panose="02020603050405020304" pitchFamily="18" charset="0"/>
              </a:rPr>
              <a:t>cm</a:t>
            </a:r>
            <a:r>
              <a:rPr lang="en-US" altLang="en-US" sz="2700" baseline="30000">
                <a:latin typeface="Times New Roman" panose="02020603050405020304" pitchFamily="18" charset="0"/>
              </a:rPr>
              <a:t>2</a:t>
            </a:r>
            <a:r>
              <a:rPr lang="en-US" altLang="en-US" sz="2700"/>
              <a:t>) </a:t>
            </a:r>
          </a:p>
        </p:txBody>
      </p:sp>
      <p:sp>
        <p:nvSpPr>
          <p:cNvPr id="233" name="TextBox 46">
            <a:extLst>
              <a:ext uri="{FF2B5EF4-FFF2-40B4-BE49-F238E27FC236}">
                <a16:creationId xmlns:a16="http://schemas.microsoft.com/office/drawing/2014/main" id="{75D31A6B-9EE9-4C27-AA9C-7D5222503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316" y="3893045"/>
            <a:ext cx="3011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>
                <a:solidFill>
                  <a:srgbClr val="FF0000"/>
                </a:solidFill>
              </a:rPr>
              <a:t>Đáp số: </a:t>
            </a:r>
            <a:r>
              <a:rPr lang="en-US" altLang="en-US" sz="2600">
                <a:solidFill>
                  <a:srgbClr val="003399"/>
                </a:solidFill>
              </a:rPr>
              <a:t>15 (</a:t>
            </a:r>
            <a:r>
              <a:rPr lang="en-US" altLang="en-US" sz="2600">
                <a:solidFill>
                  <a:srgbClr val="003399"/>
                </a:solidFill>
                <a:latin typeface="Times New Roman" panose="02020603050405020304" pitchFamily="18" charset="0"/>
              </a:rPr>
              <a:t>cm</a:t>
            </a:r>
            <a:r>
              <a:rPr lang="en-US" altLang="en-US" sz="2600" baseline="30000">
                <a:solidFill>
                  <a:srgbClr val="003399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00">
                <a:solidFill>
                  <a:srgbClr val="003399"/>
                </a:solidFill>
              </a:rPr>
              <a:t>)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C8DEBE89-A9D2-4CF4-9C1C-E91194667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916" y="4521695"/>
            <a:ext cx="8001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/>
              <a:t>Muốn tính diện tích hình bình hành ta làm thế nào?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6F621FD4-3B65-4039-9BFD-74A66EAA1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379" y="4496295"/>
            <a:ext cx="987650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</a:rPr>
              <a:t>Diện tích hình bình hành bằng độ dài đáy nhân với chiều cao ( </a:t>
            </a:r>
            <a:r>
              <a:rPr lang="en-US" altLang="en-US" sz="2600" b="1" i="1">
                <a:solidFill>
                  <a:srgbClr val="FF0000"/>
                </a:solidFill>
              </a:rPr>
              <a:t>cùng một đơn vị đo</a:t>
            </a:r>
            <a:r>
              <a:rPr lang="en-US" altLang="en-US" sz="2600" b="1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36" name="Rounded Rectangle 50">
            <a:extLst>
              <a:ext uri="{FF2B5EF4-FFF2-40B4-BE49-F238E27FC236}">
                <a16:creationId xmlns:a16="http://schemas.microsoft.com/office/drawing/2014/main" id="{42CB37F8-B680-4ED8-BA83-5F8D837B8653}"/>
              </a:ext>
            </a:extLst>
          </p:cNvPr>
          <p:cNvSpPr/>
          <p:nvPr/>
        </p:nvSpPr>
        <p:spPr>
          <a:xfrm>
            <a:off x="5151770" y="5142408"/>
            <a:ext cx="2043112" cy="725487"/>
          </a:xfrm>
          <a:prstGeom prst="roundRect">
            <a:avLst>
              <a:gd name="adj" fmla="val 2499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700" b="1" dirty="0">
                <a:solidFill>
                  <a:schemeClr val="tx1"/>
                </a:solidFill>
              </a:rPr>
              <a:t>S = a x h</a:t>
            </a:r>
          </a:p>
        </p:txBody>
      </p:sp>
      <p:sp>
        <p:nvSpPr>
          <p:cNvPr id="237" name="Text Box 48">
            <a:extLst>
              <a:ext uri="{FF2B5EF4-FFF2-40B4-BE49-F238E27FC236}">
                <a16:creationId xmlns:a16="http://schemas.microsoft.com/office/drawing/2014/main" id="{8D2CBC61-F4CB-41BC-9E89-79490405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891" y="6015533"/>
            <a:ext cx="9318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(S là diện tích, a là độ dài đáy, h là chiều cao của hình bình hành )</a:t>
            </a:r>
          </a:p>
        </p:txBody>
      </p:sp>
    </p:spTree>
    <p:extLst>
      <p:ext uri="{BB962C8B-B14F-4D97-AF65-F5344CB8AC3E}">
        <p14:creationId xmlns:p14="http://schemas.microsoft.com/office/powerpoint/2010/main" val="25008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  <p:bldP spid="234" grpId="1"/>
      <p:bldP spid="235" grpId="0"/>
      <p:bldP spid="236" grpId="0" animBg="1"/>
      <p:bldP spid="2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0">
            <a:extLst>
              <a:ext uri="{FF2B5EF4-FFF2-40B4-BE49-F238E27FC236}">
                <a16:creationId xmlns:a16="http://schemas.microsoft.com/office/drawing/2014/main" id="{42CB37F8-B680-4ED8-BA83-5F8D837B8653}"/>
              </a:ext>
            </a:extLst>
          </p:cNvPr>
          <p:cNvSpPr/>
          <p:nvPr/>
        </p:nvSpPr>
        <p:spPr>
          <a:xfrm>
            <a:off x="4076504" y="2162141"/>
            <a:ext cx="2043112" cy="725487"/>
          </a:xfrm>
          <a:prstGeom prst="roundRect">
            <a:avLst>
              <a:gd name="adj" fmla="val 2499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700" b="1" dirty="0">
                <a:solidFill>
                  <a:schemeClr val="tx1"/>
                </a:solidFill>
              </a:rPr>
              <a:t>S = a x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6600" y="3530600"/>
            <a:ext cx="2015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 = S : h</a:t>
            </a:r>
          </a:p>
          <a:p>
            <a:r>
              <a:rPr lang="en-US" sz="3600" dirty="0" smtClean="0"/>
              <a:t>H = S : a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06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319451" y="929308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chemeClr val="bg1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54320" y="1031332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b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5">
                    <a:lumMod val="75000"/>
                  </a:schemeClr>
                </a:solidFill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Thực hành</a:t>
            </a:r>
            <a:endParaRPr kumimoji="0" lang="zh-CN" altLang="en-US" sz="239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60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Box 26">
            <a:extLst>
              <a:ext uri="{FF2B5EF4-FFF2-40B4-BE49-F238E27FC236}">
                <a16:creationId xmlns:a16="http://schemas.microsoft.com/office/drawing/2014/main" id="{3237F0C5-E5B6-4C4F-AB7E-53EEB97FD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3880"/>
            <a:ext cx="9144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4" name="Text Box 26">
            <a:extLst>
              <a:ext uri="{FF2B5EF4-FFF2-40B4-BE49-F238E27FC236}">
                <a16:creationId xmlns:a16="http://schemas.microsoft.com/office/drawing/2014/main" id="{872912BE-E09A-4585-9997-E04C284D9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3880"/>
            <a:ext cx="9144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75588C2-EBDD-4227-AEFE-1A4F87989331}"/>
              </a:ext>
            </a:extLst>
          </p:cNvPr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79" name="组合 1">
            <a:extLst>
              <a:ext uri="{FF2B5EF4-FFF2-40B4-BE49-F238E27FC236}">
                <a16:creationId xmlns:a16="http://schemas.microsoft.com/office/drawing/2014/main" id="{B13BCED3-06D0-471E-8A60-A0CE0B2F02C7}"/>
              </a:ext>
            </a:extLst>
          </p:cNvPr>
          <p:cNvGrpSpPr/>
          <p:nvPr/>
        </p:nvGrpSpPr>
        <p:grpSpPr>
          <a:xfrm>
            <a:off x="182553" y="265920"/>
            <a:ext cx="2956299" cy="1406777"/>
            <a:chOff x="507869" y="1601934"/>
            <a:chExt cx="2956299" cy="1406777"/>
          </a:xfrm>
        </p:grpSpPr>
        <p:pic>
          <p:nvPicPr>
            <p:cNvPr id="82" name="图片 7">
              <a:extLst>
                <a:ext uri="{FF2B5EF4-FFF2-40B4-BE49-F238E27FC236}">
                  <a16:creationId xmlns:a16="http://schemas.microsoft.com/office/drawing/2014/main" id="{3D8460C9-FC31-4BD1-8267-531B74384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92" name="文本框 15">
              <a:extLst>
                <a:ext uri="{FF2B5EF4-FFF2-40B4-BE49-F238E27FC236}">
                  <a16:creationId xmlns:a16="http://schemas.microsoft.com/office/drawing/2014/main" id="{59234EBF-D46E-4DAB-BEBB-31A6BB0CD53B}"/>
                </a:ext>
              </a:extLst>
            </p:cNvPr>
            <p:cNvSpPr txBox="1"/>
            <p:nvPr/>
          </p:nvSpPr>
          <p:spPr>
            <a:xfrm>
              <a:off x="1339323" y="1947200"/>
              <a:ext cx="1293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4D3A4035-4050-4068-90AA-C89A156A3E9D}"/>
              </a:ext>
            </a:extLst>
          </p:cNvPr>
          <p:cNvSpPr/>
          <p:nvPr/>
        </p:nvSpPr>
        <p:spPr>
          <a:xfrm>
            <a:off x="2866292" y="604421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4" name="Text Box 5">
            <a:extLst>
              <a:ext uri="{FF2B5EF4-FFF2-40B4-BE49-F238E27FC236}">
                <a16:creationId xmlns:a16="http://schemas.microsoft.com/office/drawing/2014/main" id="{5F678902-92EE-4ADE-B9A1-B756DA0B1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652" y="2968096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95" name="Text Box 6">
            <a:extLst>
              <a:ext uri="{FF2B5EF4-FFF2-40B4-BE49-F238E27FC236}">
                <a16:creationId xmlns:a16="http://schemas.microsoft.com/office/drawing/2014/main" id="{E24E4587-BE63-48E6-806F-D9AC5839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652" y="2358496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grpSp>
        <p:nvGrpSpPr>
          <p:cNvPr id="96" name="Group 7">
            <a:extLst>
              <a:ext uri="{FF2B5EF4-FFF2-40B4-BE49-F238E27FC236}">
                <a16:creationId xmlns:a16="http://schemas.microsoft.com/office/drawing/2014/main" id="{7C2A15C9-28F5-4A6C-B44C-1AADC5B91132}"/>
              </a:ext>
            </a:extLst>
          </p:cNvPr>
          <p:cNvGrpSpPr>
            <a:grpSpLocks/>
          </p:cNvGrpSpPr>
          <p:nvPr/>
        </p:nvGrpSpPr>
        <p:grpSpPr bwMode="auto">
          <a:xfrm>
            <a:off x="4385984" y="1605682"/>
            <a:ext cx="3201988" cy="1166813"/>
            <a:chOff x="3168" y="1776"/>
            <a:chExt cx="2153" cy="840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97" name="Group 8">
              <a:extLst>
                <a:ext uri="{FF2B5EF4-FFF2-40B4-BE49-F238E27FC236}">
                  <a16:creationId xmlns:a16="http://schemas.microsoft.com/office/drawing/2014/main" id="{D94DA944-550F-42BC-ACD5-35710C250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776"/>
              <a:ext cx="2153" cy="478"/>
              <a:chOff x="4619" y="2498"/>
              <a:chExt cx="3285" cy="720"/>
            </a:xfrm>
            <a:grpFill/>
          </p:grpSpPr>
          <p:sp>
            <p:nvSpPr>
              <p:cNvPr id="100" name="AutoShape 9">
                <a:extLst>
                  <a:ext uri="{FF2B5EF4-FFF2-40B4-BE49-F238E27FC236}">
                    <a16:creationId xmlns:a16="http://schemas.microsoft.com/office/drawing/2014/main" id="{8DA495D7-72F2-4156-A533-3A4223294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4619" y="2498"/>
                <a:ext cx="3285" cy="720"/>
              </a:xfrm>
              <a:prstGeom prst="parallelogram">
                <a:avLst>
                  <a:gd name="adj" fmla="val 113999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1" name="Line 10">
                <a:extLst>
                  <a:ext uri="{FF2B5EF4-FFF2-40B4-BE49-F238E27FC236}">
                    <a16:creationId xmlns:a16="http://schemas.microsoft.com/office/drawing/2014/main" id="{C9D42FF8-E41E-460C-90CE-709264310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33" y="2498"/>
                <a:ext cx="1" cy="72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Rectangle 11">
                <a:extLst>
                  <a:ext uri="{FF2B5EF4-FFF2-40B4-BE49-F238E27FC236}">
                    <a16:creationId xmlns:a16="http://schemas.microsoft.com/office/drawing/2014/main" id="{0689B306-B1C4-495E-A0F3-3267C2D57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5" y="2993"/>
                <a:ext cx="201" cy="20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98" name="Text Box 12">
              <a:extLst>
                <a:ext uri="{FF2B5EF4-FFF2-40B4-BE49-F238E27FC236}">
                  <a16:creationId xmlns:a16="http://schemas.microsoft.com/office/drawing/2014/main" id="{5F6C73CA-B341-483F-A5C5-C75B89A25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7" y="1838"/>
              <a:ext cx="480" cy="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alt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4cm</a:t>
              </a:r>
            </a:p>
          </p:txBody>
        </p:sp>
        <p:sp>
          <p:nvSpPr>
            <p:cNvPr id="99" name="Text Box 13">
              <a:extLst>
                <a:ext uri="{FF2B5EF4-FFF2-40B4-BE49-F238E27FC236}">
                  <a16:creationId xmlns:a16="http://schemas.microsoft.com/office/drawing/2014/main" id="{D84A6ED2-084D-405B-931E-5249B0D85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" y="2328"/>
              <a:ext cx="672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altLang="en-US" sz="2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13cm</a:t>
              </a:r>
            </a:p>
          </p:txBody>
        </p:sp>
      </p:grpSp>
      <p:sp>
        <p:nvSpPr>
          <p:cNvPr id="103" name="Text Box 14">
            <a:extLst>
              <a:ext uri="{FF2B5EF4-FFF2-40B4-BE49-F238E27FC236}">
                <a16:creationId xmlns:a16="http://schemas.microsoft.com/office/drawing/2014/main" id="{BECCAB5A-2DEB-4FA9-A6F7-839506BE2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180" y="5482696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4" name="Text Box 16">
            <a:extLst>
              <a:ext uri="{FF2B5EF4-FFF2-40B4-BE49-F238E27FC236}">
                <a16:creationId xmlns:a16="http://schemas.microsoft.com/office/drawing/2014/main" id="{972FBD87-CE1A-4EE2-BE58-DE72A38C5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652" y="2891896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105" name="Text Box 17">
            <a:extLst>
              <a:ext uri="{FF2B5EF4-FFF2-40B4-BE49-F238E27FC236}">
                <a16:creationId xmlns:a16="http://schemas.microsoft.com/office/drawing/2014/main" id="{F453D70A-A95E-4F43-A688-5B8DB32EA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652" y="2358496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6" name="Text Box 18">
            <a:extLst>
              <a:ext uri="{FF2B5EF4-FFF2-40B4-BE49-F238E27FC236}">
                <a16:creationId xmlns:a16="http://schemas.microsoft.com/office/drawing/2014/main" id="{F596F0D9-00F9-42E0-AF2B-3E935CF5B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652" y="2663296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107" name="Text Box 19">
            <a:extLst>
              <a:ext uri="{FF2B5EF4-FFF2-40B4-BE49-F238E27FC236}">
                <a16:creationId xmlns:a16="http://schemas.microsoft.com/office/drawing/2014/main" id="{8A202CD3-3874-4BB9-B7EA-4B56FB071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180" y="5482696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8" name="Group 20">
            <a:extLst>
              <a:ext uri="{FF2B5EF4-FFF2-40B4-BE49-F238E27FC236}">
                <a16:creationId xmlns:a16="http://schemas.microsoft.com/office/drawing/2014/main" id="{EDF0F076-1BBB-40FB-B947-1790FFC7D8B7}"/>
              </a:ext>
            </a:extLst>
          </p:cNvPr>
          <p:cNvGrpSpPr>
            <a:grpSpLocks/>
          </p:cNvGrpSpPr>
          <p:nvPr/>
        </p:nvGrpSpPr>
        <p:grpSpPr bwMode="auto">
          <a:xfrm>
            <a:off x="9163279" y="1322333"/>
            <a:ext cx="1752600" cy="2203238"/>
            <a:chOff x="1968" y="2688"/>
            <a:chExt cx="1104" cy="1487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09" name="Group 21">
              <a:extLst>
                <a:ext uri="{FF2B5EF4-FFF2-40B4-BE49-F238E27FC236}">
                  <a16:creationId xmlns:a16="http://schemas.microsoft.com/office/drawing/2014/main" id="{28A4036D-ADFD-4648-95EA-440137ABD7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688"/>
              <a:ext cx="1104" cy="1200"/>
              <a:chOff x="8974" y="2138"/>
              <a:chExt cx="1608" cy="1440"/>
            </a:xfrm>
            <a:grpFill/>
          </p:grpSpPr>
          <p:sp>
            <p:nvSpPr>
              <p:cNvPr id="112" name="AutoShape 22">
                <a:extLst>
                  <a:ext uri="{FF2B5EF4-FFF2-40B4-BE49-F238E27FC236}">
                    <a16:creationId xmlns:a16="http://schemas.microsoft.com/office/drawing/2014/main" id="{A0A16A87-5C61-4303-AC89-496931BC0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74" y="2138"/>
                <a:ext cx="1608" cy="1440"/>
              </a:xfrm>
              <a:prstGeom prst="parallelogram">
                <a:avLst>
                  <a:gd name="adj" fmla="val 3321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3" name="Line 23">
                <a:extLst>
                  <a:ext uri="{FF2B5EF4-FFF2-40B4-BE49-F238E27FC236}">
                    <a16:creationId xmlns:a16="http://schemas.microsoft.com/office/drawing/2014/main" id="{7C191B39-DEB4-48E5-AFEF-CB1747C54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14" y="2138"/>
                <a:ext cx="1" cy="144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Rectangle 24">
                <a:extLst>
                  <a:ext uri="{FF2B5EF4-FFF2-40B4-BE49-F238E27FC236}">
                    <a16:creationId xmlns:a16="http://schemas.microsoft.com/office/drawing/2014/main" id="{DF56354A-3EDF-4596-B575-6987AD3CD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18" y="3377"/>
                <a:ext cx="201" cy="20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10" name="Text Box 25">
              <a:extLst>
                <a:ext uri="{FF2B5EF4-FFF2-40B4-BE49-F238E27FC236}">
                  <a16:creationId xmlns:a16="http://schemas.microsoft.com/office/drawing/2014/main" id="{B9700851-453E-4825-94BE-A6E1DEAA7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7" y="3073"/>
              <a:ext cx="480" cy="2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/>
                <a:t> </a:t>
              </a:r>
              <a:r>
                <a:rPr lang="en-US" altLang="en-US" sz="2000" b="1" dirty="0">
                  <a:latin typeface="Times New Roman" panose="02020603050405020304" pitchFamily="18" charset="0"/>
                </a:rPr>
                <a:t>9cm</a:t>
              </a:r>
            </a:p>
          </p:txBody>
        </p:sp>
        <p:sp>
          <p:nvSpPr>
            <p:cNvPr id="111" name="Text Box 26">
              <a:extLst>
                <a:ext uri="{FF2B5EF4-FFF2-40B4-BE49-F238E27FC236}">
                  <a16:creationId xmlns:a16="http://schemas.microsoft.com/office/drawing/2014/main" id="{54862C6D-BB23-4B23-92ED-305B86A5A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5" y="3935"/>
              <a:ext cx="576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</a:rPr>
                <a:t> 7cm</a:t>
              </a:r>
            </a:p>
          </p:txBody>
        </p:sp>
      </p:grpSp>
      <p:sp>
        <p:nvSpPr>
          <p:cNvPr id="115" name="Rectangle 27">
            <a:extLst>
              <a:ext uri="{FF2B5EF4-FFF2-40B4-BE49-F238E27FC236}">
                <a16:creationId xmlns:a16="http://schemas.microsoft.com/office/drawing/2014/main" id="{15AB8B77-E920-43AA-AAF9-4E36758F5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652" y="35776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" name="Rectangle 28">
            <a:extLst>
              <a:ext uri="{FF2B5EF4-FFF2-40B4-BE49-F238E27FC236}">
                <a16:creationId xmlns:a16="http://schemas.microsoft.com/office/drawing/2014/main" id="{B572974D-2D0E-427F-8A0A-3EA333E2B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652" y="36538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7" name="Group 29">
            <a:extLst>
              <a:ext uri="{FF2B5EF4-FFF2-40B4-BE49-F238E27FC236}">
                <a16:creationId xmlns:a16="http://schemas.microsoft.com/office/drawing/2014/main" id="{BED86D5E-7741-4297-839D-AF553981956A}"/>
              </a:ext>
            </a:extLst>
          </p:cNvPr>
          <p:cNvGrpSpPr>
            <a:grpSpLocks/>
          </p:cNvGrpSpPr>
          <p:nvPr/>
        </p:nvGrpSpPr>
        <p:grpSpPr bwMode="auto">
          <a:xfrm>
            <a:off x="259004" y="3599238"/>
            <a:ext cx="4876800" cy="2286001"/>
            <a:chOff x="94" y="2271"/>
            <a:chExt cx="3072" cy="1440"/>
          </a:xfrm>
        </p:grpSpPr>
        <p:sp>
          <p:nvSpPr>
            <p:cNvPr id="118" name="Rectangle 30">
              <a:extLst>
                <a:ext uri="{FF2B5EF4-FFF2-40B4-BE49-F238E27FC236}">
                  <a16:creationId xmlns:a16="http://schemas.microsoft.com/office/drawing/2014/main" id="{238642EA-FA86-4CB0-985A-15880D33F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" y="2559"/>
              <a:ext cx="30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FontTx/>
                <a:buNone/>
              </a:pPr>
              <a:r>
                <a:rPr lang="en-US" altLang="en-US" sz="2200" b="1" dirty="0" err="1">
                  <a:solidFill>
                    <a:schemeClr val="accent2">
                      <a:lumMod val="75000"/>
                    </a:schemeClr>
                  </a:solidFill>
                </a:rPr>
                <a:t>Diện</a:t>
              </a: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2">
                      <a:lumMod val="75000"/>
                    </a:schemeClr>
                  </a:solidFill>
                </a:rPr>
                <a:t>tích</a:t>
              </a: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2">
                      <a:lumMod val="75000"/>
                    </a:schemeClr>
                  </a:solidFill>
                </a:rPr>
                <a:t>hình</a:t>
              </a: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2">
                      <a:lumMod val="75000"/>
                    </a:schemeClr>
                  </a:solidFill>
                </a:rPr>
                <a:t>bình</a:t>
              </a: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2">
                      <a:lumMod val="75000"/>
                    </a:schemeClr>
                  </a:solidFill>
                </a:rPr>
                <a:t>hành</a:t>
              </a: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2">
                      <a:lumMod val="75000"/>
                    </a:schemeClr>
                  </a:solidFill>
                </a:rPr>
                <a:t>là</a:t>
              </a: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:</a:t>
              </a:r>
            </a:p>
            <a:p>
              <a:pPr eaLnBrk="1" hangingPunct="1">
                <a:lnSpc>
                  <a:spcPct val="150000"/>
                </a:lnSpc>
                <a:buFontTx/>
                <a:buNone/>
              </a:pP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   9 x 5 = 45 (cm</a:t>
              </a:r>
              <a:r>
                <a:rPr lang="en-US" altLang="en-US" sz="2200" b="1" baseline="30000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  <a:p>
              <a:pPr eaLnBrk="1" hangingPunct="1">
                <a:lnSpc>
                  <a:spcPct val="150000"/>
                </a:lnSpc>
                <a:buFontTx/>
                <a:buNone/>
              </a:pP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         </a:t>
              </a:r>
              <a:r>
                <a:rPr lang="en-US" altLang="en-US" sz="2200" b="1" u="sng" dirty="0" err="1">
                  <a:solidFill>
                    <a:schemeClr val="accent2">
                      <a:lumMod val="75000"/>
                    </a:schemeClr>
                  </a:solidFill>
                </a:rPr>
                <a:t>Đáp</a:t>
              </a:r>
              <a:r>
                <a:rPr lang="en-US" altLang="en-US" sz="2200" b="1" u="sng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u="sng" dirty="0" err="1">
                  <a:solidFill>
                    <a:schemeClr val="accent2">
                      <a:lumMod val="75000"/>
                    </a:schemeClr>
                  </a:solidFill>
                </a:rPr>
                <a:t>số</a:t>
              </a:r>
              <a:r>
                <a:rPr lang="en-US" altLang="en-US" sz="2200" b="1" u="sng" dirty="0">
                  <a:solidFill>
                    <a:schemeClr val="accent2">
                      <a:lumMod val="75000"/>
                    </a:schemeClr>
                  </a:solidFill>
                </a:rPr>
                <a:t>:</a:t>
              </a:r>
              <a:r>
                <a:rPr lang="en-US" altLang="en-US" sz="2200" b="1" dirty="0">
                  <a:solidFill>
                    <a:schemeClr val="accent2">
                      <a:lumMod val="75000"/>
                    </a:schemeClr>
                  </a:solidFill>
                </a:rPr>
                <a:t> 45 cm</a:t>
              </a:r>
              <a:r>
                <a:rPr lang="en-US" altLang="en-US" sz="2200" b="1" baseline="30000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endParaRPr lang="en-US" altLang="en-US" sz="2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9" name="Rectangle 31">
              <a:extLst>
                <a:ext uri="{FF2B5EF4-FFF2-40B4-BE49-F238E27FC236}">
                  <a16:creationId xmlns:a16="http://schemas.microsoft.com/office/drawing/2014/main" id="{69100388-4557-4AB8-9566-B0584F8D7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" y="2271"/>
              <a:ext cx="54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u="sng" dirty="0" err="1">
                  <a:solidFill>
                    <a:schemeClr val="accent2">
                      <a:lumMod val="75000"/>
                    </a:schemeClr>
                  </a:solidFill>
                </a:rPr>
                <a:t>Giải</a:t>
              </a:r>
              <a:r>
                <a:rPr lang="en-US" altLang="en-US" sz="2400" b="1" u="sng" dirty="0">
                  <a:solidFill>
                    <a:schemeClr val="accent2">
                      <a:lumMod val="75000"/>
                    </a:schemeClr>
                  </a:solidFill>
                </a:rPr>
                <a:t>:</a:t>
              </a:r>
            </a:p>
          </p:txBody>
        </p:sp>
      </p:grpSp>
      <p:sp>
        <p:nvSpPr>
          <p:cNvPr id="120" name="Rectangle 34">
            <a:extLst>
              <a:ext uri="{FF2B5EF4-FFF2-40B4-BE49-F238E27FC236}">
                <a16:creationId xmlns:a16="http://schemas.microsoft.com/office/drawing/2014/main" id="{8DA20C49-DBE2-42BF-B495-BAE20944C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980" y="3349096"/>
            <a:ext cx="41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1" name="Rectangle 37">
            <a:extLst>
              <a:ext uri="{FF2B5EF4-FFF2-40B4-BE49-F238E27FC236}">
                <a16:creationId xmlns:a16="http://schemas.microsoft.com/office/drawing/2014/main" id="{691D6F9D-F81B-4542-99B1-E73570CF9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162" y="3612527"/>
            <a:ext cx="9493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122" name="Group 41">
            <a:extLst>
              <a:ext uri="{FF2B5EF4-FFF2-40B4-BE49-F238E27FC236}">
                <a16:creationId xmlns:a16="http://schemas.microsoft.com/office/drawing/2014/main" id="{F2B90B0F-A874-4AF1-A9FA-BF489040C7C3}"/>
              </a:ext>
            </a:extLst>
          </p:cNvPr>
          <p:cNvGrpSpPr>
            <a:grpSpLocks/>
          </p:cNvGrpSpPr>
          <p:nvPr/>
        </p:nvGrpSpPr>
        <p:grpSpPr bwMode="auto">
          <a:xfrm>
            <a:off x="7944473" y="3577696"/>
            <a:ext cx="3863788" cy="2009926"/>
            <a:chOff x="1464" y="2112"/>
            <a:chExt cx="2256" cy="1156"/>
          </a:xfrm>
        </p:grpSpPr>
        <p:sp>
          <p:nvSpPr>
            <p:cNvPr id="123" name="Rectangle 42">
              <a:extLst>
                <a:ext uri="{FF2B5EF4-FFF2-40B4-BE49-F238E27FC236}">
                  <a16:creationId xmlns:a16="http://schemas.microsoft.com/office/drawing/2014/main" id="{57788D35-5AEF-43CC-8540-F0949FA6F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112"/>
              <a:ext cx="507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u="sng" dirty="0" err="1">
                  <a:solidFill>
                    <a:schemeClr val="accent4">
                      <a:lumMod val="75000"/>
                    </a:schemeClr>
                  </a:solidFill>
                </a:rPr>
                <a:t>Giải</a:t>
              </a:r>
              <a:r>
                <a:rPr lang="en-US" altLang="en-US" sz="2400" b="1" u="sng" dirty="0">
                  <a:solidFill>
                    <a:schemeClr val="accent4">
                      <a:lumMod val="75000"/>
                    </a:schemeClr>
                  </a:solidFill>
                </a:rPr>
                <a:t>:</a:t>
              </a:r>
            </a:p>
          </p:txBody>
        </p:sp>
        <p:sp>
          <p:nvSpPr>
            <p:cNvPr id="124" name="Rectangle 43">
              <a:extLst>
                <a:ext uri="{FF2B5EF4-FFF2-40B4-BE49-F238E27FC236}">
                  <a16:creationId xmlns:a16="http://schemas.microsoft.com/office/drawing/2014/main" id="{77EC8B0F-D8A9-41DE-B26B-3301C96DE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2452"/>
              <a:ext cx="225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200" b="1" dirty="0" err="1">
                  <a:solidFill>
                    <a:schemeClr val="accent4">
                      <a:lumMod val="75000"/>
                    </a:schemeClr>
                  </a:solidFill>
                </a:rPr>
                <a:t>Diện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4">
                      <a:lumMod val="75000"/>
                    </a:schemeClr>
                  </a:solidFill>
                </a:rPr>
                <a:t>tích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4">
                      <a:lumMod val="75000"/>
                    </a:schemeClr>
                  </a:solidFill>
                </a:rPr>
                <a:t>hình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4">
                      <a:lumMod val="75000"/>
                    </a:schemeClr>
                  </a:solidFill>
                </a:rPr>
                <a:t>bình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4">
                      <a:lumMod val="75000"/>
                    </a:schemeClr>
                  </a:solidFill>
                </a:rPr>
                <a:t>hành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dirty="0" err="1">
                  <a:solidFill>
                    <a:schemeClr val="accent4">
                      <a:lumMod val="75000"/>
                    </a:schemeClr>
                  </a:solidFill>
                </a:rPr>
                <a:t>là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:</a:t>
              </a:r>
            </a:p>
            <a:p>
              <a:pPr eaLnBrk="1" hangingPunct="1">
                <a:buFontTx/>
                <a:buNone/>
              </a:pP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     7 x 9 = 63 (cm</a:t>
              </a:r>
              <a:r>
                <a:rPr lang="en-US" altLang="en-US" sz="2200" b="1" baseline="30000" dirty="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)</a:t>
              </a:r>
            </a:p>
            <a:p>
              <a:pPr eaLnBrk="1" hangingPunct="1">
                <a:buFontTx/>
                <a:buNone/>
              </a:pP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        </a:t>
              </a:r>
              <a:r>
                <a:rPr lang="en-US" altLang="en-US" sz="2200" b="1" u="sng" dirty="0" err="1">
                  <a:solidFill>
                    <a:schemeClr val="accent4">
                      <a:lumMod val="75000"/>
                    </a:schemeClr>
                  </a:solidFill>
                </a:rPr>
                <a:t>Đáp</a:t>
              </a:r>
              <a:r>
                <a:rPr lang="en-US" altLang="en-US" sz="2200" b="1" u="sng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u="sng" dirty="0" err="1">
                  <a:solidFill>
                    <a:schemeClr val="accent4">
                      <a:lumMod val="75000"/>
                    </a:schemeClr>
                  </a:solidFill>
                </a:rPr>
                <a:t>số</a:t>
              </a:r>
              <a:r>
                <a:rPr lang="en-US" altLang="en-US" sz="2200" b="1" u="sng" dirty="0">
                  <a:solidFill>
                    <a:schemeClr val="accent4">
                      <a:lumMod val="75000"/>
                    </a:schemeClr>
                  </a:solidFill>
                </a:rPr>
                <a:t>: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63 cm</a:t>
              </a:r>
              <a:r>
                <a:rPr lang="en-US" altLang="en-US" sz="2200" b="1" baseline="30000" dirty="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125" name="Group 46">
            <a:extLst>
              <a:ext uri="{FF2B5EF4-FFF2-40B4-BE49-F238E27FC236}">
                <a16:creationId xmlns:a16="http://schemas.microsoft.com/office/drawing/2014/main" id="{94EEFE65-3544-4B18-A810-226598B7866A}"/>
              </a:ext>
            </a:extLst>
          </p:cNvPr>
          <p:cNvGrpSpPr>
            <a:grpSpLocks/>
          </p:cNvGrpSpPr>
          <p:nvPr/>
        </p:nvGrpSpPr>
        <p:grpSpPr bwMode="auto">
          <a:xfrm>
            <a:off x="1460192" y="1633665"/>
            <a:ext cx="2362200" cy="1461431"/>
            <a:chOff x="336" y="1487"/>
            <a:chExt cx="1488" cy="721"/>
          </a:xfrm>
        </p:grpSpPr>
        <p:grpSp>
          <p:nvGrpSpPr>
            <p:cNvPr id="126" name="Group 47">
              <a:extLst>
                <a:ext uri="{FF2B5EF4-FFF2-40B4-BE49-F238E27FC236}">
                  <a16:creationId xmlns:a16="http://schemas.microsoft.com/office/drawing/2014/main" id="{DFA09716-46B5-4043-A2A4-6DCE45B98D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487"/>
              <a:ext cx="1488" cy="495"/>
              <a:chOff x="776" y="917"/>
              <a:chExt cx="1243" cy="627"/>
            </a:xfrm>
          </p:grpSpPr>
          <p:sp>
            <p:nvSpPr>
              <p:cNvPr id="129" name="AutoShape 48">
                <a:extLst>
                  <a:ext uri="{FF2B5EF4-FFF2-40B4-BE49-F238E27FC236}">
                    <a16:creationId xmlns:a16="http://schemas.microsoft.com/office/drawing/2014/main" id="{74CFA5D0-826F-49E0-83B3-E08EE90FD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917"/>
                <a:ext cx="1243" cy="624"/>
              </a:xfrm>
              <a:prstGeom prst="parallelogram">
                <a:avLst>
                  <a:gd name="adj" fmla="val 498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130" name="Group 49">
                <a:extLst>
                  <a:ext uri="{FF2B5EF4-FFF2-40B4-BE49-F238E27FC236}">
                    <a16:creationId xmlns:a16="http://schemas.microsoft.com/office/drawing/2014/main" id="{F5A4430E-995F-4970-BBF0-94EDC544E0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9" y="917"/>
                <a:ext cx="83" cy="627"/>
                <a:chOff x="1039" y="917"/>
                <a:chExt cx="83" cy="627"/>
              </a:xfrm>
            </p:grpSpPr>
            <p:sp>
              <p:nvSpPr>
                <p:cNvPr id="131" name="Line 50">
                  <a:extLst>
                    <a:ext uri="{FF2B5EF4-FFF2-40B4-BE49-F238E27FC236}">
                      <a16:creationId xmlns:a16="http://schemas.microsoft.com/office/drawing/2014/main" id="{1A72FB47-F30E-41D5-8E99-7F64A7F41B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39" y="917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Rectangle 51">
                  <a:extLst>
                    <a:ext uri="{FF2B5EF4-FFF2-40B4-BE49-F238E27FC236}">
                      <a16:creationId xmlns:a16="http://schemas.microsoft.com/office/drawing/2014/main" id="{5B898E52-50F8-417F-AD64-6C1A3A5111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" y="1464"/>
                  <a:ext cx="80" cy="8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sp>
          <p:nvSpPr>
            <p:cNvPr id="127" name="Text Box 52">
              <a:extLst>
                <a:ext uri="{FF2B5EF4-FFF2-40B4-BE49-F238E27FC236}">
                  <a16:creationId xmlns:a16="http://schemas.microsoft.com/office/drawing/2014/main" id="{BD97E4F6-E776-476E-A1FE-A2F422AB1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968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latin typeface="Times New Roman" panose="02020603050405020304" pitchFamily="18" charset="0"/>
                </a:rPr>
                <a:t> 9cm</a:t>
              </a:r>
            </a:p>
          </p:txBody>
        </p: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id="{4AA8DDEB-CA12-41E4-87B6-7C08D4637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" y="1627"/>
              <a:ext cx="58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</a:rPr>
                <a:t> 5cm</a:t>
              </a:r>
            </a:p>
          </p:txBody>
        </p:sp>
      </p:grpSp>
      <p:sp>
        <p:nvSpPr>
          <p:cNvPr id="133" name="Text Box 60">
            <a:extLst>
              <a:ext uri="{FF2B5EF4-FFF2-40B4-BE49-F238E27FC236}">
                <a16:creationId xmlns:a16="http://schemas.microsoft.com/office/drawing/2014/main" id="{E55B390B-2642-4E8D-9DB0-D739BA00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575" y="4115368"/>
            <a:ext cx="365997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</a:rPr>
              <a:t>Diện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</a:rPr>
              <a:t>tích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</a:rPr>
              <a:t>bình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ctr"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          13 x 4  = 52 (cm</a:t>
            </a:r>
            <a:r>
              <a:rPr lang="en-US" altLang="en-US" sz="2000" b="1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                     </a:t>
            </a:r>
            <a:r>
              <a:rPr lang="en-US" altLang="en-US" sz="2000" b="1" u="sng" dirty="0" err="1">
                <a:solidFill>
                  <a:schemeClr val="accent6">
                    <a:lumMod val="50000"/>
                  </a:schemeClr>
                </a:solidFill>
              </a:rPr>
              <a:t>Đáp</a:t>
            </a:r>
            <a:r>
              <a:rPr lang="en-US" altLang="en-US" sz="2000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000" b="1" u="sng" dirty="0" err="1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altLang="en-US" sz="2000" b="1" u="sng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 52 cm</a:t>
            </a:r>
            <a:r>
              <a:rPr lang="en-US" altLang="en-US" sz="2000" b="1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53EB13-D751-4B41-908F-890EFB0A2687}"/>
              </a:ext>
            </a:extLst>
          </p:cNvPr>
          <p:cNvCxnSpPr>
            <a:cxnSpLocks/>
          </p:cNvCxnSpPr>
          <p:nvPr/>
        </p:nvCxnSpPr>
        <p:spPr>
          <a:xfrm>
            <a:off x="2977843" y="1231147"/>
            <a:ext cx="2678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3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319451" y="929308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727980" y="929308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2785B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Khởi</a:t>
            </a:r>
            <a:r>
              <a:rPr kumimoji="0" lang="en-US" altLang="zh-CN" sz="138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F2785B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138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2785B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độn</a:t>
            </a:r>
            <a:r>
              <a:rPr kumimoji="0" lang="en-US" altLang="zh-CN" sz="166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2785B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g</a:t>
            </a:r>
            <a:endParaRPr kumimoji="0" lang="zh-CN" altLang="en-US" sz="199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rgbClr val="F2785B"/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4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Box 26"/>
          <p:cNvSpPr txBox="1">
            <a:spLocks noChangeArrowheads="1"/>
          </p:cNvSpPr>
          <p:nvPr/>
        </p:nvSpPr>
        <p:spPr bwMode="auto">
          <a:xfrm>
            <a:off x="1524000" y="563880"/>
            <a:ext cx="9144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3E80837-E5D5-4A5C-BCE3-90A0E6A59695}"/>
              </a:ext>
            </a:extLst>
          </p:cNvPr>
          <p:cNvSpPr txBox="1"/>
          <p:nvPr/>
        </p:nvSpPr>
        <p:spPr>
          <a:xfrm>
            <a:off x="618496" y="673036"/>
            <a:ext cx="6811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sz="3200">
                <a:solidFill>
                  <a:srgbClr val="003399"/>
                </a:solidFill>
                <a:latin typeface="Arial" panose="020B0604020202020204" pitchFamily="34" charset="0"/>
              </a:rPr>
              <a:t>                   </a:t>
            </a:r>
            <a:r>
              <a:rPr lang="en-US" sz="3200" b="1">
                <a:latin typeface="Arial" panose="020B0604020202020204" pitchFamily="34" charset="0"/>
              </a:rPr>
              <a:t>Tính </a:t>
            </a:r>
            <a:r>
              <a:rPr lang="en-US" sz="3200" b="1" dirty="0" err="1">
                <a:latin typeface="Arial" panose="020B0604020202020204" pitchFamily="34" charset="0"/>
              </a:rPr>
              <a:t>diện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3050771-4A41-466B-8F47-DFCAF18DEC5E}"/>
              </a:ext>
            </a:extLst>
          </p:cNvPr>
          <p:cNvSpPr txBox="1"/>
          <p:nvPr/>
        </p:nvSpPr>
        <p:spPr>
          <a:xfrm>
            <a:off x="933201" y="1330442"/>
            <a:ext cx="2667000" cy="4921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600" dirty="0">
                <a:latin typeface="Arial" panose="020B0604020202020204" pitchFamily="34" charset="0"/>
              </a:rPr>
              <a:t>a) </a:t>
            </a:r>
            <a:r>
              <a:rPr lang="en-US" sz="2600" dirty="0" err="1">
                <a:latin typeface="Arial" panose="020B0604020202020204" pitchFamily="34" charset="0"/>
              </a:rPr>
              <a:t>Hình</a:t>
            </a:r>
            <a:r>
              <a:rPr lang="en-US" sz="2600" dirty="0">
                <a:latin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</a:rPr>
              <a:t>chữ</a:t>
            </a:r>
            <a:r>
              <a:rPr lang="en-US" sz="2600" dirty="0">
                <a:latin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</a:rPr>
              <a:t>nhật</a:t>
            </a:r>
            <a:endParaRPr lang="en-US" sz="2600" dirty="0">
              <a:latin typeface="Arial" panose="020B0604020202020204" pitchFamily="34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FFF6A5F2-EB8A-44AE-BE88-9360C2F9B742}"/>
              </a:ext>
            </a:extLst>
          </p:cNvPr>
          <p:cNvSpPr txBox="1"/>
          <p:nvPr/>
        </p:nvSpPr>
        <p:spPr>
          <a:xfrm>
            <a:off x="7323764" y="1330442"/>
            <a:ext cx="3048000" cy="4921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600" dirty="0">
                <a:latin typeface="Arial" panose="020B0604020202020204" pitchFamily="34" charset="0"/>
              </a:rPr>
              <a:t>b) </a:t>
            </a:r>
            <a:r>
              <a:rPr lang="en-US" sz="2600" dirty="0" err="1">
                <a:latin typeface="Arial" panose="020B0604020202020204" pitchFamily="34" charset="0"/>
              </a:rPr>
              <a:t>Hình</a:t>
            </a:r>
            <a:r>
              <a:rPr lang="en-US" sz="2600" dirty="0">
                <a:latin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</a:rPr>
              <a:t>bình</a:t>
            </a:r>
            <a:r>
              <a:rPr lang="en-US" sz="2600" dirty="0">
                <a:latin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</a:rPr>
              <a:t>hành</a:t>
            </a:r>
            <a:endParaRPr lang="en-US" sz="2600" dirty="0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E11D8F-7CCD-4AF9-8BFF-F7CCCF13C969}"/>
              </a:ext>
            </a:extLst>
          </p:cNvPr>
          <p:cNvSpPr/>
          <p:nvPr/>
        </p:nvSpPr>
        <p:spPr>
          <a:xfrm>
            <a:off x="1542801" y="2016242"/>
            <a:ext cx="2667000" cy="1371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7D28D6-F2A5-466B-99D3-9BDC6A4BA667}"/>
              </a:ext>
            </a:extLst>
          </p:cNvPr>
          <p:cNvGrpSpPr>
            <a:grpSpLocks/>
          </p:cNvGrpSpPr>
          <p:nvPr/>
        </p:nvGrpSpPr>
        <p:grpSpPr bwMode="auto">
          <a:xfrm>
            <a:off x="7323764" y="2016242"/>
            <a:ext cx="3048000" cy="1371600"/>
            <a:chOff x="6248400" y="1447800"/>
            <a:chExt cx="3048000" cy="1371600"/>
          </a:xfrm>
        </p:grpSpPr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5B17733A-FC12-4846-A626-61F6EB0616BE}"/>
                </a:ext>
              </a:extLst>
            </p:cNvPr>
            <p:cNvSpPr/>
            <p:nvPr/>
          </p:nvSpPr>
          <p:spPr>
            <a:xfrm>
              <a:off x="6248400" y="1447800"/>
              <a:ext cx="3048000" cy="1371600"/>
            </a:xfrm>
            <a:prstGeom prst="parallelogram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AC2FA8-3BEB-40FB-A96B-ED1D617C29B6}"/>
                </a:ext>
              </a:extLst>
            </p:cNvPr>
            <p:cNvCxnSpPr/>
            <p:nvPr/>
          </p:nvCxnSpPr>
          <p:spPr>
            <a:xfrm>
              <a:off x="6621463" y="1447800"/>
              <a:ext cx="0" cy="1371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15283A-2E5E-477C-A01A-448E32786673}"/>
                </a:ext>
              </a:extLst>
            </p:cNvPr>
            <p:cNvSpPr/>
            <p:nvPr/>
          </p:nvSpPr>
          <p:spPr>
            <a:xfrm>
              <a:off x="6615113" y="2590800"/>
              <a:ext cx="228600" cy="228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37">
            <a:extLst>
              <a:ext uri="{FF2B5EF4-FFF2-40B4-BE49-F238E27FC236}">
                <a16:creationId xmlns:a16="http://schemas.microsoft.com/office/drawing/2014/main" id="{BD9F00CE-C1F6-4F0D-88AA-8E0B3AE1E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389" y="3408480"/>
            <a:ext cx="10398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" panose="020B0604020202020204" pitchFamily="34" charset="0"/>
              </a:rPr>
              <a:t>10cm</a:t>
            </a:r>
          </a:p>
        </p:txBody>
      </p:sp>
      <p:sp>
        <p:nvSpPr>
          <p:cNvPr id="17" name="TextBox 37">
            <a:extLst>
              <a:ext uri="{FF2B5EF4-FFF2-40B4-BE49-F238E27FC236}">
                <a16:creationId xmlns:a16="http://schemas.microsoft.com/office/drawing/2014/main" id="{0F17F661-2FD2-4B0F-A7D0-0EEB36F0B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89" y="2397242"/>
            <a:ext cx="10398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" panose="020B0604020202020204" pitchFamily="34" charset="0"/>
              </a:rPr>
              <a:t>5cm</a:t>
            </a:r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E8CA667A-BED5-4BF2-A5D0-B5E2ABA3E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7064" y="3414830"/>
            <a:ext cx="1041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" panose="020B0604020202020204" pitchFamily="34" charset="0"/>
              </a:rPr>
              <a:t>10cm</a:t>
            </a:r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3BE58333-370E-465C-8E34-56E33229B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0489" y="2405180"/>
            <a:ext cx="10398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Arial" panose="020B0604020202020204" pitchFamily="34" charset="0"/>
              </a:rPr>
              <a:t>5cm</a:t>
            </a:r>
          </a:p>
        </p:txBody>
      </p:sp>
      <p:grpSp>
        <p:nvGrpSpPr>
          <p:cNvPr id="23" name="Group 41">
            <a:extLst>
              <a:ext uri="{FF2B5EF4-FFF2-40B4-BE49-F238E27FC236}">
                <a16:creationId xmlns:a16="http://schemas.microsoft.com/office/drawing/2014/main" id="{D34F7CEA-C2F3-48EB-91CC-209950D44B87}"/>
              </a:ext>
            </a:extLst>
          </p:cNvPr>
          <p:cNvGrpSpPr>
            <a:grpSpLocks/>
          </p:cNvGrpSpPr>
          <p:nvPr/>
        </p:nvGrpSpPr>
        <p:grpSpPr bwMode="auto">
          <a:xfrm>
            <a:off x="944407" y="4127111"/>
            <a:ext cx="3863788" cy="2009926"/>
            <a:chOff x="1464" y="2112"/>
            <a:chExt cx="2256" cy="1156"/>
          </a:xfrm>
        </p:grpSpPr>
        <p:sp>
          <p:nvSpPr>
            <p:cNvPr id="24" name="Rectangle 42">
              <a:extLst>
                <a:ext uri="{FF2B5EF4-FFF2-40B4-BE49-F238E27FC236}">
                  <a16:creationId xmlns:a16="http://schemas.microsoft.com/office/drawing/2014/main" id="{3BABD650-5746-4D06-BEAA-8F0438F96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112"/>
              <a:ext cx="746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1" u="sng">
                  <a:solidFill>
                    <a:srgbClr val="FF0000"/>
                  </a:solidFill>
                </a:rPr>
                <a:t>Bài giải</a:t>
              </a:r>
              <a:endParaRPr lang="en-US" altLang="en-US" sz="2400" b="1" i="1" u="sng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43">
              <a:extLst>
                <a:ext uri="{FF2B5EF4-FFF2-40B4-BE49-F238E27FC236}">
                  <a16:creationId xmlns:a16="http://schemas.microsoft.com/office/drawing/2014/main" id="{329C8F19-9903-44E4-AE62-F300146DC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2452"/>
              <a:ext cx="225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200" b="1" dirty="0" err="1">
                  <a:solidFill>
                    <a:schemeClr val="accent4">
                      <a:lumMod val="75000"/>
                    </a:schemeClr>
                  </a:solidFill>
                </a:rPr>
                <a:t>Diện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err="1">
                  <a:solidFill>
                    <a:schemeClr val="accent4">
                      <a:lumMod val="75000"/>
                    </a:schemeClr>
                  </a:solidFill>
                </a:rPr>
                <a:t>tích</a:t>
              </a:r>
              <a:r>
                <a:rPr lang="en-US" altLang="en-US" sz="2200" b="1">
                  <a:solidFill>
                    <a:schemeClr val="accent4">
                      <a:lumMod val="75000"/>
                    </a:schemeClr>
                  </a:solidFill>
                </a:rPr>
                <a:t> hình chữ nhật là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:</a:t>
              </a:r>
            </a:p>
            <a:p>
              <a:pPr eaLnBrk="1" hangingPunct="1">
                <a:buFontTx/>
                <a:buNone/>
              </a:pPr>
              <a:r>
                <a:rPr lang="en-US" altLang="en-US" sz="2200" b="1">
                  <a:solidFill>
                    <a:schemeClr val="accent4">
                      <a:lumMod val="75000"/>
                    </a:schemeClr>
                  </a:solidFill>
                </a:rPr>
                <a:t>      10 x 5 = 50 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(cm</a:t>
              </a:r>
              <a:r>
                <a:rPr lang="en-US" altLang="en-US" sz="2200" b="1" baseline="30000" dirty="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)</a:t>
              </a:r>
            </a:p>
            <a:p>
              <a:pPr eaLnBrk="1" hangingPunct="1">
                <a:buFontTx/>
                <a:buNone/>
              </a:pP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        </a:t>
              </a:r>
              <a:r>
                <a:rPr lang="en-US" altLang="en-US" sz="2200" b="1" u="sng" dirty="0" err="1">
                  <a:solidFill>
                    <a:schemeClr val="accent4">
                      <a:lumMod val="75000"/>
                    </a:schemeClr>
                  </a:solidFill>
                </a:rPr>
                <a:t>Đáp</a:t>
              </a:r>
              <a:r>
                <a:rPr lang="en-US" altLang="en-US" sz="2200" b="1" u="sng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u="sng" dirty="0" err="1">
                  <a:solidFill>
                    <a:schemeClr val="accent4">
                      <a:lumMod val="75000"/>
                    </a:schemeClr>
                  </a:solidFill>
                </a:rPr>
                <a:t>số</a:t>
              </a:r>
              <a:r>
                <a:rPr lang="en-US" altLang="en-US" sz="2200" b="1" u="sng">
                  <a:solidFill>
                    <a:schemeClr val="accent4">
                      <a:lumMod val="75000"/>
                    </a:schemeClr>
                  </a:solidFill>
                </a:rPr>
                <a:t>:</a:t>
              </a:r>
              <a:r>
                <a:rPr lang="en-US" altLang="en-US" sz="2200" b="1">
                  <a:solidFill>
                    <a:schemeClr val="accent4">
                      <a:lumMod val="75000"/>
                    </a:schemeClr>
                  </a:solidFill>
                </a:rPr>
                <a:t> 50 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cm</a:t>
              </a:r>
              <a:r>
                <a:rPr lang="en-US" altLang="en-US" sz="2200" b="1" baseline="30000" dirty="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6" name="Group 41">
            <a:extLst>
              <a:ext uri="{FF2B5EF4-FFF2-40B4-BE49-F238E27FC236}">
                <a16:creationId xmlns:a16="http://schemas.microsoft.com/office/drawing/2014/main" id="{FA5078A0-7C24-453B-9EE9-7F1353B3DDF3}"/>
              </a:ext>
            </a:extLst>
          </p:cNvPr>
          <p:cNvGrpSpPr>
            <a:grpSpLocks/>
          </p:cNvGrpSpPr>
          <p:nvPr/>
        </p:nvGrpSpPr>
        <p:grpSpPr bwMode="auto">
          <a:xfrm>
            <a:off x="6898408" y="4127111"/>
            <a:ext cx="3863788" cy="2009926"/>
            <a:chOff x="1464" y="2112"/>
            <a:chExt cx="2256" cy="1156"/>
          </a:xfrm>
        </p:grpSpPr>
        <p:sp>
          <p:nvSpPr>
            <p:cNvPr id="27" name="Rectangle 42">
              <a:extLst>
                <a:ext uri="{FF2B5EF4-FFF2-40B4-BE49-F238E27FC236}">
                  <a16:creationId xmlns:a16="http://schemas.microsoft.com/office/drawing/2014/main" id="{815D43FF-A6C9-43C0-8217-2363793AE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112"/>
              <a:ext cx="746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1" u="sng">
                  <a:solidFill>
                    <a:srgbClr val="FF0000"/>
                  </a:solidFill>
                </a:rPr>
                <a:t>Bài giải</a:t>
              </a:r>
              <a:endParaRPr lang="en-US" altLang="en-US" sz="2400" b="1" i="1" u="sng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43">
              <a:extLst>
                <a:ext uri="{FF2B5EF4-FFF2-40B4-BE49-F238E27FC236}">
                  <a16:creationId xmlns:a16="http://schemas.microsoft.com/office/drawing/2014/main" id="{8A5AD4C1-7C1A-4F8D-84A3-C09FEF585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2452"/>
              <a:ext cx="225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200" b="1" dirty="0" err="1">
                  <a:solidFill>
                    <a:schemeClr val="accent4">
                      <a:lumMod val="75000"/>
                    </a:schemeClr>
                  </a:solidFill>
                </a:rPr>
                <a:t>Diện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err="1">
                  <a:solidFill>
                    <a:schemeClr val="accent4">
                      <a:lumMod val="75000"/>
                    </a:schemeClr>
                  </a:solidFill>
                </a:rPr>
                <a:t>tích</a:t>
              </a:r>
              <a:r>
                <a:rPr lang="en-US" altLang="en-US" sz="2200" b="1">
                  <a:solidFill>
                    <a:schemeClr val="accent4">
                      <a:lumMod val="75000"/>
                    </a:schemeClr>
                  </a:solidFill>
                </a:rPr>
                <a:t> hình bình hành là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:</a:t>
              </a:r>
            </a:p>
            <a:p>
              <a:pPr eaLnBrk="1" hangingPunct="1">
                <a:buFontTx/>
                <a:buNone/>
              </a:pPr>
              <a:r>
                <a:rPr lang="en-US" altLang="en-US" sz="2200" b="1">
                  <a:solidFill>
                    <a:schemeClr val="accent4">
                      <a:lumMod val="75000"/>
                    </a:schemeClr>
                  </a:solidFill>
                </a:rPr>
                <a:t>      10 x 5 = 50 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(cm</a:t>
              </a:r>
              <a:r>
                <a:rPr lang="en-US" altLang="en-US" sz="2200" b="1" baseline="30000" dirty="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)</a:t>
              </a:r>
            </a:p>
            <a:p>
              <a:pPr eaLnBrk="1" hangingPunct="1">
                <a:buFontTx/>
                <a:buNone/>
              </a:pP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        </a:t>
              </a:r>
              <a:r>
                <a:rPr lang="en-US" altLang="en-US" sz="2200" b="1" u="sng" dirty="0" err="1">
                  <a:solidFill>
                    <a:schemeClr val="accent4">
                      <a:lumMod val="75000"/>
                    </a:schemeClr>
                  </a:solidFill>
                </a:rPr>
                <a:t>Đáp</a:t>
              </a:r>
              <a:r>
                <a:rPr lang="en-US" altLang="en-US" sz="2200" b="1" u="sng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sz="2200" b="1" u="sng" dirty="0" err="1">
                  <a:solidFill>
                    <a:schemeClr val="accent4">
                      <a:lumMod val="75000"/>
                    </a:schemeClr>
                  </a:solidFill>
                </a:rPr>
                <a:t>số</a:t>
              </a:r>
              <a:r>
                <a:rPr lang="en-US" altLang="en-US" sz="2200" b="1" u="sng">
                  <a:solidFill>
                    <a:schemeClr val="accent4">
                      <a:lumMod val="75000"/>
                    </a:schemeClr>
                  </a:solidFill>
                </a:rPr>
                <a:t>:</a:t>
              </a:r>
              <a:r>
                <a:rPr lang="en-US" altLang="en-US" sz="2200" b="1">
                  <a:solidFill>
                    <a:schemeClr val="accent4">
                      <a:lumMod val="75000"/>
                    </a:schemeClr>
                  </a:solidFill>
                </a:rPr>
                <a:t> 50 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cm</a:t>
              </a:r>
              <a:r>
                <a:rPr lang="en-US" altLang="en-US" sz="2200" b="1" baseline="30000" dirty="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  <a:r>
                <a:rPr lang="en-US" alt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9" name="组合 8">
            <a:extLst>
              <a:ext uri="{FF2B5EF4-FFF2-40B4-BE49-F238E27FC236}">
                <a16:creationId xmlns:a16="http://schemas.microsoft.com/office/drawing/2014/main" id="{6C7ED885-5AC5-4F28-9828-E16B86BA8ADD}"/>
              </a:ext>
            </a:extLst>
          </p:cNvPr>
          <p:cNvGrpSpPr/>
          <p:nvPr/>
        </p:nvGrpSpPr>
        <p:grpSpPr>
          <a:xfrm>
            <a:off x="511274" y="433289"/>
            <a:ext cx="2287899" cy="1083177"/>
            <a:chOff x="6592332" y="1189527"/>
            <a:chExt cx="4794268" cy="1228298"/>
          </a:xfrm>
        </p:grpSpPr>
        <p:pic>
          <p:nvPicPr>
            <p:cNvPr id="30" name="图片 9">
              <a:extLst>
                <a:ext uri="{FF2B5EF4-FFF2-40B4-BE49-F238E27FC236}">
                  <a16:creationId xmlns:a16="http://schemas.microsoft.com/office/drawing/2014/main" id="{F60995DB-9F92-41F7-AF93-101C67E30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6" t="57112" r="11839" b="1779"/>
            <a:stretch/>
          </p:blipFill>
          <p:spPr>
            <a:xfrm>
              <a:off x="6592332" y="1189527"/>
              <a:ext cx="4794268" cy="1228298"/>
            </a:xfrm>
            <a:prstGeom prst="rect">
              <a:avLst/>
            </a:prstGeom>
          </p:spPr>
        </p:pic>
        <p:sp>
          <p:nvSpPr>
            <p:cNvPr id="31" name="文本框 10">
              <a:extLst>
                <a:ext uri="{FF2B5EF4-FFF2-40B4-BE49-F238E27FC236}">
                  <a16:creationId xmlns:a16="http://schemas.microsoft.com/office/drawing/2014/main" id="{BCC35B74-F47F-4152-953E-78850D708DB7}"/>
                </a:ext>
              </a:extLst>
            </p:cNvPr>
            <p:cNvSpPr txBox="1"/>
            <p:nvPr/>
          </p:nvSpPr>
          <p:spPr>
            <a:xfrm>
              <a:off x="6817015" y="1354441"/>
              <a:ext cx="4435122" cy="7329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3600" b="1" i="0" u="none" strike="noStrike" kern="1200" cap="none" spc="0" normalizeH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E134BA-2D37-4692-89A0-467C45CDD4A1}"/>
              </a:ext>
            </a:extLst>
          </p:cNvPr>
          <p:cNvCxnSpPr/>
          <p:nvPr/>
        </p:nvCxnSpPr>
        <p:spPr>
          <a:xfrm>
            <a:off x="5727032" y="3846630"/>
            <a:ext cx="0" cy="22904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F003B3-AFFD-4CBB-A958-A3D3E0D2F4B2}"/>
              </a:ext>
            </a:extLst>
          </p:cNvPr>
          <p:cNvCxnSpPr>
            <a:cxnSpLocks/>
          </p:cNvCxnSpPr>
          <p:nvPr/>
        </p:nvCxnSpPr>
        <p:spPr>
          <a:xfrm>
            <a:off x="2977843" y="1231147"/>
            <a:ext cx="22358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4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9">
            <a:extLst>
              <a:ext uri="{FF2B5EF4-FFF2-40B4-BE49-F238E27FC236}">
                <a16:creationId xmlns:a16="http://schemas.microsoft.com/office/drawing/2014/main" id="{942C61FB-32FF-4418-88BA-3D75AC0A21FA}"/>
              </a:ext>
            </a:extLst>
          </p:cNvPr>
          <p:cNvSpPr/>
          <p:nvPr/>
        </p:nvSpPr>
        <p:spPr>
          <a:xfrm>
            <a:off x="3789456" y="526214"/>
            <a:ext cx="4748227" cy="10053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0" name="组合 8">
            <a:extLst>
              <a:ext uri="{FF2B5EF4-FFF2-40B4-BE49-F238E27FC236}">
                <a16:creationId xmlns:a16="http://schemas.microsoft.com/office/drawing/2014/main" id="{8478C03B-0995-412F-9091-4A767370CA11}"/>
              </a:ext>
            </a:extLst>
          </p:cNvPr>
          <p:cNvGrpSpPr/>
          <p:nvPr/>
        </p:nvGrpSpPr>
        <p:grpSpPr>
          <a:xfrm>
            <a:off x="534431" y="316522"/>
            <a:ext cx="2287899" cy="1083177"/>
            <a:chOff x="6592332" y="1189527"/>
            <a:chExt cx="4794268" cy="1228298"/>
          </a:xfrm>
        </p:grpSpPr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B44DD55D-B81B-4DEE-ACB2-4711D96CD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6" t="57112" r="11839" b="1779"/>
            <a:stretch/>
          </p:blipFill>
          <p:spPr>
            <a:xfrm>
              <a:off x="6592332" y="1189527"/>
              <a:ext cx="4794268" cy="1228298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B8003D37-4D96-45F1-A3E9-C8FFEFC68C46}"/>
                </a:ext>
              </a:extLst>
            </p:cNvPr>
            <p:cNvSpPr txBox="1"/>
            <p:nvPr/>
          </p:nvSpPr>
          <p:spPr>
            <a:xfrm>
              <a:off x="6844882" y="1412454"/>
              <a:ext cx="4435122" cy="732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4" name="图片 17">
            <a:extLst>
              <a:ext uri="{FF2B5EF4-FFF2-40B4-BE49-F238E27FC236}">
                <a16:creationId xmlns:a16="http://schemas.microsoft.com/office/drawing/2014/main" id="{D6126D41-D8FF-40DA-A761-0B241A65A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47" y="4880484"/>
            <a:ext cx="2210497" cy="2246769"/>
          </a:xfrm>
          <a:prstGeom prst="rect">
            <a:avLst/>
          </a:prstGeom>
        </p:spPr>
      </p:pic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-59973" y="2933570"/>
            <a:ext cx="557845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</a:rPr>
              <a:t>       a)             </a:t>
            </a:r>
            <a:r>
              <a:rPr lang="en-US" altLang="en-US" sz="2800" b="1" i="1" u="sng">
                <a:solidFill>
                  <a:srgbClr val="C00000"/>
                </a:solidFill>
              </a:rPr>
              <a:t>Bài </a:t>
            </a:r>
            <a:r>
              <a:rPr lang="en-US" altLang="en-US" sz="2800" b="1" i="1" u="sng" dirty="0" err="1">
                <a:solidFill>
                  <a:srgbClr val="C00000"/>
                </a:solidFill>
              </a:rPr>
              <a:t>giải</a:t>
            </a:r>
            <a:r>
              <a:rPr lang="en-US" altLang="en-US" sz="2800" b="1" i="1" u="sng" dirty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</a:rPr>
              <a:t>               </a:t>
            </a:r>
            <a:r>
              <a:rPr lang="en-US" altLang="en-US" sz="2800" b="1">
                <a:solidFill>
                  <a:srgbClr val="FFC000"/>
                </a:solidFill>
              </a:rPr>
              <a:t>Đổi: 4 </a:t>
            </a:r>
            <a:r>
              <a:rPr lang="en-US" altLang="en-US" sz="2800" b="1" dirty="0" err="1">
                <a:solidFill>
                  <a:srgbClr val="FFC000"/>
                </a:solidFill>
              </a:rPr>
              <a:t>dm</a:t>
            </a:r>
            <a:r>
              <a:rPr lang="en-US" altLang="en-US" sz="2800" b="1" dirty="0">
                <a:solidFill>
                  <a:srgbClr val="FFC000"/>
                </a:solidFill>
              </a:rPr>
              <a:t> = 40 cm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C000"/>
                </a:solidFill>
              </a:rPr>
              <a:t>       Diện </a:t>
            </a:r>
            <a:r>
              <a:rPr lang="en-US" altLang="en-US" sz="2800" b="1" dirty="0" err="1">
                <a:solidFill>
                  <a:srgbClr val="FFC000"/>
                </a:solidFill>
              </a:rPr>
              <a:t>tích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hình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bình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hành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là</a:t>
            </a:r>
            <a:r>
              <a:rPr lang="en-US" altLang="en-US" sz="2800" b="1" dirty="0">
                <a:solidFill>
                  <a:srgbClr val="FFC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C000"/>
                </a:solidFill>
              </a:rPr>
              <a:t>               40 </a:t>
            </a:r>
            <a:r>
              <a:rPr lang="en-US" altLang="en-US" sz="2800" b="1" dirty="0">
                <a:solidFill>
                  <a:srgbClr val="FFC000"/>
                </a:solidFill>
              </a:rPr>
              <a:t>x 34 = 1360 (cm</a:t>
            </a:r>
            <a:r>
              <a:rPr lang="en-US" altLang="en-US" sz="2800" b="1" baseline="30000" dirty="0">
                <a:solidFill>
                  <a:srgbClr val="FFC000"/>
                </a:solidFill>
              </a:rPr>
              <a:t>2</a:t>
            </a:r>
            <a:r>
              <a:rPr lang="en-US" altLang="en-US" sz="2800" b="1" dirty="0">
                <a:solidFill>
                  <a:srgbClr val="FFC000"/>
                </a:solidFill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                    </a:t>
            </a:r>
            <a:r>
              <a:rPr lang="en-US" altLang="en-US" sz="2800" b="1" dirty="0" err="1">
                <a:solidFill>
                  <a:srgbClr val="FFC000"/>
                </a:solidFill>
              </a:rPr>
              <a:t>Đáp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số</a:t>
            </a:r>
            <a:r>
              <a:rPr lang="en-US" altLang="en-US" sz="2800" b="1" dirty="0">
                <a:solidFill>
                  <a:srgbClr val="FFC000"/>
                </a:solidFill>
              </a:rPr>
              <a:t>: 1360 cm</a:t>
            </a:r>
            <a:r>
              <a:rPr lang="en-US" altLang="en-US" sz="2800" b="1" baseline="30000" dirty="0">
                <a:solidFill>
                  <a:srgbClr val="FFC000"/>
                </a:solidFill>
              </a:rPr>
              <a:t>2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2822330" y="597613"/>
            <a:ext cx="7092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Tính</a:t>
            </a:r>
            <a:r>
              <a:rPr lang="en-US" altLang="en-US" b="1" dirty="0"/>
              <a:t> </a:t>
            </a:r>
            <a:r>
              <a:rPr lang="en-US" altLang="en-US" b="1" dirty="0" err="1"/>
              <a:t>diện</a:t>
            </a:r>
            <a:r>
              <a:rPr lang="en-US" altLang="en-US" b="1" dirty="0"/>
              <a:t> </a:t>
            </a:r>
            <a:r>
              <a:rPr lang="en-US" altLang="en-US" b="1" dirty="0" err="1"/>
              <a:t>tích</a:t>
            </a:r>
            <a:r>
              <a:rPr lang="en-US" altLang="en-US" b="1" dirty="0"/>
              <a:t> </a:t>
            </a:r>
            <a:r>
              <a:rPr lang="en-US" altLang="en-US" b="1" dirty="0" err="1"/>
              <a:t>hình</a:t>
            </a:r>
            <a:r>
              <a:rPr lang="en-US" altLang="en-US" b="1" dirty="0"/>
              <a:t> </a:t>
            </a:r>
            <a:r>
              <a:rPr lang="en-US" altLang="en-US" b="1" dirty="0" err="1"/>
              <a:t>bình</a:t>
            </a:r>
            <a:r>
              <a:rPr lang="en-US" altLang="en-US" b="1" dirty="0"/>
              <a:t> </a:t>
            </a:r>
            <a:r>
              <a:rPr lang="en-US" altLang="en-US" b="1" dirty="0" err="1"/>
              <a:t>hành</a:t>
            </a:r>
            <a:r>
              <a:rPr lang="en-US" altLang="en-US" b="1" dirty="0"/>
              <a:t>, </a:t>
            </a:r>
            <a:r>
              <a:rPr lang="en-US" altLang="en-US" b="1" dirty="0" err="1"/>
              <a:t>biết</a:t>
            </a:r>
            <a:r>
              <a:rPr lang="en-US" altLang="en-US" b="1" dirty="0"/>
              <a:t>:</a:t>
            </a: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1333530" y="1185563"/>
            <a:ext cx="1032403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>
                <a:solidFill>
                  <a:srgbClr val="008000"/>
                </a:solidFill>
              </a:rPr>
              <a:t>Độ dài đáy là 4dm, chiều cao là 34cm;</a:t>
            </a:r>
          </a:p>
          <a:p>
            <a:pPr marL="514350" indent="-514350">
              <a:spcBef>
                <a:spcPct val="50000"/>
              </a:spcBef>
              <a:buFontTx/>
              <a:buAutoNum type="alphaLcParenR"/>
            </a:pPr>
            <a:r>
              <a:rPr lang="en-US" altLang="en-US" sz="2800" b="1">
                <a:solidFill>
                  <a:srgbClr val="008000"/>
                </a:solidFill>
              </a:rPr>
              <a:t>Độ dài đáy là 4m, chiều cao là 13dm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C5D95213-A65A-4AE3-A045-8ED05D1E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249" y="2933570"/>
            <a:ext cx="6400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</a:rPr>
              <a:t>       b)              </a:t>
            </a:r>
            <a:r>
              <a:rPr lang="en-US" altLang="en-US" sz="2800" b="1" i="1" u="sng">
                <a:solidFill>
                  <a:srgbClr val="C00000"/>
                </a:solidFill>
              </a:rPr>
              <a:t>Bài </a:t>
            </a:r>
            <a:r>
              <a:rPr lang="en-US" altLang="en-US" sz="2800" b="1" i="1" u="sng" dirty="0" err="1">
                <a:solidFill>
                  <a:srgbClr val="C00000"/>
                </a:solidFill>
              </a:rPr>
              <a:t>giải</a:t>
            </a:r>
            <a:r>
              <a:rPr lang="en-US" altLang="en-US" sz="2800" b="1" i="1" u="sng" dirty="0">
                <a:solidFill>
                  <a:srgbClr val="C0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C000"/>
                </a:solidFill>
              </a:rPr>
              <a:t>                 Đổi: 4 m </a:t>
            </a:r>
            <a:r>
              <a:rPr lang="en-US" altLang="en-US" sz="2800" b="1" dirty="0">
                <a:solidFill>
                  <a:srgbClr val="FFC000"/>
                </a:solidFill>
              </a:rPr>
              <a:t>= </a:t>
            </a:r>
            <a:r>
              <a:rPr lang="en-US" altLang="en-US" sz="2800" b="1">
                <a:solidFill>
                  <a:srgbClr val="FFC000"/>
                </a:solidFill>
              </a:rPr>
              <a:t>40 dm</a:t>
            </a:r>
            <a:endParaRPr lang="en-US" altLang="en-US" sz="2800" b="1" dirty="0">
              <a:solidFill>
                <a:srgbClr val="FFC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C000"/>
                </a:solidFill>
              </a:rPr>
              <a:t>       Diện </a:t>
            </a:r>
            <a:r>
              <a:rPr lang="en-US" altLang="en-US" sz="2800" b="1" dirty="0" err="1">
                <a:solidFill>
                  <a:srgbClr val="FFC000"/>
                </a:solidFill>
              </a:rPr>
              <a:t>tích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hình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bình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hành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là</a:t>
            </a:r>
            <a:r>
              <a:rPr lang="en-US" altLang="en-US" sz="2800" b="1" dirty="0">
                <a:solidFill>
                  <a:srgbClr val="FFC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C000"/>
                </a:solidFill>
              </a:rPr>
              <a:t>                 40 x 13 = 520 (dm</a:t>
            </a:r>
            <a:r>
              <a:rPr lang="en-US" altLang="en-US" sz="2800" b="1" baseline="30000">
                <a:solidFill>
                  <a:srgbClr val="FFC000"/>
                </a:solidFill>
              </a:rPr>
              <a:t>2</a:t>
            </a:r>
            <a:r>
              <a:rPr lang="en-US" altLang="en-US" sz="2800" b="1" dirty="0">
                <a:solidFill>
                  <a:srgbClr val="FFC000"/>
                </a:solidFill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C000"/>
                </a:solidFill>
              </a:rPr>
              <a:t>                    </a:t>
            </a:r>
            <a:r>
              <a:rPr lang="en-US" altLang="en-US" sz="2800" b="1" dirty="0" err="1">
                <a:solidFill>
                  <a:srgbClr val="FFC000"/>
                </a:solidFill>
              </a:rPr>
              <a:t>Đáp</a:t>
            </a:r>
            <a:r>
              <a:rPr lang="en-US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</a:rPr>
              <a:t>số</a:t>
            </a:r>
            <a:r>
              <a:rPr lang="en-US" altLang="en-US" sz="2800" b="1">
                <a:solidFill>
                  <a:srgbClr val="FFC000"/>
                </a:solidFill>
              </a:rPr>
              <a:t>: 520 dm</a:t>
            </a:r>
            <a:r>
              <a:rPr lang="en-US" altLang="en-US" sz="2800" b="1" baseline="30000">
                <a:solidFill>
                  <a:srgbClr val="FFC000"/>
                </a:solidFill>
              </a:rPr>
              <a:t>2</a:t>
            </a:r>
            <a:r>
              <a:rPr lang="en-US" altLang="en-US" sz="2800" b="1">
                <a:solidFill>
                  <a:srgbClr val="FFC000"/>
                </a:solidFill>
              </a:rPr>
              <a:t> </a:t>
            </a:r>
            <a:endParaRPr lang="en-US" altLang="en-US" sz="2800" b="1" dirty="0">
              <a:solidFill>
                <a:srgbClr val="FFC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A98DCF-0596-485B-BF46-0A784E98862D}"/>
              </a:ext>
            </a:extLst>
          </p:cNvPr>
          <p:cNvCxnSpPr>
            <a:cxnSpLocks/>
          </p:cNvCxnSpPr>
          <p:nvPr/>
        </p:nvCxnSpPr>
        <p:spPr>
          <a:xfrm>
            <a:off x="5914796" y="2755767"/>
            <a:ext cx="0" cy="295522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8A01C3-4208-46A9-AEC0-B2C91BC21661}"/>
              </a:ext>
            </a:extLst>
          </p:cNvPr>
          <p:cNvCxnSpPr>
            <a:cxnSpLocks/>
          </p:cNvCxnSpPr>
          <p:nvPr/>
        </p:nvCxnSpPr>
        <p:spPr>
          <a:xfrm>
            <a:off x="2977843" y="1134895"/>
            <a:ext cx="2678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89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319450" y="920516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04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54320" y="1031332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b="1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bg2">
                    <a:lumMod val="10000"/>
                  </a:schemeClr>
                </a:solidFill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Trò</a:t>
            </a:r>
            <a:r>
              <a:rPr lang="en-US" altLang="zh-CN" sz="13800" b="1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bg2">
                    <a:lumMod val="10000"/>
                  </a:schemeClr>
                </a:solidFill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13800" b="1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bg2">
                    <a:lumMod val="10000"/>
                  </a:schemeClr>
                </a:solidFill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chơi</a:t>
            </a:r>
            <a:endParaRPr kumimoji="0" lang="zh-CN" altLang="en-US" sz="239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43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44" name="Rectangle 31"/>
          <p:cNvSpPr>
            <a:spLocks noChangeArrowheads="1"/>
          </p:cNvSpPr>
          <p:nvPr/>
        </p:nvSpPr>
        <p:spPr bwMode="auto">
          <a:xfrm>
            <a:off x="3808641" y="2531486"/>
            <a:ext cx="6876818" cy="16162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i="1" baseline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图片 14">
            <a:extLst>
              <a:ext uri="{FF2B5EF4-FFF2-40B4-BE49-F238E27FC236}">
                <a16:creationId xmlns:a16="http://schemas.microsoft.com/office/drawing/2014/main" id="{AA6FE4F7-522E-496B-90BF-88066A32E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7247050" y="3792781"/>
            <a:ext cx="5191760" cy="3065219"/>
          </a:xfrm>
          <a:prstGeom prst="rect">
            <a:avLst/>
          </a:prstGeom>
        </p:spPr>
      </p:pic>
      <p:pic>
        <p:nvPicPr>
          <p:cNvPr id="49" name="图片 15">
            <a:extLst>
              <a:ext uri="{FF2B5EF4-FFF2-40B4-BE49-F238E27FC236}">
                <a16:creationId xmlns:a16="http://schemas.microsoft.com/office/drawing/2014/main" id="{EAF76B8E-9FA8-4F8D-98D0-CF16D5405A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72" y="2746150"/>
            <a:ext cx="4631380" cy="3999751"/>
          </a:xfrm>
          <a:prstGeom prst="rect">
            <a:avLst/>
          </a:prstGeom>
        </p:spPr>
      </p:pic>
      <p:sp>
        <p:nvSpPr>
          <p:cNvPr id="9" name="矩形: 圆角 29">
            <a:extLst>
              <a:ext uri="{FF2B5EF4-FFF2-40B4-BE49-F238E27FC236}">
                <a16:creationId xmlns:a16="http://schemas.microsoft.com/office/drawing/2014/main" id="{B37FCF89-0DA9-4D36-8BC1-7DDC5334EFC1}"/>
              </a:ext>
            </a:extLst>
          </p:cNvPr>
          <p:cNvSpPr/>
          <p:nvPr/>
        </p:nvSpPr>
        <p:spPr>
          <a:xfrm>
            <a:off x="2967789" y="526214"/>
            <a:ext cx="5951621" cy="10053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0" name="组合 1">
            <a:extLst>
              <a:ext uri="{FF2B5EF4-FFF2-40B4-BE49-F238E27FC236}">
                <a16:creationId xmlns:a16="http://schemas.microsoft.com/office/drawing/2014/main" id="{D41FCAF0-8048-487B-B5F0-8624768EC007}"/>
              </a:ext>
            </a:extLst>
          </p:cNvPr>
          <p:cNvGrpSpPr/>
          <p:nvPr/>
        </p:nvGrpSpPr>
        <p:grpSpPr>
          <a:xfrm>
            <a:off x="3340033" y="0"/>
            <a:ext cx="5207132" cy="2209027"/>
            <a:chOff x="3626886" y="1660456"/>
            <a:chExt cx="5207132" cy="2209027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0B2E71D4-FE0C-42AD-80B2-2BA716BD3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3626886" y="1660456"/>
              <a:ext cx="5207132" cy="2209027"/>
            </a:xfrm>
            <a:prstGeom prst="rect">
              <a:avLst/>
            </a:prstGeom>
          </p:spPr>
        </p:pic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019F9A94-0AE2-4D83-B2F0-DFE456E996AC}"/>
                </a:ext>
              </a:extLst>
            </p:cNvPr>
            <p:cNvSpPr txBox="1"/>
            <p:nvPr/>
          </p:nvSpPr>
          <p:spPr>
            <a:xfrm>
              <a:off x="5210128" y="2382624"/>
              <a:ext cx="2845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dò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9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5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87729" y="772689"/>
            <a:ext cx="6988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en-US" sz="4800" b="1" kern="0">
                <a:solidFill>
                  <a:srgbClr val="FF6600"/>
                </a:solidFill>
                <a:latin typeface="Arial"/>
                <a:cs typeface="Arial"/>
                <a:sym typeface="Arial"/>
              </a:rPr>
              <a:t>Mặt bánh tráng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en-US" sz="4800" b="1" kern="0">
                <a:solidFill>
                  <a:srgbClr val="FF6600"/>
                </a:solidFill>
                <a:latin typeface="Arial"/>
                <a:cs typeface="Arial"/>
                <a:sym typeface="Arial"/>
              </a:rPr>
              <a:t>hình gì?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987729" y="3570664"/>
            <a:ext cx="4456464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Hình tròn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987729" y="4628663"/>
            <a:ext cx="4432760" cy="891941"/>
            <a:chOff x="3717062" y="3473177"/>
            <a:chExt cx="2139885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17062" y="3511385"/>
              <a:ext cx="2133599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Hình vuông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059129" y="5702805"/>
            <a:ext cx="4335600" cy="891942"/>
            <a:chOff x="2605249" y="4264994"/>
            <a:chExt cx="3251699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2605249" y="4264994"/>
              <a:ext cx="3251699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683407" y="4318601"/>
              <a:ext cx="3095383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Hình tam giác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cs typeface="Arial"/>
              <a:sym typeface="Arial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2" descr="Bánh Tráng">
            <a:extLst>
              <a:ext uri="{FF2B5EF4-FFF2-40B4-BE49-F238E27FC236}">
                <a16:creationId xmlns:a16="http://schemas.microsoft.com/office/drawing/2014/main" id="{D8C0E80E-0B30-44A5-9E12-91377ADC1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690">
            <a:off x="1357807" y="388769"/>
            <a:ext cx="3067815" cy="2300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5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4909 -0.6544 L 0.65547 -0.47871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13" y="877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5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4909 -0.6544 L 0.65547 -0.47871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13" y="877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5" y="2463642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27861" y="761116"/>
            <a:ext cx="6593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sz="4800" b="1" noProof="0">
                <a:solidFill>
                  <a:srgbClr val="FF6600"/>
                </a:solidFill>
                <a:latin typeface="Calibri"/>
                <a:cs typeface="Arial"/>
                <a:sym typeface="Arial"/>
              </a:rPr>
              <a:t>Bánh chưng có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sz="4800" b="1" noProof="0">
                <a:solidFill>
                  <a:srgbClr val="FF6600"/>
                </a:solidFill>
                <a:latin typeface="Calibri"/>
                <a:cs typeface="Arial"/>
                <a:sym typeface="Arial"/>
              </a:rPr>
              <a:t>hình gì?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426077" y="3216373"/>
            <a:ext cx="3834367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75051" y="2715756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Hình chữ nhật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45193" y="4367154"/>
            <a:ext cx="3715251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Hình tam giác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85410" y="5460630"/>
            <a:ext cx="3661662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55362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Hình vuông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12" y="0"/>
            <a:ext cx="6666575" cy="6858000"/>
          </a:xfrm>
          <a:prstGeom prst="rect">
            <a:avLst/>
          </a:prstGeom>
        </p:spPr>
      </p:pic>
      <p:pic>
        <p:nvPicPr>
          <p:cNvPr id="27" name="Picture 18" descr="Cách gấp lá gói bánh Chưng cực đơn giản - Gói bánh Chưng bằng khuôn siêu  tốc - YouTube">
            <a:extLst>
              <a:ext uri="{FF2B5EF4-FFF2-40B4-BE49-F238E27FC236}">
                <a16:creationId xmlns:a16="http://schemas.microsoft.com/office/drawing/2014/main" id="{DA2257FF-7889-41C6-B328-1E73B1FC4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r="14464"/>
          <a:stretch/>
        </p:blipFill>
        <p:spPr bwMode="auto">
          <a:xfrm>
            <a:off x="22908" y="579635"/>
            <a:ext cx="2593469" cy="1975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5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6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6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83852" y="1187363"/>
            <a:ext cx="7063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6600"/>
                </a:solidFill>
                <a:latin typeface="Calibri"/>
                <a:cs typeface="Arial"/>
                <a:sym typeface="Arial"/>
              </a:rPr>
              <a:t>Loại bánh này có hình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2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>
                  <a:solidFill>
                    <a:prstClr val="black"/>
                  </a:solidFill>
                  <a:latin typeface="Calibri"/>
                  <a:cs typeface="Arial"/>
                  <a:sym typeface="Arial"/>
                </a:rPr>
                <a:t>7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cs typeface="Arial"/>
              <a:sym typeface="Arial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 descr="Bánh da lợn lọt top những loại bánh ngọt ngon nhất thế giới - VietNamNet">
            <a:extLst>
              <a:ext uri="{FF2B5EF4-FFF2-40B4-BE49-F238E27FC236}">
                <a16:creationId xmlns:a16="http://schemas.microsoft.com/office/drawing/2014/main" id="{3917DA8D-E342-4BEB-9898-1DC7F2401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5"/>
          <a:stretch/>
        </p:blipFill>
        <p:spPr bwMode="auto">
          <a:xfrm rot="259300">
            <a:off x="2150097" y="392020"/>
            <a:ext cx="2796081" cy="2156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Box 26"/>
          <p:cNvSpPr txBox="1">
            <a:spLocks noChangeArrowheads="1"/>
          </p:cNvSpPr>
          <p:nvPr/>
        </p:nvSpPr>
        <p:spPr bwMode="auto">
          <a:xfrm>
            <a:off x="1524000" y="563880"/>
            <a:ext cx="9144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037259" y="3479561"/>
            <a:ext cx="3877863" cy="3877863"/>
            <a:chOff x="8771313" y="3483032"/>
            <a:chExt cx="3877863" cy="3877863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829331DB-B589-44B7-9053-3935C505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313" y="3483032"/>
              <a:ext cx="3877863" cy="38778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939549" y="5153482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Toán</a:t>
              </a:r>
              <a:r>
                <a:rPr lang="en-US" dirty="0">
                  <a:latin typeface="UTM Avenida" panose="02040603050506020204" pitchFamily="18" charset="0"/>
                </a:rPr>
                <a:t> 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5475868">
              <a:off x="9628909" y="6112217"/>
              <a:ext cx="847898" cy="365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enida" panose="02040603050506020204" pitchFamily="18" charset="0"/>
                </a:rPr>
                <a:t>Hình</a:t>
              </a:r>
              <a:r>
                <a:rPr lang="en-US" dirty="0">
                  <a:latin typeface="UTM Avenida" panose="02040603050506020204" pitchFamily="18" charset="0"/>
                </a:rPr>
                <a:t> </a:t>
              </a:r>
              <a:r>
                <a:rPr lang="en-US" dirty="0" err="1">
                  <a:latin typeface="UTM Avenida" panose="02040603050506020204" pitchFamily="18" charset="0"/>
                </a:rPr>
                <a:t>học</a:t>
              </a:r>
              <a:endParaRPr lang="en-US" dirty="0">
                <a:latin typeface="UTM Avenida" panose="02040603050506020204" pitchFamily="18" charset="0"/>
              </a:endParaRPr>
            </a:p>
          </p:txBody>
        </p:sp>
      </p:grpSp>
      <p:pic>
        <p:nvPicPr>
          <p:cNvPr id="24" name="Picture 10" descr="Bánh da lợn lọt top những loại bánh ngọt ngon nhất thế giới - VietNamNet">
            <a:extLst>
              <a:ext uri="{FF2B5EF4-FFF2-40B4-BE49-F238E27FC236}">
                <a16:creationId xmlns:a16="http://schemas.microsoft.com/office/drawing/2014/main" id="{C3585BB9-1EFF-46F9-A1B0-130B6B6E1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5"/>
          <a:stretch/>
        </p:blipFill>
        <p:spPr bwMode="auto">
          <a:xfrm rot="259300">
            <a:off x="1390150" y="1349903"/>
            <a:ext cx="4916435" cy="3792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959ABA9-CB5F-4891-8855-56A6EA057F01}"/>
              </a:ext>
            </a:extLst>
          </p:cNvPr>
          <p:cNvSpPr/>
          <p:nvPr/>
        </p:nvSpPr>
        <p:spPr>
          <a:xfrm rot="164011">
            <a:off x="1916444" y="2888721"/>
            <a:ext cx="2133976" cy="622980"/>
          </a:xfrm>
          <a:prstGeom prst="parallelogram">
            <a:avLst>
              <a:gd name="adj" fmla="val 129256"/>
            </a:avLst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DB90B0-D9E1-484E-A5CF-3FBBC80A5225}"/>
              </a:ext>
            </a:extLst>
          </p:cNvPr>
          <p:cNvSpPr txBox="1"/>
          <p:nvPr/>
        </p:nvSpPr>
        <p:spPr>
          <a:xfrm>
            <a:off x="7247517" y="1146367"/>
            <a:ext cx="4334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Phần tô màu được gọi là gì của hình bình hành?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42F5062-EE95-40CE-B101-5C1390D91982}"/>
              </a:ext>
            </a:extLst>
          </p:cNvPr>
          <p:cNvCxnSpPr>
            <a:cxnSpLocks/>
          </p:cNvCxnSpPr>
          <p:nvPr/>
        </p:nvCxnSpPr>
        <p:spPr>
          <a:xfrm flipH="1">
            <a:off x="3848368" y="1535631"/>
            <a:ext cx="3399149" cy="138155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04CB77D8-BEC9-454A-855D-1F3C9D7C5F81}"/>
              </a:ext>
            </a:extLst>
          </p:cNvPr>
          <p:cNvSpPr txBox="1"/>
          <p:nvPr/>
        </p:nvSpPr>
        <p:spPr>
          <a:xfrm>
            <a:off x="1633800" y="1087244"/>
            <a:ext cx="9463664" cy="140127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Diện</a:t>
            </a:r>
            <a:r>
              <a:rPr kumimoji="0" lang="en-US" altLang="zh-CN" sz="9600" b="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tích</a:t>
            </a:r>
            <a:endParaRPr kumimoji="0" lang="en-US" altLang="zh-CN" sz="9600" b="0" i="0" u="none" strike="noStrike" kern="1200" cap="none" spc="0" normalizeH="0" baseline="0" noProof="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Hình</a:t>
            </a:r>
            <a:r>
              <a:rPr kumimoji="0" lang="en-US" altLang="zh-CN" sz="9600" b="0" i="0" u="none" strike="noStrike" kern="1200" cap="none" spc="0" normalizeH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0" i="0" u="none" strike="noStrike" kern="1200" cap="none" spc="0" normalizeH="0" noProof="0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bình</a:t>
            </a:r>
            <a:r>
              <a:rPr kumimoji="0" lang="en-US" altLang="zh-CN" sz="9600" b="0" i="0" u="none" strike="noStrike" kern="1200" cap="none" spc="0" normalizeH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0" i="0" u="none" strike="noStrike" kern="1200" cap="none" spc="0" normalizeH="0" noProof="0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hành</a:t>
            </a:r>
            <a:endParaRPr kumimoji="0" lang="zh-CN" altLang="en-US" sz="9600" b="0" i="0" u="none" strike="noStrike" kern="1200" cap="none" spc="0" normalizeH="0" baseline="0" noProof="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AutoShape 4" descr="Vector Illustration Of Mathematics Triangle Ruler And Triangle, Plot,  Diagram Transparent Png – Pngset.co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Parallelogram Png - Red Parallelogram Clipart (#1156801) - Pik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0000" l="0" r="9875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619">
            <a:off x="264435" y="1775571"/>
            <a:ext cx="1140416" cy="1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Parallelogram - Cartoon Parallelogram Clipart - Free Transparent PNG  Clipart Images Download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8" b="98919" l="3452" r="98333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195">
            <a:off x="11119886" y="1777763"/>
            <a:ext cx="1207074" cy="10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04CB77D8-BEC9-454A-855D-1F3C9D7C5F81}"/>
              </a:ext>
            </a:extLst>
          </p:cNvPr>
          <p:cNvSpPr txBox="1"/>
          <p:nvPr/>
        </p:nvSpPr>
        <p:spPr>
          <a:xfrm>
            <a:off x="1721103" y="1087539"/>
            <a:ext cx="9463664" cy="140127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Diện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tích</a:t>
            </a:r>
            <a:endParaRPr kumimoji="0" lang="en-US" altLang="zh-CN" sz="9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Hình</a:t>
            </a:r>
            <a:r>
              <a:rPr kumimoji="0" lang="en-US" altLang="zh-CN" sz="9600" b="0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0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bình</a:t>
            </a:r>
            <a:r>
              <a:rPr kumimoji="0" lang="en-US" altLang="zh-CN" sz="9600" b="0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0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hành</a:t>
            </a:r>
            <a:endParaRPr kumimoji="0" lang="zh-CN" altLang="en-US" sz="9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1" name="组合 1"/>
          <p:cNvGrpSpPr/>
          <p:nvPr/>
        </p:nvGrpSpPr>
        <p:grpSpPr>
          <a:xfrm>
            <a:off x="3761800" y="423949"/>
            <a:ext cx="4668401" cy="1681957"/>
            <a:chOff x="402363" y="1627315"/>
            <a:chExt cx="6341986" cy="2037384"/>
          </a:xfrm>
        </p:grpSpPr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>
              <a:off x="402363" y="1627315"/>
              <a:ext cx="6341986" cy="2037384"/>
            </a:xfrm>
            <a:prstGeom prst="rect">
              <a:avLst/>
            </a:prstGeom>
          </p:spPr>
        </p:pic>
        <p:sp>
          <p:nvSpPr>
            <p:cNvPr id="13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432945" y="2030861"/>
              <a:ext cx="4280819" cy="1230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F2785B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6000" b="1" i="0" u="none" strike="noStrike" kern="1200" cap="none" spc="0" normalizeH="0" noProof="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F2785B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4</a:t>
              </a:r>
              <a:endParaRPr kumimoji="0" lang="zh-CN" altLang="en-US" sz="60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dash"/>
                </a:ln>
                <a:solidFill>
                  <a:srgbClr val="F2785B"/>
                </a:solidFill>
                <a:effectLst/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0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Widescreen</PresentationFormat>
  <Paragraphs>193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DengXian</vt:lpstr>
      <vt:lpstr>Arial</vt:lpstr>
      <vt:lpstr>Calibri</vt:lpstr>
      <vt:lpstr>Calibri Light</vt:lpstr>
      <vt:lpstr>Cambria</vt:lpstr>
      <vt:lpstr>Kristen ITC</vt:lpstr>
      <vt:lpstr>Microsoft YaHei</vt:lpstr>
      <vt:lpstr>SVN-Gretoon</vt:lpstr>
      <vt:lpstr>Times New Roman</vt:lpstr>
      <vt:lpstr>UTM Avenida</vt:lpstr>
      <vt:lpstr>UTM Cookies</vt:lpstr>
      <vt:lpstr>UTM Edwardian</vt:lpstr>
      <vt:lpstr>UTM Showcard</vt:lpstr>
      <vt:lpstr>UTM Tam Le</vt:lpstr>
      <vt:lpstr>Wingdings</vt:lpstr>
      <vt:lpstr>Wingdings 2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10P200421</dc:creator>
  <cp:lastModifiedBy>10P200421</cp:lastModifiedBy>
  <cp:revision>1</cp:revision>
  <dcterms:created xsi:type="dcterms:W3CDTF">2023-01-19T04:24:48Z</dcterms:created>
  <dcterms:modified xsi:type="dcterms:W3CDTF">2023-01-19T04:25:06Z</dcterms:modified>
</cp:coreProperties>
</file>