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353" r:id="rId3"/>
    <p:sldId id="259" r:id="rId4"/>
    <p:sldId id="262" r:id="rId5"/>
    <p:sldId id="272" r:id="rId6"/>
    <p:sldId id="278" r:id="rId7"/>
    <p:sldId id="318" r:id="rId8"/>
    <p:sldId id="279" r:id="rId9"/>
    <p:sldId id="283" r:id="rId10"/>
    <p:sldId id="257" r:id="rId11"/>
    <p:sldId id="264" r:id="rId12"/>
    <p:sldId id="273" r:id="rId13"/>
    <p:sldId id="265" r:id="rId14"/>
    <p:sldId id="266" r:id="rId15"/>
    <p:sldId id="275" r:id="rId16"/>
    <p:sldId id="268" r:id="rId17"/>
    <p:sldId id="282" r:id="rId18"/>
    <p:sldId id="267" r:id="rId19"/>
    <p:sldId id="269" r:id="rId20"/>
    <p:sldId id="270" r:id="rId21"/>
    <p:sldId id="356" r:id="rId22"/>
    <p:sldId id="357" r:id="rId23"/>
    <p:sldId id="271" r:id="rId24"/>
    <p:sldId id="277" r:id="rId25"/>
    <p:sldId id="354" r:id="rId26"/>
    <p:sldId id="35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4 hàng" panose="020B0603050302020204" pitchFamily="34" charset="0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327"/>
    <a:srgbClr val="306C35"/>
    <a:srgbClr val="002060"/>
    <a:srgbClr val="B6060A"/>
    <a:srgbClr val="ED2F4B"/>
    <a:srgbClr val="F14D55"/>
    <a:srgbClr val="834211"/>
    <a:srgbClr val="A44C1D"/>
    <a:srgbClr val="00A89B"/>
    <a:srgbClr val="A41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66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468D8-FAA9-4C2B-BDA5-F9BE7D0C940D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50363-8EA7-4DFD-8B60-AF76612DD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06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0467A-5F21-4DBA-BD84-48D4D1D1EA8A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3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0467A-5F21-4DBA-BD84-48D4D1D1EA8A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1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2515;ga98f10c965_0_5154:notes">
            <a:extLst>
              <a:ext uri="{FF2B5EF4-FFF2-40B4-BE49-F238E27FC236}">
                <a16:creationId xmlns:a16="http://schemas.microsoft.com/office/drawing/2014/main" id="{E1636BCE-F4CE-477E-AD51-1D037889BEE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Google Shape;2516;ga98f10c965_0_5154:notes">
            <a:extLst>
              <a:ext uri="{FF2B5EF4-FFF2-40B4-BE49-F238E27FC236}">
                <a16:creationId xmlns:a16="http://schemas.microsoft.com/office/drawing/2014/main" id="{F18CD6F6-44EF-4EEA-A25A-D0688992AAF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50363-8EA7-4DFD-8B60-AF76612DD0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9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50363-8EA7-4DFD-8B60-AF76612DD0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12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38C4E930-1317-493C-952E-8A125BEAD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71AF3272-27C9-417F-9C0F-B8416589A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/>
              <a:t>更多模版：</a:t>
            </a:r>
            <a:r>
              <a:rPr lang="en-US" altLang="zh-CN"/>
              <a:t>123</a:t>
            </a:r>
            <a:r>
              <a:rPr lang="zh-CN" altLang="en-US"/>
              <a:t>图文旗舰店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D3DFAD37-929B-4D36-B028-C1F42C092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10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9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536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7905D8-8038-440D-B8BB-ADDFDCAF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4CC53DC9-859A-4905-AB06-2FF69484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9957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6505-49C0-4434-959E-707C0F12103D}" type="datetimeFigureOut">
              <a:rPr lang="th-TH" sz="2800">
                <a:solidFill>
                  <a:prstClr val="black"/>
                </a:solidFill>
              </a:rPr>
              <a:pPr/>
              <a:t>13/12/64</a:t>
            </a:fld>
            <a:endParaRPr lang="th-TH" sz="2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sz="2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3970-5CAD-47E5-8E7B-CB0A0714BC1B}" type="slidenum">
              <a:rPr lang="th-TH" sz="2800">
                <a:solidFill>
                  <a:prstClr val="black"/>
                </a:solidFill>
              </a:rPr>
              <a:pPr/>
              <a:t>‹#›</a:t>
            </a:fld>
            <a:endParaRPr lang="th-TH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8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24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875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8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5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27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42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05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39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EC24-97A1-487E-AB28-A654F62A0E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733" y="-2079172"/>
            <a:ext cx="2445339" cy="4158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39" y="-2227216"/>
            <a:ext cx="2445339" cy="4158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4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45.pn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3B881463-CD55-4EC7-BDF3-CE400CDC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78880"/>
            <a:ext cx="11915180" cy="670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FBD41-AD65-47F3-93F5-37DD03B4AFF0}"/>
              </a:ext>
            </a:extLst>
          </p:cNvPr>
          <p:cNvSpPr/>
          <p:nvPr/>
        </p:nvSpPr>
        <p:spPr>
          <a:xfrm>
            <a:off x="4917495" y="3927483"/>
            <a:ext cx="2013116" cy="85440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952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4</a:t>
            </a: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id="{B798C68E-9B84-4E65-ABC9-421BF044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657" y="153294"/>
            <a:ext cx="5953125" cy="5135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73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6139ADEE-1ABC-4ED1-954F-B8AEE89D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6" y="3205758"/>
            <a:ext cx="10871894" cy="6939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3909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 mừng các con đến với tiết học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6586F3B-D050-48E8-8BE8-84FAB1444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966" y="6116836"/>
            <a:ext cx="10873383" cy="5736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3128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Hà Thanh Huyền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0" y="-172995"/>
            <a:ext cx="12357463" cy="7107396"/>
            <a:chOff x="3383151" y="1048153"/>
            <a:chExt cx="7029240" cy="4450506"/>
          </a:xfrm>
        </p:grpSpPr>
        <p:pic>
          <p:nvPicPr>
            <p:cNvPr id="24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25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6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7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38571" y="5007503"/>
            <a:ext cx="4959955" cy="769441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4400" b="1" kern="0" dirty="0">
                <a:solidFill>
                  <a:srgbClr val="158515"/>
                </a:solidFill>
                <a:latin typeface="UTM Avo" panose="02040603050506020204" pitchFamily="18" charset="0"/>
              </a:rPr>
              <a:t>10105 : 43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043" y="676325"/>
            <a:ext cx="5254674" cy="954107"/>
          </a:xfrm>
          <a:prstGeom prst="rect">
            <a:avLst/>
          </a:prstGeom>
          <a:ln w="38100">
            <a:solidFill>
              <a:srgbClr val="158515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ước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lượng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158515"/>
                </a:solidFill>
                <a:latin typeface="UTM Avo" panose="02040603050506020204" pitchFamily="18" charset="0"/>
              </a:rPr>
              <a:t>chia</a:t>
            </a:r>
            <a:endParaRPr lang="en-US" sz="2800" b="1" dirty="0">
              <a:solidFill>
                <a:srgbClr val="158515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58492" y="1856405"/>
            <a:ext cx="6271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: 43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: 4 = 2 (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0092" y="2821294"/>
            <a:ext cx="6816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150 : 43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: 4 = 3 (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</a:rPr>
              <a:t>)</a:t>
            </a:r>
            <a:endParaRPr lang="en-US" sz="2800" dirty="0">
              <a:solidFill>
                <a:srgbClr val="0A2C1E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8665" y="3786183"/>
            <a:ext cx="6072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215 : 43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 : 4 = 5 (</a:t>
            </a:r>
            <a:r>
              <a:rPr lang="en-US" sz="2800" b="1" dirty="0" err="1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</a:t>
            </a:r>
            <a:endParaRPr lang="en-US" sz="2800" dirty="0">
              <a:solidFill>
                <a:srgbClr val="0A2C1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96028" y="814632"/>
            <a:ext cx="2774721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10105</a:t>
            </a: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2181337" y="2213334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3371814" y="858869"/>
            <a:ext cx="120064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1789143" y="3586338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2214960" y="2644665"/>
            <a:ext cx="660066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3735033" y="1703205"/>
            <a:ext cx="58003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979921" y="1744348"/>
            <a:ext cx="40270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1366762" y="1743602"/>
            <a:ext cx="6858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4101046" y="1704312"/>
            <a:ext cx="5334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1782035" y="1761780"/>
            <a:ext cx="67147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3306797" y="1710379"/>
            <a:ext cx="57373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1773757" y="2656935"/>
            <a:ext cx="59571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1342391" y="2669205"/>
            <a:ext cx="6875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2207122" y="3575427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grpSp>
        <p:nvGrpSpPr>
          <p:cNvPr id="59" name="Group 7"/>
          <p:cNvGrpSpPr/>
          <p:nvPr/>
        </p:nvGrpSpPr>
        <p:grpSpPr bwMode="auto">
          <a:xfrm>
            <a:off x="3270749" y="858869"/>
            <a:ext cx="2208122" cy="3590832"/>
            <a:chOff x="960" y="1488"/>
            <a:chExt cx="720" cy="1200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960" y="1488"/>
              <a:ext cx="0" cy="120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>
              <a:off x="960" y="1786"/>
              <a:ext cx="720" cy="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3502279" y="4983509"/>
            <a:ext cx="28691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235</a:t>
            </a:r>
          </a:p>
        </p:txBody>
      </p:sp>
    </p:spTree>
    <p:extLst>
      <p:ext uri="{BB962C8B-B14F-4D97-AF65-F5344CB8AC3E}">
        <p14:creationId xmlns:p14="http://schemas.microsoft.com/office/powerpoint/2010/main" val="9125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5" grpId="0"/>
      <p:bldP spid="16" grpId="0"/>
      <p:bldP spid="17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821480" y="3075158"/>
            <a:ext cx="9078986" cy="3837343"/>
            <a:chOff x="-478683" y="3020657"/>
            <a:chExt cx="9078986" cy="38373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60689">
              <a:off x="251963" y="2290011"/>
              <a:ext cx="2738373" cy="41996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45" y="3057600"/>
              <a:ext cx="7892558" cy="380040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1522616" y="309023"/>
            <a:ext cx="9020433" cy="25386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9102" y="305562"/>
            <a:ext cx="726878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OH YEAH!                            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đem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u="none" strike="noStrike" kern="0" cap="none" spc="0" normalizeH="0" baseline="0" noProof="0" dirty="0">
              <a:ln>
                <a:noFill/>
              </a:ln>
              <a:solidFill>
                <a:srgbClr val="A41D2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56183" y="3016377"/>
            <a:ext cx="4413545" cy="2855935"/>
            <a:chOff x="8067506" y="5126462"/>
            <a:chExt cx="2255285" cy="15737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74015" y="327659"/>
            <a:ext cx="726878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2!                            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u="none" strike="noStrike" kern="0" cap="none" spc="0" normalizeH="0" baseline="0" noProof="0" dirty="0">
              <a:ln>
                <a:noFill/>
              </a:ln>
              <a:solidFill>
                <a:srgbClr val="A41D2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75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1.56523 0.0548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55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75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375"/>
                            </p:stCondLst>
                            <p:childTnLst>
                              <p:par>
                                <p:cTn id="2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75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38101" y="-66443"/>
            <a:ext cx="12357463" cy="7107396"/>
            <a:chOff x="3383151" y="1048153"/>
            <a:chExt cx="7029240" cy="4450506"/>
          </a:xfrm>
        </p:grpSpPr>
        <p:pic>
          <p:nvPicPr>
            <p:cNvPr id="37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38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9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0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9113" y="345744"/>
            <a:ext cx="2675475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</a:rPr>
              <a:t>a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2: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25091" y="345744"/>
            <a:ext cx="4533107" cy="76944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58515"/>
                </a:solidFill>
                <a:effectLst/>
                <a:uLnTx/>
                <a:uFillTx/>
                <a:latin typeface="UTM Avo" panose="02040603050506020204" pitchFamily="18" charset="0"/>
              </a:rPr>
              <a:t>26345 : 35 = 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883" y="1515898"/>
            <a:ext cx="2920966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26345</a:t>
            </a:r>
          </a:p>
        </p:txBody>
      </p:sp>
      <p:grpSp>
        <p:nvGrpSpPr>
          <p:cNvPr id="8" name="Group 6"/>
          <p:cNvGrpSpPr/>
          <p:nvPr/>
        </p:nvGrpSpPr>
        <p:grpSpPr bwMode="auto">
          <a:xfrm>
            <a:off x="3009621" y="1471935"/>
            <a:ext cx="1696810" cy="3829825"/>
            <a:chOff x="960" y="1488"/>
            <a:chExt cx="582" cy="1328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960" y="1488"/>
              <a:ext cx="0" cy="1328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960" y="1833"/>
              <a:ext cx="582" cy="0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20778" y="1471935"/>
            <a:ext cx="1361448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04769" y="2377389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62299" y="2363486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939853" y="3229609"/>
            <a:ext cx="381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41029" y="3220300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533330" y="2450840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933547" y="2460737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541029" y="4143856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144391" y="2450941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922420" y="1606310"/>
            <a:ext cx="52578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*263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738909" y="1934690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35, 43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4;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610773" y="2317073"/>
            <a:ext cx="455160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25; 26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883226" y="2935511"/>
            <a:ext cx="61722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*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4,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184; 184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 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797659" y="3283322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25, 34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3;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278574" y="4616355"/>
            <a:ext cx="4495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SG" sz="2400">
              <a:solidFill>
                <a:schemeClr val="tx1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840077" y="4252265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95; 95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664676" y="4915006"/>
            <a:ext cx="415539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7;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43625" y="5647791"/>
            <a:ext cx="5388763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58515"/>
                </a:solidFill>
                <a:latin typeface="UTM Avo" panose="02040603050506020204" pitchFamily="18" charset="0"/>
              </a:rPr>
              <a:t>26345 : 35 =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5231414" y="1166957"/>
            <a:ext cx="6225725" cy="4608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i="1" dirty="0">
                <a:solidFill>
                  <a:srgbClr val="B6060A"/>
                </a:solidFill>
                <a:latin typeface="UTM Avo" panose="02040603050506020204" pitchFamily="18" charset="0"/>
              </a:rPr>
              <a:t>       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Chia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trái</a:t>
            </a:r>
            <a:r>
              <a:rPr lang="en-US" sz="2400" b="1" dirty="0">
                <a:solidFill>
                  <a:srgbClr val="B6060A"/>
                </a:solidFill>
                <a:latin typeface="UTM Avo" panose="02040603050506020204" pitchFamily="18" charset="0"/>
              </a:rPr>
              <a:t> sang </a:t>
            </a:r>
            <a:r>
              <a:rPr lang="en-US" sz="2400" b="1" dirty="0" err="1">
                <a:solidFill>
                  <a:srgbClr val="B6060A"/>
                </a:solidFill>
                <a:latin typeface="UTM Avo" panose="02040603050506020204" pitchFamily="18" charset="0"/>
              </a:rPr>
              <a:t>phải</a:t>
            </a:r>
            <a:endParaRPr lang="en-US" sz="2400" b="1" dirty="0">
              <a:solidFill>
                <a:srgbClr val="B6060A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094978" y="3224311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5729159" y="4588482"/>
            <a:ext cx="68580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10;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50426" y="2381988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936724" y="4147658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5700721" y="3654068"/>
            <a:ext cx="4507094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15,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18, 18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18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556403" y="5090961"/>
            <a:ext cx="2255285" cy="1573738"/>
            <a:chOff x="8067506" y="5126462"/>
            <a:chExt cx="2255285" cy="1573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3407680" y="5547821"/>
            <a:ext cx="2869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752</a:t>
            </a:r>
          </a:p>
        </p:txBody>
      </p:sp>
    </p:spTree>
    <p:extLst>
      <p:ext uri="{BB962C8B-B14F-4D97-AF65-F5344CB8AC3E}">
        <p14:creationId xmlns:p14="http://schemas.microsoft.com/office/powerpoint/2010/main" val="13240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41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165463" y="-22039"/>
            <a:ext cx="12647675" cy="7107396"/>
            <a:chOff x="3383151" y="1048153"/>
            <a:chExt cx="7029240" cy="4450506"/>
          </a:xfrm>
        </p:grpSpPr>
        <p:pic>
          <p:nvPicPr>
            <p:cNvPr id="23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24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5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6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515762" y="438386"/>
            <a:ext cx="561626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884A2E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ước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lượng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884A2E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>
                <a:solidFill>
                  <a:srgbClr val="884A2E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7352" y="1508530"/>
            <a:ext cx="59439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263 : 35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26:3= 8 (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5483" y="2839882"/>
            <a:ext cx="571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184 : 35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18:3= 6 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5483" y="4274206"/>
            <a:ext cx="5638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95 : 35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9:3= 3 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5483" y="5100922"/>
            <a:ext cx="73387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: 2 = 4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6751" y="2368136"/>
            <a:ext cx="70408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30: 4 = 7(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12872" y="3740815"/>
            <a:ext cx="6338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 : 4 = 5 </a:t>
            </a:r>
            <a:endParaRPr lang="en-US" sz="2600" dirty="0">
              <a:latin typeface="UTM Avo" panose="0204060305050602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885947" y="5541805"/>
            <a:ext cx="2087433" cy="1321273"/>
            <a:chOff x="8067506" y="5126462"/>
            <a:chExt cx="2255285" cy="157373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281458" y="753619"/>
            <a:ext cx="2920966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26345</a:t>
            </a:r>
          </a:p>
        </p:txBody>
      </p:sp>
      <p:grpSp>
        <p:nvGrpSpPr>
          <p:cNvPr id="67" name="Group 6"/>
          <p:cNvGrpSpPr/>
          <p:nvPr/>
        </p:nvGrpSpPr>
        <p:grpSpPr bwMode="auto">
          <a:xfrm>
            <a:off x="3054196" y="709656"/>
            <a:ext cx="1696810" cy="3829825"/>
            <a:chOff x="960" y="1488"/>
            <a:chExt cx="582" cy="1328"/>
          </a:xfrm>
        </p:grpSpPr>
        <p:sp>
          <p:nvSpPr>
            <p:cNvPr id="68" name="Line 7"/>
            <p:cNvSpPr>
              <a:spLocks noChangeShapeType="1"/>
            </p:cNvSpPr>
            <p:nvPr/>
          </p:nvSpPr>
          <p:spPr bwMode="auto">
            <a:xfrm>
              <a:off x="960" y="1488"/>
              <a:ext cx="0" cy="1328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960" y="1833"/>
              <a:ext cx="582" cy="0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165353" y="709656"/>
            <a:ext cx="1361448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1531273" y="1600387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1123660" y="1616980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1983433" y="2501901"/>
            <a:ext cx="381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1536775" y="2507353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3593947" y="1688561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4010206" y="1682416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1521902" y="3336760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3188966" y="1688662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390344" y="5541805"/>
            <a:ext cx="5388763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58515"/>
                </a:solidFill>
                <a:latin typeface="UTM Avo" panose="02040603050506020204" pitchFamily="18" charset="0"/>
              </a:rPr>
              <a:t>26345 : 35 =</a:t>
            </a: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1123368" y="2508928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81" name="Rectangle 34"/>
          <p:cNvSpPr>
            <a:spLocks noChangeArrowheads="1"/>
          </p:cNvSpPr>
          <p:nvPr/>
        </p:nvSpPr>
        <p:spPr bwMode="auto">
          <a:xfrm>
            <a:off x="712016" y="1603080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2" name="Text Box 35"/>
          <p:cNvSpPr txBox="1">
            <a:spLocks noChangeArrowheads="1"/>
          </p:cNvSpPr>
          <p:nvPr/>
        </p:nvSpPr>
        <p:spPr bwMode="auto">
          <a:xfrm>
            <a:off x="1967389" y="3331386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354399" y="5441835"/>
            <a:ext cx="2869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752</a:t>
            </a:r>
          </a:p>
        </p:txBody>
      </p:sp>
    </p:spTree>
    <p:extLst>
      <p:ext uri="{BB962C8B-B14F-4D97-AF65-F5344CB8AC3E}">
        <p14:creationId xmlns:p14="http://schemas.microsoft.com/office/powerpoint/2010/main" val="11568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  <p:bldP spid="20" grpId="0"/>
      <p:bldP spid="21" grpId="0"/>
      <p:bldP spid="66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/>
      <p:bldP spid="82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94728" y="3576698"/>
            <a:ext cx="3039977" cy="1669775"/>
            <a:chOff x="8067506" y="5126462"/>
            <a:chExt cx="2255285" cy="15737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1745979" y="282881"/>
            <a:ext cx="9020433" cy="23460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41575" y="265162"/>
            <a:ext cx="782924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WOA! WOA!                            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mình</a:t>
            </a:r>
            <a:endParaRPr kumimoji="0" lang="en-US" sz="44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01" y="2319770"/>
            <a:ext cx="2784293" cy="4270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72" y="2284812"/>
            <a:ext cx="2873611" cy="4538230"/>
          </a:xfrm>
          <a:prstGeom prst="rect">
            <a:avLst/>
          </a:prstGeom>
        </p:spPr>
      </p:pic>
      <p:pic>
        <p:nvPicPr>
          <p:cNvPr id="14" name="รูปภาพ 17">
            <a:extLst>
              <a:ext uri="{FF2B5EF4-FFF2-40B4-BE49-F238E27FC236}">
                <a16:creationId xmlns:a16="http://schemas.microsoft.com/office/drawing/2014/main" id="{31662DF9-9BEC-4787-BCC4-75A27F01EE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3" y="3441394"/>
            <a:ext cx="2713701" cy="40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0729 -0.449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6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21">
            <a:extLst>
              <a:ext uri="{FF2B5EF4-FFF2-40B4-BE49-F238E27FC236}">
                <a16:creationId xmlns:a16="http://schemas.microsoft.com/office/drawing/2014/main" id="{CCCF171B-33D4-42B4-852F-2F9A75F2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" y="149895"/>
            <a:ext cx="3822710" cy="4810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5" y="-152400"/>
            <a:ext cx="6484122" cy="67914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7353" y="929490"/>
            <a:ext cx="7598024" cy="159493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5085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9963" y="949525"/>
            <a:ext cx="5735413" cy="1574895"/>
            <a:chOff x="143797" y="1332621"/>
            <a:chExt cx="5746765" cy="1820641"/>
          </a:xfrm>
        </p:grpSpPr>
        <p:sp>
          <p:nvSpPr>
            <p:cNvPr id="11" name="Rectangle 10"/>
            <p:cNvSpPr/>
            <p:nvPr/>
          </p:nvSpPr>
          <p:spPr>
            <a:xfrm>
              <a:off x="143797" y="1338673"/>
              <a:ext cx="5676546" cy="1814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dirty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</a:rPr>
                <a:t>LUYỆN TẬP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652" y="1332621"/>
              <a:ext cx="5634910" cy="1814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>
                  <a:ln w="0"/>
                  <a:solidFill>
                    <a:srgbClr val="5085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</a:rPr>
                <a:t>LUYỆN TẬP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6" y="661934"/>
            <a:ext cx="1678027" cy="2104771"/>
          </a:xfrm>
          <a:prstGeom prst="rect">
            <a:avLst/>
          </a:prstGeom>
        </p:spPr>
      </p:pic>
      <p:pic>
        <p:nvPicPr>
          <p:cNvPr id="13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A7AED2E-E4FD-4A9B-A7A9-C89B5D9D3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907" y="2357379"/>
            <a:ext cx="4553593" cy="47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33863" y="282879"/>
            <a:ext cx="9601959" cy="25775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31487" y="282879"/>
            <a:ext cx="9006364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3!                                      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Bây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giáng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endParaRPr lang="en-US" sz="4400" b="1" kern="0" dirty="0">
              <a:solidFill>
                <a:srgbClr val="C00000"/>
              </a:solidFill>
              <a:latin typeface="UTM Flamenco" panose="02040603050506020204" pitchFamily="18" charset="0"/>
            </a:endParaRPr>
          </a:p>
        </p:txBody>
      </p:sp>
      <p:pic>
        <p:nvPicPr>
          <p:cNvPr id="14" name="รูปภาพ 17">
            <a:extLst>
              <a:ext uri="{FF2B5EF4-FFF2-40B4-BE49-F238E27FC236}">
                <a16:creationId xmlns:a16="http://schemas.microsoft.com/office/drawing/2014/main" id="{31662DF9-9BEC-4787-BCC4-75A27F01E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72" y="3160040"/>
            <a:ext cx="2713701" cy="4070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3" y="2000660"/>
            <a:ext cx="2908297" cy="48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40156 -0.012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34512" y="-130542"/>
            <a:ext cx="12357463" cy="7107396"/>
            <a:chOff x="3383151" y="1048153"/>
            <a:chExt cx="7029240" cy="4450506"/>
          </a:xfrm>
        </p:grpSpPr>
        <p:pic>
          <p:nvPicPr>
            <p:cNvPr id="9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10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2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32680" y="484496"/>
            <a:ext cx="6858990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u="sng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th-TH" sz="44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67307" y="1861571"/>
            <a:ext cx="5371433" cy="2927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  <a:buFontTx/>
              <a:buAutoNum type="alphaLcParenR"/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 23576 : 56</a:t>
            </a:r>
          </a:p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	 31628 : 48</a:t>
            </a:r>
            <a:endParaRPr lang="th-TH" sz="4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04113" y="1781106"/>
            <a:ext cx="4821468" cy="2927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b)  18510 : 15</a:t>
            </a:r>
          </a:p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	  42546 : 37</a:t>
            </a:r>
            <a:endParaRPr lang="th-TH" sz="4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1717231"/>
            <a:ext cx="1525261" cy="1705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8" y="3567496"/>
            <a:ext cx="1705340" cy="1512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27" y="3013454"/>
            <a:ext cx="1351841" cy="1695632"/>
          </a:xfrm>
          <a:prstGeom prst="rect">
            <a:avLst/>
          </a:prstGeom>
        </p:spPr>
      </p:pic>
      <p:pic>
        <p:nvPicPr>
          <p:cNvPr id="15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31" y="4274396"/>
            <a:ext cx="2153085" cy="3229627"/>
          </a:xfrm>
          <a:prstGeom prst="rect">
            <a:avLst/>
          </a:prstGeom>
        </p:spPr>
      </p:pic>
      <p:grpSp>
        <p:nvGrpSpPr>
          <p:cNvPr id="16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23830" y="5747542"/>
            <a:ext cx="3465769" cy="1457959"/>
            <a:chOff x="7953204" y="5376971"/>
            <a:chExt cx="3761328" cy="1730918"/>
          </a:xfrm>
        </p:grpSpPr>
        <p:pic>
          <p:nvPicPr>
            <p:cNvPr id="17" name="รูปภาพ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18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19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59" y="1531708"/>
            <a:ext cx="1026122" cy="14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5422" y="0"/>
            <a:ext cx="12357463" cy="7107396"/>
            <a:chOff x="3383151" y="1048153"/>
            <a:chExt cx="7029240" cy="4450506"/>
          </a:xfrm>
        </p:grpSpPr>
        <p:pic>
          <p:nvPicPr>
            <p:cNvPr id="39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40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1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2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7649" y="2082791"/>
            <a:ext cx="4648058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23576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449942" y="2101184"/>
            <a:ext cx="1535519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221689" y="2818514"/>
            <a:ext cx="72280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049367" y="2818514"/>
            <a:ext cx="550342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 flipH="1">
            <a:off x="1394246" y="2826996"/>
            <a:ext cx="6813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3674736" y="2809317"/>
            <a:ext cx="664008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1409414" y="3664595"/>
            <a:ext cx="6398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743251" y="3664595"/>
            <a:ext cx="501465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110492" y="2827710"/>
            <a:ext cx="498006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114171" y="4495348"/>
            <a:ext cx="46688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 flipH="1">
            <a:off x="1694749" y="2820865"/>
            <a:ext cx="6813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086213" y="3652333"/>
            <a:ext cx="501465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774668" y="4495348"/>
            <a:ext cx="46688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grpSp>
        <p:nvGrpSpPr>
          <p:cNvPr id="18" name="Group 33"/>
          <p:cNvGrpSpPr/>
          <p:nvPr/>
        </p:nvGrpSpPr>
        <p:grpSpPr bwMode="auto">
          <a:xfrm>
            <a:off x="3200938" y="2156363"/>
            <a:ext cx="2033526" cy="2952087"/>
            <a:chOff x="1155" y="1407"/>
            <a:chExt cx="588" cy="1069"/>
          </a:xfrm>
        </p:grpSpPr>
        <p:sp>
          <p:nvSpPr>
            <p:cNvPr id="19" name="Line 34"/>
            <p:cNvSpPr>
              <a:spLocks noChangeShapeType="1"/>
            </p:cNvSpPr>
            <p:nvPr/>
          </p:nvSpPr>
          <p:spPr bwMode="auto">
            <a:xfrm flipH="1">
              <a:off x="1155" y="1407"/>
              <a:ext cx="12" cy="1069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167" y="1680"/>
              <a:ext cx="576" cy="0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5935115" y="2212502"/>
            <a:ext cx="4703308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31628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9357612" y="2233045"/>
            <a:ext cx="155377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9174772" y="3034215"/>
            <a:ext cx="731392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6914628" y="3034215"/>
            <a:ext cx="609253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 flipH="1">
            <a:off x="7280030" y="3034215"/>
            <a:ext cx="689399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9536952" y="3039986"/>
            <a:ext cx="67190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7279441" y="3907285"/>
            <a:ext cx="64740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7621214" y="3907285"/>
            <a:ext cx="50742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auto">
          <a:xfrm>
            <a:off x="9865593" y="3028444"/>
            <a:ext cx="503926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8007302" y="4742693"/>
            <a:ext cx="47243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 flipH="1">
            <a:off x="7609260" y="3023944"/>
            <a:ext cx="689399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7948399" y="3920980"/>
            <a:ext cx="50742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4" name="Text Box 49"/>
          <p:cNvSpPr txBox="1">
            <a:spLocks noChangeArrowheads="1"/>
          </p:cNvSpPr>
          <p:nvPr/>
        </p:nvSpPr>
        <p:spPr bwMode="auto">
          <a:xfrm>
            <a:off x="7638121" y="4742693"/>
            <a:ext cx="47243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35" name="Group 50"/>
          <p:cNvGrpSpPr/>
          <p:nvPr/>
        </p:nvGrpSpPr>
        <p:grpSpPr bwMode="auto">
          <a:xfrm>
            <a:off x="9126646" y="2294673"/>
            <a:ext cx="2036700" cy="3399838"/>
            <a:chOff x="1161" y="1407"/>
            <a:chExt cx="582" cy="1102"/>
          </a:xfrm>
        </p:grpSpPr>
        <p:sp>
          <p:nvSpPr>
            <p:cNvPr id="36" name="Line 51"/>
            <p:cNvSpPr>
              <a:spLocks noChangeShapeType="1"/>
            </p:cNvSpPr>
            <p:nvPr/>
          </p:nvSpPr>
          <p:spPr bwMode="auto">
            <a:xfrm flipH="1">
              <a:off x="1161" y="1407"/>
              <a:ext cx="6" cy="1102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>
              <a:off x="1167" y="1680"/>
              <a:ext cx="576" cy="0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53822" y="785383"/>
            <a:ext cx="9363290" cy="1235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  <a:buFontTx/>
              <a:buAutoNum type="alphaLcParenR"/>
            </a:pPr>
            <a:r>
              <a:rPr lang="en-US" sz="4400" b="1" dirty="0">
                <a:solidFill>
                  <a:srgbClr val="337237"/>
                </a:solidFill>
                <a:latin typeface="UTM Avo" panose="02040603050506020204" pitchFamily="18" charset="0"/>
              </a:rPr>
              <a:t> 23576 : 56             </a:t>
            </a:r>
            <a:r>
              <a:rPr lang="en-US" sz="4400" b="1" dirty="0">
                <a:solidFill>
                  <a:srgbClr val="F04E23"/>
                </a:solidFill>
                <a:latin typeface="UTM Avo" panose="02040603050506020204" pitchFamily="18" charset="0"/>
              </a:rPr>
              <a:t>31628 : 48</a:t>
            </a:r>
            <a:endParaRPr lang="th-TH" sz="4400" b="1" dirty="0">
              <a:solidFill>
                <a:srgbClr val="F04E23"/>
              </a:solidFill>
              <a:latin typeface="UTM Avo" panose="020406030505060202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65" y="1181001"/>
            <a:ext cx="1071182" cy="11980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7" y="1029600"/>
            <a:ext cx="1383305" cy="1227090"/>
          </a:xfrm>
          <a:prstGeom prst="rect">
            <a:avLst/>
          </a:prstGeom>
        </p:spPr>
      </p:pic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04195" y="448293"/>
            <a:ext cx="6858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i="1" u="sng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u="sng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i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th-TH" sz="40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27" y="4101795"/>
            <a:ext cx="2410562" cy="3615842"/>
          </a:xfrm>
          <a:prstGeom prst="rect">
            <a:avLst/>
          </a:prstGeom>
        </p:spPr>
      </p:pic>
      <p:grpSp>
        <p:nvGrpSpPr>
          <p:cNvPr id="48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5422" y="5529037"/>
            <a:ext cx="3465769" cy="1457959"/>
            <a:chOff x="7953204" y="5376971"/>
            <a:chExt cx="3761328" cy="1730918"/>
          </a:xfrm>
        </p:grpSpPr>
        <p:pic>
          <p:nvPicPr>
            <p:cNvPr id="49" name="รูปภาพ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50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51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3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3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119728" y="-2823"/>
            <a:ext cx="12357463" cy="7107396"/>
            <a:chOff x="3383151" y="1048153"/>
            <a:chExt cx="7029240" cy="4450506"/>
          </a:xfrm>
        </p:grpSpPr>
        <p:pic>
          <p:nvPicPr>
            <p:cNvPr id="32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33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4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5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10484" y="723041"/>
            <a:ext cx="11338227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b)  </a:t>
            </a:r>
            <a:r>
              <a:rPr lang="en-US" sz="4400" b="1" dirty="0">
                <a:solidFill>
                  <a:srgbClr val="DD8B27"/>
                </a:solidFill>
                <a:latin typeface="UTM Avo" panose="02040603050506020204" pitchFamily="18" charset="0"/>
              </a:rPr>
              <a:t>18510 : 15                </a:t>
            </a:r>
            <a:r>
              <a:rPr lang="en-US" sz="4400" b="1" dirty="0">
                <a:solidFill>
                  <a:srgbClr val="525F33"/>
                </a:solidFill>
                <a:latin typeface="UTM Avo" panose="02040603050506020204" pitchFamily="18" charset="0"/>
              </a:rPr>
              <a:t>42546 : 37</a:t>
            </a:r>
            <a:endParaRPr lang="th-TH" sz="4400" b="1" dirty="0">
              <a:solidFill>
                <a:srgbClr val="525F33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-421680" y="1854860"/>
            <a:ext cx="523084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18510</a:t>
            </a:r>
          </a:p>
        </p:txBody>
      </p:sp>
      <p:sp>
        <p:nvSpPr>
          <p:cNvPr id="10" name="Text Box 56"/>
          <p:cNvSpPr txBox="1">
            <a:spLocks noChangeArrowheads="1"/>
          </p:cNvSpPr>
          <p:nvPr/>
        </p:nvSpPr>
        <p:spPr bwMode="auto">
          <a:xfrm>
            <a:off x="3244583" y="1875555"/>
            <a:ext cx="1728047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2918833" y="2704910"/>
            <a:ext cx="58563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543263" y="2682643"/>
            <a:ext cx="63195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898008" y="3472486"/>
            <a:ext cx="629738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1221597" y="4181046"/>
            <a:ext cx="65489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grpSp>
        <p:nvGrpSpPr>
          <p:cNvPr id="15" name="Group 68"/>
          <p:cNvGrpSpPr/>
          <p:nvPr/>
        </p:nvGrpSpPr>
        <p:grpSpPr bwMode="auto">
          <a:xfrm>
            <a:off x="2847599" y="1889351"/>
            <a:ext cx="2241791" cy="3856089"/>
            <a:chOff x="1089" y="1391"/>
            <a:chExt cx="576" cy="1241"/>
          </a:xfrm>
        </p:grpSpPr>
        <p:sp>
          <p:nvSpPr>
            <p:cNvPr id="16" name="Line 69"/>
            <p:cNvSpPr>
              <a:spLocks noChangeShapeType="1"/>
            </p:cNvSpPr>
            <p:nvPr/>
          </p:nvSpPr>
          <p:spPr bwMode="auto">
            <a:xfrm>
              <a:off x="1089" y="1391"/>
              <a:ext cx="0" cy="1241"/>
            </a:xfrm>
            <a:prstGeom prst="line">
              <a:avLst/>
            </a:prstGeom>
            <a:noFill/>
            <a:ln w="57150">
              <a:solidFill>
                <a:srgbClr val="337237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Line 70"/>
            <p:cNvSpPr>
              <a:spLocks noChangeShapeType="1"/>
            </p:cNvSpPr>
            <p:nvPr/>
          </p:nvSpPr>
          <p:spPr bwMode="auto">
            <a:xfrm>
              <a:off x="1089" y="1664"/>
              <a:ext cx="576" cy="0"/>
            </a:xfrm>
            <a:prstGeom prst="line">
              <a:avLst/>
            </a:prstGeom>
            <a:noFill/>
            <a:ln w="57150">
              <a:solidFill>
                <a:srgbClr val="337237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821333" y="4970519"/>
            <a:ext cx="1844807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00</a:t>
            </a:r>
          </a:p>
        </p:txBody>
      </p:sp>
      <p:sp>
        <p:nvSpPr>
          <p:cNvPr id="21" name="Text Box 73"/>
          <p:cNvSpPr txBox="1">
            <a:spLocks noChangeArrowheads="1"/>
          </p:cNvSpPr>
          <p:nvPr/>
        </p:nvSpPr>
        <p:spPr bwMode="auto">
          <a:xfrm>
            <a:off x="5476248" y="1876799"/>
            <a:ext cx="477390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42546</a:t>
            </a:r>
          </a:p>
        </p:txBody>
      </p:sp>
      <p:sp>
        <p:nvSpPr>
          <p:cNvPr id="22" name="Text Box 74"/>
          <p:cNvSpPr txBox="1">
            <a:spLocks noChangeArrowheads="1"/>
          </p:cNvSpPr>
          <p:nvPr/>
        </p:nvSpPr>
        <p:spPr bwMode="auto">
          <a:xfrm>
            <a:off x="8726338" y="1895323"/>
            <a:ext cx="157709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23" name="Text Box 75"/>
          <p:cNvSpPr txBox="1">
            <a:spLocks noChangeArrowheads="1"/>
          </p:cNvSpPr>
          <p:nvPr/>
        </p:nvSpPr>
        <p:spPr bwMode="auto">
          <a:xfrm>
            <a:off x="8687255" y="2665125"/>
            <a:ext cx="2045958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1149</a:t>
            </a:r>
          </a:p>
        </p:txBody>
      </p:sp>
      <p:sp>
        <p:nvSpPr>
          <p:cNvPr id="24" name="Text Box 76"/>
          <p:cNvSpPr txBox="1">
            <a:spLocks noChangeArrowheads="1"/>
          </p:cNvSpPr>
          <p:nvPr/>
        </p:nvSpPr>
        <p:spPr bwMode="auto">
          <a:xfrm>
            <a:off x="6317147" y="2617760"/>
            <a:ext cx="1090467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6357071" y="3366608"/>
            <a:ext cx="1680101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184</a:t>
            </a: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6453289" y="4076190"/>
            <a:ext cx="168365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366</a:t>
            </a:r>
          </a:p>
        </p:txBody>
      </p:sp>
      <p:sp>
        <p:nvSpPr>
          <p:cNvPr id="27" name="Line 80"/>
          <p:cNvSpPr>
            <a:spLocks noChangeShapeType="1"/>
          </p:cNvSpPr>
          <p:nvPr/>
        </p:nvSpPr>
        <p:spPr bwMode="auto">
          <a:xfrm>
            <a:off x="8555842" y="2126873"/>
            <a:ext cx="71040" cy="3602924"/>
          </a:xfrm>
          <a:prstGeom prst="line">
            <a:avLst/>
          </a:prstGeom>
          <a:noFill/>
          <a:ln w="57150">
            <a:solidFill>
              <a:srgbClr val="337237"/>
            </a:solidFill>
            <a:round/>
          </a:ln>
        </p:spPr>
        <p:txBody>
          <a:bodyPr/>
          <a:lstStyle/>
          <a:p>
            <a:endParaRPr lang="en-US" sz="5400" b="1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Line 81"/>
          <p:cNvSpPr>
            <a:spLocks noChangeShapeType="1"/>
          </p:cNvSpPr>
          <p:nvPr/>
        </p:nvSpPr>
        <p:spPr bwMode="auto">
          <a:xfrm>
            <a:off x="8541634" y="2735079"/>
            <a:ext cx="2045958" cy="0"/>
          </a:xfrm>
          <a:prstGeom prst="line">
            <a:avLst/>
          </a:prstGeom>
          <a:noFill/>
          <a:ln w="57150">
            <a:solidFill>
              <a:srgbClr val="337237"/>
            </a:solidFill>
            <a:round/>
          </a:ln>
        </p:spPr>
        <p:txBody>
          <a:bodyPr/>
          <a:lstStyle/>
          <a:p>
            <a:endParaRPr lang="en-US" sz="5400" b="1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 Box 84"/>
          <p:cNvSpPr txBox="1">
            <a:spLocks noChangeArrowheads="1"/>
          </p:cNvSpPr>
          <p:nvPr/>
        </p:nvSpPr>
        <p:spPr bwMode="auto">
          <a:xfrm>
            <a:off x="6503017" y="4971763"/>
            <a:ext cx="168365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033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6" y="253691"/>
            <a:ext cx="1351841" cy="1695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09" y="349105"/>
            <a:ext cx="1026122" cy="1444014"/>
          </a:xfrm>
          <a:prstGeom prst="rect">
            <a:avLst/>
          </a:prstGeom>
        </p:spPr>
      </p:pic>
      <p:pic>
        <p:nvPicPr>
          <p:cNvPr id="36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38" y="3847200"/>
            <a:ext cx="2410562" cy="3615842"/>
          </a:xfrm>
          <a:prstGeom prst="rect">
            <a:avLst/>
          </a:prstGeom>
        </p:spPr>
      </p:pic>
      <p:grpSp>
        <p:nvGrpSpPr>
          <p:cNvPr id="37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143558" y="5978770"/>
            <a:ext cx="3191557" cy="1245260"/>
            <a:chOff x="7953204" y="5376971"/>
            <a:chExt cx="3761328" cy="1730918"/>
          </a:xfrm>
        </p:grpSpPr>
        <p:pic>
          <p:nvPicPr>
            <p:cNvPr id="38" name="รูปภาพ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39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40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3305691" y="2695167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3748849" y="2686891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4229977" y="2674058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905443" y="2678325"/>
            <a:ext cx="63195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1243008" y="3470335"/>
            <a:ext cx="629738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1557789" y="4170153"/>
            <a:ext cx="65489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37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8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 descr="รูปภาพประกอบด้วย ข้อความ, ห้อง, บ่อน, เวกเตอร์กราฟิ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89BD18B-96F4-4649-B397-2CD4AB9E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7" y="0"/>
            <a:ext cx="12311407" cy="7407060"/>
          </a:xfrm>
          <a:prstGeom prst="rect">
            <a:avLst/>
          </a:prstGeom>
        </p:spPr>
      </p:pic>
      <p:pic>
        <p:nvPicPr>
          <p:cNvPr id="5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A7AED2E-E4FD-4A9B-A7A9-C89B5D9D3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900" y="697104"/>
            <a:ext cx="618813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3377" y="887605"/>
            <a:ext cx="4685617" cy="5055996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EC1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991283" y="1205323"/>
            <a:ext cx="4357247" cy="4339650"/>
            <a:chOff x="877168" y="1338673"/>
            <a:chExt cx="4357247" cy="4339650"/>
          </a:xfrm>
        </p:grpSpPr>
        <p:sp>
          <p:nvSpPr>
            <p:cNvPr id="6" name="Rectangle 5"/>
            <p:cNvSpPr/>
            <p:nvPr/>
          </p:nvSpPr>
          <p:spPr>
            <a:xfrm>
              <a:off x="877168" y="1338673"/>
              <a:ext cx="42098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KHỞI </a:t>
              </a:r>
            </a:p>
            <a:p>
              <a:pPr algn="ctr"/>
              <a:r>
                <a:rPr lang="en-US" sz="13800" b="1" dirty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ĐỘNG</a:t>
              </a:r>
              <a:endParaRPr lang="en-US" sz="13800" b="1" cap="none" spc="0" dirty="0">
                <a:ln w="0"/>
                <a:solidFill>
                  <a:srgbClr val="3F23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4608" y="1338673"/>
              <a:ext cx="42098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0"/>
                  <a:solidFill>
                    <a:srgbClr val="77BB5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KHỞI </a:t>
              </a:r>
            </a:p>
            <a:p>
              <a:pPr algn="ctr"/>
              <a:r>
                <a:rPr lang="en-US" sz="13800" b="1" dirty="0">
                  <a:ln w="0"/>
                  <a:solidFill>
                    <a:srgbClr val="77BB5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ĐỘNG</a:t>
              </a:r>
              <a:endParaRPr lang="en-US" sz="13800" b="1" cap="none" spc="0" dirty="0">
                <a:ln w="0"/>
                <a:solidFill>
                  <a:srgbClr val="77BB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39" y="-2227216"/>
            <a:ext cx="2445339" cy="4158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33863" y="282879"/>
            <a:ext cx="9601959" cy="25775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31487" y="282879"/>
            <a:ext cx="9006364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</a:t>
            </a:r>
            <a:r>
              <a:rPr lang="en-US" sz="4800" b="1" ker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VỤ 4!                                       </a:t>
            </a:r>
            <a:r>
              <a:rPr lang="en-US" sz="4800" b="1" ker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Chúng mình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ker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hộp quà để trang trí nhé!</a:t>
            </a:r>
            <a:endParaRPr lang="en-US" sz="4400" b="1" kern="0" dirty="0">
              <a:solidFill>
                <a:srgbClr val="C00000"/>
              </a:solidFill>
              <a:latin typeface="UTM Flamenco" panose="02040603050506020204" pitchFamily="18" charset="0"/>
            </a:endParaRPr>
          </a:p>
        </p:txBody>
      </p:sp>
      <p:pic>
        <p:nvPicPr>
          <p:cNvPr id="14" name="รูปภาพ 17">
            <a:extLst>
              <a:ext uri="{FF2B5EF4-FFF2-40B4-BE49-F238E27FC236}">
                <a16:creationId xmlns:a16="http://schemas.microsoft.com/office/drawing/2014/main" id="{31662DF9-9BEC-4787-BCC4-75A27F01E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72" y="3160040"/>
            <a:ext cx="2713701" cy="4070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3" y="2000660"/>
            <a:ext cx="2908297" cy="48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40156 -0.012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34512" y="-130542"/>
            <a:ext cx="12357463" cy="7107396"/>
            <a:chOff x="3383151" y="1048153"/>
            <a:chExt cx="7029240" cy="4450506"/>
          </a:xfrm>
        </p:grpSpPr>
        <p:pic>
          <p:nvPicPr>
            <p:cNvPr id="9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  <a:ln>
              <a:solidFill>
                <a:srgbClr val="CF2327"/>
              </a:solidFill>
            </a:ln>
          </p:spPr>
        </p:pic>
        <p:sp>
          <p:nvSpPr>
            <p:cNvPr id="10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solidFill>
                <a:srgbClr val="CF2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3211" y="290954"/>
            <a:ext cx="11573113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i="1" u="sng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u="sng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</a:t>
            </a:r>
            <a:r>
              <a:rPr lang="en-US" sz="3000" b="1" i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 vận động viên đua xe đạp trong 1 giờ 15 phút đi được 38km 400m. Hỏi trung bình mỗi phút người đó đi được bao nhiêu mét?</a:t>
            </a:r>
            <a:endParaRPr lang="th-TH" sz="30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58" y="5354060"/>
            <a:ext cx="1705340" cy="1512758"/>
          </a:xfrm>
          <a:prstGeom prst="rect">
            <a:avLst/>
          </a:prstGeom>
        </p:spPr>
      </p:pic>
      <p:grpSp>
        <p:nvGrpSpPr>
          <p:cNvPr id="16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23830" y="5747542"/>
            <a:ext cx="3465769" cy="1457959"/>
            <a:chOff x="7953204" y="5376971"/>
            <a:chExt cx="3761328" cy="1730918"/>
          </a:xfrm>
        </p:grpSpPr>
        <p:pic>
          <p:nvPicPr>
            <p:cNvPr id="17" name="รูปภาพ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18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19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4B2747-3EC2-4CAA-8E97-6C5F71F44BBB}"/>
              </a:ext>
            </a:extLst>
          </p:cNvPr>
          <p:cNvCxnSpPr/>
          <p:nvPr/>
        </p:nvCxnSpPr>
        <p:spPr>
          <a:xfrm>
            <a:off x="7482468" y="769434"/>
            <a:ext cx="41482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652F7-BF02-4047-8394-986F948A218A}"/>
              </a:ext>
            </a:extLst>
          </p:cNvPr>
          <p:cNvCxnSpPr>
            <a:cxnSpLocks/>
          </p:cNvCxnSpPr>
          <p:nvPr/>
        </p:nvCxnSpPr>
        <p:spPr>
          <a:xfrm>
            <a:off x="353211" y="1189463"/>
            <a:ext cx="9393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27ABBB-FA4F-484E-A074-3415B5227AA2}"/>
              </a:ext>
            </a:extLst>
          </p:cNvPr>
          <p:cNvCxnSpPr>
            <a:cxnSpLocks/>
          </p:cNvCxnSpPr>
          <p:nvPr/>
        </p:nvCxnSpPr>
        <p:spPr>
          <a:xfrm>
            <a:off x="2195281" y="1189463"/>
            <a:ext cx="3090397" cy="0"/>
          </a:xfrm>
          <a:prstGeom prst="line">
            <a:avLst/>
          </a:prstGeom>
          <a:ln w="28575">
            <a:solidFill>
              <a:srgbClr val="CF2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F08D39-D0DD-4A82-B93E-B6A443E0C289}"/>
              </a:ext>
            </a:extLst>
          </p:cNvPr>
          <p:cNvCxnSpPr>
            <a:cxnSpLocks/>
          </p:cNvCxnSpPr>
          <p:nvPr/>
        </p:nvCxnSpPr>
        <p:spPr>
          <a:xfrm>
            <a:off x="10058400" y="1189463"/>
            <a:ext cx="546410" cy="0"/>
          </a:xfrm>
          <a:prstGeom prst="line">
            <a:avLst/>
          </a:prstGeom>
          <a:ln w="28575">
            <a:solidFill>
              <a:srgbClr val="CF2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8">
            <a:extLst>
              <a:ext uri="{FF2B5EF4-FFF2-40B4-BE49-F238E27FC236}">
                <a16:creationId xmlns:a16="http://schemas.microsoft.com/office/drawing/2014/main" id="{3F543FA9-8A87-46A8-86EF-ECAC252B5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602" y="2084158"/>
            <a:ext cx="2016296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i="1" u="sng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Tóm tắt</a:t>
            </a:r>
            <a:endParaRPr lang="th-TH" sz="30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50B476F0-3E26-4D49-A3F9-0CC710F3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21" y="2668396"/>
            <a:ext cx="452531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1 giờ 15 phút: 38km 400m</a:t>
            </a:r>
            <a:endParaRPr lang="th-TH" sz="2800" dirty="0">
              <a:latin typeface="UTM Avo" panose="02040603050506020204" pitchFamily="18" charset="0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87B11935-46BC-4A87-9E02-782016DFE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82" y="3291944"/>
            <a:ext cx="421825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1 phút: ….m ?</a:t>
            </a:r>
            <a:endParaRPr lang="th-TH" sz="2800" dirty="0">
              <a:latin typeface="UTM Avo" panose="02040603050506020204" pitchFamily="18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5C34724C-0E93-4DB9-9780-1B1DBB033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02" y="2635549"/>
            <a:ext cx="4525319" cy="11695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Đổi: 1 giờ 15 phút = 75 phút</a:t>
            </a:r>
          </a:p>
          <a:p>
            <a:pPr algn="just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        38km 400m = 38 400m</a:t>
            </a:r>
            <a:endParaRPr lang="th-TH" sz="2800" dirty="0">
              <a:latin typeface="UTM Avo" panose="02040603050506020204" pitchFamily="18" charset="0"/>
            </a:endParaRP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17A8CA5F-583F-408B-9F08-84F9C2393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451" y="3802128"/>
            <a:ext cx="7771419" cy="11695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Trung bình mỗi phút người đó đi được số mét là: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latin typeface="UTM Avo" panose="02040603050506020204" pitchFamily="18" charset="0"/>
                <a:cs typeface="Times New Roman" panose="02020603050405020304" pitchFamily="18" charset="0"/>
              </a:rPr>
              <a:t>38 400 : 75 = 512 (mét)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251DD86F-E1E1-4856-820E-23AE83ED2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68" y="5122134"/>
            <a:ext cx="341232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 số: 512 m</a:t>
            </a:r>
            <a:endParaRPr lang="th-TH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43BF062C-084C-48A4-B5B5-156BEF06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42" y="2082314"/>
            <a:ext cx="2016296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i="1" u="sng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giải</a:t>
            </a:r>
            <a:endParaRPr lang="th-TH" sz="30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48" y="0"/>
            <a:ext cx="4342491" cy="688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68" y="552639"/>
            <a:ext cx="1525261" cy="170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19" y="5256597"/>
            <a:ext cx="1705340" cy="1512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1" y="5300114"/>
            <a:ext cx="982825" cy="153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99" y="4986467"/>
            <a:ext cx="1206345" cy="18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15" y="2915598"/>
            <a:ext cx="2618038" cy="3942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55" y="4975444"/>
            <a:ext cx="1208371" cy="1882556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958326" y="465523"/>
            <a:ext cx="5442858" cy="28007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kern="0" dirty="0">
                <a:solidFill>
                  <a:srgbClr val="CF2327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Merry Christmas!</a:t>
            </a:r>
            <a:endParaRPr kumimoji="0" lang="en-US" sz="8000" b="1" u="none" strike="noStrike" kern="0" cap="none" spc="0" normalizeH="0" baseline="0" noProof="0" dirty="0">
              <a:ln>
                <a:noFill/>
              </a:ln>
              <a:solidFill>
                <a:srgbClr val="CF2327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83" y="5233516"/>
            <a:ext cx="3295264" cy="155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59" y="2632311"/>
            <a:ext cx="3386941" cy="4248284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21749" y="981292"/>
            <a:ext cx="11186268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Noel!</a:t>
            </a:r>
            <a:endParaRPr kumimoji="0" lang="en-US" sz="72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10993"/>
          <a:stretch/>
        </p:blipFill>
        <p:spPr>
          <a:xfrm>
            <a:off x="0" y="-214312"/>
            <a:ext cx="12192000" cy="7181850"/>
          </a:xfrm>
        </p:spPr>
      </p:pic>
    </p:spTree>
    <p:extLst>
      <p:ext uri="{BB962C8B-B14F-4D97-AF65-F5344CB8AC3E}">
        <p14:creationId xmlns:p14="http://schemas.microsoft.com/office/powerpoint/2010/main" val="230296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3CA505-8C4F-43CA-BF41-F9898E8C08CF}"/>
              </a:ext>
            </a:extLst>
          </p:cNvPr>
          <p:cNvSpPr txBox="1"/>
          <p:nvPr/>
        </p:nvSpPr>
        <p:spPr>
          <a:xfrm>
            <a:off x="337841" y="294680"/>
            <a:ext cx="1755609" cy="6537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48" b="1" dirty="0" err="1">
                <a:solidFill>
                  <a:srgbClr val="FF0000"/>
                </a:solidFill>
              </a:rPr>
              <a:t>Ghi</a:t>
            </a:r>
            <a:r>
              <a:rPr lang="en-US" sz="3648" b="1" dirty="0">
                <a:solidFill>
                  <a:srgbClr val="FF0000"/>
                </a:solidFill>
              </a:rPr>
              <a:t> </a:t>
            </a:r>
            <a:r>
              <a:rPr lang="en-US" sz="3648" b="1" dirty="0" err="1">
                <a:solidFill>
                  <a:srgbClr val="FF0000"/>
                </a:solidFill>
              </a:rPr>
              <a:t>nhớ</a:t>
            </a:r>
            <a:endParaRPr lang="en-US" sz="3648" b="1" dirty="0">
              <a:solidFill>
                <a:srgbClr val="FF0000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1824EFD-BB13-4FC3-9D09-F64EDEE630DF}"/>
              </a:ext>
            </a:extLst>
          </p:cNvPr>
          <p:cNvSpPr/>
          <p:nvPr/>
        </p:nvSpPr>
        <p:spPr>
          <a:xfrm>
            <a:off x="403325" y="1954114"/>
            <a:ext cx="3177481" cy="1489769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6" dirty="0" err="1">
                <a:cs typeface="Arial" panose="020B0604020202020204" pitchFamily="34" charset="0"/>
              </a:rPr>
              <a:t>Vị</a:t>
            </a:r>
            <a:r>
              <a:rPr lang="en-US" sz="2606" dirty="0">
                <a:cs typeface="Arial" panose="020B0604020202020204" pitchFamily="34" charset="0"/>
              </a:rPr>
              <a:t> </a:t>
            </a:r>
            <a:r>
              <a:rPr lang="en-US" sz="2606" dirty="0" err="1">
                <a:cs typeface="Arial" panose="020B0604020202020204" pitchFamily="34" charset="0"/>
              </a:rPr>
              <a:t>ngữ</a:t>
            </a:r>
            <a:r>
              <a:rPr lang="en-US" sz="2606" dirty="0">
                <a:cs typeface="Arial" panose="020B0604020202020204" pitchFamily="34" charset="0"/>
              </a:rPr>
              <a:t> </a:t>
            </a:r>
            <a:r>
              <a:rPr lang="en-US" sz="2606" dirty="0" err="1">
                <a:cs typeface="Arial" panose="020B0604020202020204" pitchFamily="34" charset="0"/>
              </a:rPr>
              <a:t>trong</a:t>
            </a:r>
            <a:r>
              <a:rPr lang="en-US" sz="2606" dirty="0">
                <a:cs typeface="Arial" panose="020B0604020202020204" pitchFamily="34" charset="0"/>
              </a:rPr>
              <a:t> </a:t>
            </a:r>
            <a:r>
              <a:rPr lang="en-US" sz="2606" dirty="0" err="1">
                <a:cs typeface="Arial" panose="020B0604020202020204" pitchFamily="34" charset="0"/>
              </a:rPr>
              <a:t>Câu</a:t>
            </a:r>
            <a:r>
              <a:rPr lang="en-US" sz="2606" dirty="0">
                <a:cs typeface="Arial" panose="020B0604020202020204" pitchFamily="34" charset="0"/>
              </a:rPr>
              <a:t> </a:t>
            </a:r>
            <a:r>
              <a:rPr lang="en-US" sz="2606" dirty="0" err="1">
                <a:cs typeface="Arial" panose="020B0604020202020204" pitchFamily="34" charset="0"/>
              </a:rPr>
              <a:t>kể</a:t>
            </a:r>
            <a:r>
              <a:rPr lang="en-US" sz="2606" dirty="0"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606" dirty="0">
                <a:cs typeface="Arial" panose="020B0604020202020204" pitchFamily="34" charset="0"/>
              </a:rPr>
              <a:t>Ai </a:t>
            </a:r>
            <a:r>
              <a:rPr lang="en-US" sz="2606" dirty="0" err="1">
                <a:cs typeface="Arial" panose="020B0604020202020204" pitchFamily="34" charset="0"/>
              </a:rPr>
              <a:t>thế</a:t>
            </a:r>
            <a:r>
              <a:rPr lang="en-US" sz="2606" dirty="0">
                <a:cs typeface="Arial" panose="020B0604020202020204" pitchFamily="34" charset="0"/>
              </a:rPr>
              <a:t> </a:t>
            </a:r>
            <a:r>
              <a:rPr lang="en-US" sz="2606" dirty="0" err="1">
                <a:cs typeface="Arial" panose="020B0604020202020204" pitchFamily="34" charset="0"/>
              </a:rPr>
              <a:t>nào</a:t>
            </a:r>
            <a:r>
              <a:rPr lang="en-US" sz="2606" dirty="0"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81BE4B-867F-483A-B589-720C82CEB3F9}"/>
              </a:ext>
            </a:extLst>
          </p:cNvPr>
          <p:cNvCxnSpPr/>
          <p:nvPr/>
        </p:nvCxnSpPr>
        <p:spPr>
          <a:xfrm flipV="1">
            <a:off x="3183434" y="1358802"/>
            <a:ext cx="1305223" cy="7947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F8D9F-7AFD-4F30-A329-1F0F3B18C98E}"/>
              </a:ext>
            </a:extLst>
          </p:cNvPr>
          <p:cNvSpPr/>
          <p:nvPr/>
        </p:nvSpPr>
        <p:spPr>
          <a:xfrm>
            <a:off x="4499075" y="1061146"/>
            <a:ext cx="1364754" cy="4955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>
                <a:cs typeface="Arial" panose="020B0604020202020204" pitchFamily="34" charset="0"/>
              </a:rPr>
              <a:t>Ý </a:t>
            </a:r>
            <a:r>
              <a:rPr lang="en-US" sz="2346" dirty="0" err="1">
                <a:cs typeface="Arial" panose="020B0604020202020204" pitchFamily="34" charset="0"/>
              </a:rPr>
              <a:t>nghĩa</a:t>
            </a:r>
            <a:endParaRPr lang="en-US" sz="2346" dirty="0"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34A54-B361-4938-A73B-ED9968AF0B20}"/>
              </a:ext>
            </a:extLst>
          </p:cNvPr>
          <p:cNvCxnSpPr/>
          <p:nvPr/>
        </p:nvCxnSpPr>
        <p:spPr>
          <a:xfrm flipV="1">
            <a:off x="6509743" y="748606"/>
            <a:ext cx="1035844" cy="525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B06601-340A-46AC-B323-CFD9D3B972C2}"/>
              </a:ext>
            </a:extLst>
          </p:cNvPr>
          <p:cNvSpPr txBox="1"/>
          <p:nvPr/>
        </p:nvSpPr>
        <p:spPr>
          <a:xfrm>
            <a:off x="5863829" y="787302"/>
            <a:ext cx="538930" cy="453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46" dirty="0" err="1"/>
              <a:t>chỉ</a:t>
            </a:r>
            <a:endParaRPr lang="en-US" sz="2346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07A9C6-7DFD-4697-80F3-59E2885144A9}"/>
              </a:ext>
            </a:extLst>
          </p:cNvPr>
          <p:cNvCxnSpPr/>
          <p:nvPr/>
        </p:nvCxnSpPr>
        <p:spPr>
          <a:xfrm>
            <a:off x="5863829" y="1308200"/>
            <a:ext cx="6533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1534149-B6EF-4405-AB0D-5663954CEC6A}"/>
              </a:ext>
            </a:extLst>
          </p:cNvPr>
          <p:cNvSpPr/>
          <p:nvPr/>
        </p:nvSpPr>
        <p:spPr>
          <a:xfrm>
            <a:off x="7545587" y="549177"/>
            <a:ext cx="1573113" cy="4970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đặc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điểm</a:t>
            </a:r>
            <a:r>
              <a:rPr lang="en-US" sz="2346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6B52962-18B8-42E2-B567-156BADCA64B0}"/>
              </a:ext>
            </a:extLst>
          </p:cNvPr>
          <p:cNvSpPr/>
          <p:nvPr/>
        </p:nvSpPr>
        <p:spPr>
          <a:xfrm>
            <a:off x="7556005" y="1343919"/>
            <a:ext cx="1617762" cy="4970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tính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chất</a:t>
            </a:r>
            <a:endParaRPr lang="en-US" sz="2346" dirty="0"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0F5E6B6-6866-4449-94B9-A72B173C8E6F}"/>
              </a:ext>
            </a:extLst>
          </p:cNvPr>
          <p:cNvSpPr/>
          <p:nvPr/>
        </p:nvSpPr>
        <p:spPr>
          <a:xfrm>
            <a:off x="7545587" y="2114849"/>
            <a:ext cx="1628180" cy="4955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trạng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thái</a:t>
            </a:r>
            <a:endParaRPr lang="en-US" sz="2346" dirty="0"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AA9984-7A4D-445C-B192-88810CFB36E5}"/>
              </a:ext>
            </a:extLst>
          </p:cNvPr>
          <p:cNvCxnSpPr/>
          <p:nvPr/>
        </p:nvCxnSpPr>
        <p:spPr>
          <a:xfrm>
            <a:off x="6509743" y="1288852"/>
            <a:ext cx="1046261" cy="218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A6080D-3073-4067-AA08-F21F60F775F1}"/>
              </a:ext>
            </a:extLst>
          </p:cNvPr>
          <p:cNvCxnSpPr/>
          <p:nvPr/>
        </p:nvCxnSpPr>
        <p:spPr>
          <a:xfrm>
            <a:off x="6509743" y="1288851"/>
            <a:ext cx="1035844" cy="10239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48361D8-8C3F-4B01-8892-BDBABAEA27AA}"/>
              </a:ext>
            </a:extLst>
          </p:cNvPr>
          <p:cNvCxnSpPr>
            <a:endCxn id="50" idx="1"/>
          </p:cNvCxnSpPr>
          <p:nvPr/>
        </p:nvCxnSpPr>
        <p:spPr>
          <a:xfrm>
            <a:off x="3183435" y="3055442"/>
            <a:ext cx="1324570" cy="10075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D2775A6-F3AF-4F62-B50A-76E390196C80}"/>
              </a:ext>
            </a:extLst>
          </p:cNvPr>
          <p:cNvSpPr/>
          <p:nvPr/>
        </p:nvSpPr>
        <p:spPr>
          <a:xfrm>
            <a:off x="4508005" y="3814466"/>
            <a:ext cx="1364754" cy="4970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Cấu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tạo</a:t>
            </a:r>
            <a:endParaRPr lang="en-US" sz="2346" dirty="0"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8423DA-C8CC-4C37-8453-EAA45347B8B4}"/>
              </a:ext>
            </a:extLst>
          </p:cNvPr>
          <p:cNvCxnSpPr/>
          <p:nvPr/>
        </p:nvCxnSpPr>
        <p:spPr>
          <a:xfrm flipV="1">
            <a:off x="6499325" y="3586758"/>
            <a:ext cx="953989" cy="5268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5C05C93-F48F-4DFC-A1E2-585885417959}"/>
              </a:ext>
            </a:extLst>
          </p:cNvPr>
          <p:cNvCxnSpPr/>
          <p:nvPr/>
        </p:nvCxnSpPr>
        <p:spPr>
          <a:xfrm>
            <a:off x="5880200" y="4113609"/>
            <a:ext cx="6533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937C3D00-1732-486B-83F2-94407BCEF759}"/>
              </a:ext>
            </a:extLst>
          </p:cNvPr>
          <p:cNvSpPr/>
          <p:nvPr/>
        </p:nvSpPr>
        <p:spPr>
          <a:xfrm>
            <a:off x="7453313" y="3269755"/>
            <a:ext cx="2010668" cy="4955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Tính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từ</a:t>
            </a:r>
            <a:endParaRPr lang="en-US" sz="2346" dirty="0"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E88C0ED-2BD5-40EF-8C8C-3A4CA5A5EF76}"/>
              </a:ext>
            </a:extLst>
          </p:cNvPr>
          <p:cNvSpPr/>
          <p:nvPr/>
        </p:nvSpPr>
        <p:spPr>
          <a:xfrm>
            <a:off x="7460755" y="3897810"/>
            <a:ext cx="2010668" cy="4970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Động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từ</a:t>
            </a:r>
            <a:endParaRPr lang="en-US" sz="2346" dirty="0">
              <a:cs typeface="Arial" panose="020B060402020202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A0AD780-BBAA-4955-A022-682DECDEACFF}"/>
              </a:ext>
            </a:extLst>
          </p:cNvPr>
          <p:cNvSpPr/>
          <p:nvPr/>
        </p:nvSpPr>
        <p:spPr>
          <a:xfrm>
            <a:off x="7453313" y="4518422"/>
            <a:ext cx="2010668" cy="4955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46" dirty="0" err="1">
                <a:cs typeface="Arial" panose="020B0604020202020204" pitchFamily="34" charset="0"/>
              </a:rPr>
              <a:t>Cụm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tính</a:t>
            </a:r>
            <a:r>
              <a:rPr lang="en-US" sz="2346" dirty="0">
                <a:cs typeface="Arial" panose="020B0604020202020204" pitchFamily="34" charset="0"/>
              </a:rPr>
              <a:t> </a:t>
            </a:r>
            <a:r>
              <a:rPr lang="en-US" sz="2346" dirty="0" err="1">
                <a:cs typeface="Arial" panose="020B0604020202020204" pitchFamily="34" charset="0"/>
              </a:rPr>
              <a:t>từ</a:t>
            </a:r>
            <a:endParaRPr lang="en-US" sz="2346" dirty="0">
              <a:cs typeface="Arial" panose="020B0604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18B199-EF7C-4AFD-9B9E-40936F021CA9}"/>
              </a:ext>
            </a:extLst>
          </p:cNvPr>
          <p:cNvCxnSpPr/>
          <p:nvPr/>
        </p:nvCxnSpPr>
        <p:spPr>
          <a:xfrm>
            <a:off x="6493371" y="4137422"/>
            <a:ext cx="900411" cy="8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C82EC64-BABC-4430-ACA9-5064D77185D6}"/>
              </a:ext>
            </a:extLst>
          </p:cNvPr>
          <p:cNvCxnSpPr/>
          <p:nvPr/>
        </p:nvCxnSpPr>
        <p:spPr>
          <a:xfrm>
            <a:off x="6509744" y="4137422"/>
            <a:ext cx="924222" cy="6488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E8C6C5C-A865-4E62-9AEB-2BD6E85F2512}"/>
              </a:ext>
            </a:extLst>
          </p:cNvPr>
          <p:cNvSpPr/>
          <p:nvPr/>
        </p:nvSpPr>
        <p:spPr>
          <a:xfrm>
            <a:off x="7453313" y="5116711"/>
            <a:ext cx="2010668" cy="4970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15" dirty="0" err="1">
                <a:cs typeface="Arial" panose="020B0604020202020204" pitchFamily="34" charset="0"/>
              </a:rPr>
              <a:t>Cụm</a:t>
            </a:r>
            <a:r>
              <a:rPr lang="en-US" sz="2215" dirty="0">
                <a:cs typeface="Arial" panose="020B0604020202020204" pitchFamily="34" charset="0"/>
              </a:rPr>
              <a:t> </a:t>
            </a:r>
            <a:r>
              <a:rPr lang="en-US" sz="2215" dirty="0" err="1">
                <a:cs typeface="Arial" panose="020B0604020202020204" pitchFamily="34" charset="0"/>
              </a:rPr>
              <a:t>động</a:t>
            </a:r>
            <a:r>
              <a:rPr lang="en-US" sz="2215" dirty="0">
                <a:cs typeface="Arial" panose="020B0604020202020204" pitchFamily="34" charset="0"/>
              </a:rPr>
              <a:t> </a:t>
            </a:r>
            <a:r>
              <a:rPr lang="en-US" sz="2215" dirty="0" err="1">
                <a:cs typeface="Arial" panose="020B0604020202020204" pitchFamily="34" charset="0"/>
              </a:rPr>
              <a:t>từ</a:t>
            </a:r>
            <a:endParaRPr lang="en-US" sz="2215" dirty="0"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9E87AB8-C182-41D8-BE4B-67484E5E8CA9}"/>
              </a:ext>
            </a:extLst>
          </p:cNvPr>
          <p:cNvCxnSpPr/>
          <p:nvPr/>
        </p:nvCxnSpPr>
        <p:spPr>
          <a:xfrm>
            <a:off x="6533556" y="4170165"/>
            <a:ext cx="900410" cy="11950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>
            <a:extLst>
              <a:ext uri="{FF2B5EF4-FFF2-40B4-BE49-F238E27FC236}">
                <a16:creationId xmlns:a16="http://schemas.microsoft.com/office/drawing/2014/main" id="{636CEF7E-2642-4FA3-AB20-73E85421A151}"/>
              </a:ext>
            </a:extLst>
          </p:cNvPr>
          <p:cNvSpPr/>
          <p:nvPr/>
        </p:nvSpPr>
        <p:spPr>
          <a:xfrm>
            <a:off x="9074051" y="351235"/>
            <a:ext cx="596801" cy="240357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346">
              <a:cs typeface="Arial" panose="020B060402020202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F9A1C0-6571-4385-A3F9-4AF2C3B6E98F}"/>
              </a:ext>
            </a:extLst>
          </p:cNvPr>
          <p:cNvCxnSpPr/>
          <p:nvPr/>
        </p:nvCxnSpPr>
        <p:spPr>
          <a:xfrm>
            <a:off x="9770567" y="1544836"/>
            <a:ext cx="16877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0F140CE8-3E68-4F2F-BF5D-E6CF489BAAC1}"/>
              </a:ext>
            </a:extLst>
          </p:cNvPr>
          <p:cNvSpPr txBox="1"/>
          <p:nvPr/>
        </p:nvSpPr>
        <p:spPr>
          <a:xfrm>
            <a:off x="9647040" y="956966"/>
            <a:ext cx="1421351" cy="453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46" dirty="0" err="1"/>
              <a:t>của</a:t>
            </a:r>
            <a:r>
              <a:rPr lang="en-US" sz="2346" dirty="0"/>
              <a:t> </a:t>
            </a:r>
            <a:r>
              <a:rPr lang="en-US" sz="2346" dirty="0" err="1"/>
              <a:t>sự</a:t>
            </a:r>
            <a:r>
              <a:rPr lang="en-US" sz="2346" dirty="0"/>
              <a:t> </a:t>
            </a:r>
            <a:r>
              <a:rPr lang="en-US" sz="2346" dirty="0" err="1"/>
              <a:t>vật</a:t>
            </a:r>
            <a:endParaRPr lang="en-US" sz="2346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FEB1436-4998-40B9-8C41-06BFB0E01E56}"/>
              </a:ext>
            </a:extLst>
          </p:cNvPr>
          <p:cNvSpPr txBox="1"/>
          <p:nvPr/>
        </p:nvSpPr>
        <p:spPr>
          <a:xfrm>
            <a:off x="9638111" y="1602880"/>
            <a:ext cx="1896673" cy="814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46" dirty="0" err="1"/>
              <a:t>được</a:t>
            </a:r>
            <a:r>
              <a:rPr lang="en-US" sz="2346" dirty="0"/>
              <a:t> </a:t>
            </a:r>
            <a:r>
              <a:rPr lang="en-US" sz="2346" dirty="0" err="1"/>
              <a:t>nói</a:t>
            </a:r>
            <a:r>
              <a:rPr lang="en-US" sz="2346" dirty="0"/>
              <a:t> </a:t>
            </a:r>
            <a:r>
              <a:rPr lang="en-US" sz="2346" dirty="0" err="1"/>
              <a:t>đến</a:t>
            </a:r>
            <a:r>
              <a:rPr lang="en-US" sz="2346" dirty="0"/>
              <a:t> </a:t>
            </a:r>
          </a:p>
          <a:p>
            <a:pPr>
              <a:defRPr/>
            </a:pPr>
            <a:r>
              <a:rPr lang="en-US" sz="2346" dirty="0"/>
              <a:t>ở </a:t>
            </a:r>
            <a:r>
              <a:rPr lang="en-US" sz="2346" dirty="0" err="1"/>
              <a:t>vị</a:t>
            </a:r>
            <a:r>
              <a:rPr lang="en-US" sz="2346" dirty="0"/>
              <a:t> </a:t>
            </a:r>
            <a:r>
              <a:rPr lang="en-US" sz="2346" dirty="0" err="1"/>
              <a:t>ngữ</a:t>
            </a:r>
            <a:endParaRPr lang="en-US" sz="2346" dirty="0"/>
          </a:p>
        </p:txBody>
      </p:sp>
      <p:pic>
        <p:nvPicPr>
          <p:cNvPr id="45085" name="Picture 16" descr="LICENSELEARN MORE Standard For Print, Advertising, Design Expanded ...">
            <a:extLst>
              <a:ext uri="{FF2B5EF4-FFF2-40B4-BE49-F238E27FC236}">
                <a16:creationId xmlns:a16="http://schemas.microsoft.com/office/drawing/2014/main" id="{66573F42-AF6B-4E63-89D6-3ABEC5A7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101203" y="62508"/>
            <a:ext cx="11973223" cy="67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FF5A38F-39B4-4640-8D45-A24653458EC5}"/>
              </a:ext>
            </a:extLst>
          </p:cNvPr>
          <p:cNvSpPr/>
          <p:nvPr/>
        </p:nvSpPr>
        <p:spPr>
          <a:xfrm>
            <a:off x="3577681" y="850413"/>
            <a:ext cx="5589021" cy="127839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036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Dặn dò</a:t>
            </a:r>
            <a:endParaRPr lang="en-US" sz="7036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24D0996B-A9AE-444C-8426-4AAE52D66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029" y="2505248"/>
            <a:ext cx="12501009" cy="10420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58499" indent="-558499">
              <a:lnSpc>
                <a:spcPts val="3257"/>
              </a:lnSpc>
              <a:spcBef>
                <a:spcPts val="782"/>
              </a:spcBef>
              <a:buFontTx/>
              <a:buChar char="-"/>
              <a:defRPr/>
            </a:pPr>
            <a:r>
              <a:rPr lang="en-US" sz="3648" b="1" spc="66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Hoàn thành vở bài tập Toán</a:t>
            </a:r>
          </a:p>
          <a:p>
            <a:pPr marL="558499" indent="-558499">
              <a:lnSpc>
                <a:spcPts val="3257"/>
              </a:lnSpc>
              <a:spcBef>
                <a:spcPts val="782"/>
              </a:spcBef>
              <a:buFontTx/>
              <a:buChar char="-"/>
              <a:defRPr/>
            </a:pPr>
            <a:r>
              <a:rPr lang="en-US" sz="3648" b="1" i="1" spc="66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Chuẩn bị bài học cho tiết sau.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4E3D215E-0124-4FF9-8CEA-A0223513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77391"/>
            <a:ext cx="11915180" cy="670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F2FB62-4DD2-47C8-A25A-FBAE9718B1D8}"/>
              </a:ext>
            </a:extLst>
          </p:cNvPr>
          <p:cNvSpPr/>
          <p:nvPr/>
        </p:nvSpPr>
        <p:spPr>
          <a:xfrm>
            <a:off x="1164912" y="1443137"/>
            <a:ext cx="9862176" cy="1724473"/>
          </a:xfrm>
          <a:prstGeom prst="rect">
            <a:avLst/>
          </a:prstGeom>
          <a:noFill/>
        </p:spPr>
        <p:txBody>
          <a:bodyPr wrap="none" lIns="119152" tIns="59576" rIns="119152" bIns="59576">
            <a:spAutoFit/>
          </a:bodyPr>
          <a:lstStyle/>
          <a:p>
            <a:pPr algn="ctr">
              <a:defRPr/>
            </a:pP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endParaRPr lang="en-US" sz="5212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defRPr/>
            </a:pP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5212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212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212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giỏi</a:t>
            </a:r>
            <a:r>
              <a:rPr lang="en-US" sz="5212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265FB4-5BA8-4593-A459-0E99A3956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" y="-8811"/>
            <a:ext cx="12192000" cy="696760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91" y="829215"/>
            <a:ext cx="4051014" cy="607652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3157571-0546-4DBF-ACA7-9D2F91B8C8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5" b="77041"/>
          <a:stretch/>
        </p:blipFill>
        <p:spPr>
          <a:xfrm>
            <a:off x="4392912" y="5357551"/>
            <a:ext cx="1495163" cy="103982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E3BA94F8-1232-40A9-99CA-4B6255BAE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2176623" y="5368904"/>
            <a:ext cx="1647092" cy="105960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311E471A-DA90-45FD-947C-9A0F42C4AA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7019580" y="5307247"/>
            <a:ext cx="1694536" cy="1090127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E36E0B8B-F033-4FF3-A884-2BAA15DB4B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1889281" y="4179582"/>
            <a:ext cx="2208598" cy="1369485"/>
          </a:xfrm>
          <a:prstGeom prst="rect">
            <a:avLst/>
          </a:prstGeom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610027F7-1A66-4280-ADF7-1C78DBD11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4266803" y="4179582"/>
            <a:ext cx="2208598" cy="1369485"/>
          </a:xfrm>
          <a:prstGeom prst="rect">
            <a:avLst/>
          </a:prstGeom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2D3C4942-6D62-4C5A-BAE8-05CDB8020B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6616274" y="4170158"/>
            <a:ext cx="2208598" cy="1369485"/>
          </a:xfrm>
          <a:prstGeom prst="rect">
            <a:avLst/>
          </a:prstGeom>
        </p:spPr>
      </p:pic>
      <p:sp>
        <p:nvSpPr>
          <p:cNvPr id="71" name="วงรี 70">
            <a:extLst>
              <a:ext uri="{FF2B5EF4-FFF2-40B4-BE49-F238E27FC236}">
                <a16:creationId xmlns:a16="http://schemas.microsoft.com/office/drawing/2014/main" id="{E63543BA-C96B-4CC4-ACBD-DD713CFA0C8E}"/>
              </a:ext>
            </a:extLst>
          </p:cNvPr>
          <p:cNvSpPr/>
          <p:nvPr/>
        </p:nvSpPr>
        <p:spPr>
          <a:xfrm>
            <a:off x="1864234" y="4031966"/>
            <a:ext cx="641971" cy="641971"/>
          </a:xfrm>
          <a:prstGeom prst="ellipse">
            <a:avLst/>
          </a:prstGeom>
          <a:solidFill>
            <a:srgbClr val="FFCCCC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A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2" name="วงรี 71">
            <a:extLst>
              <a:ext uri="{FF2B5EF4-FFF2-40B4-BE49-F238E27FC236}">
                <a16:creationId xmlns:a16="http://schemas.microsoft.com/office/drawing/2014/main" id="{B03D497F-559D-46A1-A6E9-BDF11065BBBC}"/>
              </a:ext>
            </a:extLst>
          </p:cNvPr>
          <p:cNvSpPr/>
          <p:nvPr/>
        </p:nvSpPr>
        <p:spPr>
          <a:xfrm>
            <a:off x="4197042" y="4031966"/>
            <a:ext cx="641971" cy="641971"/>
          </a:xfrm>
          <a:prstGeom prst="ellipse">
            <a:avLst/>
          </a:prstGeom>
          <a:solidFill>
            <a:srgbClr val="CCCCFF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B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68A5C66D-2277-4E2E-AAAA-6881E0448DB6}"/>
              </a:ext>
            </a:extLst>
          </p:cNvPr>
          <p:cNvSpPr/>
          <p:nvPr/>
        </p:nvSpPr>
        <p:spPr>
          <a:xfrm>
            <a:off x="6617575" y="4011055"/>
            <a:ext cx="641971" cy="6419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C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248D2A7A-73A5-4F46-8EEF-DC42BB31A37C}"/>
              </a:ext>
            </a:extLst>
          </p:cNvPr>
          <p:cNvSpPr/>
          <p:nvPr/>
        </p:nvSpPr>
        <p:spPr>
          <a:xfrm rot="5400000">
            <a:off x="-2265076" y="4478619"/>
            <a:ext cx="6797293" cy="709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8AAD04-5639-4748-ACA8-83F54FF221BF}"/>
              </a:ext>
            </a:extLst>
          </p:cNvPr>
          <p:cNvGrpSpPr/>
          <p:nvPr/>
        </p:nvGrpSpPr>
        <p:grpSpPr>
          <a:xfrm>
            <a:off x="124171" y="-135368"/>
            <a:ext cx="1954796" cy="8611052"/>
            <a:chOff x="121574" y="-113437"/>
            <a:chExt cx="1954796" cy="8611052"/>
          </a:xfrm>
        </p:grpSpPr>
        <p:sp>
          <p:nvSpPr>
            <p:cNvPr id="75" name="หลอดลดเวลา">
              <a:extLst>
                <a:ext uri="{FF2B5EF4-FFF2-40B4-BE49-F238E27FC236}">
                  <a16:creationId xmlns:a16="http://schemas.microsoft.com/office/drawing/2014/main" id="{0020EBCE-56FD-4C06-A189-66CA7EBEA747}"/>
                </a:ext>
              </a:extLst>
            </p:cNvPr>
            <p:cNvSpPr/>
            <p:nvPr/>
          </p:nvSpPr>
          <p:spPr>
            <a:xfrm rot="5400000">
              <a:off x="-2177333" y="4871665"/>
              <a:ext cx="6615611" cy="63628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76" name="รูปภาพ 75">
              <a:extLst>
                <a:ext uri="{FF2B5EF4-FFF2-40B4-BE49-F238E27FC236}">
                  <a16:creationId xmlns:a16="http://schemas.microsoft.com/office/drawing/2014/main" id="{5B98AA79-E5F9-4581-B031-C5AD854D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4" y="-113437"/>
              <a:ext cx="1954796" cy="2932194"/>
            </a:xfrm>
            <a:prstGeom prst="rect">
              <a:avLst/>
            </a:prstGeom>
          </p:spPr>
        </p:pic>
      </p:grpSp>
      <p:pic>
        <p:nvPicPr>
          <p:cNvPr id="15" name="20200428_1471520">
            <a:hlinkClick r:id="" action="ppaction://media"/>
            <a:extLst>
              <a:ext uri="{FF2B5EF4-FFF2-40B4-BE49-F238E27FC236}">
                <a16:creationId xmlns:a16="http://schemas.microsoft.com/office/drawing/2014/main" id="{3AD8203A-D5D0-4F70-8BB1-D0BC0D4A54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528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31681" y="27544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1353" y="1895644"/>
            <a:ext cx="4324845" cy="830997"/>
          </a:xfrm>
          <a:prstGeom prst="rect">
            <a:avLst/>
          </a:prstGeom>
          <a:ln w="38100">
            <a:solidFill>
              <a:srgbClr val="834211"/>
            </a:solidFill>
          </a:ln>
        </p:spPr>
        <p:txBody>
          <a:bodyPr wrap="squar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9009 : 33 = 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25649" y="1174917"/>
            <a:ext cx="5012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Chọn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đáp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án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nhất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57538" y="454042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834211"/>
                </a:solidFill>
                <a:latin typeface="UTM Avo" panose="02040603050506020204" pitchFamily="18" charset="0"/>
              </a:rPr>
              <a:t>272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93080" y="457585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834211"/>
                </a:solidFill>
                <a:latin typeface="UTM Avo" panose="02040603050506020204" pitchFamily="18" charset="0"/>
              </a:rPr>
              <a:t>273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07825" y="457585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834211"/>
                </a:solidFill>
                <a:latin typeface="UTM Avo" panose="02040603050506020204" pitchFamily="18" charset="0"/>
              </a:rPr>
              <a:t>274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mera.wav"/>
          </p:stSnd>
        </p:sndAc>
      </p:transition>
    </mc:Choice>
    <mc:Fallback xmlns="">
      <p:transition spd="slow">
        <p:sndAc>
          <p:stSnd>
            <p:snd r:embed="rId2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เสียง-effect-ถูกต้อง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265FB4-5BA8-4593-A459-0E99A3956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" y="-8811"/>
            <a:ext cx="12192000" cy="696760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91" y="829215"/>
            <a:ext cx="4051014" cy="607652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3157571-0546-4DBF-ACA7-9D2F91B8C8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5" b="77041"/>
          <a:stretch/>
        </p:blipFill>
        <p:spPr>
          <a:xfrm>
            <a:off x="5823979" y="5368904"/>
            <a:ext cx="1495163" cy="103982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E3BA94F8-1232-40A9-99CA-4B6255BAE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3075049" y="5374661"/>
            <a:ext cx="1647092" cy="1059605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E36E0B8B-F033-4FF3-A884-2BAA15DB4B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2787707" y="4185339"/>
            <a:ext cx="2208598" cy="1369485"/>
          </a:xfrm>
          <a:prstGeom prst="rect">
            <a:avLst/>
          </a:prstGeom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610027F7-1A66-4280-ADF7-1C78DBD11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5697870" y="4190935"/>
            <a:ext cx="2208598" cy="1369485"/>
          </a:xfrm>
          <a:prstGeom prst="rect">
            <a:avLst/>
          </a:prstGeom>
        </p:spPr>
      </p:pic>
      <p:sp>
        <p:nvSpPr>
          <p:cNvPr id="71" name="วงรี 70">
            <a:extLst>
              <a:ext uri="{FF2B5EF4-FFF2-40B4-BE49-F238E27FC236}">
                <a16:creationId xmlns:a16="http://schemas.microsoft.com/office/drawing/2014/main" id="{E63543BA-C96B-4CC4-ACBD-DD713CFA0C8E}"/>
              </a:ext>
            </a:extLst>
          </p:cNvPr>
          <p:cNvSpPr/>
          <p:nvPr/>
        </p:nvSpPr>
        <p:spPr>
          <a:xfrm>
            <a:off x="2762660" y="4037723"/>
            <a:ext cx="641971" cy="641971"/>
          </a:xfrm>
          <a:prstGeom prst="ellipse">
            <a:avLst/>
          </a:prstGeom>
          <a:solidFill>
            <a:srgbClr val="FFCCCC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A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2" name="วงรี 71">
            <a:extLst>
              <a:ext uri="{FF2B5EF4-FFF2-40B4-BE49-F238E27FC236}">
                <a16:creationId xmlns:a16="http://schemas.microsoft.com/office/drawing/2014/main" id="{B03D497F-559D-46A1-A6E9-BDF11065BBBC}"/>
              </a:ext>
            </a:extLst>
          </p:cNvPr>
          <p:cNvSpPr/>
          <p:nvPr/>
        </p:nvSpPr>
        <p:spPr>
          <a:xfrm>
            <a:off x="5628109" y="4043319"/>
            <a:ext cx="641971" cy="641971"/>
          </a:xfrm>
          <a:prstGeom prst="ellipse">
            <a:avLst/>
          </a:prstGeom>
          <a:solidFill>
            <a:srgbClr val="CCCCFF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B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248D2A7A-73A5-4F46-8EEF-DC42BB31A37C}"/>
              </a:ext>
            </a:extLst>
          </p:cNvPr>
          <p:cNvSpPr/>
          <p:nvPr/>
        </p:nvSpPr>
        <p:spPr>
          <a:xfrm rot="5400000">
            <a:off x="-2265076" y="4478619"/>
            <a:ext cx="6797293" cy="709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8AAD04-5639-4748-ACA8-83F54FF221BF}"/>
              </a:ext>
            </a:extLst>
          </p:cNvPr>
          <p:cNvGrpSpPr/>
          <p:nvPr/>
        </p:nvGrpSpPr>
        <p:grpSpPr>
          <a:xfrm>
            <a:off x="124960" y="-438051"/>
            <a:ext cx="1954796" cy="8611052"/>
            <a:chOff x="121574" y="-113437"/>
            <a:chExt cx="1954796" cy="8611052"/>
          </a:xfrm>
        </p:grpSpPr>
        <p:sp>
          <p:nvSpPr>
            <p:cNvPr id="75" name="หลอดลดเวลา">
              <a:extLst>
                <a:ext uri="{FF2B5EF4-FFF2-40B4-BE49-F238E27FC236}">
                  <a16:creationId xmlns:a16="http://schemas.microsoft.com/office/drawing/2014/main" id="{0020EBCE-56FD-4C06-A189-66CA7EBEA747}"/>
                </a:ext>
              </a:extLst>
            </p:cNvPr>
            <p:cNvSpPr/>
            <p:nvPr/>
          </p:nvSpPr>
          <p:spPr>
            <a:xfrm rot="5400000">
              <a:off x="-2177333" y="4871665"/>
              <a:ext cx="6615611" cy="63628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76" name="รูปภาพ 75">
              <a:extLst>
                <a:ext uri="{FF2B5EF4-FFF2-40B4-BE49-F238E27FC236}">
                  <a16:creationId xmlns:a16="http://schemas.microsoft.com/office/drawing/2014/main" id="{5B98AA79-E5F9-4581-B031-C5AD854D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4" y="-113437"/>
              <a:ext cx="1954796" cy="2932194"/>
            </a:xfrm>
            <a:prstGeom prst="rect">
              <a:avLst/>
            </a:prstGeom>
          </p:spPr>
        </p:pic>
      </p:grpSp>
      <p:pic>
        <p:nvPicPr>
          <p:cNvPr id="15" name="20200428_1471520">
            <a:hlinkClick r:id="" action="ppaction://media"/>
            <a:extLst>
              <a:ext uri="{FF2B5EF4-FFF2-40B4-BE49-F238E27FC236}">
                <a16:creationId xmlns:a16="http://schemas.microsoft.com/office/drawing/2014/main" id="{3AD8203A-D5D0-4F70-8BB1-D0BC0D4A54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528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31681" y="275443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5819" y="1895644"/>
            <a:ext cx="6828921" cy="1077218"/>
          </a:xfrm>
          <a:prstGeom prst="rect">
            <a:avLst/>
          </a:prstGeom>
          <a:ln w="38100">
            <a:solidFill>
              <a:srgbClr val="834211"/>
            </a:solidFill>
          </a:ln>
        </p:spPr>
        <p:txBody>
          <a:bodyPr wrap="square">
            <a:spAutoFit/>
          </a:bodyPr>
          <a:lstStyle/>
          <a:p>
            <a:pPr marL="533400" marR="0" lvl="0" indent="-53340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hiện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chia ta chia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tự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sang </a:t>
            </a:r>
            <a:r>
              <a:rPr lang="en-US" sz="3200" b="1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trá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25649" y="1174917"/>
            <a:ext cx="5012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Chọn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đáp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án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r>
              <a:rPr lang="en-US" sz="4000" b="1" kern="0" dirty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nhất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7892" y="4511252"/>
            <a:ext cx="1303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err="1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39841" y="4521734"/>
            <a:ext cx="8354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834211"/>
                </a:solidFill>
                <a:latin typeface="UTM Flamenco" panose="02040603050506020204" pitchFamily="18" charset="0"/>
              </a:rPr>
              <a:t>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mera.wav"/>
          </p:stSnd>
        </p:sndAc>
      </p:transition>
    </mc:Choice>
    <mc:Fallback xmlns="">
      <p:transition spd="slow">
        <p:sndAc>
          <p:stSnd>
            <p:snd r:embed="rId2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เสียง-effect-ถูกต้อง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r="4128"/>
          <a:stretch/>
        </p:blipFill>
        <p:spPr>
          <a:xfrm>
            <a:off x="-581221" y="-51996"/>
            <a:ext cx="12782550" cy="7027741"/>
          </a:xfrm>
          <a:prstGeom prst="rect">
            <a:avLst/>
          </a:prstGeom>
        </p:spPr>
      </p:pic>
      <p:pic>
        <p:nvPicPr>
          <p:cNvPr id="5" name="รูปภาพ 131">
            <a:extLst>
              <a:ext uri="{FF2B5EF4-FFF2-40B4-BE49-F238E27FC236}">
                <a16:creationId xmlns:a16="http://schemas.microsoft.com/office/drawing/2014/main" id="{9580F70E-BD09-468D-9820-8F74C2C81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9" y="-328232"/>
            <a:ext cx="2569957" cy="2409335"/>
          </a:xfrm>
          <a:prstGeom prst="rect">
            <a:avLst/>
          </a:prstGeom>
        </p:spPr>
      </p:pic>
      <p:pic>
        <p:nvPicPr>
          <p:cNvPr id="10" name="รูปภาพ 10">
            <a:extLst>
              <a:ext uri="{FF2B5EF4-FFF2-40B4-BE49-F238E27FC236}">
                <a16:creationId xmlns:a16="http://schemas.microsoft.com/office/drawing/2014/main" id="{D3181E87-4F57-486F-828D-0E039395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43" y="468924"/>
            <a:ext cx="2569957" cy="2409335"/>
          </a:xfrm>
          <a:prstGeom prst="rect">
            <a:avLst/>
          </a:prstGeom>
        </p:spPr>
      </p:pic>
      <p:pic>
        <p:nvPicPr>
          <p:cNvPr id="11" name="รูปภาพ 12">
            <a:extLst>
              <a:ext uri="{FF2B5EF4-FFF2-40B4-BE49-F238E27FC236}">
                <a16:creationId xmlns:a16="http://schemas.microsoft.com/office/drawing/2014/main" id="{415B6E4A-ED33-46AA-8E3A-17357DE7D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2" y="4600592"/>
            <a:ext cx="1133475" cy="1619250"/>
          </a:xfrm>
          <a:prstGeom prst="rect">
            <a:avLst/>
          </a:prstGeom>
        </p:spPr>
      </p:pic>
      <p:pic>
        <p:nvPicPr>
          <p:cNvPr id="12" name="รูปภาพ 13">
            <a:extLst>
              <a:ext uri="{FF2B5EF4-FFF2-40B4-BE49-F238E27FC236}">
                <a16:creationId xmlns:a16="http://schemas.microsoft.com/office/drawing/2014/main" id="{958C7760-2056-4DEF-8207-92A66497A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8" y="1673592"/>
            <a:ext cx="1133475" cy="1619250"/>
          </a:xfrm>
          <a:prstGeom prst="rect">
            <a:avLst/>
          </a:prstGeom>
        </p:spPr>
      </p:pic>
      <p:sp>
        <p:nvSpPr>
          <p:cNvPr id="13" name="Freeform: Shape 52">
            <a:extLst>
              <a:ext uri="{FF2B5EF4-FFF2-40B4-BE49-F238E27FC236}">
                <a16:creationId xmlns:a16="http://schemas.microsoft.com/office/drawing/2014/main" id="{47A9AE40-4271-46A9-9A62-6B008466294F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รูปภาพ 146">
            <a:extLst>
              <a:ext uri="{FF2B5EF4-FFF2-40B4-BE49-F238E27FC236}">
                <a16:creationId xmlns:a16="http://schemas.microsoft.com/office/drawing/2014/main" id="{C0200DDE-A12C-4B84-846B-1686B1633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110" y="214704"/>
            <a:ext cx="2569957" cy="2409335"/>
          </a:xfrm>
          <a:prstGeom prst="rect">
            <a:avLst/>
          </a:prstGeom>
        </p:spPr>
      </p:pic>
      <p:sp>
        <p:nvSpPr>
          <p:cNvPr id="15" name="สี่เหลี่ยมผืนผ้า: มุมมน 10">
            <a:extLst>
              <a:ext uri="{FF2B5EF4-FFF2-40B4-BE49-F238E27FC236}">
                <a16:creationId xmlns:a16="http://schemas.microsoft.com/office/drawing/2014/main" id="{E89FCFF6-6C8F-4A3E-AA46-B54750E73487}"/>
              </a:ext>
            </a:extLst>
          </p:cNvPr>
          <p:cNvSpPr/>
          <p:nvPr/>
        </p:nvSpPr>
        <p:spPr>
          <a:xfrm>
            <a:off x="2328279" y="812845"/>
            <a:ext cx="7911038" cy="3548725"/>
          </a:xfrm>
          <a:prstGeom prst="roundRect">
            <a:avLst/>
          </a:prstGeom>
          <a:solidFill>
            <a:srgbClr val="372A79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6">
            <a:extLst>
              <a:ext uri="{FF2B5EF4-FFF2-40B4-BE49-F238E27FC236}">
                <a16:creationId xmlns:a16="http://schemas.microsoft.com/office/drawing/2014/main" id="{53CDC1D5-6B14-499C-81EF-AB250C81773A}"/>
              </a:ext>
            </a:extLst>
          </p:cNvPr>
          <p:cNvSpPr/>
          <p:nvPr/>
        </p:nvSpPr>
        <p:spPr>
          <a:xfrm>
            <a:off x="2524439" y="918600"/>
            <a:ext cx="7513237" cy="3337213"/>
          </a:xfrm>
          <a:prstGeom prst="roundRect">
            <a:avLst/>
          </a:prstGeom>
          <a:solidFill>
            <a:srgbClr val="D7D3E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/>
          <p:cNvGrpSpPr/>
          <p:nvPr/>
        </p:nvGrpSpPr>
        <p:grpSpPr>
          <a:xfrm>
            <a:off x="3053243" y="2483217"/>
            <a:ext cx="6811557" cy="1227697"/>
            <a:chOff x="2768077" y="2214356"/>
            <a:chExt cx="6811557" cy="1227697"/>
          </a:xfrm>
        </p:grpSpPr>
        <p:sp>
          <p:nvSpPr>
            <p:cNvPr id="27" name="Rectangle 26"/>
            <p:cNvSpPr/>
            <p:nvPr/>
          </p:nvSpPr>
          <p:spPr>
            <a:xfrm>
              <a:off x="2817847" y="2241724"/>
              <a:ext cx="676178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3B363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SỐ CÓ HAI CHỮ SỐ</a:t>
              </a:r>
              <a:endParaRPr lang="en-US" sz="7200" b="1" cap="none" spc="0" dirty="0">
                <a:ln w="0"/>
                <a:solidFill>
                  <a:srgbClr val="3B36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68077" y="2214356"/>
              <a:ext cx="676178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00A89B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SỐ CÓ HAI CHỮ SỐ</a:t>
              </a:r>
              <a:endParaRPr lang="en-US" sz="7200" b="1" cap="none" spc="0" dirty="0">
                <a:ln w="0"/>
                <a:solidFill>
                  <a:srgbClr val="00A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710346" y="1514156"/>
            <a:ext cx="4129632" cy="1339688"/>
            <a:chOff x="1872926" y="1248395"/>
            <a:chExt cx="4129632" cy="1339688"/>
          </a:xfrm>
        </p:grpSpPr>
        <p:sp>
          <p:nvSpPr>
            <p:cNvPr id="30" name="Rectangle 29"/>
            <p:cNvSpPr/>
            <p:nvPr/>
          </p:nvSpPr>
          <p:spPr>
            <a:xfrm>
              <a:off x="1872926" y="1264644"/>
              <a:ext cx="40687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rgbClr val="20202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Chia </a:t>
              </a:r>
              <a:r>
                <a:rPr lang="en-US" sz="8000" dirty="0" err="1">
                  <a:ln w="0"/>
                  <a:solidFill>
                    <a:srgbClr val="20202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cho</a:t>
              </a:r>
              <a:endParaRPr lang="en-US" sz="8000" b="0" cap="none" spc="0" dirty="0">
                <a:ln w="0"/>
                <a:solidFill>
                  <a:srgbClr val="202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33815" y="1248395"/>
              <a:ext cx="40687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rgbClr val="A6242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Chia </a:t>
              </a:r>
              <a:r>
                <a:rPr lang="en-US" sz="8000" dirty="0" err="1">
                  <a:ln w="0"/>
                  <a:solidFill>
                    <a:srgbClr val="A6242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cho</a:t>
              </a:r>
              <a:endParaRPr lang="en-US" sz="8000" b="0" cap="none" spc="0" dirty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908637" y="911539"/>
            <a:ext cx="28616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372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rPr>
              <a:t>TOÁN 4</a:t>
            </a:r>
            <a:endParaRPr lang="en-US" sz="6000" b="0" cap="none" spc="0" dirty="0">
              <a:ln w="0"/>
              <a:solidFill>
                <a:srgbClr val="372A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lossalis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30081" y="3349373"/>
            <a:ext cx="2457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ustamalaka" panose="02040603050506020204" pitchFamily="18" charset="0"/>
              </a:rPr>
              <a:t>(</a:t>
            </a:r>
            <a:r>
              <a:rPr lang="en-US" sz="5400" b="1" dirty="0" err="1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tiếp</a:t>
            </a:r>
            <a:r>
              <a:rPr lang="en-US" sz="5400" b="1" dirty="0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theo</a:t>
            </a:r>
            <a:r>
              <a:rPr lang="en-US" sz="5400" dirty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ustamalaka" panose="02040603050506020204" pitchFamily="18" charset="0"/>
              </a:rPr>
              <a:t>)</a:t>
            </a:r>
            <a:endParaRPr lang="en-US" sz="5400" b="0" cap="none" spc="0" dirty="0">
              <a:ln w="0"/>
              <a:solidFill>
                <a:srgbClr val="A624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Bustamalak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BDC1A3AF-638D-4F07-95F7-A8AC179A6286}"/>
              </a:ext>
            </a:extLst>
          </p:cNvPr>
          <p:cNvSpPr/>
          <p:nvPr/>
        </p:nvSpPr>
        <p:spPr>
          <a:xfrm>
            <a:off x="4024426" y="142875"/>
            <a:ext cx="3285900" cy="6694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7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Yêu</a:t>
            </a:r>
            <a:r>
              <a:rPr lang="en-US" sz="37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7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cầu</a:t>
            </a:r>
            <a:r>
              <a:rPr lang="en-US" sz="37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7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cần</a:t>
            </a:r>
            <a:r>
              <a:rPr lang="en-US" sz="37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7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đạt</a:t>
            </a:r>
            <a:endParaRPr lang="en-US" sz="37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7A6DA5-89B4-4235-8ABC-179C380987F4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571625"/>
            <a:ext cx="6572250" cy="5457528"/>
            <a:chOff x="-198438" y="860286"/>
            <a:chExt cx="7010400" cy="5821330"/>
          </a:xfrm>
        </p:grpSpPr>
        <p:pic>
          <p:nvPicPr>
            <p:cNvPr id="12295" name="PA_图片 4" descr="图片包含 事情&#10;&#10;已生成高可信度的说明">
              <a:extLst>
                <a:ext uri="{FF2B5EF4-FFF2-40B4-BE49-F238E27FC236}">
                  <a16:creationId xmlns:a16="http://schemas.microsoft.com/office/drawing/2014/main" id="{19BEB67F-CBA5-42E8-ACC2-F633A98CCD4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438" y="860286"/>
              <a:ext cx="7010400" cy="582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PA_矩形 6">
              <a:extLst>
                <a:ext uri="{FF2B5EF4-FFF2-40B4-BE49-F238E27FC236}">
                  <a16:creationId xmlns:a16="http://schemas.microsoft.com/office/drawing/2014/main" id="{231AC080-1C53-494F-BF0D-3CB39E5B8BF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437913">
              <a:off x="1368424" y="2876943"/>
              <a:ext cx="3436938" cy="13911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625" dirty="0">
                  <a:solidFill>
                    <a:srgbClr val="222222"/>
                  </a:solidFill>
                  <a:ea typeface="迷你简少儿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nl-NL" sz="2625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Biết cách chia số có 5 chữ số cho số có hai chữ số</a:t>
              </a:r>
              <a:r>
                <a:rPr lang="en-US" sz="2625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1EC490-65BF-46CB-9F65-7C3EC71D3AC4}"/>
              </a:ext>
            </a:extLst>
          </p:cNvPr>
          <p:cNvGrpSpPr>
            <a:grpSpLocks/>
          </p:cNvGrpSpPr>
          <p:nvPr/>
        </p:nvGrpSpPr>
        <p:grpSpPr bwMode="auto">
          <a:xfrm>
            <a:off x="5667376" y="142875"/>
            <a:ext cx="6572250" cy="5457528"/>
            <a:chOff x="5973762" y="685800"/>
            <a:chExt cx="7010400" cy="5821330"/>
          </a:xfrm>
        </p:grpSpPr>
        <p:pic>
          <p:nvPicPr>
            <p:cNvPr id="12293" name="PA_图片 4" descr="图片包含 事情&#10;&#10;已生成高可信度的说明">
              <a:extLst>
                <a:ext uri="{FF2B5EF4-FFF2-40B4-BE49-F238E27FC236}">
                  <a16:creationId xmlns:a16="http://schemas.microsoft.com/office/drawing/2014/main" id="{491D8662-7D6F-44F6-8F68-BAD7CF5D6F9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762" y="685800"/>
              <a:ext cx="7010400" cy="582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PA_矩形 6">
              <a:extLst>
                <a:ext uri="{FF2B5EF4-FFF2-40B4-BE49-F238E27FC236}">
                  <a16:creationId xmlns:a16="http://schemas.microsoft.com/office/drawing/2014/main" id="{8CD9696A-A47D-4E4C-94B4-26BB1A2D2330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437913">
              <a:off x="7567313" y="2702197"/>
              <a:ext cx="3437801" cy="1391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41600" indent="-355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98800" indent="-355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56000" indent="-355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13200" indent="-355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152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zh-CN" altLang="en-US" sz="2625">
                  <a:solidFill>
                    <a:srgbClr val="222222"/>
                  </a:solidFill>
                  <a:ea typeface="迷你简少儿"/>
                  <a:cs typeface="Arial" panose="020B0604020202020204" pitchFamily="34" charset="0"/>
                </a:rPr>
                <a:t> </a:t>
              </a:r>
              <a:r>
                <a:rPr lang="nl-NL" altLang="en-US" sz="2625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Biết vận dụng tính chất để giải các bài toán liên quan</a:t>
              </a:r>
              <a:endParaRPr lang="en-US" altLang="en-US" sz="2250"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 descr="รูปภาพประกอบด้วย ข้อความ, ห้อง, บ่อน, เวกเตอร์กราฟิ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89BD18B-96F4-4649-B397-2CD4AB9E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7" y="0"/>
            <a:ext cx="12311407" cy="740706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3377" y="887605"/>
            <a:ext cx="4685617" cy="5055996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EC1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753377" y="1205323"/>
            <a:ext cx="4833374" cy="4339650"/>
            <a:chOff x="639262" y="1338673"/>
            <a:chExt cx="4833374" cy="4339650"/>
          </a:xfrm>
        </p:grpSpPr>
        <p:sp>
          <p:nvSpPr>
            <p:cNvPr id="6" name="Rectangle 5"/>
            <p:cNvSpPr/>
            <p:nvPr/>
          </p:nvSpPr>
          <p:spPr>
            <a:xfrm>
              <a:off x="743317" y="1338673"/>
              <a:ext cx="4477508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KHÁM</a:t>
              </a:r>
            </a:p>
            <a:p>
              <a:pPr algn="ctr"/>
              <a:r>
                <a:rPr lang="en-US" sz="13800" b="1" cap="none" spc="0" dirty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PHÁ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9262" y="1338673"/>
              <a:ext cx="4833374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0"/>
                  <a:solidFill>
                    <a:srgbClr val="76B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KHÁM </a:t>
              </a:r>
            </a:p>
            <a:p>
              <a:pPr algn="ctr"/>
              <a:r>
                <a:rPr lang="en-US" sz="13800" b="1" cap="none" spc="0" dirty="0">
                  <a:ln w="0"/>
                  <a:solidFill>
                    <a:srgbClr val="76B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PHÁ</a:t>
              </a:r>
            </a:p>
          </p:txBody>
        </p:sp>
      </p:grpSp>
      <p:pic>
        <p:nvPicPr>
          <p:cNvPr id="8" name="รูปภาพ 134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15326CD-03CF-4010-AA09-798E3967F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/>
          <a:stretch/>
        </p:blipFill>
        <p:spPr>
          <a:xfrm>
            <a:off x="3942363" y="401917"/>
            <a:ext cx="5034344" cy="76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129" y="3346563"/>
            <a:ext cx="7892558" cy="3800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2616" y="309023"/>
            <a:ext cx="9020433" cy="25386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9102" y="305562"/>
            <a:ext cx="8100652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kern="0" dirty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1!                                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đem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  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kern="0" dirty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4400" b="1" kern="0" dirty="0">
              <a:solidFill>
                <a:srgbClr val="A41D21"/>
              </a:solidFill>
              <a:latin typeface="UTM Flamenc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9" y="2658334"/>
            <a:ext cx="2738373" cy="4199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53" y="2658334"/>
            <a:ext cx="2738373" cy="41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2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7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76003 -0.0094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0" y="37357"/>
            <a:ext cx="12331259" cy="6858000"/>
            <a:chOff x="3383151" y="1048153"/>
            <a:chExt cx="7029240" cy="4450506"/>
          </a:xfrm>
        </p:grpSpPr>
        <p:pic>
          <p:nvPicPr>
            <p:cNvPr id="42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43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4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5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36502" y="461758"/>
            <a:ext cx="4168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4400" b="1" kern="0" dirty="0">
                <a:solidFill>
                  <a:srgbClr val="306C35"/>
                </a:solidFill>
                <a:latin typeface="UTM Avo" panose="02040603050506020204" pitchFamily="18" charset="0"/>
              </a:rPr>
              <a:t>10105 : 43 = 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8097" y="1373256"/>
            <a:ext cx="2774721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10105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173406" y="2771958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7"/>
          <p:cNvGrpSpPr/>
          <p:nvPr/>
        </p:nvGrpSpPr>
        <p:grpSpPr bwMode="auto">
          <a:xfrm>
            <a:off x="3242938" y="1481444"/>
            <a:ext cx="2208122" cy="3590832"/>
            <a:chOff x="960" y="1488"/>
            <a:chExt cx="720" cy="1200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960" y="1488"/>
              <a:ext cx="0" cy="120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960" y="1786"/>
              <a:ext cx="720" cy="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363883" y="1417493"/>
            <a:ext cx="120064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77108" y="4192606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224705" y="3241660"/>
            <a:ext cx="660066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711060" y="2261829"/>
            <a:ext cx="58003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909263" y="2338042"/>
            <a:ext cx="40270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343094" y="2334564"/>
            <a:ext cx="6858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077312" y="2264321"/>
            <a:ext cx="5334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791573" y="2347986"/>
            <a:ext cx="67147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298866" y="2269003"/>
            <a:ext cx="57373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470920" y="1771024"/>
            <a:ext cx="3397617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*101 chia 43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638532" y="2102979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6; 11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643716" y="2416781"/>
            <a:ext cx="3792946" cy="5078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x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9; 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492058" y="3247743"/>
            <a:ext cx="62484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150; 150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43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3 ,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3; 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560917" y="3634840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3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9; 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8018060" y="4615076"/>
            <a:ext cx="4495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SG" sz="2400">
              <a:solidFill>
                <a:schemeClr val="bg1"/>
              </a:solidFill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5375507" y="4596386"/>
            <a:ext cx="5644213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215; 215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43,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550858" y="5243449"/>
            <a:ext cx="4007715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x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21; 21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</a:t>
            </a: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5166587" y="1239527"/>
            <a:ext cx="5509651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1816641" y="3247528"/>
            <a:ext cx="59571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8" name="Text Box 57"/>
          <p:cNvSpPr txBox="1">
            <a:spLocks noChangeArrowheads="1"/>
          </p:cNvSpPr>
          <p:nvPr/>
        </p:nvSpPr>
        <p:spPr bwMode="auto">
          <a:xfrm>
            <a:off x="1351334" y="3262100"/>
            <a:ext cx="6875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9" name="Text Box 58"/>
          <p:cNvSpPr txBox="1">
            <a:spLocks noChangeArrowheads="1"/>
          </p:cNvSpPr>
          <p:nvPr/>
        </p:nvSpPr>
        <p:spPr bwMode="auto">
          <a:xfrm>
            <a:off x="5527321" y="4965718"/>
            <a:ext cx="5662547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15, 15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7696" y="465614"/>
            <a:ext cx="2563561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1: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2247370" y="4195494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5355225" y="1203915"/>
            <a:ext cx="5664496" cy="461665"/>
          </a:xfrm>
          <a:prstGeom prst="rect">
            <a:avLst/>
          </a:prstGeom>
          <a:noFill/>
          <a:ln w="28575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trái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 sang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" y="5123112"/>
            <a:ext cx="2076986" cy="17133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209" y="3051849"/>
            <a:ext cx="2321916" cy="37742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638532" y="2804266"/>
            <a:ext cx="27622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5560917" y="3940206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3 x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12,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550858" y="4321366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894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7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6" grpId="1"/>
      <p:bldP spid="27" grpId="0"/>
      <p:bldP spid="28" grpId="0"/>
      <p:bldP spid="29" grpId="0"/>
      <p:bldP spid="2" grpId="0"/>
      <p:bldP spid="46" grpId="0"/>
      <p:bldP spid="36" grpId="0" animBg="1"/>
      <p:bldP spid="32" grpId="0"/>
      <p:bldP spid="40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1088</Words>
  <Application>Microsoft Office PowerPoint</Application>
  <PresentationFormat>Widescreen</PresentationFormat>
  <Paragraphs>233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HP001 4 hàng</vt:lpstr>
      <vt:lpstr>UVF Riesling</vt:lpstr>
      <vt:lpstr>Times New Roman</vt:lpstr>
      <vt:lpstr>UTM Bustamalaka</vt:lpstr>
      <vt:lpstr>Arial</vt:lpstr>
      <vt:lpstr>UTM Avo</vt:lpstr>
      <vt:lpstr>Calibri</vt:lpstr>
      <vt:lpstr>UTM Colossalis</vt:lpstr>
      <vt:lpstr>Calibri Light</vt:lpstr>
      <vt:lpstr>UTM Flamenco</vt:lpstr>
      <vt:lpstr>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cho so co ba chu so tt</dc:title>
  <dc:subject>Toan L4</dc:subject>
  <dc:creator>KhHuyen</dc:creator>
  <cp:keywords>MangnonTeam</cp:keywords>
  <cp:lastModifiedBy>Huyền Thanh</cp:lastModifiedBy>
  <cp:revision>59</cp:revision>
  <dcterms:created xsi:type="dcterms:W3CDTF">2021-11-28T09:22:52Z</dcterms:created>
  <dcterms:modified xsi:type="dcterms:W3CDTF">2021-12-12T18:22:40Z</dcterms:modified>
</cp:coreProperties>
</file>