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8" r:id="rId2"/>
    <p:sldId id="300" r:id="rId3"/>
    <p:sldId id="284" r:id="rId4"/>
    <p:sldId id="285" r:id="rId5"/>
    <p:sldId id="299" r:id="rId6"/>
    <p:sldId id="286" r:id="rId7"/>
    <p:sldId id="295" r:id="rId8"/>
    <p:sldId id="296" r:id="rId9"/>
    <p:sldId id="280" r:id="rId10"/>
    <p:sldId id="297" r:id="rId11"/>
    <p:sldId id="282" r:id="rId12"/>
    <p:sldId id="263" r:id="rId13"/>
    <p:sldId id="281" r:id="rId14"/>
    <p:sldId id="294" r:id="rId15"/>
    <p:sldId id="266" r:id="rId16"/>
    <p:sldId id="2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6600"/>
    <a:srgbClr val="FFCCCC"/>
    <a:srgbClr val="28A0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27" autoAdjust="0"/>
    <p:restoredTop sz="88336" autoAdjust="0"/>
  </p:normalViewPr>
  <p:slideViewPr>
    <p:cSldViewPr snapToGrid="0">
      <p:cViewPr varScale="1">
        <p:scale>
          <a:sx n="76" d="100"/>
          <a:sy n="76" d="100"/>
        </p:scale>
        <p:origin x="245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82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microsoft.com/office/2007/relationships/hdphoto" Target="../media/hdphoto3.wdp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16.png"/><Relationship Id="rId2" Type="http://schemas.microsoft.com/office/2007/relationships/media" Target="../media/media1.mp3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94"/>
          <p:cNvSpPr txBox="1">
            <a:spLocks noChangeArrowheads="1"/>
          </p:cNvSpPr>
          <p:nvPr/>
        </p:nvSpPr>
        <p:spPr bwMode="auto">
          <a:xfrm>
            <a:off x="2814468" y="2172233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2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191"/>
          <p:cNvSpPr txBox="1">
            <a:spLocks noChangeArrowheads="1"/>
          </p:cNvSpPr>
          <p:nvPr/>
        </p:nvSpPr>
        <p:spPr bwMode="auto">
          <a:xfrm>
            <a:off x="1401014" y="224540"/>
            <a:ext cx="9614023" cy="95410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PHÒNG GIÁO DỤC VÀ ĐÀO TẠO QUẬN LONG BIÊN</a:t>
            </a:r>
          </a:p>
          <a:p>
            <a:pPr algn="ctr" eaLnBrk="1" hangingPunct="1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TRƯỜNG TIỂU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HỌC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ĐOÀN KẾT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7" name="Text Box 195"/>
          <p:cNvSpPr txBox="1">
            <a:spLocks noChangeArrowheads="1"/>
          </p:cNvSpPr>
          <p:nvPr/>
        </p:nvSpPr>
        <p:spPr bwMode="auto">
          <a:xfrm>
            <a:off x="2383059" y="2834914"/>
            <a:ext cx="74209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</a:rPr>
              <a:t>Giáo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</a:rPr>
              <a:t>viên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</a:rPr>
              <a:t>Nguyễn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</a:rPr>
              <a:t>Hồng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</a:rPr>
              <a:t>Nhung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8" name="图片 8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136" y="4184617"/>
            <a:ext cx="13155936" cy="2010708"/>
          </a:xfrm>
          <a:prstGeom prst="rect">
            <a:avLst/>
          </a:prstGeom>
        </p:spPr>
      </p:pic>
      <p:grpSp>
        <p:nvGrpSpPr>
          <p:cNvPr id="9" name="组合 107"/>
          <p:cNvGrpSpPr/>
          <p:nvPr/>
        </p:nvGrpSpPr>
        <p:grpSpPr>
          <a:xfrm>
            <a:off x="479782" y="3481245"/>
            <a:ext cx="1053959" cy="2687453"/>
            <a:chOff x="181346" y="1761375"/>
            <a:chExt cx="1517253" cy="2901593"/>
          </a:xfrm>
        </p:grpSpPr>
        <p:pic>
          <p:nvPicPr>
            <p:cNvPr id="10" name="图片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1" name="图片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2" name="图片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3" name="图片 2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82" y="3330314"/>
            <a:ext cx="1632417" cy="3377231"/>
          </a:xfrm>
          <a:prstGeom prst="rect">
            <a:avLst/>
          </a:prstGeom>
        </p:spPr>
      </p:pic>
      <p:pic>
        <p:nvPicPr>
          <p:cNvPr id="14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4" y="4840823"/>
            <a:ext cx="2063577" cy="1620820"/>
          </a:xfrm>
          <a:prstGeom prst="rect">
            <a:avLst/>
          </a:prstGeom>
        </p:spPr>
      </p:pic>
      <p:pic>
        <p:nvPicPr>
          <p:cNvPr id="15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12" y="4800725"/>
            <a:ext cx="2083356" cy="1620820"/>
          </a:xfrm>
          <a:prstGeom prst="rect">
            <a:avLst/>
          </a:prstGeom>
        </p:spPr>
      </p:pic>
      <p:sp>
        <p:nvSpPr>
          <p:cNvPr id="16" name="任意多边形 91"/>
          <p:cNvSpPr/>
          <p:nvPr/>
        </p:nvSpPr>
        <p:spPr>
          <a:xfrm>
            <a:off x="-4932" y="6171789"/>
            <a:ext cx="12196932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7" name="任意多边形 110"/>
          <p:cNvSpPr/>
          <p:nvPr/>
        </p:nvSpPr>
        <p:spPr>
          <a:xfrm>
            <a:off x="-4932" y="6307439"/>
            <a:ext cx="12196932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8" name="任意多边形 111"/>
          <p:cNvSpPr/>
          <p:nvPr/>
        </p:nvSpPr>
        <p:spPr>
          <a:xfrm>
            <a:off x="-4932" y="6514897"/>
            <a:ext cx="12196932" cy="3615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19" name="图片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7762" y="447465"/>
            <a:ext cx="1044238" cy="1207346"/>
          </a:xfrm>
          <a:prstGeom prst="rect">
            <a:avLst/>
          </a:prstGeom>
        </p:spPr>
      </p:pic>
      <p:pic>
        <p:nvPicPr>
          <p:cNvPr id="20" name="Picture 2" descr="C:\Users\Administrator\Desktop\IMG_302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883" b="100000" l="2446" r="100000">
                        <a14:foregroundMark x1="31250" y1="66736" x2="71467" y2="66736"/>
                        <a14:foregroundMark x1="26359" y1="74059" x2="74728" y2="75732"/>
                        <a14:foregroundMark x1="26359" y1="76778" x2="39402" y2="69456"/>
                        <a14:foregroundMark x1="31793" y1="69874" x2="41304" y2="68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47" y="-19946"/>
            <a:ext cx="1526380" cy="180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19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301B64-10CF-4D0A-B1F8-9954AFC616EE}"/>
              </a:ext>
            </a:extLst>
          </p:cNvPr>
          <p:cNvSpPr txBox="1"/>
          <p:nvPr/>
        </p:nvSpPr>
        <p:spPr>
          <a:xfrm>
            <a:off x="903113" y="234127"/>
            <a:ext cx="10338670" cy="62861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 defTabSz="1451427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3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. </a:t>
            </a:r>
            <a:r>
              <a:rPr lang="en-US" sz="2400" b="1" kern="0" dirty="0" err="1">
                <a:solidFill>
                  <a:srgbClr val="17479D"/>
                </a:solidFill>
                <a:latin typeface="UTM Avo" panose="02040603050506020204" pitchFamily="18" charset="0"/>
                <a:sym typeface="Arial"/>
              </a:rPr>
              <a:t>Chọn</a:t>
            </a:r>
            <a:r>
              <a:rPr lang="en-US" sz="2400" b="1" kern="0" dirty="0">
                <a:solidFill>
                  <a:srgbClr val="17479D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17479D"/>
                </a:solidFill>
                <a:latin typeface="UTM Avo" panose="02040603050506020204" pitchFamily="18" charset="0"/>
                <a:sym typeface="Arial"/>
              </a:rPr>
              <a:t>kể</a:t>
            </a:r>
            <a:r>
              <a:rPr lang="en-US" sz="2400" b="1" kern="0" dirty="0">
                <a:solidFill>
                  <a:srgbClr val="17479D"/>
                </a:solidFill>
                <a:latin typeface="UTM Avo" panose="02040603050506020204" pitchFamily="18" charset="0"/>
                <a:sym typeface="Arial"/>
              </a:rPr>
              <a:t> 1 - 2 </a:t>
            </a:r>
            <a:r>
              <a:rPr lang="en-US" sz="2400" b="1" kern="0" dirty="0" err="1">
                <a:solidFill>
                  <a:srgbClr val="17479D"/>
                </a:solidFill>
                <a:latin typeface="UTM Avo" panose="02040603050506020204" pitchFamily="18" charset="0"/>
                <a:sym typeface="Arial"/>
              </a:rPr>
              <a:t>đoạn</a:t>
            </a:r>
            <a:r>
              <a:rPr lang="en-US" sz="2400" b="1" kern="0" dirty="0">
                <a:solidFill>
                  <a:srgbClr val="17479D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17479D"/>
                </a:solidFill>
                <a:latin typeface="UTM Avo" panose="02040603050506020204" pitchFamily="18" charset="0"/>
                <a:sym typeface="Arial"/>
              </a:rPr>
              <a:t>của</a:t>
            </a:r>
            <a:r>
              <a:rPr lang="en-US" sz="2400" b="1" kern="0" dirty="0">
                <a:solidFill>
                  <a:srgbClr val="17479D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17479D"/>
                </a:solidFill>
                <a:latin typeface="UTM Avo" panose="02040603050506020204" pitchFamily="18" charset="0"/>
                <a:sym typeface="Arial"/>
              </a:rPr>
              <a:t>câu</a:t>
            </a:r>
            <a:r>
              <a:rPr lang="en-US" sz="2400" b="1" kern="0" dirty="0">
                <a:solidFill>
                  <a:srgbClr val="17479D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17479D"/>
                </a:solidFill>
                <a:latin typeface="UTM Avo" panose="02040603050506020204" pitchFamily="18" charset="0"/>
                <a:sym typeface="Arial"/>
              </a:rPr>
              <a:t>chuyện</a:t>
            </a:r>
            <a:r>
              <a:rPr lang="en-US" sz="2400" b="1" kern="0" dirty="0">
                <a:solidFill>
                  <a:srgbClr val="17479D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17479D"/>
                </a:solidFill>
                <a:latin typeface="UTM Avo" panose="02040603050506020204" pitchFamily="18" charset="0"/>
                <a:sym typeface="Arial"/>
              </a:rPr>
              <a:t>theo</a:t>
            </a:r>
            <a:r>
              <a:rPr lang="en-US" sz="2400" b="1" kern="0" dirty="0">
                <a:solidFill>
                  <a:srgbClr val="17479D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17479D"/>
                </a:solidFill>
                <a:latin typeface="UTM Avo" panose="02040603050506020204" pitchFamily="18" charset="0"/>
                <a:sym typeface="Arial"/>
              </a:rPr>
              <a:t>tranh</a:t>
            </a:r>
            <a:r>
              <a:rPr lang="en-US" sz="2400" b="1" kern="0" dirty="0">
                <a:solidFill>
                  <a:srgbClr val="17479D"/>
                </a:solidFill>
                <a:latin typeface="UTM Avo" panose="02040603050506020204" pitchFamily="18" charset="0"/>
                <a:sym typeface="Arial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216EF6-684D-472E-90CF-18CD483DFB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r="54735" b="60831"/>
          <a:stretch/>
        </p:blipFill>
        <p:spPr>
          <a:xfrm>
            <a:off x="999286" y="1239293"/>
            <a:ext cx="4173527" cy="20573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ED5061C-3034-4D92-8065-FE55974A05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634" t="505" r="2101" b="62336"/>
          <a:stretch/>
        </p:blipFill>
        <p:spPr>
          <a:xfrm>
            <a:off x="6673336" y="1239293"/>
            <a:ext cx="4173527" cy="20573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C1295B-4570-4466-8360-6E46B8AE9C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0000" r="54735" b="11922"/>
          <a:stretch/>
        </p:blipFill>
        <p:spPr>
          <a:xfrm>
            <a:off x="999286" y="3859376"/>
            <a:ext cx="4173527" cy="21082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0159CF-3BE3-4DDC-8B74-0CE004A9D6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634" t="50365" r="2668" b="11124"/>
          <a:stretch/>
        </p:blipFill>
        <p:spPr>
          <a:xfrm>
            <a:off x="6674028" y="3859376"/>
            <a:ext cx="4172835" cy="2132312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03F67A2-848A-4744-A625-2258E4A7CF10}"/>
              </a:ext>
            </a:extLst>
          </p:cNvPr>
          <p:cNvSpPr/>
          <p:nvPr/>
        </p:nvSpPr>
        <p:spPr>
          <a:xfrm>
            <a:off x="999285" y="3296653"/>
            <a:ext cx="4342735" cy="62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Lúc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đầu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hai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anh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đã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chia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lúa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thế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nào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?</a:t>
            </a:r>
            <a:endParaRPr lang="x-none" sz="2000" b="1" dirty="0">
              <a:solidFill>
                <a:schemeClr val="bg1">
                  <a:lumMod val="1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03F67A2-848A-4744-A625-2258E4A7CF10}"/>
              </a:ext>
            </a:extLst>
          </p:cNvPr>
          <p:cNvSpPr/>
          <p:nvPr/>
        </p:nvSpPr>
        <p:spPr>
          <a:xfrm>
            <a:off x="6674028" y="3307105"/>
            <a:ext cx="4342735" cy="62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Người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nghĩ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gì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chia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lại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lúa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ra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sao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?</a:t>
            </a:r>
            <a:endParaRPr lang="x-none" sz="2000" b="1" dirty="0">
              <a:solidFill>
                <a:schemeClr val="bg1">
                  <a:lumMod val="1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03F67A2-848A-4744-A625-2258E4A7CF10}"/>
              </a:ext>
            </a:extLst>
          </p:cNvPr>
          <p:cNvSpPr/>
          <p:nvPr/>
        </p:nvSpPr>
        <p:spPr>
          <a:xfrm>
            <a:off x="914681" y="5967664"/>
            <a:ext cx="4342735" cy="62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Người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anh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nghĩ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gì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đã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làm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gì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để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chia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lại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lúa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?</a:t>
            </a:r>
            <a:endParaRPr lang="x-none" sz="2000" b="1" dirty="0">
              <a:solidFill>
                <a:schemeClr val="bg1">
                  <a:lumMod val="1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03F67A2-848A-4744-A625-2258E4A7CF10}"/>
              </a:ext>
            </a:extLst>
          </p:cNvPr>
          <p:cNvSpPr/>
          <p:nvPr/>
        </p:nvSpPr>
        <p:spPr>
          <a:xfrm>
            <a:off x="6673336" y="5967664"/>
            <a:ext cx="4342735" cy="62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Vì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sao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hai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anh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đều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xúc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động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?</a:t>
            </a:r>
            <a:endParaRPr lang="x-none" sz="2000" b="1" dirty="0">
              <a:solidFill>
                <a:schemeClr val="bg1">
                  <a:lumMod val="1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301B64-10CF-4D0A-B1F8-9954AFC616EE}"/>
              </a:ext>
            </a:extLst>
          </p:cNvPr>
          <p:cNvSpPr txBox="1"/>
          <p:nvPr/>
        </p:nvSpPr>
        <p:spPr>
          <a:xfrm>
            <a:off x="4809363" y="646174"/>
            <a:ext cx="2553961" cy="62861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 smtClean="0">
                <a:solidFill>
                  <a:srgbClr val="FF6600"/>
                </a:solidFill>
                <a:latin typeface="UTM Avo" panose="02040603050506020204" pitchFamily="18" charset="0"/>
              </a:rPr>
              <a:t>Hai</a:t>
            </a:r>
            <a:r>
              <a:rPr lang="en-US" sz="2400" b="1" dirty="0" smtClean="0">
                <a:solidFill>
                  <a:srgbClr val="FF66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FF6600"/>
                </a:solidFill>
                <a:latin typeface="UTM Avo" panose="02040603050506020204" pitchFamily="18" charset="0"/>
              </a:rPr>
              <a:t>anh</a:t>
            </a:r>
            <a:r>
              <a:rPr lang="en-US" sz="2400" b="1" dirty="0" smtClean="0">
                <a:solidFill>
                  <a:srgbClr val="FF66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FF6600"/>
                </a:solidFill>
                <a:latin typeface="UTM Avo" panose="02040603050506020204" pitchFamily="18" charset="0"/>
              </a:rPr>
              <a:t>em</a:t>
            </a:r>
            <a:endParaRPr lang="vi-VN" sz="2400" b="1" dirty="0">
              <a:solidFill>
                <a:srgbClr val="FF6600"/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909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F9D28B9-63A5-4AC1-8A49-0FCDFAD7C9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59497" y="851674"/>
            <a:ext cx="1649531" cy="20793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BFF372-B6BA-4688-92BD-5FAD399402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9497" y="2893389"/>
            <a:ext cx="2798307" cy="2780017"/>
          </a:xfrm>
          <a:prstGeom prst="rect">
            <a:avLst/>
          </a:prstGeom>
        </p:spPr>
      </p:pic>
      <p:sp>
        <p:nvSpPr>
          <p:cNvPr id="12" name="Text Box 1736">
            <a:extLst>
              <a:ext uri="{FF2B5EF4-FFF2-40B4-BE49-F238E27FC236}">
                <a16:creationId xmlns:a16="http://schemas.microsoft.com/office/drawing/2014/main" id="{C3C74814-075E-4084-AF5F-321232C7A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9952" y="4252952"/>
            <a:ext cx="8692551" cy="1569660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Anh </a:t>
            </a:r>
            <a:r>
              <a:rPr lang="en-US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quan</a:t>
            </a:r>
            <a:r>
              <a:rPr lang="en-US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tâm</a:t>
            </a:r>
            <a:r>
              <a:rPr lang="en-US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, lo </a:t>
            </a:r>
            <a:r>
              <a:rPr lang="en-US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lắng</a:t>
            </a:r>
            <a:r>
              <a:rPr lang="en-US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012AD46-2552-419D-A70B-A6E42D8FC514}"/>
              </a:ext>
            </a:extLst>
          </p:cNvPr>
          <p:cNvGrpSpPr/>
          <p:nvPr/>
        </p:nvGrpSpPr>
        <p:grpSpPr>
          <a:xfrm>
            <a:off x="2546099" y="290114"/>
            <a:ext cx="8228461" cy="3125573"/>
            <a:chOff x="5813967" y="540947"/>
            <a:chExt cx="5694730" cy="2293564"/>
          </a:xfrm>
        </p:grpSpPr>
        <p:pic>
          <p:nvPicPr>
            <p:cNvPr id="14" name="PA_图片 6">
              <a:extLst>
                <a:ext uri="{FF2B5EF4-FFF2-40B4-BE49-F238E27FC236}">
                  <a16:creationId xmlns:a16="http://schemas.microsoft.com/office/drawing/2014/main" id="{273C5EE2-E360-46F5-BF6E-F05F2C13F051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8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3967" y="540947"/>
              <a:ext cx="5694730" cy="2293564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3C086A4-A30D-4661-A368-FD913D013250}"/>
                </a:ext>
              </a:extLst>
            </p:cNvPr>
            <p:cNvSpPr txBox="1"/>
            <p:nvPr/>
          </p:nvSpPr>
          <p:spPr>
            <a:xfrm>
              <a:off x="6982898" y="1337664"/>
              <a:ext cx="3380672" cy="7001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b="1" dirty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sz="2800" b="1" dirty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lang="en-US" sz="2800" b="1" dirty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sz="2800" b="1" dirty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800" b="1" dirty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qua </a:t>
              </a:r>
              <a:r>
                <a:rPr lang="en-US" sz="2800" b="1" dirty="0" err="1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này</a:t>
              </a:r>
              <a:r>
                <a:rPr lang="en-US" sz="2800" b="1" dirty="0" smtClean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lang="en-US" sz="28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339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733071" y="1565096"/>
            <a:ext cx="1110222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Liên</a:t>
            </a:r>
            <a:r>
              <a:rPr lang="en-US" sz="4000" b="1" dirty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hệ</a:t>
            </a:r>
            <a:r>
              <a:rPr lang="en-US" sz="4000" b="1" dirty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algn="ctr"/>
            <a:endParaRPr lang="en-US" sz="4000" b="1" dirty="0">
              <a:solidFill>
                <a:srgbClr val="FF0000"/>
              </a:solidFill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2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32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32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2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2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32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32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b="1" dirty="0" err="1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 smtClean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lang="en-US" sz="32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r>
              <a:rPr lang="en-US" sz="32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C2CC96-37BA-4813-8362-30E3F1EE12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28" b="56954" l="12780" r="88658">
                        <a14:foregroundMark x1="42652" y1="33642" x2="59904" y2="31126"/>
                        <a14:foregroundMark x1="44569" y1="29139" x2="41534" y2="34570"/>
                        <a14:foregroundMark x1="47764" y1="49934" x2="54313" y2="54305"/>
                        <a14:foregroundMark x1="44728" y1="44503" x2="47444" y2="54967"/>
                        <a14:foregroundMark x1="14217" y1="27550" x2="15176" y2="25828"/>
                        <a14:foregroundMark x1="16294" y1="24901" x2="20767" y2="24901"/>
                        <a14:foregroundMark x1="21246" y1="25828" x2="22524" y2="28874"/>
                        <a14:foregroundMark x1="22524" y1="29669" x2="17891" y2="34437"/>
                        <a14:foregroundMark x1="18211" y1="38013" x2="18211" y2="38013"/>
                        <a14:foregroundMark x1="26837" y1="11258" x2="26837" y2="10464"/>
                        <a14:foregroundMark x1="27476" y1="9669" x2="29872" y2="9272"/>
                        <a14:foregroundMark x1="29872" y1="9272" x2="31629" y2="10464"/>
                        <a14:foregroundMark x1="31789" y1="11126" x2="31789" y2="12450"/>
                        <a14:foregroundMark x1="31789" y1="12715" x2="29073" y2="15762"/>
                        <a14:foregroundMark x1="29393" y1="18675" x2="29393" y2="18675"/>
                        <a14:foregroundMark x1="73003" y1="14967" x2="73003" y2="12583"/>
                        <a14:foregroundMark x1="75559" y1="23709" x2="75559" y2="23709"/>
                        <a14:foregroundMark x1="44888" y1="55762" x2="53195" y2="55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54" t="6128" r="10981" b="43731"/>
          <a:stretch/>
        </p:blipFill>
        <p:spPr>
          <a:xfrm>
            <a:off x="181811" y="107949"/>
            <a:ext cx="3110711" cy="245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0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4BB6FCE6-B2E6-4DE9-B59D-948A8C80FD58}"/>
              </a:ext>
            </a:extLst>
          </p:cNvPr>
          <p:cNvSpPr txBox="1"/>
          <p:nvPr/>
        </p:nvSpPr>
        <p:spPr>
          <a:xfrm>
            <a:off x="577944" y="2709213"/>
            <a:ext cx="1108862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G: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8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28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4 </a:t>
            </a:r>
            <a:r>
              <a:rPr lang="en-US" sz="28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28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28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28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28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28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28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28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28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8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28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28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8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28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8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Chia </a:t>
            </a:r>
            <a:r>
              <a:rPr lang="en-US" sz="28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r>
              <a:rPr lang="en-US" sz="28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28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8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28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dung, ý </a:t>
            </a:r>
            <a:r>
              <a:rPr lang="en-US" sz="28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28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28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8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Lắng</a:t>
            </a:r>
            <a:r>
              <a:rPr lang="en-US" sz="28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8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sz="28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8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28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77944" y="744591"/>
            <a:ext cx="11088627" cy="1445356"/>
            <a:chOff x="68205" y="1353435"/>
            <a:chExt cx="6228901" cy="1445356"/>
          </a:xfrm>
          <a:solidFill>
            <a:srgbClr val="FFCCCC"/>
          </a:solidFill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EA3D10E-9155-6244-AF9A-C0483A6F826A}"/>
                </a:ext>
              </a:extLst>
            </p:cNvPr>
            <p:cNvGrpSpPr/>
            <p:nvPr/>
          </p:nvGrpSpPr>
          <p:grpSpPr>
            <a:xfrm>
              <a:off x="899082" y="1536570"/>
              <a:ext cx="5398024" cy="1220408"/>
              <a:chOff x="899082" y="1178350"/>
              <a:chExt cx="5398024" cy="1220408"/>
            </a:xfrm>
            <a:grpFill/>
          </p:grpSpPr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CFE8ECA7-A455-7847-9F27-1BB23390BE4C}"/>
                  </a:ext>
                </a:extLst>
              </p:cNvPr>
              <p:cNvSpPr/>
              <p:nvPr/>
            </p:nvSpPr>
            <p:spPr>
              <a:xfrm>
                <a:off x="899082" y="1178350"/>
                <a:ext cx="5398024" cy="1220408"/>
              </a:xfrm>
              <a:prstGeom prst="roundRect">
                <a:avLst/>
              </a:prstGeom>
              <a:grpFill/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72F3355B-E2ED-2245-B340-06AEB6F520A4}"/>
                  </a:ext>
                </a:extLst>
              </p:cNvPr>
              <p:cNvSpPr/>
              <p:nvPr/>
            </p:nvSpPr>
            <p:spPr>
              <a:xfrm>
                <a:off x="1007811" y="2016267"/>
                <a:ext cx="171396" cy="171396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A7D1CC0-A1AC-A24A-AFA4-9A623509F757}"/>
                </a:ext>
              </a:extLst>
            </p:cNvPr>
            <p:cNvSpPr txBox="1"/>
            <p:nvPr/>
          </p:nvSpPr>
          <p:spPr>
            <a:xfrm>
              <a:off x="1182836" y="1503877"/>
              <a:ext cx="5026965" cy="1128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Kể </a:t>
              </a: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cho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người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thân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nghe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những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sự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việc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cảm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động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trong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câu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kumimoji="0" lang="en-US" sz="2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chuyện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kumimoji="0" lang="en-US" sz="2400" b="1" i="1" u="none" strike="noStrike" kern="0" cap="none" spc="0" normalizeH="0" noProof="0" dirty="0" err="1" smtClean="0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Hai</a:t>
              </a:r>
              <a:r>
                <a:rPr kumimoji="0" lang="en-US" sz="2400" b="1" i="1" u="none" strike="noStrike" kern="0" cap="none" spc="0" normalizeH="0" noProof="0" dirty="0" smtClean="0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kumimoji="0" lang="en-US" sz="2400" b="1" i="1" u="none" strike="noStrike" kern="0" cap="none" spc="0" normalizeH="0" noProof="0" dirty="0" err="1" smtClean="0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anh</a:t>
              </a:r>
              <a:r>
                <a:rPr kumimoji="0" lang="en-US" sz="2400" b="1" i="1" u="none" strike="noStrike" kern="0" cap="none" spc="0" normalizeH="0" noProof="0" dirty="0" smtClean="0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kumimoji="0" lang="en-US" sz="2400" b="1" i="1" u="none" strike="noStrike" kern="0" cap="none" spc="0" normalizeH="0" noProof="0" dirty="0" err="1" smtClean="0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em</a:t>
              </a:r>
              <a:r>
                <a:rPr kumimoji="0" lang="en-US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.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CE9E944-70A0-384A-A6EC-AD896EA2BF45}"/>
                </a:ext>
              </a:extLst>
            </p:cNvPr>
            <p:cNvSpPr/>
            <p:nvPr/>
          </p:nvSpPr>
          <p:spPr>
            <a:xfrm>
              <a:off x="1009379" y="1904717"/>
              <a:ext cx="171396" cy="171396"/>
            </a:xfrm>
            <a:prstGeom prst="ellips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D18D372-DC5C-6749-ACAE-097DE046D4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38000"/>
                      </a14:imgEffect>
                    </a14:imgLayer>
                  </a14:imgProps>
                </a:ext>
              </a:extLst>
            </a:blip>
            <a:srcRect r="90393" b="63395"/>
            <a:stretch/>
          </p:blipFill>
          <p:spPr>
            <a:xfrm>
              <a:off x="68205" y="1353435"/>
              <a:ext cx="935281" cy="1445356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412993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5675434" y="617461"/>
            <a:ext cx="5223623" cy="92333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altLang="zh-CN" sz="5400" dirty="0" err="1">
                <a:latin typeface="iCiel Cadena" panose="02000503000000020004" pitchFamily="2" charset="0"/>
                <a:ea typeface="思源黑体 CN Bold" panose="020B0800000000000000" pitchFamily="34" charset="-122"/>
              </a:rPr>
              <a:t>Yêu</a:t>
            </a:r>
            <a:r>
              <a:rPr lang="en-US" altLang="zh-CN" sz="5400" dirty="0"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latin typeface="iCiel Cadena" panose="02000503000000020004" pitchFamily="2" charset="0"/>
                <a:ea typeface="思源黑体 CN Bold" panose="020B0800000000000000" pitchFamily="34" charset="-122"/>
              </a:rPr>
              <a:t>cầu</a:t>
            </a:r>
            <a:r>
              <a:rPr lang="en-US" altLang="zh-CN" sz="5400" dirty="0"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latin typeface="iCiel Cadena" panose="02000503000000020004" pitchFamily="2" charset="0"/>
                <a:ea typeface="思源黑体 CN Bold" panose="020B0800000000000000" pitchFamily="34" charset="-122"/>
              </a:rPr>
              <a:t>cần</a:t>
            </a:r>
            <a:r>
              <a:rPr lang="en-US" altLang="zh-CN" sz="5400" dirty="0"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latin typeface="iCiel Cadena" panose="02000503000000020004" pitchFamily="2" charset="0"/>
                <a:ea typeface="思源黑体 CN Bold" panose="020B0800000000000000" pitchFamily="34" charset="-122"/>
              </a:rPr>
              <a:t>đạt</a:t>
            </a:r>
            <a:endParaRPr lang="zh-CN" altLang="en-US" sz="5400" dirty="0"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22" name="Picture 21" descr="A picture containing toy, doll, clock, drawing&#10;&#10;Description automatically generated">
            <a:extLst>
              <a:ext uri="{FF2B5EF4-FFF2-40B4-BE49-F238E27FC236}">
                <a16:creationId xmlns:a16="http://schemas.microsoft.com/office/drawing/2014/main" id="{EE450A0D-CEC3-4764-809D-6E89BC327F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96" y="3134031"/>
            <a:ext cx="3191871" cy="3073280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2918183" y="2236208"/>
            <a:ext cx="8480285" cy="1631878"/>
            <a:chOff x="4129586" y="2020528"/>
            <a:chExt cx="6968574" cy="1106129"/>
          </a:xfrm>
        </p:grpSpPr>
        <p:sp>
          <p:nvSpPr>
            <p:cNvPr id="26" name="Rounded Rectangle 25"/>
            <p:cNvSpPr/>
            <p:nvPr/>
          </p:nvSpPr>
          <p:spPr>
            <a:xfrm>
              <a:off x="4948083" y="2020528"/>
              <a:ext cx="6150077" cy="1106129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4129586" y="2363428"/>
              <a:ext cx="735480" cy="435077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UTM Avo" pitchFamily="18" charset="0"/>
                </a:rPr>
                <a:t>1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288928" y="4097579"/>
            <a:ext cx="8480285" cy="1798724"/>
            <a:chOff x="4129586" y="2020529"/>
            <a:chExt cx="6968574" cy="1106129"/>
          </a:xfrm>
        </p:grpSpPr>
        <p:sp>
          <p:nvSpPr>
            <p:cNvPr id="31" name="Rounded Rectangle 30"/>
            <p:cNvSpPr/>
            <p:nvPr/>
          </p:nvSpPr>
          <p:spPr>
            <a:xfrm>
              <a:off x="4948083" y="2020529"/>
              <a:ext cx="6150077" cy="1106129"/>
            </a:xfrm>
            <a:prstGeom prst="roundRect">
              <a:avLst>
                <a:gd name="adj" fmla="val 50000"/>
              </a:avLst>
            </a:prstGeom>
            <a:solidFill>
              <a:srgbClr val="FFCCCC"/>
            </a:solidFill>
            <a:ln>
              <a:solidFill>
                <a:srgbClr val="FF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4129586" y="2363428"/>
              <a:ext cx="735480" cy="334727"/>
            </a:xfrm>
            <a:prstGeom prst="roundRect">
              <a:avLst>
                <a:gd name="adj" fmla="val 50000"/>
              </a:avLst>
            </a:prstGeom>
            <a:solidFill>
              <a:srgbClr val="FFCCCC"/>
            </a:solidFill>
            <a:ln>
              <a:solidFill>
                <a:srgbClr val="FF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400" b="1" dirty="0">
                  <a:solidFill>
                    <a:schemeClr val="tx1"/>
                  </a:solidFill>
                  <a:latin typeface="UTM Avo" pitchFamily="18" charset="0"/>
                </a:rPr>
                <a:t>2</a:t>
              </a:r>
            </a:p>
          </p:txBody>
        </p:sp>
      </p:grpSp>
      <p:cxnSp>
        <p:nvCxnSpPr>
          <p:cNvPr id="33" name="Straight Connector 32"/>
          <p:cNvCxnSpPr/>
          <p:nvPr/>
        </p:nvCxnSpPr>
        <p:spPr>
          <a:xfrm>
            <a:off x="3038169" y="3920602"/>
            <a:ext cx="915383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413699" y="2656396"/>
            <a:ext cx="688851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 smtClean="0">
                <a:latin typeface="UTM Avo" pitchFamily="18" charset="0"/>
              </a:rPr>
              <a:t>Đoán</a:t>
            </a:r>
            <a:r>
              <a:rPr lang="en-US" sz="2800" b="1" dirty="0" smtClean="0">
                <a:latin typeface="UTM Avo" pitchFamily="18" charset="0"/>
              </a:rPr>
              <a:t> </a:t>
            </a:r>
            <a:r>
              <a:rPr lang="en-US" sz="2800" b="1" dirty="0" err="1" smtClean="0">
                <a:latin typeface="UTM Avo" pitchFamily="18" charset="0"/>
              </a:rPr>
              <a:t>được</a:t>
            </a:r>
            <a:r>
              <a:rPr lang="en-US" sz="2800" b="1" dirty="0" smtClean="0">
                <a:latin typeface="UTM Avo" pitchFamily="18" charset="0"/>
              </a:rPr>
              <a:t> </a:t>
            </a:r>
            <a:r>
              <a:rPr lang="en-US" sz="2800" b="1" dirty="0" err="1" smtClean="0">
                <a:latin typeface="UTM Avo" pitchFamily="18" charset="0"/>
              </a:rPr>
              <a:t>nội</a:t>
            </a:r>
            <a:r>
              <a:rPr lang="en-US" sz="2800" b="1" dirty="0" smtClean="0">
                <a:latin typeface="UTM Avo" pitchFamily="18" charset="0"/>
              </a:rPr>
              <a:t> dung </a:t>
            </a:r>
            <a:r>
              <a:rPr lang="en-US" sz="2800" b="1" dirty="0" err="1" smtClean="0">
                <a:latin typeface="UTM Avo" pitchFamily="18" charset="0"/>
              </a:rPr>
              <a:t>của</a:t>
            </a:r>
            <a:r>
              <a:rPr lang="en-US" sz="2800" b="1" dirty="0" smtClean="0">
                <a:latin typeface="UTM Avo" pitchFamily="18" charset="0"/>
              </a:rPr>
              <a:t> </a:t>
            </a:r>
            <a:r>
              <a:rPr lang="en-US" sz="2800" b="1" dirty="0" err="1" smtClean="0">
                <a:latin typeface="UTM Avo" pitchFamily="18" charset="0"/>
              </a:rPr>
              <a:t>từng</a:t>
            </a:r>
            <a:r>
              <a:rPr lang="en-US" sz="2800" b="1" dirty="0" smtClean="0">
                <a:latin typeface="UTM Avo" pitchFamily="18" charset="0"/>
              </a:rPr>
              <a:t> </a:t>
            </a:r>
            <a:r>
              <a:rPr lang="en-US" sz="2800" b="1" dirty="0" err="1" smtClean="0">
                <a:latin typeface="UTM Avo" pitchFamily="18" charset="0"/>
              </a:rPr>
              <a:t>tranh</a:t>
            </a:r>
            <a:endParaRPr lang="en-US" sz="2800" b="1" dirty="0">
              <a:latin typeface="UTM Avo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88780" y="4256240"/>
            <a:ext cx="6841219" cy="1301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 smtClean="0">
                <a:latin typeface="UTM Avo" pitchFamily="18" charset="0"/>
              </a:rPr>
              <a:t>Kể</a:t>
            </a:r>
            <a:r>
              <a:rPr lang="en-US" sz="2800" b="1" dirty="0" smtClean="0">
                <a:latin typeface="UTM Avo" pitchFamily="18" charset="0"/>
              </a:rPr>
              <a:t> </a:t>
            </a:r>
            <a:r>
              <a:rPr lang="en-US" sz="2800" b="1" dirty="0" err="1" smtClean="0">
                <a:latin typeface="UTM Avo" pitchFamily="18" charset="0"/>
              </a:rPr>
              <a:t>được</a:t>
            </a:r>
            <a:r>
              <a:rPr lang="en-US" sz="2800" b="1" dirty="0" smtClean="0">
                <a:latin typeface="UTM Avo" pitchFamily="18" charset="0"/>
              </a:rPr>
              <a:t> 1 </a:t>
            </a:r>
            <a:r>
              <a:rPr lang="en-US" sz="2800" b="1" dirty="0" err="1" smtClean="0">
                <a:latin typeface="UTM Avo" pitchFamily="18" charset="0"/>
              </a:rPr>
              <a:t>hoặc</a:t>
            </a:r>
            <a:r>
              <a:rPr lang="en-US" sz="2800" b="1" dirty="0" smtClean="0">
                <a:latin typeface="UTM Avo" pitchFamily="18" charset="0"/>
              </a:rPr>
              <a:t> 2 </a:t>
            </a:r>
            <a:r>
              <a:rPr lang="en-US" sz="2800" b="1" dirty="0" err="1" smtClean="0">
                <a:latin typeface="UTM Avo" pitchFamily="18" charset="0"/>
              </a:rPr>
              <a:t>đoạn</a:t>
            </a:r>
            <a:r>
              <a:rPr lang="en-US" sz="2800" b="1" dirty="0" smtClean="0">
                <a:latin typeface="UTM Avo" pitchFamily="18" charset="0"/>
              </a:rPr>
              <a:t> </a:t>
            </a:r>
            <a:r>
              <a:rPr lang="en-US" sz="2800" b="1" dirty="0" err="1" smtClean="0">
                <a:latin typeface="UTM Avo" pitchFamily="18" charset="0"/>
              </a:rPr>
              <a:t>của</a:t>
            </a:r>
            <a:r>
              <a:rPr lang="en-US" sz="2800" b="1" dirty="0" smtClean="0">
                <a:latin typeface="UTM Avo" pitchFamily="18" charset="0"/>
              </a:rPr>
              <a:t> </a:t>
            </a:r>
            <a:r>
              <a:rPr lang="en-US" sz="2800" b="1" dirty="0" err="1" smtClean="0">
                <a:latin typeface="UTM Avo" pitchFamily="18" charset="0"/>
              </a:rPr>
              <a:t>câu</a:t>
            </a:r>
            <a:r>
              <a:rPr lang="en-US" sz="2800" b="1" dirty="0" smtClean="0">
                <a:latin typeface="UTM Avo" pitchFamily="18" charset="0"/>
              </a:rPr>
              <a:t> </a:t>
            </a:r>
            <a:r>
              <a:rPr lang="en-US" sz="2800" b="1" dirty="0" err="1" smtClean="0">
                <a:latin typeface="UTM Avo" pitchFamily="18" charset="0"/>
              </a:rPr>
              <a:t>chuyện</a:t>
            </a:r>
            <a:r>
              <a:rPr lang="en-US" sz="2800" b="1" dirty="0" smtClean="0">
                <a:latin typeface="UTM Avo" pitchFamily="18" charset="0"/>
              </a:rPr>
              <a:t> </a:t>
            </a:r>
            <a:r>
              <a:rPr lang="en-US" sz="2800" b="1" dirty="0" err="1" smtClean="0">
                <a:latin typeface="UTM Avo" pitchFamily="18" charset="0"/>
              </a:rPr>
              <a:t>theo</a:t>
            </a:r>
            <a:r>
              <a:rPr lang="en-US" sz="2800" b="1" dirty="0" smtClean="0">
                <a:latin typeface="UTM Avo" pitchFamily="18" charset="0"/>
              </a:rPr>
              <a:t> </a:t>
            </a:r>
            <a:r>
              <a:rPr lang="en-US" sz="2800" b="1" dirty="0" err="1" smtClean="0">
                <a:latin typeface="UTM Avo" pitchFamily="18" charset="0"/>
              </a:rPr>
              <a:t>tranh</a:t>
            </a:r>
            <a:r>
              <a:rPr lang="en-US" sz="2800" b="1" dirty="0" smtClean="0">
                <a:latin typeface="UTM Avo" pitchFamily="18" charset="0"/>
              </a:rPr>
              <a:t> </a:t>
            </a:r>
            <a:r>
              <a:rPr lang="en-US" sz="2800" b="1" dirty="0" err="1" smtClean="0">
                <a:latin typeface="UTM Avo" pitchFamily="18" charset="0"/>
              </a:rPr>
              <a:t>và</a:t>
            </a:r>
            <a:r>
              <a:rPr lang="en-US" sz="2800" b="1" dirty="0" smtClean="0">
                <a:latin typeface="UTM Avo" pitchFamily="18" charset="0"/>
              </a:rPr>
              <a:t> </a:t>
            </a:r>
            <a:r>
              <a:rPr lang="en-US" sz="2800" b="1" dirty="0" err="1" smtClean="0">
                <a:latin typeface="UTM Avo" pitchFamily="18" charset="0"/>
              </a:rPr>
              <a:t>lời</a:t>
            </a:r>
            <a:r>
              <a:rPr lang="en-US" sz="2800" b="1" dirty="0" smtClean="0">
                <a:latin typeface="UTM Avo" pitchFamily="18" charset="0"/>
              </a:rPr>
              <a:t> </a:t>
            </a:r>
            <a:r>
              <a:rPr lang="en-US" sz="2800" b="1" dirty="0" err="1" smtClean="0">
                <a:latin typeface="UTM Avo" pitchFamily="18" charset="0"/>
              </a:rPr>
              <a:t>gợi</a:t>
            </a:r>
            <a:r>
              <a:rPr lang="en-US" sz="2800" b="1" dirty="0" smtClean="0">
                <a:latin typeface="UTM Avo" pitchFamily="18" charset="0"/>
              </a:rPr>
              <a:t> ý</a:t>
            </a:r>
            <a:endParaRPr lang="en-US" sz="2800" b="1" dirty="0"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84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2418156" y="1246382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UTM Avo" pitchFamily="18" charset="0"/>
              </a:rPr>
              <a:t>Củng</a:t>
            </a:r>
            <a:r>
              <a:rPr 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UTM Avo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UTM Avo" pitchFamily="18" charset="0"/>
              </a:rPr>
              <a:t>cố</a:t>
            </a:r>
            <a:r>
              <a:rPr 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UTM Avo" pitchFamily="18" charset="0"/>
              </a:rPr>
              <a:t> - </a:t>
            </a:r>
            <a:r>
              <a:rPr 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UTM Avo" pitchFamily="18" charset="0"/>
              </a:rPr>
              <a:t>dặn</a:t>
            </a:r>
            <a:r>
              <a:rPr 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UTM Avo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UTM Avo" pitchFamily="18" charset="0"/>
              </a:rPr>
              <a:t>dò</a:t>
            </a:r>
            <a:endParaRPr lang="en-US" sz="40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UTM Avo" pitchFamily="18" charset="0"/>
            </a:endParaRP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545" y="1889211"/>
            <a:ext cx="2114756" cy="162074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" y="4876677"/>
            <a:ext cx="2341563" cy="1981323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160" y="423862"/>
            <a:ext cx="1331922" cy="2163314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3789894"/>
            <a:ext cx="1331922" cy="21492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96478FB-B109-4964-80A9-A1592CBF91C0}"/>
              </a:ext>
            </a:extLst>
          </p:cNvPr>
          <p:cNvSpPr txBox="1"/>
          <p:nvPr/>
        </p:nvSpPr>
        <p:spPr>
          <a:xfrm>
            <a:off x="1502685" y="2665427"/>
            <a:ext cx="1008441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32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Hai </a:t>
            </a:r>
            <a:r>
              <a:rPr lang="en-US" sz="32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: </a:t>
            </a:r>
          </a:p>
          <a:p>
            <a:r>
              <a:rPr lang="en-US" sz="32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	 </a:t>
            </a:r>
            <a:r>
              <a:rPr lang="en-US" sz="32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tích</a:t>
            </a:r>
            <a:r>
              <a:rPr lang="en-US" sz="32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vú</a:t>
            </a:r>
            <a:r>
              <a:rPr lang="en-US" sz="32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sữa</a:t>
            </a:r>
            <a:r>
              <a:rPr lang="en-US" sz="32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118.</a:t>
            </a:r>
          </a:p>
        </p:txBody>
      </p:sp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1419214"/>
            <a:ext cx="2864392" cy="2423717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5" y="332431"/>
            <a:ext cx="1629316" cy="2629124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44" y="2481669"/>
            <a:ext cx="2546478" cy="4324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43288" y="2481669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3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B616CE-9631-4398-BED2-52B2BB5471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8909" t="28369" r="17331"/>
          <a:stretch/>
        </p:blipFill>
        <p:spPr>
          <a:xfrm>
            <a:off x="461592" y="351590"/>
            <a:ext cx="2608987" cy="1882669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3640E3-1628-46C6-A011-43048BCEF9EF}"/>
              </a:ext>
            </a:extLst>
          </p:cNvPr>
          <p:cNvSpPr txBox="1"/>
          <p:nvPr/>
        </p:nvSpPr>
        <p:spPr>
          <a:xfrm>
            <a:off x="5221875" y="668119"/>
            <a:ext cx="4675752" cy="1023723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r>
              <a:rPr lang="en-US" sz="5700" dirty="0">
                <a:solidFill>
                  <a:schemeClr val="bg1"/>
                </a:solidFill>
                <a:latin typeface="UTM Cookies" panose="02040603050506020204" pitchFamily="18" charset="0"/>
                <a:ea typeface="HP001" panose="020B0603050302020204" pitchFamily="34" charset="0"/>
              </a:rPr>
              <a:t>HAI ANH EM</a:t>
            </a:r>
            <a:endParaRPr lang="en-US" sz="5700" dirty="0">
              <a:solidFill>
                <a:schemeClr val="bg1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7B5FA2-ED6B-4E87-9FDF-FA5E0D5E2A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54943" b="61420"/>
          <a:stretch/>
        </p:blipFill>
        <p:spPr>
          <a:xfrm>
            <a:off x="2850670" y="1820314"/>
            <a:ext cx="4154311" cy="21360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B9BC4A-D990-42C4-93E8-28D17DB5DEB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3383" r="1560" b="61420"/>
          <a:stretch/>
        </p:blipFill>
        <p:spPr>
          <a:xfrm>
            <a:off x="7316905" y="1820313"/>
            <a:ext cx="4154311" cy="21360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65BC27-24BE-489A-B823-1AADD1CCAA3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9274" r="54943" b="12146"/>
          <a:stretch/>
        </p:blipFill>
        <p:spPr>
          <a:xfrm>
            <a:off x="1766084" y="4245039"/>
            <a:ext cx="4154311" cy="21360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EE887F9-9398-4AED-AF81-115682F158B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2435" t="49427" r="2508" b="11993"/>
          <a:stretch/>
        </p:blipFill>
        <p:spPr>
          <a:xfrm>
            <a:off x="6271609" y="4213330"/>
            <a:ext cx="4154311" cy="21360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482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4931856" y="710564"/>
            <a:ext cx="5223623" cy="92333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altLang="zh-CN" sz="5400" dirty="0" err="1">
                <a:latin typeface="iCiel Cadena" panose="02000503000000020004" pitchFamily="2" charset="0"/>
                <a:ea typeface="思源黑体 CN Bold" panose="020B0800000000000000" pitchFamily="34" charset="-122"/>
              </a:rPr>
              <a:t>Yêu</a:t>
            </a:r>
            <a:r>
              <a:rPr lang="en-US" altLang="zh-CN" sz="5400" dirty="0"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latin typeface="iCiel Cadena" panose="02000503000000020004" pitchFamily="2" charset="0"/>
                <a:ea typeface="思源黑体 CN Bold" panose="020B0800000000000000" pitchFamily="34" charset="-122"/>
              </a:rPr>
              <a:t>cầu</a:t>
            </a:r>
            <a:r>
              <a:rPr lang="en-US" altLang="zh-CN" sz="5400" dirty="0"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latin typeface="iCiel Cadena" panose="02000503000000020004" pitchFamily="2" charset="0"/>
                <a:ea typeface="思源黑体 CN Bold" panose="020B0800000000000000" pitchFamily="34" charset="-122"/>
              </a:rPr>
              <a:t>cần</a:t>
            </a:r>
            <a:r>
              <a:rPr lang="en-US" altLang="zh-CN" sz="5400" dirty="0"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latin typeface="iCiel Cadena" panose="02000503000000020004" pitchFamily="2" charset="0"/>
                <a:ea typeface="思源黑体 CN Bold" panose="020B0800000000000000" pitchFamily="34" charset="-122"/>
              </a:rPr>
              <a:t>đạt</a:t>
            </a:r>
            <a:endParaRPr lang="zh-CN" altLang="en-US" sz="5400" dirty="0"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22" name="Picture 21" descr="A picture containing toy, doll, clock, drawing&#10;&#10;Description automatically generated">
            <a:extLst>
              <a:ext uri="{FF2B5EF4-FFF2-40B4-BE49-F238E27FC236}">
                <a16:creationId xmlns:a16="http://schemas.microsoft.com/office/drawing/2014/main" id="{EE450A0D-CEC3-4764-809D-6E89BC327F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96" y="3134031"/>
            <a:ext cx="3191871" cy="3073280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2918183" y="2236208"/>
            <a:ext cx="8480285" cy="1631878"/>
            <a:chOff x="4129586" y="2020528"/>
            <a:chExt cx="6968574" cy="1106129"/>
          </a:xfrm>
        </p:grpSpPr>
        <p:sp>
          <p:nvSpPr>
            <p:cNvPr id="26" name="Rounded Rectangle 25"/>
            <p:cNvSpPr/>
            <p:nvPr/>
          </p:nvSpPr>
          <p:spPr>
            <a:xfrm>
              <a:off x="4948083" y="2020528"/>
              <a:ext cx="6150077" cy="1106129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4129586" y="2363428"/>
              <a:ext cx="735480" cy="435077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UTM Avo" pitchFamily="18" charset="0"/>
                </a:rPr>
                <a:t>1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288928" y="4097579"/>
            <a:ext cx="8480285" cy="1798724"/>
            <a:chOff x="4129586" y="2020529"/>
            <a:chExt cx="6968574" cy="1106129"/>
          </a:xfrm>
        </p:grpSpPr>
        <p:sp>
          <p:nvSpPr>
            <p:cNvPr id="31" name="Rounded Rectangle 30"/>
            <p:cNvSpPr/>
            <p:nvPr/>
          </p:nvSpPr>
          <p:spPr>
            <a:xfrm>
              <a:off x="4948083" y="2020529"/>
              <a:ext cx="6150077" cy="1106129"/>
            </a:xfrm>
            <a:prstGeom prst="roundRect">
              <a:avLst>
                <a:gd name="adj" fmla="val 50000"/>
              </a:avLst>
            </a:prstGeom>
            <a:solidFill>
              <a:srgbClr val="FFCCCC"/>
            </a:solidFill>
            <a:ln>
              <a:solidFill>
                <a:srgbClr val="FF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4129586" y="2363428"/>
              <a:ext cx="735480" cy="334727"/>
            </a:xfrm>
            <a:prstGeom prst="roundRect">
              <a:avLst>
                <a:gd name="adj" fmla="val 50000"/>
              </a:avLst>
            </a:prstGeom>
            <a:solidFill>
              <a:srgbClr val="FFCCCC"/>
            </a:solidFill>
            <a:ln>
              <a:solidFill>
                <a:srgbClr val="FF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400" b="1" dirty="0">
                  <a:solidFill>
                    <a:schemeClr val="tx1"/>
                  </a:solidFill>
                  <a:latin typeface="UTM Avo" pitchFamily="18" charset="0"/>
                </a:rPr>
                <a:t>2</a:t>
              </a:r>
            </a:p>
          </p:txBody>
        </p:sp>
      </p:grpSp>
      <p:cxnSp>
        <p:nvCxnSpPr>
          <p:cNvPr id="33" name="Straight Connector 32"/>
          <p:cNvCxnSpPr/>
          <p:nvPr/>
        </p:nvCxnSpPr>
        <p:spPr>
          <a:xfrm>
            <a:off x="3038169" y="3920602"/>
            <a:ext cx="915383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413699" y="2656396"/>
            <a:ext cx="688851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 smtClean="0">
                <a:latin typeface="UTM Avo" pitchFamily="18" charset="0"/>
              </a:rPr>
              <a:t>Đoán</a:t>
            </a:r>
            <a:r>
              <a:rPr lang="en-US" sz="2800" b="1" dirty="0" smtClean="0">
                <a:latin typeface="UTM Avo" pitchFamily="18" charset="0"/>
              </a:rPr>
              <a:t> </a:t>
            </a:r>
            <a:r>
              <a:rPr lang="en-US" sz="2800" b="1" dirty="0" err="1" smtClean="0">
                <a:latin typeface="UTM Avo" pitchFamily="18" charset="0"/>
              </a:rPr>
              <a:t>được</a:t>
            </a:r>
            <a:r>
              <a:rPr lang="en-US" sz="2800" b="1" dirty="0" smtClean="0">
                <a:latin typeface="UTM Avo" pitchFamily="18" charset="0"/>
              </a:rPr>
              <a:t> </a:t>
            </a:r>
            <a:r>
              <a:rPr lang="en-US" sz="2800" b="1" dirty="0" err="1" smtClean="0">
                <a:latin typeface="UTM Avo" pitchFamily="18" charset="0"/>
              </a:rPr>
              <a:t>nội</a:t>
            </a:r>
            <a:r>
              <a:rPr lang="en-US" sz="2800" b="1" dirty="0" smtClean="0">
                <a:latin typeface="UTM Avo" pitchFamily="18" charset="0"/>
              </a:rPr>
              <a:t> dung </a:t>
            </a:r>
            <a:r>
              <a:rPr lang="en-US" sz="2800" b="1" dirty="0" err="1" smtClean="0">
                <a:latin typeface="UTM Avo" pitchFamily="18" charset="0"/>
              </a:rPr>
              <a:t>của</a:t>
            </a:r>
            <a:r>
              <a:rPr lang="en-US" sz="2800" b="1" dirty="0" smtClean="0">
                <a:latin typeface="UTM Avo" pitchFamily="18" charset="0"/>
              </a:rPr>
              <a:t> </a:t>
            </a:r>
            <a:r>
              <a:rPr lang="en-US" sz="2800" b="1" dirty="0" err="1" smtClean="0">
                <a:latin typeface="UTM Avo" pitchFamily="18" charset="0"/>
              </a:rPr>
              <a:t>từng</a:t>
            </a:r>
            <a:r>
              <a:rPr lang="en-US" sz="2800" b="1" dirty="0" smtClean="0">
                <a:latin typeface="UTM Avo" pitchFamily="18" charset="0"/>
              </a:rPr>
              <a:t> </a:t>
            </a:r>
            <a:r>
              <a:rPr lang="en-US" sz="2800" b="1" dirty="0" err="1" smtClean="0">
                <a:latin typeface="UTM Avo" pitchFamily="18" charset="0"/>
              </a:rPr>
              <a:t>tranh</a:t>
            </a:r>
            <a:endParaRPr lang="en-US" sz="2800" b="1" dirty="0">
              <a:latin typeface="UTM Avo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88780" y="4256240"/>
            <a:ext cx="6841219" cy="1301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 smtClean="0">
                <a:latin typeface="UTM Avo" pitchFamily="18" charset="0"/>
              </a:rPr>
              <a:t>Kể</a:t>
            </a:r>
            <a:r>
              <a:rPr lang="en-US" sz="2800" b="1" dirty="0" smtClean="0">
                <a:latin typeface="UTM Avo" pitchFamily="18" charset="0"/>
              </a:rPr>
              <a:t> </a:t>
            </a:r>
            <a:r>
              <a:rPr lang="en-US" sz="2800" b="1" dirty="0" err="1" smtClean="0">
                <a:latin typeface="UTM Avo" pitchFamily="18" charset="0"/>
              </a:rPr>
              <a:t>được</a:t>
            </a:r>
            <a:r>
              <a:rPr lang="en-US" sz="2800" b="1" dirty="0" smtClean="0">
                <a:latin typeface="UTM Avo" pitchFamily="18" charset="0"/>
              </a:rPr>
              <a:t> 1 </a:t>
            </a:r>
            <a:r>
              <a:rPr lang="en-US" sz="2800" b="1" dirty="0" err="1" smtClean="0">
                <a:latin typeface="UTM Avo" pitchFamily="18" charset="0"/>
              </a:rPr>
              <a:t>hoặc</a:t>
            </a:r>
            <a:r>
              <a:rPr lang="en-US" sz="2800" b="1" dirty="0" smtClean="0">
                <a:latin typeface="UTM Avo" pitchFamily="18" charset="0"/>
              </a:rPr>
              <a:t> 2 </a:t>
            </a:r>
            <a:r>
              <a:rPr lang="en-US" sz="2800" b="1" dirty="0" err="1" smtClean="0">
                <a:latin typeface="UTM Avo" pitchFamily="18" charset="0"/>
              </a:rPr>
              <a:t>đoạn</a:t>
            </a:r>
            <a:r>
              <a:rPr lang="en-US" sz="2800" b="1" dirty="0" smtClean="0">
                <a:latin typeface="UTM Avo" pitchFamily="18" charset="0"/>
              </a:rPr>
              <a:t> </a:t>
            </a:r>
            <a:r>
              <a:rPr lang="en-US" sz="2800" b="1" dirty="0" err="1" smtClean="0">
                <a:latin typeface="UTM Avo" pitchFamily="18" charset="0"/>
              </a:rPr>
              <a:t>của</a:t>
            </a:r>
            <a:r>
              <a:rPr lang="en-US" sz="2800" b="1" dirty="0" smtClean="0">
                <a:latin typeface="UTM Avo" pitchFamily="18" charset="0"/>
              </a:rPr>
              <a:t> </a:t>
            </a:r>
            <a:r>
              <a:rPr lang="en-US" sz="2800" b="1" dirty="0" err="1" smtClean="0">
                <a:latin typeface="UTM Avo" pitchFamily="18" charset="0"/>
              </a:rPr>
              <a:t>câu</a:t>
            </a:r>
            <a:r>
              <a:rPr lang="en-US" sz="2800" b="1" dirty="0" smtClean="0">
                <a:latin typeface="UTM Avo" pitchFamily="18" charset="0"/>
              </a:rPr>
              <a:t> </a:t>
            </a:r>
            <a:r>
              <a:rPr lang="en-US" sz="2800" b="1" dirty="0" err="1" smtClean="0">
                <a:latin typeface="UTM Avo" pitchFamily="18" charset="0"/>
              </a:rPr>
              <a:t>chuyện</a:t>
            </a:r>
            <a:r>
              <a:rPr lang="en-US" sz="2800" b="1" dirty="0" smtClean="0">
                <a:latin typeface="UTM Avo" pitchFamily="18" charset="0"/>
              </a:rPr>
              <a:t> </a:t>
            </a:r>
            <a:r>
              <a:rPr lang="en-US" sz="2800" b="1" dirty="0" err="1" smtClean="0">
                <a:latin typeface="UTM Avo" pitchFamily="18" charset="0"/>
              </a:rPr>
              <a:t>theo</a:t>
            </a:r>
            <a:r>
              <a:rPr lang="en-US" sz="2800" b="1" dirty="0" smtClean="0">
                <a:latin typeface="UTM Avo" pitchFamily="18" charset="0"/>
              </a:rPr>
              <a:t> </a:t>
            </a:r>
            <a:r>
              <a:rPr lang="en-US" sz="2800" b="1" dirty="0" err="1" smtClean="0">
                <a:latin typeface="UTM Avo" pitchFamily="18" charset="0"/>
              </a:rPr>
              <a:t>tranh</a:t>
            </a:r>
            <a:r>
              <a:rPr lang="en-US" sz="2800" b="1" dirty="0" smtClean="0">
                <a:latin typeface="UTM Avo" pitchFamily="18" charset="0"/>
              </a:rPr>
              <a:t> </a:t>
            </a:r>
            <a:r>
              <a:rPr lang="en-US" sz="2800" b="1" dirty="0" err="1" smtClean="0">
                <a:latin typeface="UTM Avo" pitchFamily="18" charset="0"/>
              </a:rPr>
              <a:t>và</a:t>
            </a:r>
            <a:r>
              <a:rPr lang="en-US" sz="2800" b="1" dirty="0" smtClean="0">
                <a:latin typeface="UTM Avo" pitchFamily="18" charset="0"/>
              </a:rPr>
              <a:t> </a:t>
            </a:r>
            <a:r>
              <a:rPr lang="en-US" sz="2800" b="1" dirty="0" err="1" smtClean="0">
                <a:latin typeface="UTM Avo" pitchFamily="18" charset="0"/>
              </a:rPr>
              <a:t>lời</a:t>
            </a:r>
            <a:r>
              <a:rPr lang="en-US" sz="2800" b="1" dirty="0" smtClean="0">
                <a:latin typeface="UTM Avo" pitchFamily="18" charset="0"/>
              </a:rPr>
              <a:t> </a:t>
            </a:r>
            <a:r>
              <a:rPr lang="en-US" sz="2800" b="1" dirty="0" err="1" smtClean="0">
                <a:latin typeface="UTM Avo" pitchFamily="18" charset="0"/>
              </a:rPr>
              <a:t>gợi</a:t>
            </a:r>
            <a:r>
              <a:rPr lang="en-US" sz="2800" b="1" dirty="0" smtClean="0">
                <a:latin typeface="UTM Avo" pitchFamily="18" charset="0"/>
              </a:rPr>
              <a:t> ý</a:t>
            </a:r>
            <a:endParaRPr lang="en-US" sz="2800" b="1" dirty="0"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52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301B64-10CF-4D0A-B1F8-9954AFC616EE}"/>
              </a:ext>
            </a:extLst>
          </p:cNvPr>
          <p:cNvSpPr txBox="1"/>
          <p:nvPr/>
        </p:nvSpPr>
        <p:spPr>
          <a:xfrm>
            <a:off x="739999" y="301028"/>
            <a:ext cx="10692686" cy="792890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1.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Dựa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vào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hỏi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gợi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ý,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đoán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nội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dung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của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từng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tranh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2800" b="1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216EF6-684D-472E-90CF-18CD483DFB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54735" b="60831"/>
          <a:stretch/>
        </p:blipFill>
        <p:spPr>
          <a:xfrm>
            <a:off x="1218631" y="1093918"/>
            <a:ext cx="9735422" cy="4799123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03F67A2-848A-4744-A625-2258E4A7CF10}"/>
              </a:ext>
            </a:extLst>
          </p:cNvPr>
          <p:cNvSpPr/>
          <p:nvPr/>
        </p:nvSpPr>
        <p:spPr>
          <a:xfrm>
            <a:off x="1441263" y="5629999"/>
            <a:ext cx="9290159" cy="10217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Lúc</a:t>
            </a:r>
            <a:r>
              <a:rPr lang="en-US" sz="28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đầu</a:t>
            </a:r>
            <a:r>
              <a:rPr lang="en-US" sz="28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8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hai</a:t>
            </a:r>
            <a:r>
              <a:rPr lang="en-US" sz="28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anh</a:t>
            </a:r>
            <a:r>
              <a:rPr lang="en-US" sz="28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28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đã</a:t>
            </a:r>
            <a:r>
              <a:rPr lang="en-US" sz="28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chia </a:t>
            </a:r>
            <a:r>
              <a:rPr lang="en-US" sz="28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lúa</a:t>
            </a:r>
            <a:r>
              <a:rPr lang="en-US" sz="28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thế</a:t>
            </a:r>
            <a:r>
              <a:rPr lang="en-US" sz="28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nào</a:t>
            </a:r>
            <a:r>
              <a:rPr lang="en-US" sz="28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?</a:t>
            </a:r>
            <a:endParaRPr lang="x-none" sz="2800" b="1" dirty="0">
              <a:solidFill>
                <a:schemeClr val="bg1">
                  <a:lumMod val="10000"/>
                </a:schemeClr>
              </a:solidFill>
              <a:latin typeface="UTM Avo" panose="020406030505060202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531698" y="963835"/>
            <a:ext cx="24574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703438" y="952980"/>
            <a:ext cx="24574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729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301B64-10CF-4D0A-B1F8-9954AFC616EE}"/>
              </a:ext>
            </a:extLst>
          </p:cNvPr>
          <p:cNvSpPr txBox="1"/>
          <p:nvPr/>
        </p:nvSpPr>
        <p:spPr>
          <a:xfrm>
            <a:off x="903113" y="234127"/>
            <a:ext cx="10338670" cy="62861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1.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Dựa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vào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hỏi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gợi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ý,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đoán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nội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dung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của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từng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tranh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2400" b="1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216EF6-684D-472E-90CF-18CD483DFB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r="54735" b="60831"/>
          <a:stretch/>
        </p:blipFill>
        <p:spPr>
          <a:xfrm>
            <a:off x="999286" y="1239293"/>
            <a:ext cx="4173527" cy="20573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ED5061C-3034-4D92-8065-FE55974A05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634" t="505" r="2101" b="62336"/>
          <a:stretch/>
        </p:blipFill>
        <p:spPr>
          <a:xfrm>
            <a:off x="6673336" y="1239293"/>
            <a:ext cx="4173527" cy="20573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C1295B-4570-4466-8360-6E46B8AE9C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0000" r="54735" b="11922"/>
          <a:stretch/>
        </p:blipFill>
        <p:spPr>
          <a:xfrm>
            <a:off x="999286" y="3859376"/>
            <a:ext cx="4173527" cy="21082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0159CF-3BE3-4DDC-8B74-0CE004A9D6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634" t="50365" r="2668" b="11124"/>
          <a:stretch/>
        </p:blipFill>
        <p:spPr>
          <a:xfrm>
            <a:off x="6674028" y="3859376"/>
            <a:ext cx="4172835" cy="2132312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03F67A2-848A-4744-A625-2258E4A7CF10}"/>
              </a:ext>
            </a:extLst>
          </p:cNvPr>
          <p:cNvSpPr/>
          <p:nvPr/>
        </p:nvSpPr>
        <p:spPr>
          <a:xfrm>
            <a:off x="999285" y="3296653"/>
            <a:ext cx="4342735" cy="62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Lúc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đầu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hai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anh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đã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chia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lúa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thế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nào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?</a:t>
            </a:r>
            <a:endParaRPr lang="x-none" sz="2000" b="1" dirty="0">
              <a:solidFill>
                <a:schemeClr val="bg1">
                  <a:lumMod val="1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03F67A2-848A-4744-A625-2258E4A7CF10}"/>
              </a:ext>
            </a:extLst>
          </p:cNvPr>
          <p:cNvSpPr/>
          <p:nvPr/>
        </p:nvSpPr>
        <p:spPr>
          <a:xfrm>
            <a:off x="6674028" y="3283042"/>
            <a:ext cx="4342735" cy="62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Người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nghĩ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gì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chia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lại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lúa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ra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sao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?</a:t>
            </a:r>
            <a:endParaRPr lang="x-none" sz="2000" b="1" dirty="0">
              <a:solidFill>
                <a:schemeClr val="bg1">
                  <a:lumMod val="1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03F67A2-848A-4744-A625-2258E4A7CF10}"/>
              </a:ext>
            </a:extLst>
          </p:cNvPr>
          <p:cNvSpPr/>
          <p:nvPr/>
        </p:nvSpPr>
        <p:spPr>
          <a:xfrm>
            <a:off x="914681" y="5967664"/>
            <a:ext cx="4342735" cy="62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Người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anh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nghĩ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gì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đã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làm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gì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để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chia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lại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lúa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?</a:t>
            </a:r>
            <a:endParaRPr lang="x-none" sz="2000" b="1" dirty="0">
              <a:solidFill>
                <a:schemeClr val="bg1">
                  <a:lumMod val="1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03F67A2-848A-4744-A625-2258E4A7CF10}"/>
              </a:ext>
            </a:extLst>
          </p:cNvPr>
          <p:cNvSpPr/>
          <p:nvPr/>
        </p:nvSpPr>
        <p:spPr>
          <a:xfrm>
            <a:off x="6673336" y="5967664"/>
            <a:ext cx="4342735" cy="62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Vì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sao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hai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anh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đều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xúc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động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?</a:t>
            </a:r>
            <a:endParaRPr lang="x-none" sz="2000" b="1" dirty="0">
              <a:solidFill>
                <a:schemeClr val="bg1">
                  <a:lumMod val="1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301B64-10CF-4D0A-B1F8-9954AFC616EE}"/>
              </a:ext>
            </a:extLst>
          </p:cNvPr>
          <p:cNvSpPr txBox="1"/>
          <p:nvPr/>
        </p:nvSpPr>
        <p:spPr>
          <a:xfrm>
            <a:off x="4890166" y="678301"/>
            <a:ext cx="2553961" cy="62861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 smtClean="0">
                <a:solidFill>
                  <a:srgbClr val="FF6600"/>
                </a:solidFill>
                <a:latin typeface="UTM Avo" panose="02040603050506020204" pitchFamily="18" charset="0"/>
              </a:rPr>
              <a:t>Hai</a:t>
            </a:r>
            <a:r>
              <a:rPr lang="en-US" sz="2400" b="1" dirty="0" smtClean="0">
                <a:solidFill>
                  <a:srgbClr val="FF66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FF6600"/>
                </a:solidFill>
                <a:latin typeface="UTM Avo" panose="02040603050506020204" pitchFamily="18" charset="0"/>
              </a:rPr>
              <a:t>anh</a:t>
            </a:r>
            <a:r>
              <a:rPr lang="en-US" sz="2400" b="1" dirty="0" smtClean="0">
                <a:solidFill>
                  <a:srgbClr val="FF66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FF6600"/>
                </a:solidFill>
                <a:latin typeface="UTM Avo" panose="02040603050506020204" pitchFamily="18" charset="0"/>
              </a:rPr>
              <a:t>em</a:t>
            </a:r>
            <a:endParaRPr lang="vi-VN" sz="2400" b="1" dirty="0">
              <a:solidFill>
                <a:srgbClr val="FF6600"/>
              </a:solidFill>
              <a:latin typeface="UTM Avo" panose="020406030505060202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469985" y="798653"/>
            <a:ext cx="2500131" cy="115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060066" y="798653"/>
            <a:ext cx="2500131" cy="115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51940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301B64-10CF-4D0A-B1F8-9954AFC616EE}"/>
              </a:ext>
            </a:extLst>
          </p:cNvPr>
          <p:cNvSpPr txBox="1"/>
          <p:nvPr/>
        </p:nvSpPr>
        <p:spPr>
          <a:xfrm>
            <a:off x="903113" y="234127"/>
            <a:ext cx="10338670" cy="62861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.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Nghe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kể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chuyện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2400" b="1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216EF6-684D-472E-90CF-18CD483DFB1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" r="54735" b="60831"/>
          <a:stretch/>
        </p:blipFill>
        <p:spPr>
          <a:xfrm>
            <a:off x="999286" y="1239293"/>
            <a:ext cx="4173527" cy="20573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ED5061C-3034-4D92-8065-FE55974A055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2634" t="505" r="2101" b="62336"/>
          <a:stretch/>
        </p:blipFill>
        <p:spPr>
          <a:xfrm>
            <a:off x="6673336" y="1239293"/>
            <a:ext cx="4173527" cy="20573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C1295B-4570-4466-8360-6E46B8AE9C0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0000" r="54735" b="11922"/>
          <a:stretch/>
        </p:blipFill>
        <p:spPr>
          <a:xfrm>
            <a:off x="999286" y="3859376"/>
            <a:ext cx="4173527" cy="21082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0159CF-3BE3-4DDC-8B74-0CE004A9D65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2634" t="50365" r="2668" b="11124"/>
          <a:stretch/>
        </p:blipFill>
        <p:spPr>
          <a:xfrm>
            <a:off x="6674028" y="3859376"/>
            <a:ext cx="4172835" cy="2132312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03F67A2-848A-4744-A625-2258E4A7CF10}"/>
              </a:ext>
            </a:extLst>
          </p:cNvPr>
          <p:cNvSpPr/>
          <p:nvPr/>
        </p:nvSpPr>
        <p:spPr>
          <a:xfrm>
            <a:off x="999285" y="3296653"/>
            <a:ext cx="4342735" cy="62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Lúc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đầu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hai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anh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đã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chia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lúa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thế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nào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?</a:t>
            </a:r>
            <a:endParaRPr lang="x-none" sz="2000" b="1" dirty="0">
              <a:solidFill>
                <a:schemeClr val="bg1">
                  <a:lumMod val="1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03F67A2-848A-4744-A625-2258E4A7CF10}"/>
              </a:ext>
            </a:extLst>
          </p:cNvPr>
          <p:cNvSpPr/>
          <p:nvPr/>
        </p:nvSpPr>
        <p:spPr>
          <a:xfrm>
            <a:off x="6674028" y="3307105"/>
            <a:ext cx="4342735" cy="62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Người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nghĩ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gì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chia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lại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lúa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ra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sao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?</a:t>
            </a:r>
            <a:endParaRPr lang="x-none" sz="2000" b="1" dirty="0">
              <a:solidFill>
                <a:schemeClr val="bg1">
                  <a:lumMod val="1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03F67A2-848A-4744-A625-2258E4A7CF10}"/>
              </a:ext>
            </a:extLst>
          </p:cNvPr>
          <p:cNvSpPr/>
          <p:nvPr/>
        </p:nvSpPr>
        <p:spPr>
          <a:xfrm>
            <a:off x="914681" y="5967664"/>
            <a:ext cx="4342735" cy="62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Người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anh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nghĩ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gì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đã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làm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gì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để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chia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lại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lúa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?</a:t>
            </a:r>
            <a:endParaRPr lang="x-none" sz="2000" b="1" dirty="0">
              <a:solidFill>
                <a:schemeClr val="bg1">
                  <a:lumMod val="1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03F67A2-848A-4744-A625-2258E4A7CF10}"/>
              </a:ext>
            </a:extLst>
          </p:cNvPr>
          <p:cNvSpPr/>
          <p:nvPr/>
        </p:nvSpPr>
        <p:spPr>
          <a:xfrm>
            <a:off x="6673336" y="5967664"/>
            <a:ext cx="4342735" cy="62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Vì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sao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hai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anh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đều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xúc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động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?</a:t>
            </a:r>
            <a:endParaRPr lang="x-none" sz="2000" b="1" dirty="0">
              <a:solidFill>
                <a:schemeClr val="bg1">
                  <a:lumMod val="1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301B64-10CF-4D0A-B1F8-9954AFC616EE}"/>
              </a:ext>
            </a:extLst>
          </p:cNvPr>
          <p:cNvSpPr txBox="1"/>
          <p:nvPr/>
        </p:nvSpPr>
        <p:spPr>
          <a:xfrm>
            <a:off x="4809363" y="646174"/>
            <a:ext cx="2553961" cy="62861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 smtClean="0">
                <a:solidFill>
                  <a:srgbClr val="FF6600"/>
                </a:solidFill>
                <a:latin typeface="UTM Avo" panose="02040603050506020204" pitchFamily="18" charset="0"/>
              </a:rPr>
              <a:t>Hai</a:t>
            </a:r>
            <a:r>
              <a:rPr lang="en-US" sz="2400" b="1" dirty="0" smtClean="0">
                <a:solidFill>
                  <a:srgbClr val="FF66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FF6600"/>
                </a:solidFill>
                <a:latin typeface="UTM Avo" panose="02040603050506020204" pitchFamily="18" charset="0"/>
              </a:rPr>
              <a:t>anh</a:t>
            </a:r>
            <a:r>
              <a:rPr lang="en-US" sz="2400" b="1" dirty="0" smtClean="0">
                <a:solidFill>
                  <a:srgbClr val="FF66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FF6600"/>
                </a:solidFill>
                <a:latin typeface="UTM Avo" panose="02040603050506020204" pitchFamily="18" charset="0"/>
              </a:rPr>
              <a:t>em</a:t>
            </a:r>
            <a:endParaRPr lang="vi-VN" sz="2400" b="1" dirty="0">
              <a:solidFill>
                <a:srgbClr val="FF6600"/>
              </a:solidFill>
              <a:latin typeface="UTM Avo" panose="02040603050506020204" pitchFamily="18" charset="0"/>
            </a:endParaRPr>
          </a:p>
        </p:txBody>
      </p:sp>
      <p:pic>
        <p:nvPicPr>
          <p:cNvPr id="12" name="Hai anh em">
            <a:hlinkClick r:id="" action="ppaction://media"/>
            <a:extLst>
              <a:ext uri="{FF2B5EF4-FFF2-40B4-BE49-F238E27FC236}">
                <a16:creationId xmlns:a16="http://schemas.microsoft.com/office/drawing/2014/main" id="{FC0C07A9-7F12-4FAE-AF5E-A3797D0E848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9209" y="5991688"/>
            <a:ext cx="910077" cy="9100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782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49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301B64-10CF-4D0A-B1F8-9954AFC616EE}"/>
              </a:ext>
            </a:extLst>
          </p:cNvPr>
          <p:cNvSpPr txBox="1"/>
          <p:nvPr/>
        </p:nvSpPr>
        <p:spPr>
          <a:xfrm>
            <a:off x="903113" y="234127"/>
            <a:ext cx="10338670" cy="62861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 defTabSz="1451427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3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. </a:t>
            </a:r>
            <a:r>
              <a:rPr lang="en-US" sz="2400" b="1" kern="0" dirty="0" err="1">
                <a:solidFill>
                  <a:srgbClr val="17479D"/>
                </a:solidFill>
                <a:latin typeface="UTM Avo" panose="02040603050506020204" pitchFamily="18" charset="0"/>
                <a:sym typeface="Arial"/>
              </a:rPr>
              <a:t>Chọn</a:t>
            </a:r>
            <a:r>
              <a:rPr lang="en-US" sz="2400" b="1" kern="0" dirty="0">
                <a:solidFill>
                  <a:srgbClr val="17479D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17479D"/>
                </a:solidFill>
                <a:latin typeface="UTM Avo" panose="02040603050506020204" pitchFamily="18" charset="0"/>
                <a:sym typeface="Arial"/>
              </a:rPr>
              <a:t>kể</a:t>
            </a:r>
            <a:r>
              <a:rPr lang="en-US" sz="2400" b="1" kern="0" dirty="0">
                <a:solidFill>
                  <a:srgbClr val="17479D"/>
                </a:solidFill>
                <a:latin typeface="UTM Avo" panose="02040603050506020204" pitchFamily="18" charset="0"/>
                <a:sym typeface="Arial"/>
              </a:rPr>
              <a:t> 1 - 2 </a:t>
            </a:r>
            <a:r>
              <a:rPr lang="en-US" sz="2400" b="1" kern="0" dirty="0" err="1">
                <a:solidFill>
                  <a:srgbClr val="17479D"/>
                </a:solidFill>
                <a:latin typeface="UTM Avo" panose="02040603050506020204" pitchFamily="18" charset="0"/>
                <a:sym typeface="Arial"/>
              </a:rPr>
              <a:t>đoạn</a:t>
            </a:r>
            <a:r>
              <a:rPr lang="en-US" sz="2400" b="1" kern="0" dirty="0">
                <a:solidFill>
                  <a:srgbClr val="17479D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17479D"/>
                </a:solidFill>
                <a:latin typeface="UTM Avo" panose="02040603050506020204" pitchFamily="18" charset="0"/>
                <a:sym typeface="Arial"/>
              </a:rPr>
              <a:t>của</a:t>
            </a:r>
            <a:r>
              <a:rPr lang="en-US" sz="2400" b="1" kern="0" dirty="0">
                <a:solidFill>
                  <a:srgbClr val="17479D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17479D"/>
                </a:solidFill>
                <a:latin typeface="UTM Avo" panose="02040603050506020204" pitchFamily="18" charset="0"/>
                <a:sym typeface="Arial"/>
              </a:rPr>
              <a:t>câu</a:t>
            </a:r>
            <a:r>
              <a:rPr lang="en-US" sz="2400" b="1" kern="0" dirty="0">
                <a:solidFill>
                  <a:srgbClr val="17479D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17479D"/>
                </a:solidFill>
                <a:latin typeface="UTM Avo" panose="02040603050506020204" pitchFamily="18" charset="0"/>
                <a:sym typeface="Arial"/>
              </a:rPr>
              <a:t>chuyện</a:t>
            </a:r>
            <a:r>
              <a:rPr lang="en-US" sz="2400" b="1" kern="0" dirty="0">
                <a:solidFill>
                  <a:srgbClr val="17479D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17479D"/>
                </a:solidFill>
                <a:latin typeface="UTM Avo" panose="02040603050506020204" pitchFamily="18" charset="0"/>
                <a:sym typeface="Arial"/>
              </a:rPr>
              <a:t>theo</a:t>
            </a:r>
            <a:r>
              <a:rPr lang="en-US" sz="2400" b="1" kern="0" dirty="0">
                <a:solidFill>
                  <a:srgbClr val="17479D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17479D"/>
                </a:solidFill>
                <a:latin typeface="UTM Avo" panose="02040603050506020204" pitchFamily="18" charset="0"/>
                <a:sym typeface="Arial"/>
              </a:rPr>
              <a:t>tranh</a:t>
            </a:r>
            <a:r>
              <a:rPr lang="en-US" sz="2400" b="1" kern="0" dirty="0">
                <a:solidFill>
                  <a:srgbClr val="17479D"/>
                </a:solidFill>
                <a:latin typeface="UTM Avo" panose="02040603050506020204" pitchFamily="18" charset="0"/>
                <a:sym typeface="Arial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216EF6-684D-472E-90CF-18CD483DFB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r="54735" b="60831"/>
          <a:stretch/>
        </p:blipFill>
        <p:spPr>
          <a:xfrm>
            <a:off x="999286" y="1239293"/>
            <a:ext cx="4173527" cy="20573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ED5061C-3034-4D92-8065-FE55974A05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634" t="505" r="2101" b="62336"/>
          <a:stretch/>
        </p:blipFill>
        <p:spPr>
          <a:xfrm>
            <a:off x="6673336" y="1239293"/>
            <a:ext cx="4173527" cy="20573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C1295B-4570-4466-8360-6E46B8AE9C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0000" r="54735" b="11922"/>
          <a:stretch/>
        </p:blipFill>
        <p:spPr>
          <a:xfrm>
            <a:off x="999286" y="3859376"/>
            <a:ext cx="4173527" cy="21082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0159CF-3BE3-4DDC-8B74-0CE004A9D6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634" t="50365" r="2668" b="11124"/>
          <a:stretch/>
        </p:blipFill>
        <p:spPr>
          <a:xfrm>
            <a:off x="6674028" y="3859376"/>
            <a:ext cx="4172835" cy="2132312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03F67A2-848A-4744-A625-2258E4A7CF10}"/>
              </a:ext>
            </a:extLst>
          </p:cNvPr>
          <p:cNvSpPr/>
          <p:nvPr/>
        </p:nvSpPr>
        <p:spPr>
          <a:xfrm>
            <a:off x="999285" y="3296653"/>
            <a:ext cx="4342735" cy="62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Lúc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đầu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hai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anh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đã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chia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lúa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thế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nào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?</a:t>
            </a:r>
            <a:endParaRPr lang="x-none" sz="2000" b="1" dirty="0">
              <a:solidFill>
                <a:schemeClr val="bg1">
                  <a:lumMod val="1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03F67A2-848A-4744-A625-2258E4A7CF10}"/>
              </a:ext>
            </a:extLst>
          </p:cNvPr>
          <p:cNvSpPr/>
          <p:nvPr/>
        </p:nvSpPr>
        <p:spPr>
          <a:xfrm>
            <a:off x="6674028" y="3307105"/>
            <a:ext cx="4342735" cy="62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Người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nghĩ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gì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chia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lại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lúa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ra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sao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?</a:t>
            </a:r>
            <a:endParaRPr lang="x-none" sz="2000" b="1" dirty="0">
              <a:solidFill>
                <a:schemeClr val="bg1">
                  <a:lumMod val="1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03F67A2-848A-4744-A625-2258E4A7CF10}"/>
              </a:ext>
            </a:extLst>
          </p:cNvPr>
          <p:cNvSpPr/>
          <p:nvPr/>
        </p:nvSpPr>
        <p:spPr>
          <a:xfrm>
            <a:off x="914681" y="5967664"/>
            <a:ext cx="4342735" cy="62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Người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anh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nghĩ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gì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đã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làm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gì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để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chia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lại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lúa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?</a:t>
            </a:r>
            <a:endParaRPr lang="x-none" sz="2000" b="1" dirty="0">
              <a:solidFill>
                <a:schemeClr val="bg1">
                  <a:lumMod val="1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03F67A2-848A-4744-A625-2258E4A7CF10}"/>
              </a:ext>
            </a:extLst>
          </p:cNvPr>
          <p:cNvSpPr/>
          <p:nvPr/>
        </p:nvSpPr>
        <p:spPr>
          <a:xfrm>
            <a:off x="6673336" y="5967664"/>
            <a:ext cx="4342735" cy="62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Vì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sao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hai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anh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đều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xúc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động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?</a:t>
            </a:r>
            <a:endParaRPr lang="x-none" sz="2000" b="1" dirty="0">
              <a:solidFill>
                <a:schemeClr val="bg1">
                  <a:lumMod val="1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301B64-10CF-4D0A-B1F8-9954AFC616EE}"/>
              </a:ext>
            </a:extLst>
          </p:cNvPr>
          <p:cNvSpPr txBox="1"/>
          <p:nvPr/>
        </p:nvSpPr>
        <p:spPr>
          <a:xfrm>
            <a:off x="4809363" y="646174"/>
            <a:ext cx="2553961" cy="62861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 smtClean="0">
                <a:solidFill>
                  <a:srgbClr val="FF6600"/>
                </a:solidFill>
                <a:latin typeface="UTM Avo" panose="02040603050506020204" pitchFamily="18" charset="0"/>
              </a:rPr>
              <a:t>Hai</a:t>
            </a:r>
            <a:r>
              <a:rPr lang="en-US" sz="2400" b="1" dirty="0" smtClean="0">
                <a:solidFill>
                  <a:srgbClr val="FF66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FF6600"/>
                </a:solidFill>
                <a:latin typeface="UTM Avo" panose="02040603050506020204" pitchFamily="18" charset="0"/>
              </a:rPr>
              <a:t>anh</a:t>
            </a:r>
            <a:r>
              <a:rPr lang="en-US" sz="2400" b="1" dirty="0" smtClean="0">
                <a:solidFill>
                  <a:srgbClr val="FF66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FF6600"/>
                </a:solidFill>
                <a:latin typeface="UTM Avo" panose="02040603050506020204" pitchFamily="18" charset="0"/>
              </a:rPr>
              <a:t>em</a:t>
            </a:r>
            <a:endParaRPr lang="vi-VN" sz="2400" b="1" dirty="0">
              <a:solidFill>
                <a:srgbClr val="FF6600"/>
              </a:solidFill>
              <a:latin typeface="UTM Avo" panose="020406030505060202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493135" y="845806"/>
            <a:ext cx="285894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64441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3877873" y="660759"/>
            <a:ext cx="468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chí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964CF0-F867-40B3-B2B1-3674F9622D67}"/>
              </a:ext>
            </a:extLst>
          </p:cNvPr>
          <p:cNvGrpSpPr/>
          <p:nvPr/>
        </p:nvGrpSpPr>
        <p:grpSpPr>
          <a:xfrm>
            <a:off x="6693328" y="1317572"/>
            <a:ext cx="4957314" cy="3251044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71A0E1A-8145-4C37-B0A7-441AC2617E49}"/>
                </a:ext>
              </a:extLst>
            </p:cNvPr>
            <p:cNvSpPr txBox="1"/>
            <p:nvPr/>
          </p:nvSpPr>
          <p:spPr>
            <a:xfrm>
              <a:off x="-2877244" y="3123392"/>
              <a:ext cx="318136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tự</a:t>
              </a:r>
              <a:r>
                <a:rPr lang="en-US" sz="2800" b="1" dirty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tin, </a:t>
              </a:r>
              <a:r>
                <a:rPr lang="en-US" sz="2800" b="1" dirty="0" err="1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</a:t>
              </a:r>
              <a:r>
                <a:rPr lang="en-US" sz="2800" b="1" dirty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chỉ</a:t>
              </a:r>
              <a:r>
                <a:rPr lang="en-US" sz="2800" b="1" dirty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điệu</a:t>
              </a:r>
              <a:r>
                <a:rPr lang="en-US" sz="2800" b="1" dirty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bộ</a:t>
              </a:r>
              <a:r>
                <a:rPr lang="en-US" sz="2800" b="1" dirty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0E7C400-AE01-4578-99D8-288566EB6C8D}"/>
              </a:ext>
            </a:extLst>
          </p:cNvPr>
          <p:cNvGrpSpPr/>
          <p:nvPr/>
        </p:nvGrpSpPr>
        <p:grpSpPr>
          <a:xfrm>
            <a:off x="2515184" y="3381741"/>
            <a:ext cx="7679107" cy="3785552"/>
            <a:chOff x="2827063" y="3191960"/>
            <a:chExt cx="7679107" cy="3785552"/>
          </a:xfrm>
        </p:grpSpPr>
        <p:pic>
          <p:nvPicPr>
            <p:cNvPr id="35" name="PA_图片 6">
              <a:extLst>
                <a:ext uri="{FF2B5EF4-FFF2-40B4-BE49-F238E27FC236}">
                  <a16:creationId xmlns:a16="http://schemas.microsoft.com/office/drawing/2014/main" id="{9555258F-28AA-45E9-99AE-D6F9D4D697F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063" y="3191960"/>
              <a:ext cx="7679107" cy="378555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CF663E4-22E1-46B4-A189-4EF1289C479A}"/>
                </a:ext>
              </a:extLst>
            </p:cNvPr>
            <p:cNvSpPr txBox="1"/>
            <p:nvPr/>
          </p:nvSpPr>
          <p:spPr>
            <a:xfrm>
              <a:off x="4187085" y="4230205"/>
              <a:ext cx="463036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Thể</a:t>
              </a:r>
              <a:r>
                <a:rPr lang="en-US" sz="2800" b="1" dirty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hiện</a:t>
              </a:r>
              <a:r>
                <a:rPr lang="en-US" sz="2800" b="1" dirty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phù</a:t>
              </a:r>
              <a:r>
                <a:rPr lang="en-US" sz="2800" b="1" dirty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phân</a:t>
              </a:r>
              <a:r>
                <a:rPr lang="en-US" sz="2800" b="1" dirty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biệt</a:t>
              </a:r>
              <a:r>
                <a:rPr lang="en-US" sz="2800" b="1" dirty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2800" b="1" dirty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nhân</a:t>
              </a:r>
              <a:r>
                <a:rPr lang="en-US" sz="2800" b="1" dirty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vật</a:t>
              </a:r>
              <a:r>
                <a:rPr lang="en-US" sz="2800" b="1" dirty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F5BAD-6952-4BF5-BFA7-1E123E9098A5}"/>
              </a:ext>
            </a:extLst>
          </p:cNvPr>
          <p:cNvGrpSpPr/>
          <p:nvPr/>
        </p:nvGrpSpPr>
        <p:grpSpPr>
          <a:xfrm>
            <a:off x="142534" y="1209028"/>
            <a:ext cx="5694730" cy="3295447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96EF29-9D46-4CDD-A702-017DDEDBB417}"/>
                </a:ext>
              </a:extLst>
            </p:cNvPr>
            <p:cNvSpPr txBox="1"/>
            <p:nvPr/>
          </p:nvSpPr>
          <p:spPr>
            <a:xfrm>
              <a:off x="7074759" y="2342477"/>
              <a:ext cx="441543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đúng</a:t>
              </a:r>
              <a:r>
                <a:rPr lang="en-US" sz="2800" b="1" dirty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</a:t>
              </a:r>
              <a:r>
                <a:rPr lang="en-US" sz="2800" b="1" dirty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dung </a:t>
              </a:r>
            </a:p>
            <a:p>
              <a:pPr algn="ctr"/>
              <a:r>
                <a:rPr lang="en-US" sz="2800" b="1" dirty="0" err="1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UTM Avo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850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544</Words>
  <Application>Microsoft Office PowerPoint</Application>
  <PresentationFormat>Widescreen</PresentationFormat>
  <Paragraphs>65</Paragraphs>
  <Slides>16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等线</vt:lpstr>
      <vt:lpstr>Arial</vt:lpstr>
      <vt:lpstr>Arial-Rounded</vt:lpstr>
      <vt:lpstr>Calibri</vt:lpstr>
      <vt:lpstr>Calibri Light</vt:lpstr>
      <vt:lpstr>HP001</vt:lpstr>
      <vt:lpstr>iCiel Cadena</vt:lpstr>
      <vt:lpstr>iCiel Crocante</vt:lpstr>
      <vt:lpstr>iCiel Nabila</vt:lpstr>
      <vt:lpstr>Times New Roman</vt:lpstr>
      <vt:lpstr>UTM Avo</vt:lpstr>
      <vt:lpstr>UTM Cookies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140</cp:revision>
  <dcterms:created xsi:type="dcterms:W3CDTF">2021-06-15T15:52:51Z</dcterms:created>
  <dcterms:modified xsi:type="dcterms:W3CDTF">2022-12-03T04:40:58Z</dcterms:modified>
</cp:coreProperties>
</file>