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65" r:id="rId1"/>
  </p:sldMasterIdLst>
  <p:notesMasterIdLst>
    <p:notesMasterId r:id="rId19"/>
  </p:notesMasterIdLst>
  <p:sldIdLst>
    <p:sldId id="321" r:id="rId2"/>
    <p:sldId id="257" r:id="rId3"/>
    <p:sldId id="258" r:id="rId4"/>
    <p:sldId id="273" r:id="rId5"/>
    <p:sldId id="259" r:id="rId6"/>
    <p:sldId id="260" r:id="rId7"/>
    <p:sldId id="261" r:id="rId8"/>
    <p:sldId id="262" r:id="rId9"/>
    <p:sldId id="331" r:id="rId10"/>
    <p:sldId id="337" r:id="rId11"/>
    <p:sldId id="333" r:id="rId12"/>
    <p:sldId id="339" r:id="rId13"/>
    <p:sldId id="334" r:id="rId14"/>
    <p:sldId id="341" r:id="rId15"/>
    <p:sldId id="343" r:id="rId16"/>
    <p:sldId id="335" r:id="rId17"/>
    <p:sldId id="330" r:id="rId18"/>
  </p:sldIdLst>
  <p:sldSz cx="12192000" cy="6858000"/>
  <p:notesSz cx="6858000" cy="9144000"/>
  <p:custDataLst>
    <p:tags r:id="rId2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0060"/>
    <a:srgbClr val="06165A"/>
    <a:srgbClr val="FFFF00"/>
    <a:srgbClr val="00FF00"/>
    <a:srgbClr val="00CC00"/>
    <a:srgbClr val="F6AD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630" y="12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030617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232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41E41F-6BA4-472F-B391-312DE17B66F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521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9" name="Google Shape;2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674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612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53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5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60048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4436658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04682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6906770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1006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392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14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47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58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752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665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66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80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72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993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27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TAM\Downloads\C&#7849;m%20Nhung%20&#8211;%20H&#7893;ng%20D&#225;m%20&#272;&#226;u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slide" Target="slide5.xml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jpg"/><Relationship Id="rId12" Type="http://schemas.openxmlformats.org/officeDocument/2006/relationships/image" Target="../media/image28.png"/><Relationship Id="rId17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7.png"/><Relationship Id="rId5" Type="http://schemas.openxmlformats.org/officeDocument/2006/relationships/audio" Target="../media/audio1.wav"/><Relationship Id="rId15" Type="http://schemas.openxmlformats.org/officeDocument/2006/relationships/image" Target="../media/image18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8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g"/><Relationship Id="rId12" Type="http://schemas.openxmlformats.org/officeDocument/2006/relationships/image" Target="../media/image17.png"/><Relationship Id="rId17" Type="http://schemas.openxmlformats.org/officeDocument/2006/relationships/image" Target="../media/image34.png"/><Relationship Id="rId2" Type="http://schemas.microsoft.com/office/2007/relationships/media" Target="../media/media1.mp3"/><Relationship Id="rId16" Type="http://schemas.openxmlformats.org/officeDocument/2006/relationships/image" Target="../media/image33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7.png"/><Relationship Id="rId5" Type="http://schemas.openxmlformats.org/officeDocument/2006/relationships/audio" Target="../media/audio1.wav"/><Relationship Id="rId15" Type="http://schemas.openxmlformats.org/officeDocument/2006/relationships/image" Target="../media/image30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5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28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jpg"/><Relationship Id="rId12" Type="http://schemas.openxmlformats.org/officeDocument/2006/relationships/image" Target="../media/image17.png"/><Relationship Id="rId17" Type="http://schemas.openxmlformats.org/officeDocument/2006/relationships/image" Target="../media/image37.png"/><Relationship Id="rId2" Type="http://schemas.microsoft.com/office/2007/relationships/media" Target="../media/media1.mp3"/><Relationship Id="rId16" Type="http://schemas.openxmlformats.org/officeDocument/2006/relationships/image" Target="../media/image34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7.png"/><Relationship Id="rId5" Type="http://schemas.openxmlformats.org/officeDocument/2006/relationships/audio" Target="../media/audio1.wav"/><Relationship Id="rId15" Type="http://schemas.openxmlformats.org/officeDocument/2006/relationships/image" Target="../media/image30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5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63" y="2025606"/>
            <a:ext cx="13335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4" descr="XMSTRER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0817"/>
            <a:ext cx="32385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5" descr="XMSTRER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95600" y="-1371600"/>
            <a:ext cx="2095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" descr="XMSTRER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1632" y="104775"/>
            <a:ext cx="2095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8" descr="butterflies_flowers_md_wh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5" y="5256160"/>
            <a:ext cx="18288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9" descr="butterflies_flowers_md_wh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382" y="5101659"/>
            <a:ext cx="18288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6" name="Group 12"/>
          <p:cNvGrpSpPr>
            <a:grpSpLocks/>
          </p:cNvGrpSpPr>
          <p:nvPr/>
        </p:nvGrpSpPr>
        <p:grpSpPr bwMode="auto">
          <a:xfrm rot="14307890" flipH="1">
            <a:off x="4839105" y="-3134302"/>
            <a:ext cx="4164706" cy="6579007"/>
            <a:chOff x="96" y="1200"/>
            <a:chExt cx="1804" cy="1761"/>
          </a:xfrm>
        </p:grpSpPr>
        <p:sp>
          <p:nvSpPr>
            <p:cNvPr id="1060" name="Freeform 13"/>
            <p:cNvSpPr>
              <a:spLocks/>
            </p:cNvSpPr>
            <p:nvPr/>
          </p:nvSpPr>
          <p:spPr bwMode="auto">
            <a:xfrm rot="-5400000">
              <a:off x="117" y="117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1" name="Freeform 14"/>
            <p:cNvSpPr>
              <a:spLocks/>
            </p:cNvSpPr>
            <p:nvPr/>
          </p:nvSpPr>
          <p:spPr bwMode="auto">
            <a:xfrm rot="-5400000">
              <a:off x="213" y="127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2" name="Freeform 15"/>
            <p:cNvSpPr>
              <a:spLocks/>
            </p:cNvSpPr>
            <p:nvPr/>
          </p:nvSpPr>
          <p:spPr bwMode="auto">
            <a:xfrm rot="-5400000">
              <a:off x="309" y="137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3" name="Freeform 16"/>
            <p:cNvSpPr>
              <a:spLocks/>
            </p:cNvSpPr>
            <p:nvPr/>
          </p:nvSpPr>
          <p:spPr bwMode="auto">
            <a:xfrm rot="-5400000">
              <a:off x="405" y="146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4" name="Freeform 17"/>
            <p:cNvSpPr>
              <a:spLocks/>
            </p:cNvSpPr>
            <p:nvPr/>
          </p:nvSpPr>
          <p:spPr bwMode="auto">
            <a:xfrm rot="-5400000">
              <a:off x="501" y="156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5" name="Freeform 18"/>
            <p:cNvSpPr>
              <a:spLocks/>
            </p:cNvSpPr>
            <p:nvPr/>
          </p:nvSpPr>
          <p:spPr bwMode="auto">
            <a:xfrm rot="-5400000">
              <a:off x="597" y="165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6" name="Freeform 19"/>
            <p:cNvSpPr>
              <a:spLocks/>
            </p:cNvSpPr>
            <p:nvPr/>
          </p:nvSpPr>
          <p:spPr bwMode="auto">
            <a:xfrm rot="-5400000">
              <a:off x="693" y="175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7" name="Freeform 20"/>
            <p:cNvSpPr>
              <a:spLocks/>
            </p:cNvSpPr>
            <p:nvPr/>
          </p:nvSpPr>
          <p:spPr bwMode="auto">
            <a:xfrm rot="-5400000">
              <a:off x="789" y="185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8" name="Freeform 21"/>
            <p:cNvSpPr>
              <a:spLocks/>
            </p:cNvSpPr>
            <p:nvPr/>
          </p:nvSpPr>
          <p:spPr bwMode="auto">
            <a:xfrm rot="-5400000">
              <a:off x="885" y="194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9" name="Freeform 22"/>
            <p:cNvSpPr>
              <a:spLocks/>
            </p:cNvSpPr>
            <p:nvPr/>
          </p:nvSpPr>
          <p:spPr bwMode="auto">
            <a:xfrm rot="-5400000">
              <a:off x="981" y="204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0" name="Freeform 23"/>
            <p:cNvSpPr>
              <a:spLocks/>
            </p:cNvSpPr>
            <p:nvPr/>
          </p:nvSpPr>
          <p:spPr bwMode="auto">
            <a:xfrm rot="-5400000">
              <a:off x="1077" y="213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1" name="Freeform 24"/>
            <p:cNvSpPr>
              <a:spLocks/>
            </p:cNvSpPr>
            <p:nvPr/>
          </p:nvSpPr>
          <p:spPr bwMode="auto">
            <a:xfrm rot="-5400000">
              <a:off x="1173" y="223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2" name="Freeform 25"/>
            <p:cNvSpPr>
              <a:spLocks/>
            </p:cNvSpPr>
            <p:nvPr/>
          </p:nvSpPr>
          <p:spPr bwMode="auto">
            <a:xfrm rot="-5400000">
              <a:off x="1269" y="233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3" name="Freeform 26"/>
            <p:cNvSpPr>
              <a:spLocks/>
            </p:cNvSpPr>
            <p:nvPr/>
          </p:nvSpPr>
          <p:spPr bwMode="auto">
            <a:xfrm rot="-5400000">
              <a:off x="1365" y="242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4" name="Freeform 27"/>
            <p:cNvSpPr>
              <a:spLocks/>
            </p:cNvSpPr>
            <p:nvPr/>
          </p:nvSpPr>
          <p:spPr bwMode="auto">
            <a:xfrm rot="-5400000">
              <a:off x="1461" y="252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5" name="Freeform 28"/>
            <p:cNvSpPr>
              <a:spLocks/>
            </p:cNvSpPr>
            <p:nvPr/>
          </p:nvSpPr>
          <p:spPr bwMode="auto">
            <a:xfrm rot="-5400000">
              <a:off x="1557" y="261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6" name="Freeform 29"/>
            <p:cNvSpPr>
              <a:spLocks/>
            </p:cNvSpPr>
            <p:nvPr/>
          </p:nvSpPr>
          <p:spPr bwMode="auto">
            <a:xfrm rot="-5400000">
              <a:off x="1653" y="271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7" name="Freeform 30"/>
            <p:cNvSpPr>
              <a:spLocks/>
            </p:cNvSpPr>
            <p:nvPr/>
          </p:nvSpPr>
          <p:spPr bwMode="auto">
            <a:xfrm rot="-5400000">
              <a:off x="1749" y="281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41" name="WordArt 36"/>
          <p:cNvSpPr>
            <a:spLocks noChangeArrowheads="1" noChangeShapeType="1" noTextEdit="1"/>
          </p:cNvSpPr>
          <p:nvPr/>
        </p:nvSpPr>
        <p:spPr bwMode="auto">
          <a:xfrm>
            <a:off x="323850" y="1192577"/>
            <a:ext cx="11627782" cy="640578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557252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 VỀ DỰ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2" name="Text Box 7"/>
          <p:cNvSpPr txBox="1">
            <a:spLocks noChangeArrowheads="1"/>
          </p:cNvSpPr>
          <p:nvPr/>
        </p:nvSpPr>
        <p:spPr bwMode="auto">
          <a:xfrm>
            <a:off x="3047124" y="1518180"/>
            <a:ext cx="5867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MÔN: TOÁN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LỚP: 3A3</a:t>
            </a:r>
            <a:endParaRPr lang="en-US" altLang="en-US" sz="1400" dirty="0">
              <a:solidFill>
                <a:srgbClr val="0000FF"/>
              </a:solidFill>
            </a:endParaRPr>
          </a:p>
        </p:txBody>
      </p:sp>
      <p:sp>
        <p:nvSpPr>
          <p:cNvPr id="1045" name="Text Box 8"/>
          <p:cNvSpPr txBox="1">
            <a:spLocks noChangeArrowheads="1"/>
          </p:cNvSpPr>
          <p:nvPr/>
        </p:nvSpPr>
        <p:spPr bwMode="auto">
          <a:xfrm>
            <a:off x="3008169" y="4732771"/>
            <a:ext cx="7058025" cy="46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GV: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Hoàng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Hoa</a:t>
            </a:r>
            <a:endParaRPr lang="en-US" altLang="en-US" sz="2400" dirty="0">
              <a:solidFill>
                <a:srgbClr val="0000FF"/>
              </a:solidFill>
            </a:endParaRPr>
          </a:p>
        </p:txBody>
      </p:sp>
      <p:pic>
        <p:nvPicPr>
          <p:cNvPr id="55" name="Cẩm Nhung – Hổng Dám Đâu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75" y="5029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55" descr="Hoa tim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2419579"/>
            <a:ext cx="3612074" cy="206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 Box 8"/>
          <p:cNvSpPr txBox="1">
            <a:spLocks noChangeArrowheads="1"/>
          </p:cNvSpPr>
          <p:nvPr/>
        </p:nvSpPr>
        <p:spPr bwMode="auto">
          <a:xfrm>
            <a:off x="1992089" y="196934"/>
            <a:ext cx="8204735" cy="46166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TRƯỜNG TIỂU HỌC ĐOÀN KẾT</a:t>
            </a:r>
            <a:endParaRPr lang="en-US" altLang="en-US" sz="2400" dirty="0">
              <a:solidFill>
                <a:srgbClr val="00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" y="-24994"/>
            <a:ext cx="1968061" cy="170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23368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275" t="31250" r="21304" b="42709"/>
          <a:stretch/>
        </p:blipFill>
        <p:spPr>
          <a:xfrm>
            <a:off x="1337877" y="974666"/>
            <a:ext cx="9246561" cy="308218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963901" y="3430026"/>
            <a:ext cx="700749" cy="684930"/>
            <a:chOff x="-75909" y="2287369"/>
            <a:chExt cx="935518" cy="914400"/>
          </a:xfrm>
        </p:grpSpPr>
        <p:sp>
          <p:nvSpPr>
            <p:cNvPr id="15" name="Rounded Rectangle 14"/>
            <p:cNvSpPr/>
            <p:nvPr/>
          </p:nvSpPr>
          <p:spPr>
            <a:xfrm>
              <a:off x="-75909" y="2287369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49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777" y="2421404"/>
              <a:ext cx="760148" cy="677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96" b="1" dirty="0">
                  <a:solidFill>
                    <a:srgbClr val="FF0000"/>
                  </a:solidFill>
                </a:rPr>
                <a:t>99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962775" y="3501985"/>
            <a:ext cx="790760" cy="684930"/>
            <a:chOff x="99157" y="3657600"/>
            <a:chExt cx="1055685" cy="914400"/>
          </a:xfrm>
        </p:grpSpPr>
        <p:sp>
          <p:nvSpPr>
            <p:cNvPr id="18" name="Rounded Rectangle 17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49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9157" y="3791634"/>
              <a:ext cx="1016952" cy="677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96" b="1" dirty="0">
                  <a:solidFill>
                    <a:srgbClr val="FF0000"/>
                  </a:solidFill>
                </a:rPr>
                <a:t>482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366483" y="3469325"/>
            <a:ext cx="761747" cy="684930"/>
            <a:chOff x="187297" y="3657600"/>
            <a:chExt cx="1016952" cy="914400"/>
          </a:xfrm>
        </p:grpSpPr>
        <p:sp>
          <p:nvSpPr>
            <p:cNvPr id="21" name="Rounded Rectangle 20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49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87297" y="3791634"/>
              <a:ext cx="1016952" cy="677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96" b="1" dirty="0">
                  <a:solidFill>
                    <a:srgbClr val="FF0000"/>
                  </a:solidFill>
                </a:rPr>
                <a:t>963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714394" y="3483270"/>
            <a:ext cx="761747" cy="684930"/>
            <a:chOff x="187297" y="3657600"/>
            <a:chExt cx="1016952" cy="914400"/>
          </a:xfrm>
        </p:grpSpPr>
        <p:sp>
          <p:nvSpPr>
            <p:cNvPr id="24" name="Rounded Rectangle 23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49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87297" y="3791634"/>
              <a:ext cx="1016952" cy="677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96" b="1" dirty="0">
                  <a:solidFill>
                    <a:srgbClr val="FF0000"/>
                  </a:solidFill>
                </a:rPr>
                <a:t>707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997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95656" y="2351266"/>
            <a:ext cx="1395845" cy="1685330"/>
            <a:chOff x="432955" y="2438400"/>
            <a:chExt cx="1395845" cy="1685330"/>
          </a:xfrm>
        </p:grpSpPr>
        <p:sp>
          <p:nvSpPr>
            <p:cNvPr id="3" name="TextBox 2"/>
            <p:cNvSpPr txBox="1"/>
            <p:nvPr/>
          </p:nvSpPr>
          <p:spPr>
            <a:xfrm>
              <a:off x="737755" y="243840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33</a:t>
              </a:r>
              <a:endPara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61555" y="3200400"/>
              <a:ext cx="10910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2955" y="2979003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661555" y="4114800"/>
              <a:ext cx="10425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4933833" y="2444224"/>
            <a:ext cx="1536122" cy="1685935"/>
            <a:chOff x="2060865" y="2438400"/>
            <a:chExt cx="1536122" cy="1685935"/>
          </a:xfrm>
        </p:grpSpPr>
        <p:sp>
          <p:nvSpPr>
            <p:cNvPr id="8" name="TextBox 7"/>
            <p:cNvSpPr txBox="1"/>
            <p:nvPr/>
          </p:nvSpPr>
          <p:spPr>
            <a:xfrm>
              <a:off x="2365665" y="243840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241</a:t>
              </a:r>
              <a:endPara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505942" y="3201005"/>
              <a:ext cx="10910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060865" y="2979003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161310" y="4114800"/>
              <a:ext cx="10425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7372122" y="2444829"/>
            <a:ext cx="1636567" cy="1752600"/>
            <a:chOff x="3328555" y="2438400"/>
            <a:chExt cx="1636567" cy="1752600"/>
          </a:xfrm>
        </p:grpSpPr>
        <p:sp>
          <p:nvSpPr>
            <p:cNvPr id="13" name="TextBox 12"/>
            <p:cNvSpPr txBox="1"/>
            <p:nvPr/>
          </p:nvSpPr>
          <p:spPr>
            <a:xfrm>
              <a:off x="3685310" y="243840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321</a:t>
              </a:r>
              <a:endPara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74077" y="3174107"/>
              <a:ext cx="10910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28555" y="297180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3557155" y="4191000"/>
              <a:ext cx="10425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9976666" y="2514099"/>
            <a:ext cx="1520534" cy="1752600"/>
            <a:chOff x="4816188" y="2438400"/>
            <a:chExt cx="1520534" cy="1752600"/>
          </a:xfrm>
        </p:grpSpPr>
        <p:sp>
          <p:nvSpPr>
            <p:cNvPr id="18" name="TextBox 17"/>
            <p:cNvSpPr txBox="1"/>
            <p:nvPr/>
          </p:nvSpPr>
          <p:spPr>
            <a:xfrm>
              <a:off x="5056910" y="243840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101</a:t>
              </a:r>
              <a:endPara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45677" y="3148751"/>
              <a:ext cx="10910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816188" y="298073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endPara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4928755" y="4191000"/>
              <a:ext cx="10425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2900456" y="4103866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99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62433" y="4196824"/>
            <a:ext cx="1016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482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753121" y="4266699"/>
            <a:ext cx="1066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963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241633" y="4342899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707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 Box 8313"/>
          <p:cNvSpPr txBox="1">
            <a:spLocks noChangeArrowheads="1"/>
          </p:cNvSpPr>
          <p:nvPr/>
        </p:nvSpPr>
        <p:spPr bwMode="auto">
          <a:xfrm>
            <a:off x="2667001" y="710660"/>
            <a:ext cx="41026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 err="1" smtClean="0">
                <a:solidFill>
                  <a:srgbClr val="06165A"/>
                </a:solidFill>
                <a:latin typeface="HP001 4 hàng" pitchFamily="34" charset="-93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06165A"/>
                </a:solidFill>
                <a:latin typeface="HP001 4 hàng" pitchFamily="34" charset="-93"/>
                <a:cs typeface="Times New Roman" pitchFamily="18" charset="0"/>
              </a:rPr>
              <a:t> 1:Tính</a:t>
            </a:r>
            <a:r>
              <a:rPr lang="en-US" sz="4000" b="1" dirty="0">
                <a:solidFill>
                  <a:srgbClr val="06165A"/>
                </a:solidFill>
                <a:latin typeface="HP001 4 hàng" pitchFamily="34" charset="-93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536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276" t="30208" r="13689" b="29167"/>
          <a:stretch/>
        </p:blipFill>
        <p:spPr>
          <a:xfrm>
            <a:off x="1358565" y="823565"/>
            <a:ext cx="9474871" cy="296803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927298" y="4543806"/>
            <a:ext cx="287191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6" b="1" dirty="0"/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44833" y="4253740"/>
            <a:ext cx="397866" cy="5533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96" b="1" dirty="0"/>
              <a:t>x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2447386" y="5074048"/>
            <a:ext cx="868563" cy="169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510598" y="4024341"/>
            <a:ext cx="824265" cy="5533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96" b="1" dirty="0"/>
              <a:t>443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709217" y="5132588"/>
            <a:ext cx="861286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6" b="1" dirty="0">
                <a:solidFill>
                  <a:srgbClr val="FF0000"/>
                </a:solidFill>
              </a:rPr>
              <a:t>  6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39450" y="5142602"/>
            <a:ext cx="861286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6" b="1" dirty="0">
                <a:solidFill>
                  <a:srgbClr val="FF0000"/>
                </a:solidFill>
              </a:rPr>
              <a:t>  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94151" y="5142602"/>
            <a:ext cx="861286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6" b="1" dirty="0">
                <a:solidFill>
                  <a:srgbClr val="FF0000"/>
                </a:solidFill>
              </a:rPr>
              <a:t>  8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48995" y="4483211"/>
            <a:ext cx="397866" cy="5533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96" b="1" dirty="0"/>
              <a:t>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94170" y="4245936"/>
            <a:ext cx="397866" cy="5533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96" b="1" dirty="0"/>
              <a:t>x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4892076" y="5013453"/>
            <a:ext cx="868563" cy="169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965419" y="3956487"/>
            <a:ext cx="824265" cy="5533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96" b="1" dirty="0"/>
              <a:t>121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714343" y="5101287"/>
            <a:ext cx="1032518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6" b="1" dirty="0">
                <a:solidFill>
                  <a:srgbClr val="FF0000"/>
                </a:solidFill>
              </a:rPr>
              <a:t>  484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388737" y="4362714"/>
            <a:ext cx="397866" cy="5533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96" b="1" dirty="0"/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693110" y="4180129"/>
            <a:ext cx="397866" cy="5533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96" b="1" dirty="0"/>
              <a:t>x</a:t>
            </a:r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6874060" y="4968150"/>
            <a:ext cx="868563" cy="169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971918" y="3902580"/>
            <a:ext cx="824265" cy="5533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96" b="1" dirty="0"/>
              <a:t>102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763665" y="5034676"/>
            <a:ext cx="1032518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6" b="1" dirty="0">
                <a:solidFill>
                  <a:srgbClr val="FF0000"/>
                </a:solidFill>
              </a:rPr>
              <a:t>  306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587855" y="4386516"/>
            <a:ext cx="397866" cy="5533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96" b="1" dirty="0"/>
              <a:t>8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852808" y="4167243"/>
            <a:ext cx="397866" cy="5533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96" b="1" dirty="0"/>
              <a:t>x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9076641" y="4966455"/>
            <a:ext cx="868563" cy="169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9178187" y="3895405"/>
            <a:ext cx="824265" cy="5533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96" b="1" dirty="0"/>
              <a:t>110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969934" y="5026297"/>
            <a:ext cx="1032518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6" b="1" dirty="0">
                <a:solidFill>
                  <a:srgbClr val="FF0000"/>
                </a:solidFill>
              </a:rPr>
              <a:t>  880</a:t>
            </a:r>
          </a:p>
        </p:txBody>
      </p:sp>
    </p:spTree>
    <p:extLst>
      <p:ext uri="{BB962C8B-B14F-4D97-AF65-F5344CB8AC3E}">
        <p14:creationId xmlns:p14="http://schemas.microsoft.com/office/powerpoint/2010/main" val="228211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  <p:bldP spid="27" grpId="0"/>
      <p:bldP spid="33" grpId="0"/>
      <p:bldP spid="15" grpId="0"/>
      <p:bldP spid="21" grpId="0"/>
      <p:bldP spid="22" grpId="0"/>
      <p:bldP spid="29" grpId="0"/>
      <p:bldP spid="30" grpId="0"/>
      <p:bldP spid="32" grpId="0"/>
      <p:bldP spid="34" grpId="0"/>
      <p:bldP spid="36" grpId="0"/>
      <p:bldP spid="37" grpId="0"/>
      <p:bldP spid="38" grpId="0"/>
      <p:bldP spid="39" grpId="0"/>
      <p:bldP spid="41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70967" y="2034270"/>
            <a:ext cx="1534390" cy="1676400"/>
            <a:chOff x="432955" y="2438400"/>
            <a:chExt cx="1534390" cy="1676400"/>
          </a:xfrm>
        </p:grpSpPr>
        <p:sp>
          <p:nvSpPr>
            <p:cNvPr id="3" name="TextBox 2"/>
            <p:cNvSpPr txBox="1"/>
            <p:nvPr/>
          </p:nvSpPr>
          <p:spPr>
            <a:xfrm>
              <a:off x="737755" y="243840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smtClean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443</a:t>
              </a:r>
              <a:endParaRPr lang="en-US" sz="4000" b="1" dirty="0">
                <a:solidFill>
                  <a:srgbClr val="06165A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76300" y="3173371"/>
              <a:ext cx="10910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0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2955" y="2979003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661555" y="4114800"/>
              <a:ext cx="10425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4987975" y="2076533"/>
            <a:ext cx="1514558" cy="1676400"/>
            <a:chOff x="2060865" y="2438400"/>
            <a:chExt cx="1514558" cy="1676400"/>
          </a:xfrm>
        </p:grpSpPr>
        <p:sp>
          <p:nvSpPr>
            <p:cNvPr id="8" name="TextBox 7"/>
            <p:cNvSpPr txBox="1"/>
            <p:nvPr/>
          </p:nvSpPr>
          <p:spPr>
            <a:xfrm>
              <a:off x="2365665" y="243840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smtClean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121</a:t>
              </a:r>
              <a:endParaRPr lang="en-US" sz="4000" b="1" dirty="0">
                <a:solidFill>
                  <a:srgbClr val="06165A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484378" y="3165399"/>
              <a:ext cx="10910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000" b="1" dirty="0" smtClean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endParaRPr lang="en-US" sz="4000" b="1" dirty="0">
                <a:solidFill>
                  <a:srgbClr val="06165A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060865" y="2979003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161310" y="4114800"/>
              <a:ext cx="10425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7282027" y="1987359"/>
            <a:ext cx="1524000" cy="1752600"/>
            <a:chOff x="3328555" y="2438400"/>
            <a:chExt cx="1524000" cy="1752600"/>
          </a:xfrm>
        </p:grpSpPr>
        <p:sp>
          <p:nvSpPr>
            <p:cNvPr id="13" name="TextBox 12"/>
            <p:cNvSpPr txBox="1"/>
            <p:nvPr/>
          </p:nvSpPr>
          <p:spPr>
            <a:xfrm>
              <a:off x="3685310" y="243840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smtClean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102</a:t>
              </a:r>
              <a:endParaRPr lang="en-US" sz="4000" b="1" dirty="0">
                <a:solidFill>
                  <a:srgbClr val="06165A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761510" y="3174863"/>
              <a:ext cx="10910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000" b="1" dirty="0" smtClean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sz="4000" b="1" dirty="0">
                <a:solidFill>
                  <a:srgbClr val="06165A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28555" y="297180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3557155" y="4191000"/>
              <a:ext cx="10425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9663711" y="1969113"/>
            <a:ext cx="1673101" cy="1752600"/>
            <a:chOff x="4828310" y="2438400"/>
            <a:chExt cx="1673101" cy="1752600"/>
          </a:xfrm>
        </p:grpSpPr>
        <p:sp>
          <p:nvSpPr>
            <p:cNvPr id="18" name="TextBox 17"/>
            <p:cNvSpPr txBox="1"/>
            <p:nvPr/>
          </p:nvSpPr>
          <p:spPr>
            <a:xfrm>
              <a:off x="5056910" y="243840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smtClean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110</a:t>
              </a:r>
              <a:endParaRPr lang="en-US" sz="4000" b="1" dirty="0">
                <a:solidFill>
                  <a:srgbClr val="06165A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410366" y="3154981"/>
              <a:ext cx="10910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828310" y="2979003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4928755" y="4191000"/>
              <a:ext cx="10425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2875766" y="3786870"/>
            <a:ext cx="1091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886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77272" y="3786870"/>
            <a:ext cx="1091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484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98682" y="3832767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306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875943" y="3777589"/>
            <a:ext cx="1014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880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 Box 8313"/>
          <p:cNvSpPr txBox="1">
            <a:spLocks noChangeArrowheads="1"/>
          </p:cNvSpPr>
          <p:nvPr/>
        </p:nvSpPr>
        <p:spPr bwMode="auto">
          <a:xfrm>
            <a:off x="2723368" y="941933"/>
            <a:ext cx="65012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err="1" smtClean="0">
                <a:solidFill>
                  <a:srgbClr val="06165A"/>
                </a:solidFill>
                <a:latin typeface="HP001 4 hàng" pitchFamily="34" charset="-93"/>
                <a:cs typeface="Times New Roman" pitchFamily="18" charset="0"/>
              </a:rPr>
              <a:t>Bài</a:t>
            </a:r>
            <a:r>
              <a:rPr lang="en-US" sz="4000" b="1" smtClean="0">
                <a:solidFill>
                  <a:srgbClr val="06165A"/>
                </a:solidFill>
                <a:latin typeface="HP001 4 hàng" pitchFamily="34" charset="-93"/>
                <a:cs typeface="Times New Roman" pitchFamily="18" charset="0"/>
              </a:rPr>
              <a:t> 2: Đặt tính rồi tính</a:t>
            </a:r>
            <a:r>
              <a:rPr lang="en-US" sz="4000" b="1" dirty="0">
                <a:solidFill>
                  <a:srgbClr val="06165A"/>
                </a:solidFill>
                <a:latin typeface="HP001 4 hàng" pitchFamily="34" charset="-93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11249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274" t="32292" r="50001" b="38541"/>
          <a:stretch/>
        </p:blipFill>
        <p:spPr>
          <a:xfrm>
            <a:off x="1127678" y="340217"/>
            <a:ext cx="7248847" cy="22384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3513" t="41667" r="36362" b="50373"/>
          <a:stretch/>
        </p:blipFill>
        <p:spPr>
          <a:xfrm>
            <a:off x="2573039" y="3130375"/>
            <a:ext cx="1329203" cy="7215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53513" t="49480" r="36531" b="40624"/>
          <a:stretch/>
        </p:blipFill>
        <p:spPr>
          <a:xfrm>
            <a:off x="2531845" y="4732469"/>
            <a:ext cx="1174758" cy="9132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69912" t="41667" r="21889" b="49295"/>
          <a:stretch/>
        </p:blipFill>
        <p:spPr>
          <a:xfrm>
            <a:off x="6616955" y="2995431"/>
            <a:ext cx="1484017" cy="6664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69912" t="49381" r="21889" b="40624"/>
          <a:stretch/>
        </p:blipFill>
        <p:spPr>
          <a:xfrm>
            <a:off x="6616955" y="4995724"/>
            <a:ext cx="1444950" cy="70339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31163" y="3915888"/>
            <a:ext cx="2773516" cy="461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7" dirty="0"/>
              <a:t>2 </a:t>
            </a:r>
            <a:r>
              <a:rPr lang="en-US" sz="2397" dirty="0" err="1"/>
              <a:t>trăm</a:t>
            </a:r>
            <a:r>
              <a:rPr lang="en-US" sz="2397" dirty="0"/>
              <a:t> x 2 = 4 </a:t>
            </a:r>
            <a:r>
              <a:rPr lang="en-US" sz="2397" dirty="0" err="1"/>
              <a:t>trăm</a:t>
            </a:r>
            <a:endParaRPr lang="en-US" sz="2397" dirty="0"/>
          </a:p>
        </p:txBody>
      </p:sp>
      <p:sp>
        <p:nvSpPr>
          <p:cNvPr id="15" name="TextBox 14"/>
          <p:cNvSpPr txBox="1"/>
          <p:nvPr/>
        </p:nvSpPr>
        <p:spPr>
          <a:xfrm>
            <a:off x="2333510" y="4400253"/>
            <a:ext cx="2674130" cy="461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7" dirty="0" err="1"/>
              <a:t>Vậy</a:t>
            </a:r>
            <a:r>
              <a:rPr lang="en-US" sz="2397" dirty="0"/>
              <a:t> 200 x 2 = 400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5867690" y="3499836"/>
            <a:ext cx="0" cy="3239662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131163" y="5480107"/>
            <a:ext cx="2773516" cy="461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7" dirty="0"/>
              <a:t>1 </a:t>
            </a:r>
            <a:r>
              <a:rPr lang="en-US" sz="2397" dirty="0" err="1"/>
              <a:t>trăm</a:t>
            </a:r>
            <a:r>
              <a:rPr lang="en-US" sz="2397" dirty="0"/>
              <a:t> x 8 = 8 </a:t>
            </a:r>
            <a:r>
              <a:rPr lang="en-US" sz="2397" dirty="0" err="1"/>
              <a:t>trăm</a:t>
            </a:r>
            <a:endParaRPr lang="en-US" sz="2397" dirty="0"/>
          </a:p>
        </p:txBody>
      </p:sp>
      <p:sp>
        <p:nvSpPr>
          <p:cNvPr id="18" name="TextBox 17"/>
          <p:cNvSpPr txBox="1"/>
          <p:nvPr/>
        </p:nvSpPr>
        <p:spPr>
          <a:xfrm>
            <a:off x="2232336" y="6026579"/>
            <a:ext cx="2674130" cy="461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7" dirty="0" err="1"/>
              <a:t>Vậy</a:t>
            </a:r>
            <a:r>
              <a:rPr lang="en-US" sz="2397" dirty="0"/>
              <a:t> 100 x 8 = 800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86015" y="3637120"/>
            <a:ext cx="2773516" cy="461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7" dirty="0"/>
              <a:t>3 </a:t>
            </a:r>
            <a:r>
              <a:rPr lang="en-US" sz="2397" dirty="0" err="1"/>
              <a:t>trăm</a:t>
            </a:r>
            <a:r>
              <a:rPr lang="en-US" sz="2397" dirty="0"/>
              <a:t> x 3 = 9 </a:t>
            </a:r>
            <a:r>
              <a:rPr lang="en-US" sz="2397" dirty="0" err="1"/>
              <a:t>trăm</a:t>
            </a:r>
            <a:endParaRPr lang="en-US" sz="2397" dirty="0"/>
          </a:p>
        </p:txBody>
      </p:sp>
      <p:sp>
        <p:nvSpPr>
          <p:cNvPr id="20" name="TextBox 19"/>
          <p:cNvSpPr txBox="1"/>
          <p:nvPr/>
        </p:nvSpPr>
        <p:spPr>
          <a:xfrm>
            <a:off x="6487188" y="4180306"/>
            <a:ext cx="2674130" cy="461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7" dirty="0" err="1"/>
              <a:t>Vậy</a:t>
            </a:r>
            <a:r>
              <a:rPr lang="en-US" sz="2397" dirty="0"/>
              <a:t> 300 x 3 = 900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84841" y="5597199"/>
            <a:ext cx="2773516" cy="461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7" dirty="0"/>
              <a:t>4 </a:t>
            </a:r>
            <a:r>
              <a:rPr lang="en-US" sz="2397" dirty="0" err="1"/>
              <a:t>trăm</a:t>
            </a:r>
            <a:r>
              <a:rPr lang="en-US" sz="2397" dirty="0"/>
              <a:t> x 2 = 8 </a:t>
            </a:r>
            <a:r>
              <a:rPr lang="en-US" sz="2397" dirty="0" err="1"/>
              <a:t>trăm</a:t>
            </a:r>
            <a:endParaRPr lang="en-US" sz="2397" dirty="0"/>
          </a:p>
        </p:txBody>
      </p:sp>
      <p:sp>
        <p:nvSpPr>
          <p:cNvPr id="22" name="TextBox 21"/>
          <p:cNvSpPr txBox="1"/>
          <p:nvPr/>
        </p:nvSpPr>
        <p:spPr>
          <a:xfrm>
            <a:off x="6284841" y="6178019"/>
            <a:ext cx="2674130" cy="461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7" dirty="0" err="1"/>
              <a:t>Vậy</a:t>
            </a:r>
            <a:r>
              <a:rPr lang="en-US" sz="2397" dirty="0"/>
              <a:t> 400 x 2 = 800</a:t>
            </a:r>
          </a:p>
        </p:txBody>
      </p:sp>
    </p:spTree>
    <p:extLst>
      <p:ext uri="{BB962C8B-B14F-4D97-AF65-F5344CB8AC3E}">
        <p14:creationId xmlns:p14="http://schemas.microsoft.com/office/powerpoint/2010/main" val="327010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7204" t="30303" r="17789" b="58050"/>
          <a:stretch/>
        </p:blipFill>
        <p:spPr>
          <a:xfrm>
            <a:off x="188475" y="432429"/>
            <a:ext cx="7933778" cy="13127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1304" t="41666" r="21889" b="12501"/>
          <a:stretch/>
        </p:blipFill>
        <p:spPr>
          <a:xfrm>
            <a:off x="8424882" y="4348"/>
            <a:ext cx="3767118" cy="2511412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5353992" y="3001944"/>
            <a:ext cx="0" cy="3239662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38738" y="2086996"/>
            <a:ext cx="1435008" cy="5071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96" b="1" u="sng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2696" b="1" u="sng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96" b="1" u="sng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2696" b="1" u="sng" dirty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20570" y="3022529"/>
            <a:ext cx="2666114" cy="1152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899"/>
              </a:spcBef>
              <a:spcAft>
                <a:spcPts val="899"/>
              </a:spcAft>
            </a:pPr>
            <a:r>
              <a:rPr lang="en-US" sz="2696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en-US" sz="2696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vòng</a:t>
            </a:r>
            <a:r>
              <a:rPr lang="en-US" sz="2696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: 320 m</a:t>
            </a:r>
          </a:p>
          <a:p>
            <a:pPr>
              <a:spcBef>
                <a:spcPts val="899"/>
              </a:spcBef>
              <a:spcAft>
                <a:spcPts val="899"/>
              </a:spcAft>
            </a:pPr>
            <a:r>
              <a:rPr lang="en-US" sz="2696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US" sz="2696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vòng</a:t>
            </a:r>
            <a:r>
              <a:rPr lang="en-US" sz="2696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: … m 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80016" y="2659991"/>
            <a:ext cx="1415772" cy="5071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96" b="1" u="sng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696" b="1" u="sng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96" b="1" u="sng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2696" b="1" u="sng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18179" y="3429000"/>
            <a:ext cx="5813408" cy="1888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348"/>
              </a:spcBef>
              <a:spcAft>
                <a:spcPts val="1348"/>
              </a:spcAft>
            </a:pPr>
            <a:r>
              <a:rPr lang="en-US" sz="2696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Đức</a:t>
            </a:r>
            <a:r>
              <a:rPr lang="en-US" sz="2696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96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696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96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chạy</a:t>
            </a:r>
            <a:r>
              <a:rPr lang="en-US" sz="2696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96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696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96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696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96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mét</a:t>
            </a:r>
            <a:r>
              <a:rPr lang="en-US" sz="2696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96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696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spcBef>
                <a:spcPts val="1348"/>
              </a:spcBef>
              <a:spcAft>
                <a:spcPts val="1348"/>
              </a:spcAft>
            </a:pPr>
            <a:r>
              <a:rPr lang="en-US" sz="2696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320 x 3 = 960 (m)</a:t>
            </a:r>
          </a:p>
          <a:p>
            <a:pPr algn="ctr">
              <a:spcBef>
                <a:spcPts val="449"/>
              </a:spcBef>
              <a:spcAft>
                <a:spcPts val="1348"/>
              </a:spcAft>
            </a:pPr>
            <a:r>
              <a:rPr lang="en-US" sz="2696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   </a:t>
            </a:r>
            <a:r>
              <a:rPr lang="en-US" sz="2696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696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96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696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 960 m</a:t>
            </a:r>
          </a:p>
        </p:txBody>
      </p:sp>
    </p:spTree>
    <p:extLst>
      <p:ext uri="{BB962C8B-B14F-4D97-AF65-F5344CB8AC3E}">
        <p14:creationId xmlns:p14="http://schemas.microsoft.com/office/powerpoint/2010/main" val="223934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5754" y="507877"/>
            <a:ext cx="103215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3200" dirty="0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200" dirty="0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200" dirty="0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200" dirty="0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200" dirty="0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dirty="0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3200" dirty="0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320m, </a:t>
            </a:r>
            <a:r>
              <a:rPr lang="en-US" sz="3200" dirty="0" err="1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200" dirty="0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dirty="0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200" dirty="0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200" dirty="0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dirty="0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dirty="0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dirty="0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3200" dirty="0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120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3200" dirty="0">
              <a:solidFill>
                <a:srgbClr val="120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38481" y="2631499"/>
            <a:ext cx="2868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C00000"/>
                </a:solidFill>
                <a:latin typeface="HP001 4 hàng" pitchFamily="34" charset="-93"/>
                <a:cs typeface="Times New Roman" pitchFamily="18" charset="0"/>
              </a:rPr>
              <a:t>Tóm</a:t>
            </a:r>
            <a:r>
              <a:rPr lang="en-US" sz="3200" b="1" u="sng" dirty="0">
                <a:solidFill>
                  <a:srgbClr val="C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C00000"/>
                </a:solidFill>
                <a:latin typeface="HP001 4 hàng" pitchFamily="34" charset="-93"/>
                <a:cs typeface="Times New Roman" pitchFamily="18" charset="0"/>
              </a:rPr>
              <a:t>tắt</a:t>
            </a:r>
            <a:endParaRPr lang="en-US" sz="3200" b="1" u="sng" dirty="0">
              <a:solidFill>
                <a:srgbClr val="C00000"/>
              </a:solidFill>
              <a:latin typeface="HP001 4 hàng" pitchFamily="34" charset="-93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6066" y="3275735"/>
            <a:ext cx="46848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1 </a:t>
            </a:r>
            <a:r>
              <a:rPr lang="en-US" sz="2800" b="1" dirty="0" err="1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vòng</a:t>
            </a:r>
            <a:r>
              <a:rPr lang="en-US" sz="2800" b="1" dirty="0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: 320 m</a:t>
            </a:r>
            <a:endParaRPr lang="en-US" sz="2800" b="1" dirty="0">
              <a:solidFill>
                <a:srgbClr val="120060"/>
              </a:solidFill>
              <a:latin typeface="HP001 4 hàng" pitchFamily="34" charset="-93"/>
              <a:cs typeface="Times New Roman" pitchFamily="18" charset="0"/>
            </a:endParaRPr>
          </a:p>
          <a:p>
            <a:pPr algn="just"/>
            <a:r>
              <a:rPr lang="en-US" sz="2800" b="1" dirty="0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3 </a:t>
            </a:r>
            <a:r>
              <a:rPr lang="en-US" sz="2800" b="1" dirty="0" err="1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vòng</a:t>
            </a:r>
            <a:r>
              <a:rPr lang="en-US" sz="2800" b="1" dirty="0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: </a:t>
            </a:r>
            <a:r>
              <a:rPr lang="en-US" sz="2800" b="1" dirty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… </a:t>
            </a:r>
            <a:r>
              <a:rPr lang="en-US" sz="2800" b="1" dirty="0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m?</a:t>
            </a:r>
            <a:endParaRPr lang="en-US" sz="2800" b="1" dirty="0">
              <a:solidFill>
                <a:srgbClr val="120060"/>
              </a:solidFill>
              <a:latin typeface="HP001 4 hàng" pitchFamily="34" charset="-93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147829" y="2700771"/>
            <a:ext cx="0" cy="2133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147829" y="2600757"/>
            <a:ext cx="647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C00000"/>
                </a:solidFill>
                <a:latin typeface="HP001 4 hàng" pitchFamily="34" charset="-93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C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C00000"/>
                </a:solidFill>
                <a:latin typeface="HP001 4 hàng" pitchFamily="34" charset="-93"/>
                <a:cs typeface="Times New Roman" pitchFamily="18" charset="0"/>
              </a:rPr>
              <a:t>giải</a:t>
            </a:r>
            <a:r>
              <a:rPr lang="en-US" sz="2800" b="1" u="sng" dirty="0">
                <a:solidFill>
                  <a:srgbClr val="C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Đức</a:t>
            </a:r>
            <a:r>
              <a:rPr lang="en-US" sz="2800" b="1" dirty="0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đã</a:t>
            </a:r>
            <a:r>
              <a:rPr lang="en-US" sz="2800" b="1" dirty="0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chạy</a:t>
            </a:r>
            <a:r>
              <a:rPr lang="en-US" sz="2800" b="1" dirty="0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mét</a:t>
            </a:r>
            <a:r>
              <a:rPr lang="en-US" sz="2800" b="1" dirty="0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:</a:t>
            </a:r>
            <a:endParaRPr lang="en-US" sz="2800" b="1" dirty="0">
              <a:solidFill>
                <a:srgbClr val="120060"/>
              </a:solidFill>
              <a:latin typeface="HP001 4 hàng" pitchFamily="34" charset="-93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14367" y="4068448"/>
            <a:ext cx="4877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Đáp</a:t>
            </a:r>
            <a:r>
              <a:rPr lang="en-US" sz="2800" b="1" dirty="0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: </a:t>
            </a:r>
            <a:r>
              <a:rPr lang="en-US" sz="2800" b="1" dirty="0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960 m</a:t>
            </a:r>
            <a:endParaRPr lang="en-US" sz="2800" b="1" dirty="0">
              <a:solidFill>
                <a:srgbClr val="120060"/>
              </a:solidFill>
              <a:latin typeface="HP001 4 hàng" pitchFamily="34" charset="-93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59368" y="3545228"/>
            <a:ext cx="3853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320 x 3 = 960 (m)</a:t>
            </a:r>
            <a:endParaRPr lang="en-US" sz="2800" b="1" dirty="0">
              <a:solidFill>
                <a:srgbClr val="120060"/>
              </a:solidFill>
              <a:latin typeface="HP001 4 hàng" pitchFamily="34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27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5" name="WordArt 7"/>
          <p:cNvSpPr>
            <a:spLocks noChangeArrowheads="1" noChangeShapeType="1" noTextEdit="1"/>
          </p:cNvSpPr>
          <p:nvPr/>
        </p:nvSpPr>
        <p:spPr bwMode="auto">
          <a:xfrm>
            <a:off x="2743200" y="3018972"/>
            <a:ext cx="6836229" cy="162922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61433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4" name="Picture 12" descr="ros00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357796"/>
            <a:ext cx="3333750" cy="256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Anh dep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840" y="-101600"/>
            <a:ext cx="12424229" cy="718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34"/>
          <p:cNvSpPr>
            <a:spLocks noChangeArrowheads="1"/>
          </p:cNvSpPr>
          <p:nvPr/>
        </p:nvSpPr>
        <p:spPr bwMode="auto">
          <a:xfrm>
            <a:off x="-101600" y="0"/>
            <a:ext cx="1973943" cy="1509486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4" name="AutoShape 34"/>
          <p:cNvSpPr>
            <a:spLocks noChangeArrowheads="1"/>
          </p:cNvSpPr>
          <p:nvPr/>
        </p:nvSpPr>
        <p:spPr bwMode="auto">
          <a:xfrm>
            <a:off x="10421258" y="5573486"/>
            <a:ext cx="1905454" cy="1284514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5" name="AutoShape 35"/>
          <p:cNvSpPr>
            <a:spLocks noChangeArrowheads="1"/>
          </p:cNvSpPr>
          <p:nvPr/>
        </p:nvSpPr>
        <p:spPr bwMode="auto">
          <a:xfrm rot="16200000">
            <a:off x="74613" y="4933948"/>
            <a:ext cx="1628775" cy="19812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6" name="AutoShape 35"/>
          <p:cNvSpPr>
            <a:spLocks noChangeArrowheads="1"/>
          </p:cNvSpPr>
          <p:nvPr/>
        </p:nvSpPr>
        <p:spPr bwMode="auto">
          <a:xfrm rot="16200000">
            <a:off x="10785363" y="-77674"/>
            <a:ext cx="1177245" cy="1332594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40139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2177716" y="3099748"/>
            <a:ext cx="755583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  <a:endParaRPr sz="4800" b="1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" descr="C:\Users\ADMIN\Desktop\Bach tuyet\54774f4bc8287c7337fadd5fbb419da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" descr="C:\Users\ADMIN\Desktop\Bach tuyet\Snow_white_transparent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78400" y="2722179"/>
            <a:ext cx="1243539" cy="2680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" descr="C:\Users\ADMIN\Desktop\Bach tuyet\43ebd44d263606f876d42fd2f199ea61 (4)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338519">
            <a:off x="10592437" y="4662277"/>
            <a:ext cx="1880249" cy="2689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" descr="C:\Users\ADMIN\Desktop\Bach tuyet\43ebd44d263606f876d42fd2f199ea61 (7)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148075" y="4667665"/>
            <a:ext cx="1913197" cy="25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" descr="C:\Users\ADMIN\Desktop\Bach tuyet\RjAwOTQ4MTUyNEI3QjJCRTc2RjA6ZDA1ZjJmYTY2MjBkNDYzY2ZlZDNiOTA1Y2YxYTk1NzA6Ojo6OjA=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06265">
            <a:off x="9011" y="4789835"/>
            <a:ext cx="2123621" cy="2411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" descr="C:\Users\ADMIN\Desktop\Bach tuyet\43ebd44d263606f876d42fd2f199ea61 (2)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427022">
            <a:off x="7736843" y="4957294"/>
            <a:ext cx="1831975" cy="2476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" descr="C:\Users\ADMIN\Desktop\Bach tuyet\43ebd44d263606f876d42fd2f199ea61 (3)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082524" y="5232399"/>
            <a:ext cx="2212453" cy="203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" descr="C:\Users\ADMIN\Desktop\Bach tuyet\43ebd44d263606f876d42fd2f199ea61 (5)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1608799">
            <a:off x="1408602" y="4577567"/>
            <a:ext cx="1656967" cy="264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" descr="C:\Users\ADMIN\Desktop\Bach tuyet\43ebd44d263606f876d42fd2f199ea61 (8)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448800" y="4363395"/>
            <a:ext cx="2111365" cy="2902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" descr="C:\Users\ADMIN\Desktop\Bach tuyet\511929473-photo-clip-tree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775200" y="-2947963"/>
            <a:ext cx="9770739" cy="103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" descr="C:\Users\ADMIN\Desktop\Bach tuyet\511929473-photo-clip-tree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1219199" y="-2825162"/>
            <a:ext cx="6078553" cy="103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" descr="C:\Users\ADMIN\Desktop\Tai nguyen thiet ke tro choi\Bảng gỗ\wooden-blank-sign-clipart-1.jp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784883" y="-1955800"/>
            <a:ext cx="9187917" cy="407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CHƠI TRỐN TÌM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CÙNG BẠCH TUYẾT VÀ 7 CHÚ LÙN</a:t>
            </a:r>
            <a:endParaRPr dirty="0"/>
          </a:p>
        </p:txBody>
      </p:sp>
      <p:pic>
        <p:nvPicPr>
          <p:cNvPr id="210" name="Google Shape;210;p3" descr="C:\Users\ADMIN\Desktop\Tai nguyen thiet ke tro choi\Angry birds epic birds\1505573783630 (2).png">
            <a:hlinkClick r:id="rId16" action="ppaction://hlinksldjump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600170" y="5901542"/>
            <a:ext cx="1426197" cy="780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751695" y="-85725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338093" y="624304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9;p2"/>
          <p:cNvSpPr txBox="1"/>
          <p:nvPr/>
        </p:nvSpPr>
        <p:spPr>
          <a:xfrm>
            <a:off x="4549966" y="244254"/>
            <a:ext cx="377588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LUẬT CHƠI</a:t>
            </a:r>
            <a:endParaRPr sz="4400" b="1" i="0" u="none" strike="noStrike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文本占位符 1">
            <a:extLst>
              <a:ext uri="{FF2B5EF4-FFF2-40B4-BE49-F238E27FC236}">
                <a16:creationId xmlns:a16="http://schemas.microsoft.com/office/drawing/2014/main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802106" y="2374232"/>
            <a:ext cx="10189050" cy="29357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đang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trốn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rừng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Công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Bạch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Tuyết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nhiệm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vụ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err="1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 smtClean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Muốn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Bạch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tuyết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phải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trả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lời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đúng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trò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chơi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đưa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altLang="zh-CN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189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" descr="C:\Users\ADMIN\Desktop\Bach tuyet\ 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1"/>
            <a:ext cx="12192000" cy="6861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" descr="C:\Users\ADMIN\Desktop\Bach tuyet\esquilo001.gif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128333" flipH="1">
            <a:off x="5085415" y="4860489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4" descr="C:\Users\ADMIN\Desktop\Bach tuyet\767e08fbae2de8679fbba6d8cecba19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247476" flipH="1">
            <a:off x="2470377" y="4994982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4" descr="C:\Users\ADMIN\Desktop\Bach tuyet\Doc23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827354">
            <a:off x="10020325" y="4028629"/>
            <a:ext cx="1543159" cy="228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792460" y="-627920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364830" y="-627920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4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128121" y="-369317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" descr="C:\Users\ADMIN\Desktop\Bach tuyet\511929473-photo-clip-tree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721329" y="-627920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" descr="C:\Users\ADMIN\Desktop\Bach tuyet\Snow_white_transparent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85359" y="3430814"/>
            <a:ext cx="1825347" cy="393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" descr="C:\Users\ADMIN\Desktop\Tai nguyen thiet ke tro choi\Bảng gỗ\wooden-blank-sign-clipart-1.jpg"/>
          <p:cNvPicPr preferRelativeResize="0"/>
          <p:nvPr/>
        </p:nvPicPr>
        <p:blipFill rotWithShape="1">
          <a:blip r:embed="rId15">
            <a:alphaModFix/>
          </a:blip>
          <a:srcRect t="46537"/>
          <a:stretch/>
        </p:blipFill>
        <p:spPr>
          <a:xfrm>
            <a:off x="2542862" y="0"/>
            <a:ext cx="7921939" cy="2181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"/>
          <p:cNvSpPr/>
          <p:nvPr/>
        </p:nvSpPr>
        <p:spPr>
          <a:xfrm>
            <a:off x="1597917" y="2471837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A. 30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8" name="Google Shape;228;p4"/>
          <p:cNvSpPr/>
          <p:nvPr/>
        </p:nvSpPr>
        <p:spPr>
          <a:xfrm>
            <a:off x="4977740" y="2486297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B.60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" name="Google Shape;230;p4"/>
          <p:cNvSpPr/>
          <p:nvPr/>
        </p:nvSpPr>
        <p:spPr>
          <a:xfrm>
            <a:off x="8272414" y="2445977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C. </a:t>
            </a:r>
            <a:r>
              <a:rPr lang="en-US" sz="4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90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1" name="Google Shape;231;p4"/>
          <p:cNvSpPr txBox="1"/>
          <p:nvPr/>
        </p:nvSpPr>
        <p:spPr>
          <a:xfrm>
            <a:off x="4225384" y="921633"/>
            <a:ext cx="487172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30 × 3 </a:t>
            </a:r>
            <a:r>
              <a:rPr lang="en-US" sz="5400" b="1" i="0" u="none" strike="noStrike" cap="none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= 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?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2" name="Google Shape;232;p4"/>
          <p:cNvSpPr/>
          <p:nvPr/>
        </p:nvSpPr>
        <p:spPr>
          <a:xfrm>
            <a:off x="6334939" y="3667357"/>
            <a:ext cx="4247568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 RỒI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3" name="Google Shape;233;p4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272119" y="76200"/>
            <a:ext cx="1617133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34513" y="606285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7" grpId="0" animBg="1"/>
      <p:bldP spid="228" grpId="0" animBg="1"/>
      <p:bldP spid="2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5" descr="C:\Users\ADMIN\Desktop\Bach tuyet\54774f4bc8287c7337fadd5fbb419da6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5" descr="C:\Users\ADMIN\Desktop\Bach tuyet\Bambi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244661" flipH="1">
            <a:off x="3278445" y="3823499"/>
            <a:ext cx="13208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5" descr="C:\Users\ADMIN\Desktop\Bach tuyet\767e08fbae2de8679fbba6d8cecba19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247476" flipH="1">
            <a:off x="8504048" y="4385149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5" descr="C:\Users\ADMIN\Desktop\Bach tuyet\43ebd44d263606f876d42fd2f199ea61 (7)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116409" flipH="1">
            <a:off x="5873242" y="3818719"/>
            <a:ext cx="1789713" cy="2413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5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839457" y="-662471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5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950681" y="-1297726"/>
            <a:ext cx="7213600" cy="8309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5" descr="C:\Users\ADMIN\Desktop\Bach tuyet\511929473-photo-clip-tree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338864" y="-807889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5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71168" y="-444344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5" descr="C:\Users\ADMIN\Desktop\Tai nguyen thiet ke tro choi\Bảng gỗ\wooden-blank-sign-clipart-1.jpg"/>
          <p:cNvPicPr preferRelativeResize="0"/>
          <p:nvPr/>
        </p:nvPicPr>
        <p:blipFill rotWithShape="1">
          <a:blip r:embed="rId14">
            <a:alphaModFix/>
          </a:blip>
          <a:srcRect t="47938"/>
          <a:stretch/>
        </p:blipFill>
        <p:spPr>
          <a:xfrm>
            <a:off x="2593645" y="112429"/>
            <a:ext cx="7921939" cy="212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5"/>
          <p:cNvSpPr txBox="1"/>
          <p:nvPr/>
        </p:nvSpPr>
        <p:spPr>
          <a:xfrm>
            <a:off x="3527406" y="862933"/>
            <a:ext cx="5892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54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14</a:t>
            </a:r>
            <a:r>
              <a:rPr lang="en-US" sz="5400" b="1" i="0" u="none" strike="noStrike" cap="none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×</a:t>
            </a:r>
            <a:r>
              <a:rPr lang="en-US" sz="5400" b="1" i="0" u="none" strike="noStrike" cap="none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2 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= ?</a:t>
            </a:r>
            <a:endParaRPr sz="5400" b="1" i="0" u="none" strike="noStrike" cap="none" dirty="0">
              <a:solidFill>
                <a:srgbClr val="FFFF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249" name="Google Shape;249;p5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270067" y="550174"/>
            <a:ext cx="1617133" cy="687477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5"/>
          <p:cNvSpPr/>
          <p:nvPr/>
        </p:nvSpPr>
        <p:spPr>
          <a:xfrm>
            <a:off x="4940123" y="4237168"/>
            <a:ext cx="4891302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 RỒI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1" name="Google Shape;251;p5"/>
          <p:cNvSpPr/>
          <p:nvPr/>
        </p:nvSpPr>
        <p:spPr>
          <a:xfrm>
            <a:off x="2348128" y="2403163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A. </a:t>
            </a:r>
            <a:r>
              <a:rPr lang="en-US" sz="4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26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2" name="Google Shape;252;p5"/>
          <p:cNvSpPr/>
          <p:nvPr/>
        </p:nvSpPr>
        <p:spPr>
          <a:xfrm>
            <a:off x="8543135" y="2334794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B. </a:t>
            </a:r>
            <a:r>
              <a:rPr lang="en-US" sz="5335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16</a:t>
            </a:r>
            <a:endParaRPr sz="5335" b="0" i="0" u="none" strike="noStrike" cap="none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53" name="Google Shape;253;p5"/>
          <p:cNvSpPr/>
          <p:nvPr/>
        </p:nvSpPr>
        <p:spPr>
          <a:xfrm>
            <a:off x="5435344" y="2418986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B.28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5" name="Google Shape;255;p5" descr="C:\Users\ADMIN\Desktop\Bach tuyet\Blanca_Nieves.8.pn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flipH="1">
            <a:off x="-227371" y="3455232"/>
            <a:ext cx="2287981" cy="3969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5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flipH="1">
            <a:off x="203201" y="506323"/>
            <a:ext cx="1646767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47302" y="592312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</p:childTnLst>
        </p:cTn>
      </p:par>
    </p:tnLst>
    <p:bldLst>
      <p:bldP spid="251" grpId="0" animBg="1"/>
      <p:bldP spid="252" grpId="0" animBg="1"/>
      <p:bldP spid="2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6" descr="C:\Users\ADMIN\Desktop\Bach tuyet\b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6" descr="C:\Users\ADMIN\Desktop\Bach tuyet\esquilo001.gif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128333" flipH="1">
            <a:off x="7340875" y="4702316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6" descr="C:\Users\ADMIN\Desktop\Bach tuyet\767e08fbae2de8679fbba6d8cecba19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247476" flipH="1">
            <a:off x="4768623" y="4677444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6" descr="C:\Users\ADMIN\Desktop\Bach tuyet\43ebd44d263606f876d42fd2f199ea61 (2)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188953">
            <a:off x="2218663" y="3854845"/>
            <a:ext cx="2076448" cy="2807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6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395634" y="-565105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6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74168" y="-678796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6" descr="C:\Users\ADMIN\Desktop\Bach tuyet\511929473-photo-clip-tree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058834" y="-634494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6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642443" y="-486466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6" descr="C:\Users\ADMIN\Desktop\Tai nguyen thiet ke tro choi\Bảng gỗ\wooden-blank-sign-clipart-1.jpg"/>
          <p:cNvPicPr preferRelativeResize="0"/>
          <p:nvPr/>
        </p:nvPicPr>
        <p:blipFill rotWithShape="1">
          <a:blip r:embed="rId14">
            <a:alphaModFix/>
          </a:blip>
          <a:srcRect t="42558"/>
          <a:stretch/>
        </p:blipFill>
        <p:spPr>
          <a:xfrm>
            <a:off x="2099076" y="-72189"/>
            <a:ext cx="7921939" cy="2343581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6"/>
          <p:cNvSpPr txBox="1"/>
          <p:nvPr/>
        </p:nvSpPr>
        <p:spPr>
          <a:xfrm>
            <a:off x="3299835" y="837961"/>
            <a:ext cx="5892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54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112</a:t>
            </a:r>
            <a:r>
              <a:rPr lang="en-US" sz="5400" b="1" i="0" u="none" strike="noStrike" cap="none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×</a:t>
            </a:r>
            <a:r>
              <a:rPr lang="en-US" sz="5400" b="1" i="0" u="none" strike="noStrike" cap="none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2 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= </a:t>
            </a:r>
            <a:r>
              <a:rPr lang="en-US" sz="5400" b="1" i="0" u="none" strike="noStrike" cap="none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?</a:t>
            </a:r>
            <a:endParaRPr sz="5400" b="1" i="0" u="none" strike="noStrike" cap="none" dirty="0">
              <a:solidFill>
                <a:srgbClr val="FFFF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272" name="Google Shape;272;p6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198375" y="381000"/>
            <a:ext cx="1617133" cy="687477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6"/>
          <p:cNvSpPr/>
          <p:nvPr/>
        </p:nvSpPr>
        <p:spPr>
          <a:xfrm>
            <a:off x="2810615" y="3505185"/>
            <a:ext cx="4504585" cy="2278031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 RỒI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4" name="Google Shape;274;p6"/>
          <p:cNvSpPr/>
          <p:nvPr/>
        </p:nvSpPr>
        <p:spPr>
          <a:xfrm>
            <a:off x="1828800" y="2514646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A. </a:t>
            </a:r>
            <a:r>
              <a:rPr lang="en-US" sz="4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224</a:t>
            </a:r>
            <a:endParaRPr sz="4800" b="0" i="0" u="none" strike="noStrike" cap="none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75" name="Google Shape;275;p6"/>
          <p:cNvSpPr/>
          <p:nvPr/>
        </p:nvSpPr>
        <p:spPr>
          <a:xfrm>
            <a:off x="4876800" y="2548378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B. </a:t>
            </a:r>
            <a:r>
              <a:rPr lang="en-US" sz="5335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24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" name="Google Shape;276;p6"/>
          <p:cNvSpPr/>
          <p:nvPr/>
        </p:nvSpPr>
        <p:spPr>
          <a:xfrm>
            <a:off x="8014154" y="2548378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C. </a:t>
            </a:r>
            <a:r>
              <a:rPr lang="en-US" sz="5335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114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8" name="Google Shape;278;p6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flipH="1">
            <a:off x="385234" y="303123"/>
            <a:ext cx="1646767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6" descr="C:\Users\ADMIN\Desktop\Bach tuyet\43ebd44d263606f876d42fd2f199ea61 (6).jpg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flipH="1">
            <a:off x="-304800" y="3077075"/>
            <a:ext cx="2705608" cy="3853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20790" y="603134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4"/>
                  </p:tgtEl>
                </p:cond>
              </p:nextCondLst>
            </p:seq>
            <p:audio>
              <p:cMediaNode vol="80000" mute="1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74" grpId="0" animBg="1"/>
      <p:bldP spid="275" grpId="0" animBg="1"/>
      <p:bldP spid="27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344778" y="1777163"/>
            <a:ext cx="820553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HOẠT ĐỘNG LUYỆN TẬP</a:t>
            </a:r>
            <a:endParaRPr sz="4800" b="1" i="0" u="none" strike="noStrike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" y="1179095"/>
            <a:ext cx="12023558" cy="56789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5446" y="2571733"/>
            <a:ext cx="8085221" cy="645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lang="en-US" altLang="en-US" sz="3600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51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30297636"/>
</p:tagLst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1554</TotalTime>
  <Words>390</Words>
  <Application>Microsoft Office PowerPoint</Application>
  <PresentationFormat>Widescreen</PresentationFormat>
  <Paragraphs>115</Paragraphs>
  <Slides>17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Century Gothic</vt:lpstr>
      <vt:lpstr>HP001 4 hàng</vt:lpstr>
      <vt:lpstr>Times New Roman</vt:lpstr>
      <vt:lpstr>UTM Avo</vt:lpstr>
      <vt:lpstr>Wingdings</vt:lpstr>
      <vt:lpstr>Wingdings 3</vt:lpstr>
      <vt:lpstr>幼圆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198</cp:revision>
  <dcterms:created xsi:type="dcterms:W3CDTF">2021-02-20T02:56:00Z</dcterms:created>
  <dcterms:modified xsi:type="dcterms:W3CDTF">2022-11-27T09:09:49Z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