
<file path=[Content_Types].xml><?xml version="1.0" encoding="utf-8"?>
<Types xmlns="http://schemas.openxmlformats.org/package/2006/content-types">
  <Default Extension="png" ContentType="image/png"/>
  <Default Extension="bin" ContentType="application/vnd.ms-office.activeX"/>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32"/>
  </p:notesMasterIdLst>
  <p:sldIdLst>
    <p:sldId id="318" r:id="rId2"/>
    <p:sldId id="257" r:id="rId3"/>
    <p:sldId id="287" r:id="rId4"/>
    <p:sldId id="266" r:id="rId5"/>
    <p:sldId id="261" r:id="rId6"/>
    <p:sldId id="270" r:id="rId7"/>
    <p:sldId id="274" r:id="rId8"/>
    <p:sldId id="307" r:id="rId9"/>
    <p:sldId id="308" r:id="rId10"/>
    <p:sldId id="309" r:id="rId11"/>
    <p:sldId id="275" r:id="rId12"/>
    <p:sldId id="310" r:id="rId13"/>
    <p:sldId id="320" r:id="rId14"/>
    <p:sldId id="311" r:id="rId15"/>
    <p:sldId id="276" r:id="rId16"/>
    <p:sldId id="312" r:id="rId17"/>
    <p:sldId id="263" r:id="rId18"/>
    <p:sldId id="262" r:id="rId19"/>
    <p:sldId id="280" r:id="rId20"/>
    <p:sldId id="281" r:id="rId21"/>
    <p:sldId id="282" r:id="rId22"/>
    <p:sldId id="283" r:id="rId23"/>
    <p:sldId id="284" r:id="rId24"/>
    <p:sldId id="315" r:id="rId25"/>
    <p:sldId id="260" r:id="rId26"/>
    <p:sldId id="285" r:id="rId27"/>
    <p:sldId id="288" r:id="rId28"/>
    <p:sldId id="264" r:id="rId29"/>
    <p:sldId id="316" r:id="rId30"/>
    <p:sldId id="26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CC00CC"/>
    <a:srgbClr val="0000FF"/>
    <a:srgbClr val="ABDA2A"/>
    <a:srgbClr val="7DCC32"/>
    <a:srgbClr val="262626"/>
    <a:srgbClr val="FFFF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78" autoAdjust="0"/>
    <p:restoredTop sz="83687" autoAdjust="0"/>
  </p:normalViewPr>
  <p:slideViewPr>
    <p:cSldViewPr snapToGrid="0">
      <p:cViewPr varScale="1">
        <p:scale>
          <a:sx n="61" d="100"/>
          <a:sy n="61" d="100"/>
        </p:scale>
        <p:origin x="690" y="78"/>
      </p:cViewPr>
      <p:guideLst/>
    </p:cSldViewPr>
  </p:slideViewPr>
  <p:notesTextViewPr>
    <p:cViewPr>
      <p:scale>
        <a:sx n="150" d="100"/>
        <a:sy n="150" d="100"/>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D0E66-46D7-4B7D-BA28-7A85180D5968}" type="datetimeFigureOut">
              <a:rPr lang="en-US" smtClean="0"/>
              <a:t>27/11/2022</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64898D-60F4-4B9F-BB41-F03D4893E50F}" type="slidenum">
              <a:rPr lang="en-US" smtClean="0"/>
              <a:t>‹#›</a:t>
            </a:fld>
            <a:endParaRPr lang="en-US"/>
          </a:p>
        </p:txBody>
      </p:sp>
    </p:spTree>
    <p:extLst>
      <p:ext uri="{BB962C8B-B14F-4D97-AF65-F5344CB8AC3E}">
        <p14:creationId xmlns:p14="http://schemas.microsoft.com/office/powerpoint/2010/main" val="2070548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GV tự gõ thêm các từ khó đối với hs của mình</a:t>
            </a:r>
          </a:p>
        </p:txBody>
      </p:sp>
      <p:sp>
        <p:nvSpPr>
          <p:cNvPr id="4" name="Chỗ dành sẵn cho Số hiệu Bản chiếu 3"/>
          <p:cNvSpPr>
            <a:spLocks noGrp="1"/>
          </p:cNvSpPr>
          <p:nvPr>
            <p:ph type="sldNum" sz="quarter" idx="5"/>
          </p:nvPr>
        </p:nvSpPr>
        <p:spPr/>
        <p:txBody>
          <a:bodyPr/>
          <a:lstStyle/>
          <a:p>
            <a:fld id="{FD64898D-60F4-4B9F-BB41-F03D4893E50F}" type="slidenum">
              <a:rPr lang="en-US" smtClean="0"/>
              <a:t>7</a:t>
            </a:fld>
            <a:endParaRPr lang="en-US"/>
          </a:p>
        </p:txBody>
      </p:sp>
    </p:spTree>
    <p:extLst>
      <p:ext uri="{BB962C8B-B14F-4D97-AF65-F5344CB8AC3E}">
        <p14:creationId xmlns:p14="http://schemas.microsoft.com/office/powerpoint/2010/main" val="3260596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HS TL gv gõ nhanh lên màn hình</a:t>
            </a:r>
          </a:p>
        </p:txBody>
      </p:sp>
      <p:sp>
        <p:nvSpPr>
          <p:cNvPr id="4" name="Chỗ dành sẵn cho Số hiệu Bản chiếu 3"/>
          <p:cNvSpPr>
            <a:spLocks noGrp="1"/>
          </p:cNvSpPr>
          <p:nvPr>
            <p:ph type="sldNum" sz="quarter" idx="5"/>
          </p:nvPr>
        </p:nvSpPr>
        <p:spPr/>
        <p:txBody>
          <a:bodyPr/>
          <a:lstStyle/>
          <a:p>
            <a:fld id="{FD64898D-60F4-4B9F-BB41-F03D4893E50F}" type="slidenum">
              <a:rPr lang="en-US" smtClean="0"/>
              <a:t>19</a:t>
            </a:fld>
            <a:endParaRPr lang="en-US"/>
          </a:p>
        </p:txBody>
      </p:sp>
    </p:spTree>
    <p:extLst>
      <p:ext uri="{BB962C8B-B14F-4D97-AF65-F5344CB8AC3E}">
        <p14:creationId xmlns:p14="http://schemas.microsoft.com/office/powerpoint/2010/main" val="4150120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FD64898D-60F4-4B9F-BB41-F03D4893E50F}" type="slidenum">
              <a:rPr lang="en-US" smtClean="0"/>
              <a:t>26</a:t>
            </a:fld>
            <a:endParaRPr lang="en-US"/>
          </a:p>
        </p:txBody>
      </p:sp>
    </p:spTree>
    <p:extLst>
      <p:ext uri="{BB962C8B-B14F-4D97-AF65-F5344CB8AC3E}">
        <p14:creationId xmlns:p14="http://schemas.microsoft.com/office/powerpoint/2010/main" val="929486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a,b, c hoặc 1,2,3 để hiện mũi tên</a:t>
            </a:r>
          </a:p>
        </p:txBody>
      </p:sp>
      <p:sp>
        <p:nvSpPr>
          <p:cNvPr id="4" name="Chỗ dành sẵn cho Số hiệu Bản chiếu 3"/>
          <p:cNvSpPr>
            <a:spLocks noGrp="1"/>
          </p:cNvSpPr>
          <p:nvPr>
            <p:ph type="sldNum" sz="quarter" idx="5"/>
          </p:nvPr>
        </p:nvSpPr>
        <p:spPr/>
        <p:txBody>
          <a:bodyPr/>
          <a:lstStyle/>
          <a:p>
            <a:fld id="{FD64898D-60F4-4B9F-BB41-F03D4893E50F}" type="slidenum">
              <a:rPr lang="en-US" smtClean="0"/>
              <a:t>27</a:t>
            </a:fld>
            <a:endParaRPr lang="en-US"/>
          </a:p>
        </p:txBody>
      </p:sp>
    </p:spTree>
    <p:extLst>
      <p:ext uri="{BB962C8B-B14F-4D97-AF65-F5344CB8AC3E}">
        <p14:creationId xmlns:p14="http://schemas.microsoft.com/office/powerpoint/2010/main" val="25671987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BF47EB3-531B-ABB1-8C8E-1AF79B8A4346}"/>
              </a:ext>
            </a:extLst>
          </p:cNvPr>
          <p:cNvGrpSpPr/>
          <p:nvPr userDrawn="1"/>
        </p:nvGrpSpPr>
        <p:grpSpPr>
          <a:xfrm>
            <a:off x="-51881" y="-40506"/>
            <a:ext cx="12295762" cy="2713375"/>
            <a:chOff x="-51881" y="-1175910"/>
            <a:chExt cx="12295762" cy="2713375"/>
          </a:xfrm>
        </p:grpSpPr>
        <p:sp>
          <p:nvSpPr>
            <p:cNvPr id="13" name="Rectangle 12">
              <a:extLst>
                <a:ext uri="{FF2B5EF4-FFF2-40B4-BE49-F238E27FC236}">
                  <a16:creationId xmlns:a16="http://schemas.microsoft.com/office/drawing/2014/main" id="{A3B2C702-E647-60F3-5B78-540B1397AE91}"/>
                </a:ext>
              </a:extLst>
            </p:cNvPr>
            <p:cNvSpPr/>
            <p:nvPr userDrawn="1"/>
          </p:nvSpPr>
          <p:spPr>
            <a:xfrm>
              <a:off x="-51881" y="-549104"/>
              <a:ext cx="12295762" cy="208656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a16="http://schemas.microsoft.com/office/drawing/2014/main" id="{E1D5C1D5-D96F-C2EC-5C1D-68F94175CD82}"/>
                </a:ext>
              </a:extLst>
            </p:cNvPr>
            <p:cNvSpPr/>
            <p:nvPr userDrawn="1"/>
          </p:nvSpPr>
          <p:spPr>
            <a:xfrm>
              <a:off x="-51881" y="-862507"/>
              <a:ext cx="12295762" cy="208656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FEC6DD56-68D9-7E22-8EFB-50F1379C5B79}"/>
                </a:ext>
              </a:extLst>
            </p:cNvPr>
            <p:cNvSpPr/>
            <p:nvPr userDrawn="1"/>
          </p:nvSpPr>
          <p:spPr>
            <a:xfrm>
              <a:off x="-51881" y="-1175910"/>
              <a:ext cx="12295762" cy="208656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3" name="Picture 2" descr="Logo, company name&#10;&#10;Description automatically generated">
            <a:extLst>
              <a:ext uri="{FF2B5EF4-FFF2-40B4-BE49-F238E27FC236}">
                <a16:creationId xmlns:a16="http://schemas.microsoft.com/office/drawing/2014/main" id="{757997BB-E157-E8F1-D8B4-D62DB93A553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00800" y="0"/>
            <a:ext cx="1391200" cy="1761814"/>
          </a:xfrm>
          <a:prstGeom prst="rect">
            <a:avLst/>
          </a:prstGeom>
        </p:spPr>
      </p:pic>
      <p:sp>
        <p:nvSpPr>
          <p:cNvPr id="8" name="TextBox 7">
            <a:extLst>
              <a:ext uri="{FF2B5EF4-FFF2-40B4-BE49-F238E27FC236}">
                <a16:creationId xmlns:a16="http://schemas.microsoft.com/office/drawing/2014/main" id="{7F657D12-366B-103A-5DDF-B7769EA656A2}"/>
              </a:ext>
            </a:extLst>
          </p:cNvPr>
          <p:cNvSpPr txBox="1"/>
          <p:nvPr userDrawn="1"/>
        </p:nvSpPr>
        <p:spPr>
          <a:xfrm>
            <a:off x="3373097" y="827784"/>
            <a:ext cx="8260080" cy="1323439"/>
          </a:xfrm>
          <a:prstGeom prst="rect">
            <a:avLst/>
          </a:prstGeom>
          <a:noFill/>
        </p:spPr>
        <p:txBody>
          <a:bodyPr wrap="square" rtlCol="0">
            <a:spAutoFit/>
          </a:bodyPr>
          <a:lstStyle/>
          <a:p>
            <a:pPr algn="ctr"/>
            <a:r>
              <a:rPr lang="en-US" sz="8000" dirty="0" err="1">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Tiếng</a:t>
            </a:r>
            <a:r>
              <a:rPr lang="en-US" sz="8000" dirty="0">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 </a:t>
            </a:r>
            <a:r>
              <a:rPr lang="en-US" sz="8000" dirty="0" err="1">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Việt</a:t>
            </a:r>
            <a:r>
              <a:rPr lang="en-US" sz="8000" dirty="0">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 3</a:t>
            </a:r>
          </a:p>
        </p:txBody>
      </p:sp>
      <p:pic>
        <p:nvPicPr>
          <p:cNvPr id="18" name="Picture 17">
            <a:extLst>
              <a:ext uri="{FF2B5EF4-FFF2-40B4-BE49-F238E27FC236}">
                <a16:creationId xmlns:a16="http://schemas.microsoft.com/office/drawing/2014/main" id="{8129A0D9-9B03-FEDF-B9D4-4560491131CB}"/>
              </a:ext>
            </a:extLst>
          </p:cNvPr>
          <p:cNvPicPr>
            <a:picLocks noChangeAspect="1"/>
          </p:cNvPicPr>
          <p:nvPr userDrawn="1"/>
        </p:nvPicPr>
        <p:blipFill rotWithShape="1">
          <a:blip r:embed="rId3">
            <a:duotone>
              <a:schemeClr val="accent4">
                <a:shade val="45000"/>
                <a:satMod val="135000"/>
              </a:schemeClr>
              <a:prstClr val="white"/>
            </a:duotone>
          </a:blip>
          <a:srcRect l="39046" t="29565"/>
          <a:stretch/>
        </p:blipFill>
        <p:spPr>
          <a:xfrm>
            <a:off x="-51881" y="-40506"/>
            <a:ext cx="4035682" cy="4676246"/>
          </a:xfrm>
          <a:prstGeom prst="rect">
            <a:avLst/>
          </a:prstGeom>
        </p:spPr>
      </p:pic>
      <p:sp>
        <p:nvSpPr>
          <p:cNvPr id="4" name="TextBox 3">
            <a:extLst>
              <a:ext uri="{FF2B5EF4-FFF2-40B4-BE49-F238E27FC236}">
                <a16:creationId xmlns:a16="http://schemas.microsoft.com/office/drawing/2014/main" id="{699CC354-3643-0A24-17D0-158968A6F79B}"/>
              </a:ext>
            </a:extLst>
          </p:cNvPr>
          <p:cNvSpPr txBox="1"/>
          <p:nvPr userDrawn="1"/>
        </p:nvSpPr>
        <p:spPr>
          <a:xfrm>
            <a:off x="3373097" y="805184"/>
            <a:ext cx="8260080" cy="1323439"/>
          </a:xfrm>
          <a:prstGeom prst="rect">
            <a:avLst/>
          </a:prstGeom>
          <a:noFill/>
        </p:spPr>
        <p:txBody>
          <a:bodyPr wrap="square" rtlCol="0">
            <a:spAutoFit/>
          </a:bodyPr>
          <a:lstStyle/>
          <a:p>
            <a:pPr algn="ctr"/>
            <a:r>
              <a:rPr lang="en-US" sz="8000" dirty="0" err="1">
                <a:solidFill>
                  <a:schemeClr val="accent4">
                    <a:lumMod val="20000"/>
                    <a:lumOff val="80000"/>
                  </a:schemeClr>
                </a:solidFill>
                <a:latin typeface="HP-087" panose="020B0803050302020204" pitchFamily="34" charset="0"/>
                <a:cs typeface="#9Slide03 Arima Madurai ExtraBo" panose="00000900000000000000" pitchFamily="2" charset="0"/>
              </a:rPr>
              <a:t>Tiếng</a:t>
            </a:r>
            <a:r>
              <a:rPr lang="en-US" sz="8000" dirty="0">
                <a:solidFill>
                  <a:schemeClr val="accent4">
                    <a:lumMod val="20000"/>
                    <a:lumOff val="80000"/>
                  </a:schemeClr>
                </a:solidFill>
                <a:latin typeface="HP-087" panose="020B0803050302020204" pitchFamily="34" charset="0"/>
                <a:cs typeface="#9Slide03 Arima Madurai ExtraBo" panose="00000900000000000000" pitchFamily="2" charset="0"/>
              </a:rPr>
              <a:t> </a:t>
            </a:r>
            <a:r>
              <a:rPr lang="en-US" sz="8000" dirty="0" err="1">
                <a:solidFill>
                  <a:schemeClr val="accent4">
                    <a:lumMod val="20000"/>
                    <a:lumOff val="80000"/>
                  </a:schemeClr>
                </a:solidFill>
                <a:latin typeface="HP-087" panose="020B0803050302020204" pitchFamily="34" charset="0"/>
                <a:cs typeface="#9Slide03 Arima Madurai ExtraBo" panose="00000900000000000000" pitchFamily="2" charset="0"/>
              </a:rPr>
              <a:t>Việt</a:t>
            </a:r>
            <a:r>
              <a:rPr lang="en-US" sz="8000" dirty="0">
                <a:solidFill>
                  <a:schemeClr val="accent4">
                    <a:lumMod val="20000"/>
                    <a:lumOff val="80000"/>
                  </a:schemeClr>
                </a:solidFill>
                <a:latin typeface="HP-087" panose="020B0803050302020204" pitchFamily="34" charset="0"/>
                <a:cs typeface="#9Slide03 Arima Madurai ExtraBo" panose="00000900000000000000" pitchFamily="2" charset="0"/>
              </a:rPr>
              <a:t> 3</a:t>
            </a:r>
          </a:p>
        </p:txBody>
      </p:sp>
      <p:pic>
        <p:nvPicPr>
          <p:cNvPr id="10" name="Picture 9">
            <a:extLst>
              <a:ext uri="{FF2B5EF4-FFF2-40B4-BE49-F238E27FC236}">
                <a16:creationId xmlns:a16="http://schemas.microsoft.com/office/drawing/2014/main" id="{CD32900D-9049-DADC-66A0-CBC4864F02FF}"/>
              </a:ext>
            </a:extLst>
          </p:cNvPr>
          <p:cNvPicPr>
            <a:picLocks noChangeAspect="1"/>
          </p:cNvPicPr>
          <p:nvPr userDrawn="1"/>
        </p:nvPicPr>
        <p:blipFill>
          <a:blip r:embed="rId4"/>
          <a:stretch>
            <a:fillRect/>
          </a:stretch>
        </p:blipFill>
        <p:spPr>
          <a:xfrm>
            <a:off x="5183449" y="0"/>
            <a:ext cx="4639376" cy="854037"/>
          </a:xfrm>
          <a:prstGeom prst="rect">
            <a:avLst/>
          </a:prstGeom>
        </p:spPr>
      </p:pic>
    </p:spTree>
    <p:extLst>
      <p:ext uri="{BB962C8B-B14F-4D97-AF65-F5344CB8AC3E}">
        <p14:creationId xmlns:p14="http://schemas.microsoft.com/office/powerpoint/2010/main" val="1036099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F3A5DF-6F2D-0E10-F31F-2BF72592E574}"/>
              </a:ext>
            </a:extLst>
          </p:cNvPr>
          <p:cNvPicPr>
            <a:picLocks noChangeAspect="1"/>
          </p:cNvPicPr>
          <p:nvPr userDrawn="1"/>
        </p:nvPicPr>
        <p:blipFill rotWithShape="1">
          <a:blip r:embed="rId2">
            <a:duotone>
              <a:schemeClr val="accent4">
                <a:shade val="45000"/>
                <a:satMod val="135000"/>
              </a:schemeClr>
              <a:prstClr val="white"/>
            </a:duotone>
          </a:blip>
          <a:srcRect t="58030"/>
          <a:stretch/>
        </p:blipFill>
        <p:spPr>
          <a:xfrm flipH="1" flipV="1">
            <a:off x="0" y="6097939"/>
            <a:ext cx="12192000" cy="760061"/>
          </a:xfrm>
          <a:prstGeom prst="rect">
            <a:avLst/>
          </a:prstGeom>
        </p:spPr>
      </p:pic>
      <p:pic>
        <p:nvPicPr>
          <p:cNvPr id="11" name="Picture 10">
            <a:extLst>
              <a:ext uri="{FF2B5EF4-FFF2-40B4-BE49-F238E27FC236}">
                <a16:creationId xmlns:a16="http://schemas.microsoft.com/office/drawing/2014/main" id="{54715F48-DC4A-170B-917E-1B389B5407DA}"/>
              </a:ext>
            </a:extLst>
          </p:cNvPr>
          <p:cNvPicPr>
            <a:picLocks noChangeAspect="1"/>
          </p:cNvPicPr>
          <p:nvPr userDrawn="1"/>
        </p:nvPicPr>
        <p:blipFill rotWithShape="1">
          <a:blip r:embed="rId3">
            <a:duotone>
              <a:schemeClr val="accent4">
                <a:shade val="45000"/>
                <a:satMod val="135000"/>
              </a:schemeClr>
              <a:prstClr val="white"/>
            </a:duotone>
          </a:blip>
          <a:srcRect l="4858" b="1525"/>
          <a:stretch/>
        </p:blipFill>
        <p:spPr>
          <a:xfrm>
            <a:off x="0" y="0"/>
            <a:ext cx="3659552" cy="498764"/>
          </a:xfrm>
          <a:prstGeom prst="rect">
            <a:avLst/>
          </a:prstGeom>
        </p:spPr>
      </p:pic>
    </p:spTree>
    <p:extLst>
      <p:ext uri="{BB962C8B-B14F-4D97-AF65-F5344CB8AC3E}">
        <p14:creationId xmlns:p14="http://schemas.microsoft.com/office/powerpoint/2010/main" val="1739412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F3A5DF-6F2D-0E10-F31F-2BF72592E574}"/>
              </a:ext>
            </a:extLst>
          </p:cNvPr>
          <p:cNvPicPr>
            <a:picLocks noChangeAspect="1"/>
          </p:cNvPicPr>
          <p:nvPr userDrawn="1"/>
        </p:nvPicPr>
        <p:blipFill rotWithShape="1">
          <a:blip r:embed="rId2">
            <a:duotone>
              <a:schemeClr val="accent4">
                <a:shade val="45000"/>
                <a:satMod val="135000"/>
              </a:schemeClr>
              <a:prstClr val="white"/>
            </a:duotone>
          </a:blip>
          <a:srcRect t="58030"/>
          <a:stretch/>
        </p:blipFill>
        <p:spPr>
          <a:xfrm flipH="1" flipV="1">
            <a:off x="0" y="6097939"/>
            <a:ext cx="12192000" cy="760061"/>
          </a:xfrm>
          <a:prstGeom prst="rect">
            <a:avLst/>
          </a:prstGeom>
        </p:spPr>
      </p:pic>
      <p:pic>
        <p:nvPicPr>
          <p:cNvPr id="11" name="Picture 10">
            <a:extLst>
              <a:ext uri="{FF2B5EF4-FFF2-40B4-BE49-F238E27FC236}">
                <a16:creationId xmlns:a16="http://schemas.microsoft.com/office/drawing/2014/main" id="{54715F48-DC4A-170B-917E-1B389B5407DA}"/>
              </a:ext>
            </a:extLst>
          </p:cNvPr>
          <p:cNvPicPr>
            <a:picLocks noChangeAspect="1"/>
          </p:cNvPicPr>
          <p:nvPr userDrawn="1"/>
        </p:nvPicPr>
        <p:blipFill rotWithShape="1">
          <a:blip r:embed="rId3">
            <a:duotone>
              <a:schemeClr val="accent4">
                <a:shade val="45000"/>
                <a:satMod val="135000"/>
              </a:schemeClr>
              <a:prstClr val="white"/>
            </a:duotone>
          </a:blip>
          <a:srcRect l="4858" b="1525"/>
          <a:stretch/>
        </p:blipFill>
        <p:spPr>
          <a:xfrm>
            <a:off x="0" y="0"/>
            <a:ext cx="3659552" cy="498764"/>
          </a:xfrm>
          <a:prstGeom prst="rect">
            <a:avLst/>
          </a:prstGeom>
        </p:spPr>
      </p:pic>
      <p:pic>
        <p:nvPicPr>
          <p:cNvPr id="5" name="Hình ảnh 4" descr="Ảnh có chứa văn bản, bánh xe&#10;&#10;Mô tả được tạo tự động">
            <a:extLst>
              <a:ext uri="{FF2B5EF4-FFF2-40B4-BE49-F238E27FC236}">
                <a16:creationId xmlns:a16="http://schemas.microsoft.com/office/drawing/2014/main" id="{365D5745-7E02-3905-1DAB-603EB28CCA7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48" y="411474"/>
            <a:ext cx="12070104" cy="6035052"/>
          </a:xfrm>
          <a:prstGeom prst="rect">
            <a:avLst/>
          </a:prstGeom>
        </p:spPr>
      </p:pic>
    </p:spTree>
    <p:extLst>
      <p:ext uri="{BB962C8B-B14F-4D97-AF65-F5344CB8AC3E}">
        <p14:creationId xmlns:p14="http://schemas.microsoft.com/office/powerpoint/2010/main" val="231570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3" name="任意多边形 4">
            <a:extLst>
              <a:ext uri="{FF2B5EF4-FFF2-40B4-BE49-F238E27FC236}">
                <a16:creationId xmlns:a16="http://schemas.microsoft.com/office/drawing/2014/main" id="{FAEB351D-B959-4897-B1F4-6600B9184EF1}"/>
              </a:ext>
            </a:extLst>
          </p:cNvPr>
          <p:cNvSpPr/>
          <p:nvPr userDrawn="1"/>
        </p:nvSpPr>
        <p:spPr>
          <a:xfrm>
            <a:off x="0" y="5953125"/>
            <a:ext cx="12192000" cy="904875"/>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 name="任意多边形 5">
            <a:extLst>
              <a:ext uri="{FF2B5EF4-FFF2-40B4-BE49-F238E27FC236}">
                <a16:creationId xmlns:a16="http://schemas.microsoft.com/office/drawing/2014/main" id="{8F3A2888-0977-43DD-9A71-AC932E61F402}"/>
              </a:ext>
            </a:extLst>
          </p:cNvPr>
          <p:cNvSpPr/>
          <p:nvPr userDrawn="1"/>
        </p:nvSpPr>
        <p:spPr>
          <a:xfrm>
            <a:off x="0" y="6191251"/>
            <a:ext cx="12192000" cy="666750"/>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6536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B7CD407F-3C52-8FCE-7966-3AF85B651D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7887" y="0"/>
            <a:ext cx="10936225" cy="6858000"/>
          </a:xfrm>
          <a:prstGeom prst="rect">
            <a:avLst/>
          </a:prstGeom>
        </p:spPr>
      </p:pic>
      <p:sp>
        <p:nvSpPr>
          <p:cNvPr id="2" name="任意多边形 4">
            <a:extLst>
              <a:ext uri="{FF2B5EF4-FFF2-40B4-BE49-F238E27FC236}">
                <a16:creationId xmlns:a16="http://schemas.microsoft.com/office/drawing/2014/main" id="{7B04F925-C1E5-35BA-70BC-0178E7D9C75E}"/>
              </a:ext>
            </a:extLst>
          </p:cNvPr>
          <p:cNvSpPr/>
          <p:nvPr userDrawn="1"/>
        </p:nvSpPr>
        <p:spPr>
          <a:xfrm>
            <a:off x="0" y="5953125"/>
            <a:ext cx="12192000" cy="904875"/>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 name="任意多边形 5">
            <a:extLst>
              <a:ext uri="{FF2B5EF4-FFF2-40B4-BE49-F238E27FC236}">
                <a16:creationId xmlns:a16="http://schemas.microsoft.com/office/drawing/2014/main" id="{181ACF88-E471-25EC-B95E-D568948CEDD1}"/>
              </a:ext>
            </a:extLst>
          </p:cNvPr>
          <p:cNvSpPr/>
          <p:nvPr userDrawn="1"/>
        </p:nvSpPr>
        <p:spPr>
          <a:xfrm>
            <a:off x="0" y="6191251"/>
            <a:ext cx="12192000" cy="666750"/>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19778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63CFB0B0-04AC-645B-A78C-183C4B379E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6258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Bố trí Tùy chỉnh">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82EDC1C8-E89D-8EC0-E94B-41F5AC344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56150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ố trí Tùy chỉnh">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C3E9CB06-D635-27D3-FC9B-D198E843A6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8053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2924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8933866-0D4A-82DA-EA8A-895F1921AFDA}"/>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2192000" y="0"/>
            <a:ext cx="1855509" cy="1842683"/>
          </a:xfrm>
          <a:prstGeom prst="rect">
            <a:avLst/>
          </a:prstGeom>
        </p:spPr>
      </p:pic>
      <p:pic>
        <p:nvPicPr>
          <p:cNvPr id="5" name="Picture 4" descr="Logo, company name&#10;&#10;Description automatically generated">
            <a:extLst>
              <a:ext uri="{FF2B5EF4-FFF2-40B4-BE49-F238E27FC236}">
                <a16:creationId xmlns:a16="http://schemas.microsoft.com/office/drawing/2014/main" id="{E7D5701A-D3ED-761E-CDC7-DAADA76D272A}"/>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1400820" y="0"/>
            <a:ext cx="791180" cy="1001949"/>
          </a:xfrm>
          <a:prstGeom prst="rect">
            <a:avLst/>
          </a:prstGeom>
        </p:spPr>
      </p:pic>
    </p:spTree>
    <p:extLst>
      <p:ext uri="{BB962C8B-B14F-4D97-AF65-F5344CB8AC3E}">
        <p14:creationId xmlns:p14="http://schemas.microsoft.com/office/powerpoint/2010/main" val="4010902501"/>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8" r:id="rId3"/>
    <p:sldLayoutId id="2147483655" r:id="rId4"/>
    <p:sldLayoutId id="2147483656" r:id="rId5"/>
    <p:sldLayoutId id="2147483657" r:id="rId6"/>
    <p:sldLayoutId id="2147483660" r:id="rId7"/>
    <p:sldLayoutId id="2147483659" r:id="rId8"/>
    <p:sldLayoutId id="214748366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6.jpg"/><Relationship Id="rId2" Type="http://schemas.openxmlformats.org/officeDocument/2006/relationships/slideLayout" Target="../slideLayouts/slideLayout9.xml"/><Relationship Id="rId1" Type="http://schemas.openxmlformats.org/officeDocument/2006/relationships/audio" Target="file:///C:\Users\TAM\Downloads\C&#7849;m%20Nhung%20&#8211;%20H&#7893;ng%20D&#225;m%20&#272;&#226;u.mp3" TargetMode="Externa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control" Target="../activeX/activeX2.xml"/><Relationship Id="rId7" Type="http://schemas.openxmlformats.org/officeDocument/2006/relationships/image" Target="../media/image29.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notesSlide" Target="../notesSlides/notesSlide2.xml"/><Relationship Id="rId5" Type="http://schemas.openxmlformats.org/officeDocument/2006/relationships/slideLayout" Target="../slideLayouts/slideLayout4.xml"/><Relationship Id="rId4" Type="http://schemas.openxmlformats.org/officeDocument/2006/relationships/control" Target="../activeX/activeX3.xml"/><Relationship Id="rId9" Type="http://schemas.openxmlformats.org/officeDocument/2006/relationships/image" Target="../media/image28.wmf"/></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Froc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29263" y="2025606"/>
            <a:ext cx="13335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4" descr="XMSTRE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60817"/>
            <a:ext cx="32385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5" descr="XMSTRER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895600" y="-1371600"/>
            <a:ext cx="2095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descr="XMSTRER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51632" y="104775"/>
            <a:ext cx="2095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8" descr="butterflies_flowers_md_w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25" y="5256160"/>
            <a:ext cx="18288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9" descr="butterflies_flowers_md_w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332382" y="5101659"/>
            <a:ext cx="18288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6" name="Group 12"/>
          <p:cNvGrpSpPr>
            <a:grpSpLocks/>
          </p:cNvGrpSpPr>
          <p:nvPr/>
        </p:nvGrpSpPr>
        <p:grpSpPr bwMode="auto">
          <a:xfrm rot="14307890" flipH="1">
            <a:off x="4839105" y="-3134302"/>
            <a:ext cx="4164706" cy="6579007"/>
            <a:chOff x="96" y="1200"/>
            <a:chExt cx="1804" cy="1761"/>
          </a:xfrm>
        </p:grpSpPr>
        <p:sp>
          <p:nvSpPr>
            <p:cNvPr id="1060" name="Freeform 13"/>
            <p:cNvSpPr>
              <a:spLocks/>
            </p:cNvSpPr>
            <p:nvPr/>
          </p:nvSpPr>
          <p:spPr bwMode="auto">
            <a:xfrm rot="-5400000">
              <a:off x="117" y="1179"/>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endParaRPr lang="vi-VN" altLang="en-US">
                <a:solidFill>
                  <a:srgbClr val="000000"/>
                </a:solidFill>
              </a:endParaRPr>
            </a:p>
          </p:txBody>
        </p:sp>
        <p:sp>
          <p:nvSpPr>
            <p:cNvPr id="1061" name="Freeform 14"/>
            <p:cNvSpPr>
              <a:spLocks/>
            </p:cNvSpPr>
            <p:nvPr/>
          </p:nvSpPr>
          <p:spPr bwMode="auto">
            <a:xfrm rot="-5400000">
              <a:off x="213" y="1275"/>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endParaRPr lang="vi-VN" altLang="en-US">
                <a:solidFill>
                  <a:srgbClr val="000000"/>
                </a:solidFill>
              </a:endParaRPr>
            </a:p>
          </p:txBody>
        </p:sp>
        <p:sp>
          <p:nvSpPr>
            <p:cNvPr id="1062" name="Freeform 15"/>
            <p:cNvSpPr>
              <a:spLocks/>
            </p:cNvSpPr>
            <p:nvPr/>
          </p:nvSpPr>
          <p:spPr bwMode="auto">
            <a:xfrm rot="-5400000">
              <a:off x="309" y="1371"/>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endParaRPr lang="vi-VN" altLang="en-US">
                <a:solidFill>
                  <a:srgbClr val="000000"/>
                </a:solidFill>
              </a:endParaRPr>
            </a:p>
          </p:txBody>
        </p:sp>
        <p:sp>
          <p:nvSpPr>
            <p:cNvPr id="1063" name="Freeform 16"/>
            <p:cNvSpPr>
              <a:spLocks/>
            </p:cNvSpPr>
            <p:nvPr/>
          </p:nvSpPr>
          <p:spPr bwMode="auto">
            <a:xfrm rot="-5400000">
              <a:off x="405" y="1467"/>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endParaRPr lang="vi-VN" altLang="en-US">
                <a:solidFill>
                  <a:srgbClr val="000000"/>
                </a:solidFill>
              </a:endParaRPr>
            </a:p>
          </p:txBody>
        </p:sp>
        <p:sp>
          <p:nvSpPr>
            <p:cNvPr id="1064" name="Freeform 17"/>
            <p:cNvSpPr>
              <a:spLocks/>
            </p:cNvSpPr>
            <p:nvPr/>
          </p:nvSpPr>
          <p:spPr bwMode="auto">
            <a:xfrm rot="-5400000">
              <a:off x="501" y="1563"/>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endParaRPr lang="vi-VN" altLang="en-US">
                <a:solidFill>
                  <a:srgbClr val="000000"/>
                </a:solidFill>
              </a:endParaRPr>
            </a:p>
          </p:txBody>
        </p:sp>
        <p:sp>
          <p:nvSpPr>
            <p:cNvPr id="1065" name="Freeform 18"/>
            <p:cNvSpPr>
              <a:spLocks/>
            </p:cNvSpPr>
            <p:nvPr/>
          </p:nvSpPr>
          <p:spPr bwMode="auto">
            <a:xfrm rot="-5400000">
              <a:off x="597" y="1659"/>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endParaRPr lang="vi-VN" altLang="en-US">
                <a:solidFill>
                  <a:srgbClr val="000000"/>
                </a:solidFill>
              </a:endParaRPr>
            </a:p>
          </p:txBody>
        </p:sp>
        <p:sp>
          <p:nvSpPr>
            <p:cNvPr id="1066" name="Freeform 19"/>
            <p:cNvSpPr>
              <a:spLocks/>
            </p:cNvSpPr>
            <p:nvPr/>
          </p:nvSpPr>
          <p:spPr bwMode="auto">
            <a:xfrm rot="-5400000">
              <a:off x="693" y="1755"/>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endParaRPr lang="vi-VN" altLang="en-US">
                <a:solidFill>
                  <a:srgbClr val="000000"/>
                </a:solidFill>
              </a:endParaRPr>
            </a:p>
          </p:txBody>
        </p:sp>
        <p:sp>
          <p:nvSpPr>
            <p:cNvPr id="1067" name="Freeform 20"/>
            <p:cNvSpPr>
              <a:spLocks/>
            </p:cNvSpPr>
            <p:nvPr/>
          </p:nvSpPr>
          <p:spPr bwMode="auto">
            <a:xfrm rot="-5400000">
              <a:off x="789" y="1851"/>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endParaRPr lang="vi-VN" altLang="en-US">
                <a:solidFill>
                  <a:srgbClr val="000000"/>
                </a:solidFill>
              </a:endParaRPr>
            </a:p>
          </p:txBody>
        </p:sp>
        <p:sp>
          <p:nvSpPr>
            <p:cNvPr id="1068" name="Freeform 21"/>
            <p:cNvSpPr>
              <a:spLocks/>
            </p:cNvSpPr>
            <p:nvPr/>
          </p:nvSpPr>
          <p:spPr bwMode="auto">
            <a:xfrm rot="-5400000">
              <a:off x="885" y="1947"/>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endParaRPr lang="vi-VN" altLang="en-US">
                <a:solidFill>
                  <a:srgbClr val="000000"/>
                </a:solidFill>
              </a:endParaRPr>
            </a:p>
          </p:txBody>
        </p:sp>
        <p:sp>
          <p:nvSpPr>
            <p:cNvPr id="1069" name="Freeform 22"/>
            <p:cNvSpPr>
              <a:spLocks/>
            </p:cNvSpPr>
            <p:nvPr/>
          </p:nvSpPr>
          <p:spPr bwMode="auto">
            <a:xfrm rot="-5400000">
              <a:off x="981" y="2043"/>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endParaRPr lang="vi-VN" altLang="en-US">
                <a:solidFill>
                  <a:srgbClr val="000000"/>
                </a:solidFill>
              </a:endParaRPr>
            </a:p>
          </p:txBody>
        </p:sp>
        <p:sp>
          <p:nvSpPr>
            <p:cNvPr id="1070" name="Freeform 23"/>
            <p:cNvSpPr>
              <a:spLocks/>
            </p:cNvSpPr>
            <p:nvPr/>
          </p:nvSpPr>
          <p:spPr bwMode="auto">
            <a:xfrm rot="-5400000">
              <a:off x="1077" y="2139"/>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endParaRPr lang="vi-VN" altLang="en-US">
                <a:solidFill>
                  <a:srgbClr val="000000"/>
                </a:solidFill>
              </a:endParaRPr>
            </a:p>
          </p:txBody>
        </p:sp>
        <p:sp>
          <p:nvSpPr>
            <p:cNvPr id="1071" name="Freeform 24"/>
            <p:cNvSpPr>
              <a:spLocks/>
            </p:cNvSpPr>
            <p:nvPr/>
          </p:nvSpPr>
          <p:spPr bwMode="auto">
            <a:xfrm rot="-5400000">
              <a:off x="1173" y="2235"/>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endParaRPr lang="vi-VN" altLang="en-US">
                <a:solidFill>
                  <a:srgbClr val="000000"/>
                </a:solidFill>
              </a:endParaRPr>
            </a:p>
          </p:txBody>
        </p:sp>
        <p:sp>
          <p:nvSpPr>
            <p:cNvPr id="1072" name="Freeform 25"/>
            <p:cNvSpPr>
              <a:spLocks/>
            </p:cNvSpPr>
            <p:nvPr/>
          </p:nvSpPr>
          <p:spPr bwMode="auto">
            <a:xfrm rot="-5400000">
              <a:off x="1269" y="2331"/>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endParaRPr lang="vi-VN" altLang="en-US">
                <a:solidFill>
                  <a:srgbClr val="000000"/>
                </a:solidFill>
              </a:endParaRPr>
            </a:p>
          </p:txBody>
        </p:sp>
        <p:sp>
          <p:nvSpPr>
            <p:cNvPr id="1073" name="Freeform 26"/>
            <p:cNvSpPr>
              <a:spLocks/>
            </p:cNvSpPr>
            <p:nvPr/>
          </p:nvSpPr>
          <p:spPr bwMode="auto">
            <a:xfrm rot="-5400000">
              <a:off x="1365" y="2427"/>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endParaRPr lang="vi-VN" altLang="en-US">
                <a:solidFill>
                  <a:srgbClr val="000000"/>
                </a:solidFill>
              </a:endParaRPr>
            </a:p>
          </p:txBody>
        </p:sp>
        <p:sp>
          <p:nvSpPr>
            <p:cNvPr id="1074" name="Freeform 27"/>
            <p:cNvSpPr>
              <a:spLocks/>
            </p:cNvSpPr>
            <p:nvPr/>
          </p:nvSpPr>
          <p:spPr bwMode="auto">
            <a:xfrm rot="-5400000">
              <a:off x="1461" y="2523"/>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endParaRPr lang="vi-VN" altLang="en-US">
                <a:solidFill>
                  <a:srgbClr val="000000"/>
                </a:solidFill>
              </a:endParaRPr>
            </a:p>
          </p:txBody>
        </p:sp>
        <p:sp>
          <p:nvSpPr>
            <p:cNvPr id="1075" name="Freeform 28"/>
            <p:cNvSpPr>
              <a:spLocks/>
            </p:cNvSpPr>
            <p:nvPr/>
          </p:nvSpPr>
          <p:spPr bwMode="auto">
            <a:xfrm rot="-5400000">
              <a:off x="1557" y="2619"/>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endParaRPr lang="vi-VN" altLang="en-US">
                <a:solidFill>
                  <a:srgbClr val="000000"/>
                </a:solidFill>
              </a:endParaRPr>
            </a:p>
          </p:txBody>
        </p:sp>
        <p:sp>
          <p:nvSpPr>
            <p:cNvPr id="1076" name="Freeform 29"/>
            <p:cNvSpPr>
              <a:spLocks/>
            </p:cNvSpPr>
            <p:nvPr/>
          </p:nvSpPr>
          <p:spPr bwMode="auto">
            <a:xfrm rot="-5400000">
              <a:off x="1653" y="2715"/>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endParaRPr lang="vi-VN" altLang="en-US">
                <a:solidFill>
                  <a:srgbClr val="000000"/>
                </a:solidFill>
              </a:endParaRPr>
            </a:p>
          </p:txBody>
        </p:sp>
        <p:sp>
          <p:nvSpPr>
            <p:cNvPr id="1077" name="Freeform 30"/>
            <p:cNvSpPr>
              <a:spLocks/>
            </p:cNvSpPr>
            <p:nvPr/>
          </p:nvSpPr>
          <p:spPr bwMode="auto">
            <a:xfrm rot="-5400000">
              <a:off x="1749" y="2811"/>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endParaRPr lang="vi-VN" altLang="en-US">
                <a:solidFill>
                  <a:srgbClr val="000000"/>
                </a:solidFill>
              </a:endParaRPr>
            </a:p>
          </p:txBody>
        </p:sp>
      </p:grpSp>
      <p:sp>
        <p:nvSpPr>
          <p:cNvPr id="1041" name="WordArt 36"/>
          <p:cNvSpPr>
            <a:spLocks noChangeArrowheads="1" noChangeShapeType="1" noTextEdit="1"/>
          </p:cNvSpPr>
          <p:nvPr/>
        </p:nvSpPr>
        <p:spPr bwMode="auto">
          <a:xfrm>
            <a:off x="323850" y="1192577"/>
            <a:ext cx="11627782" cy="6405789"/>
          </a:xfrm>
          <a:prstGeom prst="rect">
            <a:avLst/>
          </a:prstGeom>
        </p:spPr>
        <p:txBody>
          <a:bodyPr spcFirstLastPara="1" wrap="none" fromWordArt="1">
            <a:prstTxWarp prst="textArchUp">
              <a:avLst>
                <a:gd name="adj" fmla="val 11557252"/>
              </a:avLst>
            </a:prstTxWarp>
          </a:bodyPr>
          <a:lstStyle/>
          <a:p>
            <a:pPr algn="ctr" fontAlgn="base">
              <a:spcBef>
                <a:spcPct val="0"/>
              </a:spcBef>
              <a:spcAft>
                <a:spcPct val="0"/>
              </a:spcAft>
            </a:pPr>
            <a:r>
              <a:rPr lang="en-US" sz="3600" b="1" kern="10" dirty="0">
                <a:ln w="9525">
                  <a:solidFill>
                    <a:srgbClr val="FFFF00"/>
                  </a:solidFill>
                  <a:round/>
                  <a:headEnd/>
                  <a:tailEnd/>
                </a:ln>
                <a:solidFill>
                  <a:srgbClr val="FF0000"/>
                </a:solidFill>
                <a:latin typeface="Times New Roman" panose="02020603050405020304" pitchFamily="18" charset="0"/>
                <a:cs typeface="Times New Roman" panose="02020603050405020304" pitchFamily="18" charset="0"/>
              </a:rPr>
              <a:t>NHIỆT LIỆT CHÀO MỪNG QUÝ THẦY CÔ VỀ DỰ </a:t>
            </a:r>
            <a:r>
              <a:rPr lang="en-US" sz="3600" b="1" kern="10" dirty="0" err="1">
                <a:ln w="9525">
                  <a:solidFill>
                    <a:srgbClr val="FFFF00"/>
                  </a:solidFill>
                  <a:round/>
                  <a:headEnd/>
                  <a:tailEnd/>
                </a:ln>
                <a:solidFill>
                  <a:srgbClr val="FF0000"/>
                </a:solidFill>
                <a:latin typeface="Times New Roman" panose="02020603050405020304" pitchFamily="18" charset="0"/>
                <a:cs typeface="Times New Roman" panose="02020603050405020304" pitchFamily="18" charset="0"/>
              </a:rPr>
              <a:t>GiỜ</a:t>
            </a:r>
            <a:endParaRPr lang="en-US" sz="3600" b="1" kern="10" dirty="0">
              <a:ln w="9525">
                <a:solidFill>
                  <a:srgbClr val="FFFF00"/>
                </a:solidFill>
                <a:round/>
                <a:headEnd/>
                <a:tailEnd/>
              </a:ln>
              <a:solidFill>
                <a:srgbClr val="FF0000"/>
              </a:solidFill>
              <a:latin typeface="Times New Roman" panose="02020603050405020304" pitchFamily="18" charset="0"/>
              <a:cs typeface="Times New Roman" panose="02020603050405020304" pitchFamily="18" charset="0"/>
            </a:endParaRPr>
          </a:p>
        </p:txBody>
      </p:sp>
      <p:sp>
        <p:nvSpPr>
          <p:cNvPr id="1042" name="Text Box 7"/>
          <p:cNvSpPr txBox="1">
            <a:spLocks noChangeArrowheads="1"/>
          </p:cNvSpPr>
          <p:nvPr/>
        </p:nvSpPr>
        <p:spPr bwMode="auto">
          <a:xfrm>
            <a:off x="3047124" y="1518180"/>
            <a:ext cx="5867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400" b="1" dirty="0">
                <a:solidFill>
                  <a:srgbClr val="0000FF"/>
                </a:solidFill>
                <a:latin typeface="Times New Roman" panose="02020603050405020304" pitchFamily="18" charset="0"/>
              </a:rPr>
              <a:t>MÔN: </a:t>
            </a:r>
            <a:r>
              <a:rPr lang="en-US" altLang="en-US" sz="2400" b="1" dirty="0" err="1" smtClean="0">
                <a:solidFill>
                  <a:srgbClr val="0000FF"/>
                </a:solidFill>
                <a:latin typeface="Times New Roman" panose="02020603050405020304" pitchFamily="18" charset="0"/>
              </a:rPr>
              <a:t>Tiếng</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Việt</a:t>
            </a:r>
            <a:endParaRPr lang="en-US" altLang="en-US" sz="2400" b="1" dirty="0">
              <a:solidFill>
                <a:srgbClr val="0000FF"/>
              </a:solidFill>
              <a:latin typeface="Times New Roman" panose="02020603050405020304" pitchFamily="18" charset="0"/>
            </a:endParaRPr>
          </a:p>
          <a:p>
            <a:pPr algn="ctr" eaLnBrk="1" fontAlgn="base" hangingPunct="1">
              <a:spcBef>
                <a:spcPct val="0"/>
              </a:spcBef>
              <a:spcAft>
                <a:spcPct val="0"/>
              </a:spcAft>
            </a:pPr>
            <a:r>
              <a:rPr lang="en-US" altLang="en-US" sz="2400" b="1" dirty="0" smtClean="0">
                <a:solidFill>
                  <a:srgbClr val="0000FF"/>
                </a:solidFill>
                <a:latin typeface="Times New Roman" panose="02020603050405020304" pitchFamily="18" charset="0"/>
              </a:rPr>
              <a:t>LỚP: 3A3</a:t>
            </a:r>
            <a:endParaRPr lang="en-US" altLang="en-US" sz="1400" dirty="0">
              <a:solidFill>
                <a:srgbClr val="0000FF"/>
              </a:solidFill>
            </a:endParaRPr>
          </a:p>
        </p:txBody>
      </p:sp>
      <p:sp>
        <p:nvSpPr>
          <p:cNvPr id="1045" name="Text Box 8"/>
          <p:cNvSpPr txBox="1">
            <a:spLocks noChangeArrowheads="1"/>
          </p:cNvSpPr>
          <p:nvPr/>
        </p:nvSpPr>
        <p:spPr bwMode="auto">
          <a:xfrm>
            <a:off x="2383740" y="5340759"/>
            <a:ext cx="705802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400" b="1" dirty="0" smtClean="0">
                <a:solidFill>
                  <a:srgbClr val="0000FF"/>
                </a:solidFill>
                <a:latin typeface="Times New Roman" panose="02020603050405020304" pitchFamily="18" charset="0"/>
              </a:rPr>
              <a:t>GV: </a:t>
            </a:r>
            <a:r>
              <a:rPr lang="en-US" altLang="en-US" sz="2400" b="1" dirty="0" err="1" smtClean="0">
                <a:solidFill>
                  <a:srgbClr val="0000FF"/>
                </a:solidFill>
                <a:latin typeface="Times New Roman" panose="02020603050405020304" pitchFamily="18" charset="0"/>
              </a:rPr>
              <a:t>Hoàng</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Thị</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Hoa</a:t>
            </a:r>
            <a:endParaRPr lang="en-US" altLang="en-US" sz="2400" dirty="0">
              <a:solidFill>
                <a:srgbClr val="0000FF"/>
              </a:solidFill>
            </a:endParaRPr>
          </a:p>
        </p:txBody>
      </p:sp>
      <p:pic>
        <p:nvPicPr>
          <p:cNvPr id="55" name="Cẩm Nhung – Hổng Dám Đâu.mp3">
            <a:hlinkClick r:id="" action="ppaction://media"/>
          </p:cNvPr>
          <p:cNvPicPr>
            <a:picLocks noRot="1" noChangeAspect="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910775" y="5029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 Box 8"/>
          <p:cNvSpPr txBox="1">
            <a:spLocks noChangeArrowheads="1"/>
          </p:cNvSpPr>
          <p:nvPr/>
        </p:nvSpPr>
        <p:spPr bwMode="auto">
          <a:xfrm>
            <a:off x="1992089" y="196934"/>
            <a:ext cx="8204735" cy="46166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400" b="1" dirty="0" smtClean="0">
                <a:solidFill>
                  <a:srgbClr val="0000FF"/>
                </a:solidFill>
                <a:latin typeface="Times New Roman" panose="02020603050405020304" pitchFamily="18" charset="0"/>
              </a:rPr>
              <a:t>TRƯỜNG TIỂU HỌC ĐOÀN KẾT</a:t>
            </a:r>
            <a:endParaRPr lang="en-US" altLang="en-US" sz="2400" dirty="0">
              <a:solidFill>
                <a:srgbClr val="0000FF"/>
              </a:solidFill>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3" y="-24994"/>
            <a:ext cx="1968061" cy="1702217"/>
          </a:xfrm>
          <a:prstGeom prst="rect">
            <a:avLst/>
          </a:prstGeom>
        </p:spPr>
      </p:pic>
      <p:sp>
        <p:nvSpPr>
          <p:cNvPr id="3" name="Rectangle 2"/>
          <p:cNvSpPr/>
          <p:nvPr/>
        </p:nvSpPr>
        <p:spPr>
          <a:xfrm>
            <a:off x="2869066" y="3695718"/>
            <a:ext cx="5998758" cy="707886"/>
          </a:xfrm>
          <a:prstGeom prst="rect">
            <a:avLst/>
          </a:prstGeom>
        </p:spPr>
        <p:txBody>
          <a:bodyPr wrap="none">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Bài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đọc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Bảy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sắc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cầu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vồng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2239272"/>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5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F7A33A1F-F358-9B46-5F25-1E39226BEF68}"/>
              </a:ext>
            </a:extLst>
          </p:cNvPr>
          <p:cNvSpPr txBox="1"/>
          <p:nvPr/>
        </p:nvSpPr>
        <p:spPr>
          <a:xfrm>
            <a:off x="279949" y="4598178"/>
            <a:ext cx="11632102" cy="2123658"/>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Đúng lúc đó, mưa vụt tạnh. Mặt trời ló ra. Một cây cầu vồng rực rỡ hiện lên trên nền trời. Họa sĩ liền vẽ bức tranh một cây cầu vồng vắt ngang qua cánh đồng lúa vàng rực. Các màu cũng bừng sáng. Chúng năm tay nhau. Và trong vòng tay ấy, các màu càng rực rỡ hơn cả ngàn lần khi đứng một mình.</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TRẦN THỊ NGÂN, PHẠM HỒNG THÚY, NGUYỄN THỊ MỸ NGỌC</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(Sưu tầm, biên soạn) </a:t>
            </a:r>
          </a:p>
        </p:txBody>
      </p:sp>
      <p:sp>
        <p:nvSpPr>
          <p:cNvPr id="4" name="Hộp Văn bản 3">
            <a:extLst>
              <a:ext uri="{FF2B5EF4-FFF2-40B4-BE49-F238E27FC236}">
                <a16:creationId xmlns:a16="http://schemas.microsoft.com/office/drawing/2014/main" id="{BB7666CA-3460-5DDD-4275-CD3590F225FF}"/>
              </a:ext>
            </a:extLst>
          </p:cNvPr>
          <p:cNvSpPr txBox="1"/>
          <p:nvPr/>
        </p:nvSpPr>
        <p:spPr>
          <a:xfrm>
            <a:off x="279949" y="520859"/>
            <a:ext cx="11632102" cy="769441"/>
          </a:xfrm>
          <a:prstGeom prst="rect">
            <a:avLst/>
          </a:prstGeom>
          <a:solidFill>
            <a:srgbClr val="FFFFFF">
              <a:alpha val="69804"/>
            </a:srgbClr>
          </a:solidFill>
        </p:spPr>
        <p:txBody>
          <a:bodyPr wrap="square" rtlCol="0">
            <a:spAutoFit/>
          </a:bodyPr>
          <a:lstStyle/>
          <a:p>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Một</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họa</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sĩ</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đang</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say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sưa</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vẽ</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bức</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tranh</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phong</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cảnh</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đồng</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quê</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Bỗng</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smtClean="0">
                <a:solidFill>
                  <a:srgbClr val="00B05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200" b="1" dirty="0" smtClean="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đổ</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mưa</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Họa</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sĩ</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vội</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lấy</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ô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để</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che</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bức</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tranh</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đang</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vẽ</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dở</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Hộp Văn bản 4">
            <a:extLst>
              <a:ext uri="{FF2B5EF4-FFF2-40B4-BE49-F238E27FC236}">
                <a16:creationId xmlns:a16="http://schemas.microsoft.com/office/drawing/2014/main" id="{4B91DF80-092A-AE37-BC31-02811B620876}"/>
              </a:ext>
            </a:extLst>
          </p:cNvPr>
          <p:cNvSpPr txBox="1"/>
          <p:nvPr/>
        </p:nvSpPr>
        <p:spPr>
          <a:xfrm>
            <a:off x="3838336" y="11571"/>
            <a:ext cx="4515329" cy="584775"/>
          </a:xfrm>
          <a:prstGeom prst="rect">
            <a:avLst/>
          </a:prstGeom>
          <a:noFill/>
        </p:spPr>
        <p:txBody>
          <a:bodyPr wrap="square" rtlCol="0">
            <a:spAutoFit/>
          </a:bodyPr>
          <a:lstStyle/>
          <a:p>
            <a:pPr algn="ctr"/>
            <a:r>
              <a:rPr lang="en-US" sz="32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sp>
        <p:nvSpPr>
          <p:cNvPr id="6" name="Hộp Văn bản 5">
            <a:extLst>
              <a:ext uri="{FF2B5EF4-FFF2-40B4-BE49-F238E27FC236}">
                <a16:creationId xmlns:a16="http://schemas.microsoft.com/office/drawing/2014/main" id="{2F01F649-D970-D6A9-9B77-65B0720523A4}"/>
              </a:ext>
            </a:extLst>
          </p:cNvPr>
          <p:cNvSpPr txBox="1"/>
          <p:nvPr/>
        </p:nvSpPr>
        <p:spPr>
          <a:xfrm>
            <a:off x="279949" y="1205302"/>
            <a:ext cx="11632102" cy="3477875"/>
          </a:xfrm>
          <a:prstGeom prst="rect">
            <a:avLst/>
          </a:prstGeom>
          <a:noFill/>
        </p:spPr>
        <p:txBody>
          <a:bodyPr wrap="square" rtlCol="0">
            <a:spAutoFit/>
          </a:bodyPr>
          <a:lstStyle/>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Bị mưa làm ướt, các màu bắt đầu càu nhàu. Màu đỏ thấy thế bèn lên tiếng:</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Các bạn thật là những màu mềm yếu!</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Màu da cam phản ứng:</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Bạn nói ai vậy? Mình là màu da cam nổi tiếng. Các quả cam đều sơn màu của mình đấy!</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Màu vàng đáp:</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Nhưng màu vàng của tớ mới là màu của Mặt trời, bạn nhé!</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Thế là các màu quay ra tranh vãi xem màu nào đặc sắc nhất.  Màu xanh lục nói rằng mình là màu của cây cỏ, thiên nhiên. Màu xanh lam cho rằng mình là màu của bầu trời. Màu xanh dương bảo mình là sắc viếc của đại dương, sông suối. Màu tím thì tự hào vì có vẻ đẹp đằm thắm giống như hoa vi ô lét…</a:t>
            </a:r>
          </a:p>
        </p:txBody>
      </p:sp>
      <p:grpSp>
        <p:nvGrpSpPr>
          <p:cNvPr id="2" name="Nhóm 1">
            <a:extLst>
              <a:ext uri="{FF2B5EF4-FFF2-40B4-BE49-F238E27FC236}">
                <a16:creationId xmlns:a16="http://schemas.microsoft.com/office/drawing/2014/main" id="{2CFC8DF4-11C9-11BC-A55A-EE18B870466B}"/>
              </a:ext>
            </a:extLst>
          </p:cNvPr>
          <p:cNvGrpSpPr/>
          <p:nvPr/>
        </p:nvGrpSpPr>
        <p:grpSpPr>
          <a:xfrm>
            <a:off x="401854" y="6121082"/>
            <a:ext cx="2884548" cy="713772"/>
            <a:chOff x="508724" y="6144228"/>
            <a:chExt cx="2884548" cy="713772"/>
          </a:xfrm>
        </p:grpSpPr>
        <p:sp>
          <p:nvSpPr>
            <p:cNvPr id="3" name="Hình chữ nhật: Góc Tròn 2">
              <a:extLst>
                <a:ext uri="{FF2B5EF4-FFF2-40B4-BE49-F238E27FC236}">
                  <a16:creationId xmlns:a16="http://schemas.microsoft.com/office/drawing/2014/main" id="{AA577AA2-BCEE-D8CB-B45E-02959F7A98EC}"/>
                </a:ext>
              </a:extLst>
            </p:cNvPr>
            <p:cNvSpPr/>
            <p:nvPr/>
          </p:nvSpPr>
          <p:spPr>
            <a:xfrm>
              <a:off x="548472" y="6177626"/>
              <a:ext cx="2844800"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id="{81368033-E8F0-0532-7E65-363BB5F61055}"/>
                </a:ext>
              </a:extLst>
            </p:cNvPr>
            <p:cNvGrpSpPr/>
            <p:nvPr/>
          </p:nvGrpSpPr>
          <p:grpSpPr>
            <a:xfrm>
              <a:off x="508724" y="6144228"/>
              <a:ext cx="713772" cy="713772"/>
              <a:chOff x="508724" y="6144228"/>
              <a:chExt cx="713772" cy="713772"/>
            </a:xfrm>
          </p:grpSpPr>
          <p:sp>
            <p:nvSpPr>
              <p:cNvPr id="15" name="Hình Bầu dục 14">
                <a:extLst>
                  <a:ext uri="{FF2B5EF4-FFF2-40B4-BE49-F238E27FC236}">
                    <a16:creationId xmlns:a16="http://schemas.microsoft.com/office/drawing/2014/main" id="{59F3D04A-FFB8-1089-86DF-255C7A1487A0}"/>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ình Bầu dục 15">
                <a:extLst>
                  <a:ext uri="{FF2B5EF4-FFF2-40B4-BE49-F238E27FC236}">
                    <a16:creationId xmlns:a16="http://schemas.microsoft.com/office/drawing/2014/main" id="{00DEB1EA-6E98-0CB7-B7E7-094412F7B663}"/>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rPr>
                  <a:t>2</a:t>
                </a:r>
                <a:endParaRPr lang="en-US" sz="4000" b="1">
                  <a:solidFill>
                    <a:schemeClr val="bg1"/>
                  </a:solidFill>
                </a:endParaRPr>
              </a:p>
            </p:txBody>
          </p:sp>
        </p:grpSp>
      </p:grpSp>
      <p:sp>
        <p:nvSpPr>
          <p:cNvPr id="17" name="Hộp Văn bản 16">
            <a:extLst>
              <a:ext uri="{FF2B5EF4-FFF2-40B4-BE49-F238E27FC236}">
                <a16:creationId xmlns:a16="http://schemas.microsoft.com/office/drawing/2014/main" id="{04A0BE09-90B1-1BA1-D690-B9899BE8C389}"/>
              </a:ext>
            </a:extLst>
          </p:cNvPr>
          <p:cNvSpPr txBox="1"/>
          <p:nvPr/>
        </p:nvSpPr>
        <p:spPr>
          <a:xfrm>
            <a:off x="1151231" y="6207454"/>
            <a:ext cx="2144439" cy="523220"/>
          </a:xfrm>
          <a:prstGeom prst="rect">
            <a:avLst/>
          </a:prstGeom>
          <a:noFill/>
        </p:spPr>
        <p:txBody>
          <a:bodyPr wrap="square" rtlCol="0">
            <a:spAutoFit/>
          </a:bodyPr>
          <a:lstStyle/>
          <a:p>
            <a:r>
              <a:rPr lang="vi-VN" sz="2800" b="1">
                <a:solidFill>
                  <a:srgbClr val="00B050"/>
                </a:solidFill>
                <a:latin typeface="AvantGarde" panose="00000400000000000000" pitchFamily="2" charset="0"/>
                <a:ea typeface="AvantGarde" panose="00000400000000000000" pitchFamily="2" charset="0"/>
                <a:cs typeface="AvantGarde" panose="00000400000000000000" pitchFamily="2" charset="0"/>
              </a:rPr>
              <a:t>Chia đoạn</a:t>
            </a:r>
            <a:endPar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9193923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6">
            <a:extLst>
              <a:ext uri="{FF2B5EF4-FFF2-40B4-BE49-F238E27FC236}">
                <a16:creationId xmlns:a16="http://schemas.microsoft.com/office/drawing/2014/main" id="{30A6727E-74B9-FF19-CE33-1E3E613F39CF}"/>
              </a:ext>
            </a:extLst>
          </p:cNvPr>
          <p:cNvSpPr/>
          <p:nvPr/>
        </p:nvSpPr>
        <p:spPr>
          <a:xfrm>
            <a:off x="176437" y="1694417"/>
            <a:ext cx="11802203" cy="1077218"/>
          </a:xfrm>
          <a:prstGeom prst="rect">
            <a:avLst/>
          </a:prstGeom>
        </p:spPr>
        <p:txBody>
          <a:bodyPr wrap="square">
            <a:spAutoFit/>
          </a:bodyPr>
          <a:lstStyle/>
          <a:p>
            <a:pPr algn="ctr"/>
            <a:r>
              <a:rPr lang="en-US" sz="3200" b="1">
                <a:solidFill>
                  <a:srgbClr val="FF0000"/>
                </a:solidFill>
                <a:latin typeface="UTM Avo" panose="02040603050506020204" pitchFamily="18" charset="0"/>
                <a:cs typeface="Times New Roman" pitchFamily="18" charset="0"/>
              </a:rPr>
              <a:t>Càu nhàu: </a:t>
            </a:r>
          </a:p>
          <a:p>
            <a:pPr algn="ctr"/>
            <a:r>
              <a:rPr lang="en-US" sz="3200" b="1">
                <a:solidFill>
                  <a:srgbClr val="00B050"/>
                </a:solidFill>
                <a:latin typeface="UTM Avo" panose="02040603050506020204" pitchFamily="18" charset="0"/>
                <a:cs typeface="Times New Roman" pitchFamily="18" charset="0"/>
              </a:rPr>
              <a:t>Nói lẩm bẩm, tỏ ý không bằng lòng.</a:t>
            </a:r>
          </a:p>
        </p:txBody>
      </p:sp>
      <p:sp>
        <p:nvSpPr>
          <p:cNvPr id="4" name="Rectangle 1">
            <a:extLst>
              <a:ext uri="{FF2B5EF4-FFF2-40B4-BE49-F238E27FC236}">
                <a16:creationId xmlns:a16="http://schemas.microsoft.com/office/drawing/2014/main" id="{08D79E67-75ED-C865-07B3-7D053FB5B515}"/>
              </a:ext>
            </a:extLst>
          </p:cNvPr>
          <p:cNvSpPr/>
          <p:nvPr/>
        </p:nvSpPr>
        <p:spPr>
          <a:xfrm>
            <a:off x="213360" y="3085281"/>
            <a:ext cx="11765280" cy="1077218"/>
          </a:xfrm>
          <a:prstGeom prst="rect">
            <a:avLst/>
          </a:prstGeom>
        </p:spPr>
        <p:txBody>
          <a:bodyPr wrap="square">
            <a:spAutoFit/>
          </a:bodyPr>
          <a:lstStyle/>
          <a:p>
            <a:pPr algn="ctr"/>
            <a:r>
              <a:rPr lang="en-US" sz="3200" b="1">
                <a:solidFill>
                  <a:srgbClr val="FF0000"/>
                </a:solidFill>
                <a:latin typeface="UTM Avo" panose="02040603050506020204" pitchFamily="18" charset="0"/>
                <a:cs typeface="Times New Roman" pitchFamily="18" charset="0"/>
              </a:rPr>
              <a:t>Đặc sắc:</a:t>
            </a:r>
          </a:p>
          <a:p>
            <a:pPr algn="ctr"/>
            <a:r>
              <a:rPr lang="en-US" sz="3200" b="1">
                <a:solidFill>
                  <a:srgbClr val="0000CC"/>
                </a:solidFill>
                <a:latin typeface="UTM Avo" panose="02040603050506020204" pitchFamily="18" charset="0"/>
                <a:cs typeface="Times New Roman" pitchFamily="18" charset="0"/>
              </a:rPr>
              <a:t>Có những nét riêng, hay, đẹp khác thường.</a:t>
            </a:r>
          </a:p>
        </p:txBody>
      </p:sp>
      <p:sp>
        <p:nvSpPr>
          <p:cNvPr id="6" name="Hộp Văn bản 5">
            <a:extLst>
              <a:ext uri="{FF2B5EF4-FFF2-40B4-BE49-F238E27FC236}">
                <a16:creationId xmlns:a16="http://schemas.microsoft.com/office/drawing/2014/main" id="{54180520-0B72-B4EC-9D55-2D044AC88902}"/>
              </a:ext>
            </a:extLst>
          </p:cNvPr>
          <p:cNvSpPr txBox="1"/>
          <p:nvPr/>
        </p:nvSpPr>
        <p:spPr>
          <a:xfrm>
            <a:off x="3594100" y="127000"/>
            <a:ext cx="5486400" cy="707886"/>
          </a:xfrm>
          <a:prstGeom prst="rect">
            <a:avLst/>
          </a:prstGeom>
          <a:noFill/>
        </p:spPr>
        <p:txBody>
          <a:bodyPr wrap="square" rtlCol="0">
            <a:spAutoFit/>
          </a:bodyPr>
          <a:lstStyle/>
          <a:p>
            <a:pPr algn="ctr"/>
            <a:r>
              <a:rPr lang="en-US" sz="4000" b="1">
                <a:solidFill>
                  <a:schemeClr val="accent2">
                    <a:lumMod val="75000"/>
                  </a:schemeClr>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Giải nghĩa từ</a:t>
            </a:r>
          </a:p>
        </p:txBody>
      </p:sp>
      <p:sp>
        <p:nvSpPr>
          <p:cNvPr id="3" name="Rectangle 1">
            <a:extLst>
              <a:ext uri="{FF2B5EF4-FFF2-40B4-BE49-F238E27FC236}">
                <a16:creationId xmlns:a16="http://schemas.microsoft.com/office/drawing/2014/main" id="{8FC9F88C-A55B-962C-1C88-D2F09E08D241}"/>
              </a:ext>
            </a:extLst>
          </p:cNvPr>
          <p:cNvSpPr/>
          <p:nvPr/>
        </p:nvSpPr>
        <p:spPr>
          <a:xfrm>
            <a:off x="454660" y="4377992"/>
            <a:ext cx="11765280" cy="1077218"/>
          </a:xfrm>
          <a:prstGeom prst="rect">
            <a:avLst/>
          </a:prstGeom>
        </p:spPr>
        <p:txBody>
          <a:bodyPr wrap="square">
            <a:spAutoFit/>
          </a:bodyPr>
          <a:lstStyle/>
          <a:p>
            <a:pPr algn="ctr"/>
            <a:r>
              <a:rPr lang="en-US" sz="3200" b="1">
                <a:solidFill>
                  <a:srgbClr val="FF0000"/>
                </a:solidFill>
                <a:latin typeface="UTM Avo" panose="02040603050506020204" pitchFamily="18" charset="0"/>
                <a:cs typeface="Times New Roman" pitchFamily="18" charset="0"/>
              </a:rPr>
              <a:t>Đằm thắm: </a:t>
            </a:r>
          </a:p>
          <a:p>
            <a:pPr algn="ctr"/>
            <a:r>
              <a:rPr lang="en-US" sz="3200" b="1">
                <a:solidFill>
                  <a:schemeClr val="accent4">
                    <a:lumMod val="75000"/>
                  </a:schemeClr>
                </a:solidFill>
                <a:latin typeface="UTM Avo" panose="02040603050506020204" pitchFamily="18" charset="0"/>
                <a:cs typeface="Times New Roman" pitchFamily="18" charset="0"/>
              </a:rPr>
              <a:t>Đậm đà, khó phai nhạt.</a:t>
            </a:r>
          </a:p>
        </p:txBody>
      </p:sp>
    </p:spTree>
    <p:extLst>
      <p:ext uri="{BB962C8B-B14F-4D97-AF65-F5344CB8AC3E}">
        <p14:creationId xmlns:p14="http://schemas.microsoft.com/office/powerpoint/2010/main" val="250970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left)">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left)">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left)">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Effect transition="in" filter="wipe(left)">
                                      <p:cBhvr>
                                        <p:cTn id="34" dur="500"/>
                                        <p:tgtEl>
                                          <p:spTgt spid="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wipe(left)">
                                      <p:cBhvr>
                                        <p:cTn id="3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F7A33A1F-F358-9B46-5F25-1E39226BEF68}"/>
              </a:ext>
            </a:extLst>
          </p:cNvPr>
          <p:cNvSpPr txBox="1"/>
          <p:nvPr/>
        </p:nvSpPr>
        <p:spPr>
          <a:xfrm>
            <a:off x="279949" y="4598178"/>
            <a:ext cx="11632102" cy="2123658"/>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a:solidFill>
                  <a:srgbClr val="CC00CC"/>
                </a:solidFill>
                <a:latin typeface="Arial-Rounded" panose="020B0500000000000000" pitchFamily="34" charset="0"/>
                <a:ea typeface="Arial-Rounded" panose="020B0500000000000000" pitchFamily="34" charset="0"/>
                <a:cs typeface="Arial-Rounded" panose="020B0500000000000000" pitchFamily="34" charset="0"/>
              </a:rPr>
              <a:t>Đúng lúc đó, mưa vụt tạnh. Mặt trời ló ra. Một cây cầu vồng rực rỡ hiện lên trên nền trời. Họa sĩ liền vẽ bức tranh một cây cầu vồng vắt ngang qua cánh đồng lúa vàng rực. Các màu cũng bừng sáng. Chúng năm tay nhau. Và trong vòng tay ấy, các màu càng rực rỡ hơn cả ngàn lần khi đứng một mình.</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TRẦN THỊ NGÂN, PHẠM HỒNG THÚY, NGUYỄN THỊ MỸ NGỌC</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(Sưu tầm, biên soạn) </a:t>
            </a:r>
          </a:p>
        </p:txBody>
      </p:sp>
      <p:sp>
        <p:nvSpPr>
          <p:cNvPr id="4" name="Hộp Văn bản 3">
            <a:extLst>
              <a:ext uri="{FF2B5EF4-FFF2-40B4-BE49-F238E27FC236}">
                <a16:creationId xmlns:a16="http://schemas.microsoft.com/office/drawing/2014/main" id="{BB7666CA-3460-5DDD-4275-CD3590F225FF}"/>
              </a:ext>
            </a:extLst>
          </p:cNvPr>
          <p:cNvSpPr txBox="1"/>
          <p:nvPr/>
        </p:nvSpPr>
        <p:spPr>
          <a:xfrm>
            <a:off x="279949" y="520859"/>
            <a:ext cx="11632102" cy="769441"/>
          </a:xfrm>
          <a:prstGeom prst="rect">
            <a:avLst/>
          </a:prstGeom>
          <a:solidFill>
            <a:srgbClr val="FFFFFF">
              <a:alpha val="69804"/>
            </a:srgbClr>
          </a:solidFill>
        </p:spPr>
        <p:txBody>
          <a:bodyPr wrap="square" rtlCol="0">
            <a:spAutoFit/>
          </a:bodyPr>
          <a:lstStyle/>
          <a:p>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Một</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họa</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sĩ</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đang</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say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sưa</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vẽ</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bức</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tranh</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phong</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cảnh</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đồng</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quê</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Bỗng</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smtClean="0">
                <a:solidFill>
                  <a:srgbClr val="00B05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200" b="1" dirty="0" smtClean="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đổ</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mưa</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Họa</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sĩ</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vội</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lấy</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ô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để</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che</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bức</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tranh</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đang</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vẽ</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dở</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Hộp Văn bản 4">
            <a:extLst>
              <a:ext uri="{FF2B5EF4-FFF2-40B4-BE49-F238E27FC236}">
                <a16:creationId xmlns:a16="http://schemas.microsoft.com/office/drawing/2014/main" id="{4B91DF80-092A-AE37-BC31-02811B620876}"/>
              </a:ext>
            </a:extLst>
          </p:cNvPr>
          <p:cNvSpPr txBox="1"/>
          <p:nvPr/>
        </p:nvSpPr>
        <p:spPr>
          <a:xfrm>
            <a:off x="3838336" y="11571"/>
            <a:ext cx="4515329" cy="584775"/>
          </a:xfrm>
          <a:prstGeom prst="rect">
            <a:avLst/>
          </a:prstGeom>
          <a:noFill/>
        </p:spPr>
        <p:txBody>
          <a:bodyPr wrap="square" rtlCol="0">
            <a:spAutoFit/>
          </a:bodyPr>
          <a:lstStyle/>
          <a:p>
            <a:pPr algn="ctr"/>
            <a:r>
              <a:rPr lang="en-US" sz="32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sp>
        <p:nvSpPr>
          <p:cNvPr id="6" name="Hộp Văn bản 5">
            <a:extLst>
              <a:ext uri="{FF2B5EF4-FFF2-40B4-BE49-F238E27FC236}">
                <a16:creationId xmlns:a16="http://schemas.microsoft.com/office/drawing/2014/main" id="{2F01F649-D970-D6A9-9B77-65B0720523A4}"/>
              </a:ext>
            </a:extLst>
          </p:cNvPr>
          <p:cNvSpPr txBox="1"/>
          <p:nvPr/>
        </p:nvSpPr>
        <p:spPr>
          <a:xfrm>
            <a:off x="279949" y="1205302"/>
            <a:ext cx="11632102" cy="3477875"/>
          </a:xfrm>
          <a:prstGeom prst="rect">
            <a:avLst/>
          </a:prstGeom>
          <a:noFill/>
        </p:spPr>
        <p:txBody>
          <a:bodyPr wrap="square" rtlCol="0">
            <a:spAutoFit/>
          </a:bodyPr>
          <a:lstStyle/>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Bị mưa làm ướt, các màu bắt đầu càu nhàu. Màu đỏ thấy thế bèn lên tiếng:</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Các bạn thật là những màu mềm yếu!</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Màu da cam phản ứng:</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Bạn nói ai vậy? Mình là màu da cam nổi tiếng. Các quả cam đều sơn màu của mình đấy!</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Màu vàng đáp:</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Nhưng màu vàng của tớ mới là màu của Mặt trời, bạn nhé!</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Thế là các màu quay ra tranh vãi xem màu nào đặc sắc nhất.  Màu xanh lục nói rằng mình là màu của cây cỏ, thiên nhiên. Màu xanh lam cho rằng mình là màu của bầu trời. Màu xanh dương bảo mình là sắc viếc của đại dương, sông suối. Màu tím thì tự hào vì có vẻ đẹp đằm thắm giống như hoa vi ô lét…</a:t>
            </a:r>
          </a:p>
        </p:txBody>
      </p:sp>
      <p:grpSp>
        <p:nvGrpSpPr>
          <p:cNvPr id="2" name="Nhóm 1">
            <a:extLst>
              <a:ext uri="{FF2B5EF4-FFF2-40B4-BE49-F238E27FC236}">
                <a16:creationId xmlns:a16="http://schemas.microsoft.com/office/drawing/2014/main" id="{2CFC8DF4-11C9-11BC-A55A-EE18B870466B}"/>
              </a:ext>
            </a:extLst>
          </p:cNvPr>
          <p:cNvGrpSpPr/>
          <p:nvPr/>
        </p:nvGrpSpPr>
        <p:grpSpPr>
          <a:xfrm>
            <a:off x="401854" y="6121082"/>
            <a:ext cx="2884548" cy="713772"/>
            <a:chOff x="508724" y="6144228"/>
            <a:chExt cx="2884548" cy="713772"/>
          </a:xfrm>
        </p:grpSpPr>
        <p:sp>
          <p:nvSpPr>
            <p:cNvPr id="3" name="Hình chữ nhật: Góc Tròn 2">
              <a:extLst>
                <a:ext uri="{FF2B5EF4-FFF2-40B4-BE49-F238E27FC236}">
                  <a16:creationId xmlns:a16="http://schemas.microsoft.com/office/drawing/2014/main" id="{AA577AA2-BCEE-D8CB-B45E-02959F7A98EC}"/>
                </a:ext>
              </a:extLst>
            </p:cNvPr>
            <p:cNvSpPr/>
            <p:nvPr/>
          </p:nvSpPr>
          <p:spPr>
            <a:xfrm>
              <a:off x="548472" y="6177626"/>
              <a:ext cx="2844800"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id="{81368033-E8F0-0532-7E65-363BB5F61055}"/>
                </a:ext>
              </a:extLst>
            </p:cNvPr>
            <p:cNvGrpSpPr/>
            <p:nvPr/>
          </p:nvGrpSpPr>
          <p:grpSpPr>
            <a:xfrm>
              <a:off x="508724" y="6144228"/>
              <a:ext cx="713772" cy="713772"/>
              <a:chOff x="508724" y="6144228"/>
              <a:chExt cx="713772" cy="713772"/>
            </a:xfrm>
          </p:grpSpPr>
          <p:sp>
            <p:nvSpPr>
              <p:cNvPr id="15" name="Hình Bầu dục 14">
                <a:extLst>
                  <a:ext uri="{FF2B5EF4-FFF2-40B4-BE49-F238E27FC236}">
                    <a16:creationId xmlns:a16="http://schemas.microsoft.com/office/drawing/2014/main" id="{59F3D04A-FFB8-1089-86DF-255C7A1487A0}"/>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ình Bầu dục 15">
                <a:extLst>
                  <a:ext uri="{FF2B5EF4-FFF2-40B4-BE49-F238E27FC236}">
                    <a16:creationId xmlns:a16="http://schemas.microsoft.com/office/drawing/2014/main" id="{00DEB1EA-6E98-0CB7-B7E7-094412F7B663}"/>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rPr>
                  <a:t>2</a:t>
                </a:r>
                <a:endParaRPr lang="en-US" sz="4000" b="1">
                  <a:solidFill>
                    <a:schemeClr val="bg1"/>
                  </a:solidFill>
                </a:endParaRPr>
              </a:p>
            </p:txBody>
          </p:sp>
        </p:grpSp>
      </p:grpSp>
      <p:sp>
        <p:nvSpPr>
          <p:cNvPr id="17" name="Hộp Văn bản 16">
            <a:extLst>
              <a:ext uri="{FF2B5EF4-FFF2-40B4-BE49-F238E27FC236}">
                <a16:creationId xmlns:a16="http://schemas.microsoft.com/office/drawing/2014/main" id="{04A0BE09-90B1-1BA1-D690-B9899BE8C389}"/>
              </a:ext>
            </a:extLst>
          </p:cNvPr>
          <p:cNvSpPr txBox="1"/>
          <p:nvPr/>
        </p:nvSpPr>
        <p:spPr>
          <a:xfrm>
            <a:off x="1151231" y="6207454"/>
            <a:ext cx="2144439" cy="523220"/>
          </a:xfrm>
          <a:prstGeom prst="rect">
            <a:avLst/>
          </a:prstGeom>
          <a:noFill/>
        </p:spPr>
        <p:txBody>
          <a:bodyPr wrap="square" rtlCol="0">
            <a:spAutoFit/>
          </a:bodyPr>
          <a:lstStyle/>
          <a:p>
            <a:r>
              <a:rPr lang="vi-VN" sz="2800" b="1">
                <a:solidFill>
                  <a:srgbClr val="00B050"/>
                </a:solidFill>
                <a:latin typeface="AvantGarde" panose="00000400000000000000" pitchFamily="2" charset="0"/>
                <a:ea typeface="AvantGarde" panose="00000400000000000000" pitchFamily="2" charset="0"/>
                <a:cs typeface="AvantGarde" panose="00000400000000000000" pitchFamily="2" charset="0"/>
              </a:rPr>
              <a:t>Chia đoạn</a:t>
            </a:r>
            <a:endPar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5529598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8D79E67-75ED-C865-07B3-7D053FB5B515}"/>
              </a:ext>
            </a:extLst>
          </p:cNvPr>
          <p:cNvSpPr/>
          <p:nvPr/>
        </p:nvSpPr>
        <p:spPr>
          <a:xfrm>
            <a:off x="213360" y="1529221"/>
            <a:ext cx="11765280" cy="1077218"/>
          </a:xfrm>
          <a:prstGeom prst="rect">
            <a:avLst/>
          </a:prstGeom>
        </p:spPr>
        <p:txBody>
          <a:bodyPr wrap="square">
            <a:spAutoFit/>
          </a:bodyPr>
          <a:lstStyle/>
          <a:p>
            <a:pPr algn="ctr"/>
            <a:r>
              <a:rPr lang="en-US" sz="3200" b="1" dirty="0" err="1">
                <a:solidFill>
                  <a:srgbClr val="FF0000"/>
                </a:solidFill>
                <a:latin typeface="UTM Avo" panose="02040603050506020204" pitchFamily="18" charset="0"/>
                <a:cs typeface="Times New Roman" pitchFamily="18" charset="0"/>
              </a:rPr>
              <a:t>Đặc</a:t>
            </a:r>
            <a:r>
              <a:rPr lang="en-US" sz="3200" b="1" dirty="0">
                <a:solidFill>
                  <a:srgbClr val="FF0000"/>
                </a:solidFill>
                <a:latin typeface="UTM Avo" panose="02040603050506020204" pitchFamily="18" charset="0"/>
                <a:cs typeface="Times New Roman" pitchFamily="18" charset="0"/>
              </a:rPr>
              <a:t> </a:t>
            </a:r>
            <a:r>
              <a:rPr lang="en-US" sz="3200" b="1" dirty="0" err="1">
                <a:solidFill>
                  <a:srgbClr val="FF0000"/>
                </a:solidFill>
                <a:latin typeface="UTM Avo" panose="02040603050506020204" pitchFamily="18" charset="0"/>
                <a:cs typeface="Times New Roman" pitchFamily="18" charset="0"/>
              </a:rPr>
              <a:t>sắc</a:t>
            </a:r>
            <a:r>
              <a:rPr lang="en-US" sz="3200" b="1" dirty="0">
                <a:solidFill>
                  <a:srgbClr val="FF0000"/>
                </a:solidFill>
                <a:latin typeface="UTM Avo" panose="02040603050506020204" pitchFamily="18" charset="0"/>
                <a:cs typeface="Times New Roman" pitchFamily="18" charset="0"/>
              </a:rPr>
              <a:t>:</a:t>
            </a:r>
          </a:p>
          <a:p>
            <a:pPr algn="ctr"/>
            <a:r>
              <a:rPr lang="en-US" sz="3200" b="1" dirty="0" err="1">
                <a:solidFill>
                  <a:srgbClr val="0000CC"/>
                </a:solidFill>
                <a:latin typeface="UTM Avo" panose="02040603050506020204" pitchFamily="18" charset="0"/>
                <a:cs typeface="Times New Roman" pitchFamily="18" charset="0"/>
              </a:rPr>
              <a:t>Có</a:t>
            </a:r>
            <a:r>
              <a:rPr lang="en-US" sz="3200" b="1" dirty="0">
                <a:solidFill>
                  <a:srgbClr val="0000CC"/>
                </a:solidFill>
                <a:latin typeface="UTM Avo" panose="02040603050506020204" pitchFamily="18" charset="0"/>
                <a:cs typeface="Times New Roman" pitchFamily="18" charset="0"/>
              </a:rPr>
              <a:t> </a:t>
            </a:r>
            <a:r>
              <a:rPr lang="en-US" sz="3200" b="1" dirty="0" err="1">
                <a:solidFill>
                  <a:srgbClr val="0000CC"/>
                </a:solidFill>
                <a:latin typeface="UTM Avo" panose="02040603050506020204" pitchFamily="18" charset="0"/>
                <a:cs typeface="Times New Roman" pitchFamily="18" charset="0"/>
              </a:rPr>
              <a:t>những</a:t>
            </a:r>
            <a:r>
              <a:rPr lang="en-US" sz="3200" b="1" dirty="0">
                <a:solidFill>
                  <a:srgbClr val="0000CC"/>
                </a:solidFill>
                <a:latin typeface="UTM Avo" panose="02040603050506020204" pitchFamily="18" charset="0"/>
                <a:cs typeface="Times New Roman" pitchFamily="18" charset="0"/>
              </a:rPr>
              <a:t> </a:t>
            </a:r>
            <a:r>
              <a:rPr lang="en-US" sz="3200" b="1" dirty="0" err="1">
                <a:solidFill>
                  <a:srgbClr val="0000CC"/>
                </a:solidFill>
                <a:latin typeface="UTM Avo" panose="02040603050506020204" pitchFamily="18" charset="0"/>
                <a:cs typeface="Times New Roman" pitchFamily="18" charset="0"/>
              </a:rPr>
              <a:t>nét</a:t>
            </a:r>
            <a:r>
              <a:rPr lang="en-US" sz="3200" b="1" dirty="0">
                <a:solidFill>
                  <a:srgbClr val="0000CC"/>
                </a:solidFill>
                <a:latin typeface="UTM Avo" panose="02040603050506020204" pitchFamily="18" charset="0"/>
                <a:cs typeface="Times New Roman" pitchFamily="18" charset="0"/>
              </a:rPr>
              <a:t> </a:t>
            </a:r>
            <a:r>
              <a:rPr lang="en-US" sz="3200" b="1" dirty="0" err="1">
                <a:solidFill>
                  <a:srgbClr val="0000CC"/>
                </a:solidFill>
                <a:latin typeface="UTM Avo" panose="02040603050506020204" pitchFamily="18" charset="0"/>
                <a:cs typeface="Times New Roman" pitchFamily="18" charset="0"/>
              </a:rPr>
              <a:t>riêng</a:t>
            </a:r>
            <a:r>
              <a:rPr lang="en-US" sz="3200" b="1" dirty="0">
                <a:solidFill>
                  <a:srgbClr val="0000CC"/>
                </a:solidFill>
                <a:latin typeface="UTM Avo" panose="02040603050506020204" pitchFamily="18" charset="0"/>
                <a:cs typeface="Times New Roman" pitchFamily="18" charset="0"/>
              </a:rPr>
              <a:t>, hay, </a:t>
            </a:r>
            <a:r>
              <a:rPr lang="en-US" sz="3200" b="1" dirty="0" err="1">
                <a:solidFill>
                  <a:srgbClr val="0000CC"/>
                </a:solidFill>
                <a:latin typeface="UTM Avo" panose="02040603050506020204" pitchFamily="18" charset="0"/>
                <a:cs typeface="Times New Roman" pitchFamily="18" charset="0"/>
              </a:rPr>
              <a:t>đẹp</a:t>
            </a:r>
            <a:r>
              <a:rPr lang="en-US" sz="3200" b="1" dirty="0">
                <a:solidFill>
                  <a:srgbClr val="0000CC"/>
                </a:solidFill>
                <a:latin typeface="UTM Avo" panose="02040603050506020204" pitchFamily="18" charset="0"/>
                <a:cs typeface="Times New Roman" pitchFamily="18" charset="0"/>
              </a:rPr>
              <a:t> </a:t>
            </a:r>
            <a:r>
              <a:rPr lang="en-US" sz="3200" b="1" dirty="0" err="1">
                <a:solidFill>
                  <a:srgbClr val="0000CC"/>
                </a:solidFill>
                <a:latin typeface="UTM Avo" panose="02040603050506020204" pitchFamily="18" charset="0"/>
                <a:cs typeface="Times New Roman" pitchFamily="18" charset="0"/>
              </a:rPr>
              <a:t>khác</a:t>
            </a:r>
            <a:r>
              <a:rPr lang="en-US" sz="3200" b="1" dirty="0">
                <a:solidFill>
                  <a:srgbClr val="0000CC"/>
                </a:solidFill>
                <a:latin typeface="UTM Avo" panose="02040603050506020204" pitchFamily="18" charset="0"/>
                <a:cs typeface="Times New Roman" pitchFamily="18" charset="0"/>
              </a:rPr>
              <a:t> </a:t>
            </a:r>
            <a:r>
              <a:rPr lang="en-US" sz="3200" b="1" dirty="0" err="1">
                <a:solidFill>
                  <a:srgbClr val="0000CC"/>
                </a:solidFill>
                <a:latin typeface="UTM Avo" panose="02040603050506020204" pitchFamily="18" charset="0"/>
                <a:cs typeface="Times New Roman" pitchFamily="18" charset="0"/>
              </a:rPr>
              <a:t>thường</a:t>
            </a:r>
            <a:r>
              <a:rPr lang="en-US" sz="3200" b="1" dirty="0">
                <a:solidFill>
                  <a:srgbClr val="0000CC"/>
                </a:solidFill>
                <a:latin typeface="UTM Avo" panose="02040603050506020204" pitchFamily="18" charset="0"/>
                <a:cs typeface="Times New Roman" pitchFamily="18" charset="0"/>
              </a:rPr>
              <a:t>.</a:t>
            </a:r>
          </a:p>
        </p:txBody>
      </p:sp>
      <p:sp>
        <p:nvSpPr>
          <p:cNvPr id="6" name="Hộp Văn bản 5">
            <a:extLst>
              <a:ext uri="{FF2B5EF4-FFF2-40B4-BE49-F238E27FC236}">
                <a16:creationId xmlns:a16="http://schemas.microsoft.com/office/drawing/2014/main" id="{54180520-0B72-B4EC-9D55-2D044AC88902}"/>
              </a:ext>
            </a:extLst>
          </p:cNvPr>
          <p:cNvSpPr txBox="1"/>
          <p:nvPr/>
        </p:nvSpPr>
        <p:spPr>
          <a:xfrm>
            <a:off x="3594100" y="127000"/>
            <a:ext cx="5486400" cy="707886"/>
          </a:xfrm>
          <a:prstGeom prst="rect">
            <a:avLst/>
          </a:prstGeom>
          <a:noFill/>
        </p:spPr>
        <p:txBody>
          <a:bodyPr wrap="square" rtlCol="0">
            <a:spAutoFit/>
          </a:bodyPr>
          <a:lstStyle/>
          <a:p>
            <a:pPr algn="ctr"/>
            <a:r>
              <a:rPr lang="en-US" sz="4000" b="1">
                <a:solidFill>
                  <a:schemeClr val="accent2">
                    <a:lumMod val="75000"/>
                  </a:schemeClr>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Giải nghĩa từ</a:t>
            </a:r>
          </a:p>
        </p:txBody>
      </p:sp>
      <p:sp>
        <p:nvSpPr>
          <p:cNvPr id="3" name="Rectangle 1">
            <a:extLst>
              <a:ext uri="{FF2B5EF4-FFF2-40B4-BE49-F238E27FC236}">
                <a16:creationId xmlns:a16="http://schemas.microsoft.com/office/drawing/2014/main" id="{8FC9F88C-A55B-962C-1C88-D2F09E08D241}"/>
              </a:ext>
            </a:extLst>
          </p:cNvPr>
          <p:cNvSpPr/>
          <p:nvPr/>
        </p:nvSpPr>
        <p:spPr>
          <a:xfrm>
            <a:off x="454660" y="4377992"/>
            <a:ext cx="11765280" cy="1077218"/>
          </a:xfrm>
          <a:prstGeom prst="rect">
            <a:avLst/>
          </a:prstGeom>
        </p:spPr>
        <p:txBody>
          <a:bodyPr wrap="square">
            <a:spAutoFit/>
          </a:bodyPr>
          <a:lstStyle/>
          <a:p>
            <a:pPr algn="ctr"/>
            <a:r>
              <a:rPr lang="en-US" sz="3200" b="1">
                <a:solidFill>
                  <a:srgbClr val="FF0000"/>
                </a:solidFill>
                <a:latin typeface="UTM Avo" panose="02040603050506020204" pitchFamily="18" charset="0"/>
                <a:cs typeface="Times New Roman" pitchFamily="18" charset="0"/>
              </a:rPr>
              <a:t>Đằm thắm: </a:t>
            </a:r>
          </a:p>
          <a:p>
            <a:pPr algn="ctr"/>
            <a:r>
              <a:rPr lang="en-US" sz="3200" b="1">
                <a:solidFill>
                  <a:schemeClr val="accent4">
                    <a:lumMod val="75000"/>
                  </a:schemeClr>
                </a:solidFill>
                <a:latin typeface="UTM Avo" panose="02040603050506020204" pitchFamily="18" charset="0"/>
                <a:cs typeface="Times New Roman" pitchFamily="18" charset="0"/>
              </a:rPr>
              <a:t>Đậm đà, khó phai nhạt.</a:t>
            </a:r>
          </a:p>
        </p:txBody>
      </p:sp>
    </p:spTree>
    <p:extLst>
      <p:ext uri="{BB962C8B-B14F-4D97-AF65-F5344CB8AC3E}">
        <p14:creationId xmlns:p14="http://schemas.microsoft.com/office/powerpoint/2010/main" val="3575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left)">
                                      <p:cBhvr>
                                        <p:cTn id="2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F7A33A1F-F358-9B46-5F25-1E39226BEF68}"/>
              </a:ext>
            </a:extLst>
          </p:cNvPr>
          <p:cNvSpPr txBox="1"/>
          <p:nvPr/>
        </p:nvSpPr>
        <p:spPr>
          <a:xfrm>
            <a:off x="279949" y="4598178"/>
            <a:ext cx="11632102" cy="2123658"/>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a:solidFill>
                  <a:srgbClr val="CC00CC"/>
                </a:solidFill>
                <a:latin typeface="Arial-Rounded" panose="020B0500000000000000" pitchFamily="34" charset="0"/>
                <a:ea typeface="Arial-Rounded" panose="020B0500000000000000" pitchFamily="34" charset="0"/>
                <a:cs typeface="Arial-Rounded" panose="020B0500000000000000" pitchFamily="34" charset="0"/>
              </a:rPr>
              <a:t>Đúng lúc đó, mưa vụt tạnh. Mặt trời ló ra. Một cây cầu vồng rực rỡ hiện lên trên nền trời. Họa sĩ liền vẽ bức tranh một cây cầu vồng vắt ngang qua cánh đồng lúa vàng rực. Các màu cũng bừng sáng. Chúng năm tay nhau. Và trong vòng tay ấy, các màu càng rực rỡ hơn cả ngàn lần khi đứng một mình.</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TRẦN THỊ NGÂN, PHẠM HỒNG THÚY, NGUYỄN THỊ MỸ NGỌC</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(Sưu tầm, biên soạn) </a:t>
            </a:r>
          </a:p>
        </p:txBody>
      </p:sp>
      <p:sp>
        <p:nvSpPr>
          <p:cNvPr id="4" name="Hộp Văn bản 3">
            <a:extLst>
              <a:ext uri="{FF2B5EF4-FFF2-40B4-BE49-F238E27FC236}">
                <a16:creationId xmlns:a16="http://schemas.microsoft.com/office/drawing/2014/main" id="{BB7666CA-3460-5DDD-4275-CD3590F225FF}"/>
              </a:ext>
            </a:extLst>
          </p:cNvPr>
          <p:cNvSpPr txBox="1"/>
          <p:nvPr/>
        </p:nvSpPr>
        <p:spPr>
          <a:xfrm>
            <a:off x="279949" y="520859"/>
            <a:ext cx="11632102" cy="769441"/>
          </a:xfrm>
          <a:prstGeom prst="rect">
            <a:avLst/>
          </a:prstGeom>
          <a:solidFill>
            <a:srgbClr val="FFFFFF">
              <a:alpha val="69804"/>
            </a:srgbClr>
          </a:solidFill>
        </p:spPr>
        <p:txBody>
          <a:bodyPr wrap="square" rtlCol="0">
            <a:spAutoFit/>
          </a:bodyPr>
          <a:lstStyle/>
          <a:p>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Một</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họa</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sĩ</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đang</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say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sưa</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vẽ</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bức</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tranh</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phong</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cảnh</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đồng</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quê</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Bỗng</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smtClean="0">
                <a:solidFill>
                  <a:srgbClr val="00B05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200" b="1" dirty="0" smtClean="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đổ</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mưa</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Họa</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sĩ</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vội</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lấy</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ô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để</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che</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bức</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tranh</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đang</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vẽ</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dở</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Hộp Văn bản 4">
            <a:extLst>
              <a:ext uri="{FF2B5EF4-FFF2-40B4-BE49-F238E27FC236}">
                <a16:creationId xmlns:a16="http://schemas.microsoft.com/office/drawing/2014/main" id="{4B91DF80-092A-AE37-BC31-02811B620876}"/>
              </a:ext>
            </a:extLst>
          </p:cNvPr>
          <p:cNvSpPr txBox="1"/>
          <p:nvPr/>
        </p:nvSpPr>
        <p:spPr>
          <a:xfrm>
            <a:off x="3838336" y="11571"/>
            <a:ext cx="4515329" cy="584775"/>
          </a:xfrm>
          <a:prstGeom prst="rect">
            <a:avLst/>
          </a:prstGeom>
          <a:noFill/>
        </p:spPr>
        <p:txBody>
          <a:bodyPr wrap="square" rtlCol="0">
            <a:spAutoFit/>
          </a:bodyPr>
          <a:lstStyle/>
          <a:p>
            <a:pPr algn="ctr"/>
            <a:r>
              <a:rPr lang="en-US" sz="32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sp>
        <p:nvSpPr>
          <p:cNvPr id="6" name="Hộp Văn bản 5">
            <a:extLst>
              <a:ext uri="{FF2B5EF4-FFF2-40B4-BE49-F238E27FC236}">
                <a16:creationId xmlns:a16="http://schemas.microsoft.com/office/drawing/2014/main" id="{2F01F649-D970-D6A9-9B77-65B0720523A4}"/>
              </a:ext>
            </a:extLst>
          </p:cNvPr>
          <p:cNvSpPr txBox="1"/>
          <p:nvPr/>
        </p:nvSpPr>
        <p:spPr>
          <a:xfrm>
            <a:off x="279949" y="1205302"/>
            <a:ext cx="11632102" cy="3477875"/>
          </a:xfrm>
          <a:prstGeom prst="rect">
            <a:avLst/>
          </a:prstGeom>
          <a:noFill/>
        </p:spPr>
        <p:txBody>
          <a:bodyPr wrap="square" rtlCol="0">
            <a:spAutoFit/>
          </a:bodyPr>
          <a:lstStyle/>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Bị mưa làm ướt, các màu bắt đầu càu nhàu. Màu đỏ thấy thế bèn lên tiếng:</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Các bạn thật là những màu mềm yếu!</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Màu da cam phản ứng:</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Bạn nói ai vậy? Mình là màu da cam nổi tiếng. Các quả cam đều sơn màu của mình đấy!</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Màu vàng đáp:</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Nhưng màu vàng của tớ mới là màu của Mặt trời, bạn nhé!</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Thế là các màu quay ra tranh vãi xem màu nào đặc sắc nhất.  Màu xanh lục nói rằng mình là màu của cây cỏ, thiên nhiên. Màu xanh lam cho rằng mình là màu của bầu trời. Màu xanh dương bảo mình là sắc viếc của đại dương, sông suối. Màu tím thì tự hào vì có vẻ đẹp đằm thắm giống như hoa vi ô lét…</a:t>
            </a:r>
          </a:p>
        </p:txBody>
      </p:sp>
      <p:grpSp>
        <p:nvGrpSpPr>
          <p:cNvPr id="8" name="Nhóm 7">
            <a:extLst>
              <a:ext uri="{FF2B5EF4-FFF2-40B4-BE49-F238E27FC236}">
                <a16:creationId xmlns:a16="http://schemas.microsoft.com/office/drawing/2014/main" id="{F1EABEB5-40AA-E234-937C-D1906947AEF3}"/>
              </a:ext>
            </a:extLst>
          </p:cNvPr>
          <p:cNvGrpSpPr/>
          <p:nvPr/>
        </p:nvGrpSpPr>
        <p:grpSpPr>
          <a:xfrm>
            <a:off x="264469" y="6085727"/>
            <a:ext cx="3291530" cy="713772"/>
            <a:chOff x="508724" y="6144228"/>
            <a:chExt cx="3291530" cy="713772"/>
          </a:xfrm>
        </p:grpSpPr>
        <p:sp>
          <p:nvSpPr>
            <p:cNvPr id="9" name="Hình chữ nhật: Góc Tròn 8">
              <a:extLst>
                <a:ext uri="{FF2B5EF4-FFF2-40B4-BE49-F238E27FC236}">
                  <a16:creationId xmlns:a16="http://schemas.microsoft.com/office/drawing/2014/main" id="{A4A04472-6D1E-802B-80BB-370C7FA8E01F}"/>
                </a:ext>
              </a:extLst>
            </p:cNvPr>
            <p:cNvSpPr/>
            <p:nvPr/>
          </p:nvSpPr>
          <p:spPr>
            <a:xfrm>
              <a:off x="548471" y="6177626"/>
              <a:ext cx="3251783"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Nhóm 9">
              <a:extLst>
                <a:ext uri="{FF2B5EF4-FFF2-40B4-BE49-F238E27FC236}">
                  <a16:creationId xmlns:a16="http://schemas.microsoft.com/office/drawing/2014/main" id="{83CD003D-4844-5007-711D-22074280707D}"/>
                </a:ext>
              </a:extLst>
            </p:cNvPr>
            <p:cNvGrpSpPr/>
            <p:nvPr/>
          </p:nvGrpSpPr>
          <p:grpSpPr>
            <a:xfrm>
              <a:off x="508724" y="6144228"/>
              <a:ext cx="713772" cy="713772"/>
              <a:chOff x="508724" y="6144228"/>
              <a:chExt cx="713772" cy="713772"/>
            </a:xfrm>
          </p:grpSpPr>
          <p:sp>
            <p:nvSpPr>
              <p:cNvPr id="11" name="Hình Bầu dục 10">
                <a:extLst>
                  <a:ext uri="{FF2B5EF4-FFF2-40B4-BE49-F238E27FC236}">
                    <a16:creationId xmlns:a16="http://schemas.microsoft.com/office/drawing/2014/main" id="{D3EA41C7-8DF0-A9E3-8E6F-DE6D17BE0B08}"/>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ình Bầu dục 11">
                <a:extLst>
                  <a:ext uri="{FF2B5EF4-FFF2-40B4-BE49-F238E27FC236}">
                    <a16:creationId xmlns:a16="http://schemas.microsoft.com/office/drawing/2014/main" id="{7D10866E-DBD4-1107-758B-C2357C5D640C}"/>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rPr>
                  <a:t>3</a:t>
                </a:r>
              </a:p>
            </p:txBody>
          </p:sp>
        </p:grpSp>
      </p:grpSp>
      <p:sp>
        <p:nvSpPr>
          <p:cNvPr id="13" name="Hộp Văn bản 12">
            <a:extLst>
              <a:ext uri="{FF2B5EF4-FFF2-40B4-BE49-F238E27FC236}">
                <a16:creationId xmlns:a16="http://schemas.microsoft.com/office/drawing/2014/main" id="{92564A5D-944B-6415-64D1-790220814988}"/>
              </a:ext>
            </a:extLst>
          </p:cNvPr>
          <p:cNvSpPr txBox="1"/>
          <p:nvPr/>
        </p:nvSpPr>
        <p:spPr>
          <a:xfrm>
            <a:off x="962507" y="6181431"/>
            <a:ext cx="2725573" cy="523220"/>
          </a:xfrm>
          <a:prstGeom prst="rect">
            <a:avLst/>
          </a:prstGeom>
          <a:noFill/>
        </p:spPr>
        <p:txBody>
          <a:bodyPr wrap="square" rtlCol="0">
            <a:spAutoFit/>
          </a:bodyPr>
          <a:lstStyle/>
          <a:p>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Nối tiếp đoạn</a:t>
            </a:r>
          </a:p>
        </p:txBody>
      </p:sp>
    </p:spTree>
    <p:extLst>
      <p:ext uri="{BB962C8B-B14F-4D97-AF65-F5344CB8AC3E}">
        <p14:creationId xmlns:p14="http://schemas.microsoft.com/office/powerpoint/2010/main" val="364729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184BB4C5-C204-FC3B-A234-992632B583D0}"/>
              </a:ext>
            </a:extLst>
          </p:cNvPr>
          <p:cNvSpPr txBox="1"/>
          <p:nvPr/>
        </p:nvSpPr>
        <p:spPr>
          <a:xfrm>
            <a:off x="4094978" y="105810"/>
            <a:ext cx="5486400" cy="707886"/>
          </a:xfrm>
          <a:prstGeom prst="rect">
            <a:avLst/>
          </a:prstGeom>
          <a:noFill/>
        </p:spPr>
        <p:txBody>
          <a:bodyPr wrap="square" rtlCol="0">
            <a:spAutoFit/>
          </a:bodyPr>
          <a:lstStyle/>
          <a:p>
            <a:pPr algn="ctr"/>
            <a:r>
              <a:rPr lang="en-US" sz="4000" b="1">
                <a:solidFill>
                  <a:schemeClr val="accent2">
                    <a:lumMod val="75000"/>
                  </a:schemeClr>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LUYỆN ĐỌC CÂU DÀI</a:t>
            </a:r>
          </a:p>
        </p:txBody>
      </p:sp>
      <p:sp>
        <p:nvSpPr>
          <p:cNvPr id="4" name="Hộp Văn bản 3">
            <a:extLst>
              <a:ext uri="{FF2B5EF4-FFF2-40B4-BE49-F238E27FC236}">
                <a16:creationId xmlns:a16="http://schemas.microsoft.com/office/drawing/2014/main" id="{36CF3BA4-4B90-D3E2-CC65-208CEA450D48}"/>
              </a:ext>
            </a:extLst>
          </p:cNvPr>
          <p:cNvSpPr txBox="1"/>
          <p:nvPr/>
        </p:nvSpPr>
        <p:spPr>
          <a:xfrm>
            <a:off x="137160" y="1672992"/>
            <a:ext cx="12054840" cy="2013180"/>
          </a:xfrm>
          <a:prstGeom prst="rect">
            <a:avLst/>
          </a:prstGeom>
          <a:noFill/>
        </p:spPr>
        <p:txBody>
          <a:bodyPr wrap="square">
            <a:spAutoFit/>
          </a:bodyPr>
          <a:lstStyle/>
          <a:p>
            <a:pPr>
              <a:lnSpc>
                <a:spcPct val="120000"/>
              </a:lnSpc>
            </a:pPr>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Một cây cầu vồng rực rỡ</a:t>
            </a:r>
            <a:r>
              <a:rPr lang="en-US" sz="3600" b="1">
                <a:solidFill>
                  <a:schemeClr val="bg1"/>
                </a:solidFill>
                <a:latin typeface="AvantGarde" panose="00000400000000000000" pitchFamily="2" charset="0"/>
                <a:ea typeface="AvantGarde" panose="00000400000000000000" pitchFamily="2" charset="0"/>
                <a:cs typeface="AvantGarde" panose="00000400000000000000" pitchFamily="2" charset="0"/>
              </a:rPr>
              <a:t>/</a:t>
            </a:r>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hiện lên trên nền trời.</a:t>
            </a:r>
            <a:r>
              <a:rPr lang="en-US" sz="36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Họa sĩ liền vẽ bức tranh một cây cầu vồng</a:t>
            </a:r>
            <a:r>
              <a:rPr lang="en-US" sz="3600" b="1">
                <a:solidFill>
                  <a:schemeClr val="bg1"/>
                </a:solidFill>
                <a:latin typeface="AvantGarde" panose="00000400000000000000" pitchFamily="2" charset="0"/>
                <a:ea typeface="AvantGarde" panose="00000400000000000000" pitchFamily="2" charset="0"/>
                <a:cs typeface="AvantGarde" panose="00000400000000000000" pitchFamily="2" charset="0"/>
              </a:rPr>
              <a:t>/</a:t>
            </a:r>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vắt ngang qua đồng lúa vàng rực.</a:t>
            </a:r>
            <a:r>
              <a:rPr lang="en-US" sz="3600" b="1">
                <a:solidFill>
                  <a:schemeClr val="bg1"/>
                </a:solidFill>
                <a:latin typeface="AvantGarde" panose="00000400000000000000" pitchFamily="2" charset="0"/>
                <a:ea typeface="AvantGarde" panose="00000400000000000000" pitchFamily="2" charset="0"/>
                <a:cs typeface="AvantGarde" panose="00000400000000000000" pitchFamily="2" charset="0"/>
              </a:rPr>
              <a:t>//</a:t>
            </a:r>
            <a:endParaRPr lang="vi-VN" sz="3600" b="1">
              <a:solidFill>
                <a:schemeClr val="bg1"/>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61131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184BB4C5-C204-FC3B-A234-992632B583D0}"/>
              </a:ext>
            </a:extLst>
          </p:cNvPr>
          <p:cNvSpPr txBox="1"/>
          <p:nvPr/>
        </p:nvSpPr>
        <p:spPr>
          <a:xfrm>
            <a:off x="4094978" y="105810"/>
            <a:ext cx="5486400" cy="707886"/>
          </a:xfrm>
          <a:prstGeom prst="rect">
            <a:avLst/>
          </a:prstGeom>
          <a:noFill/>
        </p:spPr>
        <p:txBody>
          <a:bodyPr wrap="square" rtlCol="0">
            <a:spAutoFit/>
          </a:bodyPr>
          <a:lstStyle/>
          <a:p>
            <a:pPr algn="ctr"/>
            <a:r>
              <a:rPr lang="en-US" sz="4000" b="1">
                <a:solidFill>
                  <a:schemeClr val="accent2">
                    <a:lumMod val="75000"/>
                  </a:schemeClr>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LUYỆN ĐỌC CÂU DÀI</a:t>
            </a:r>
          </a:p>
        </p:txBody>
      </p:sp>
      <p:sp>
        <p:nvSpPr>
          <p:cNvPr id="4" name="Hộp Văn bản 3">
            <a:extLst>
              <a:ext uri="{FF2B5EF4-FFF2-40B4-BE49-F238E27FC236}">
                <a16:creationId xmlns:a16="http://schemas.microsoft.com/office/drawing/2014/main" id="{36CF3BA4-4B90-D3E2-CC65-208CEA450D48}"/>
              </a:ext>
            </a:extLst>
          </p:cNvPr>
          <p:cNvSpPr txBox="1"/>
          <p:nvPr/>
        </p:nvSpPr>
        <p:spPr>
          <a:xfrm>
            <a:off x="137160" y="1672992"/>
            <a:ext cx="12054840" cy="2013180"/>
          </a:xfrm>
          <a:prstGeom prst="rect">
            <a:avLst/>
          </a:prstGeom>
          <a:noFill/>
        </p:spPr>
        <p:txBody>
          <a:bodyPr wrap="square">
            <a:spAutoFit/>
          </a:bodyPr>
          <a:lstStyle/>
          <a:p>
            <a:pPr>
              <a:lnSpc>
                <a:spcPct val="120000"/>
              </a:lnSpc>
            </a:pPr>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Một cây cầu vồng rực rỡ</a:t>
            </a:r>
            <a:r>
              <a:rPr lang="en-US" sz="36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hiện lên trên nền trời.</a:t>
            </a:r>
            <a:r>
              <a:rPr lang="en-US"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Họa sĩ liền vẽ bức tranh một cây cầu vồng</a:t>
            </a:r>
            <a:r>
              <a:rPr lang="en-US" sz="36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vắt ngang qua đồng lúa vàng rực.</a:t>
            </a:r>
            <a:r>
              <a:rPr lang="en-US" sz="36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endParaRPr lang="vi-VN" sz="3600" b="1">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18295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1B0957E7-B397-E4FD-D69C-DF854142B8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7779" y="828476"/>
            <a:ext cx="5716441" cy="5201047"/>
          </a:xfrm>
          <a:prstGeom prst="rect">
            <a:avLst/>
          </a:prstGeom>
        </p:spPr>
      </p:pic>
    </p:spTree>
    <p:extLst>
      <p:ext uri="{BB962C8B-B14F-4D97-AF65-F5344CB8AC3E}">
        <p14:creationId xmlns:p14="http://schemas.microsoft.com/office/powerpoint/2010/main" val="2800645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85842108-84D1-4E33-E2FC-9CF0E0A61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4362" y="1259357"/>
            <a:ext cx="6323276" cy="4339286"/>
          </a:xfrm>
          <a:prstGeom prst="rect">
            <a:avLst/>
          </a:prstGeom>
        </p:spPr>
      </p:pic>
    </p:spTree>
    <p:extLst>
      <p:ext uri="{BB962C8B-B14F-4D97-AF65-F5344CB8AC3E}">
        <p14:creationId xmlns:p14="http://schemas.microsoft.com/office/powerpoint/2010/main" val="4138060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371C91D7-6C25-5BC7-0971-42248E10E625}"/>
              </a:ext>
            </a:extLst>
          </p:cNvPr>
          <p:cNvGrpSpPr/>
          <p:nvPr/>
        </p:nvGrpSpPr>
        <p:grpSpPr>
          <a:xfrm>
            <a:off x="0" y="0"/>
            <a:ext cx="3352807" cy="1182626"/>
            <a:chOff x="267726" y="0"/>
            <a:chExt cx="3352807" cy="1182626"/>
          </a:xfrm>
        </p:grpSpPr>
        <p:pic>
          <p:nvPicPr>
            <p:cNvPr id="5" name="Hình ảnh 4">
              <a:extLst>
                <a:ext uri="{FF2B5EF4-FFF2-40B4-BE49-F238E27FC236}">
                  <a16:creationId xmlns:a16="http://schemas.microsoft.com/office/drawing/2014/main" id="{884438A9-E8AB-A9CE-87BC-5C6403FA61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726" y="0"/>
              <a:ext cx="3352807" cy="1182626"/>
            </a:xfrm>
            <a:prstGeom prst="rect">
              <a:avLst/>
            </a:prstGeom>
          </p:spPr>
        </p:pic>
        <p:sp>
          <p:nvSpPr>
            <p:cNvPr id="6" name="Hộp Văn bản 5">
              <a:extLst>
                <a:ext uri="{FF2B5EF4-FFF2-40B4-BE49-F238E27FC236}">
                  <a16:creationId xmlns:a16="http://schemas.microsoft.com/office/drawing/2014/main" id="{EF7AF036-FE6A-F176-0689-496EF187BC0A}"/>
                </a:ext>
              </a:extLst>
            </p:cNvPr>
            <p:cNvSpPr txBox="1"/>
            <p:nvPr/>
          </p:nvSpPr>
          <p:spPr>
            <a:xfrm>
              <a:off x="1482811" y="358346"/>
              <a:ext cx="1902940" cy="523220"/>
            </a:xfrm>
            <a:prstGeom prst="rect">
              <a:avLst/>
            </a:prstGeom>
            <a:noFill/>
          </p:spPr>
          <p:txBody>
            <a:bodyPr wrap="square" rtlCol="0">
              <a:spAutoFit/>
            </a:bodyPr>
            <a:lstStyle/>
            <a:p>
              <a:r>
                <a:rPr lang="en-US" sz="2800" b="1">
                  <a:solidFill>
                    <a:schemeClr val="bg1"/>
                  </a:solidFill>
                  <a:latin typeface="UTM Avo" panose="02040603050506020204" pitchFamily="18" charset="0"/>
                </a:rPr>
                <a:t>Đọc hiểu</a:t>
              </a:r>
            </a:p>
          </p:txBody>
        </p:sp>
        <p:pic>
          <p:nvPicPr>
            <p:cNvPr id="8" name="Hình ảnh 7" descr="Ảnh có chứa đồ họa véc-tơ&#10;&#10;Mô tả được tạo tự động">
              <a:extLst>
                <a:ext uri="{FF2B5EF4-FFF2-40B4-BE49-F238E27FC236}">
                  <a16:creationId xmlns:a16="http://schemas.microsoft.com/office/drawing/2014/main" id="{E07713C4-5D2A-D076-FA01-93EF87BEB3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99333" y="257625"/>
              <a:ext cx="920549" cy="796733"/>
            </a:xfrm>
            <a:prstGeom prst="rect">
              <a:avLst/>
            </a:prstGeom>
          </p:spPr>
        </p:pic>
      </p:grpSp>
      <p:sp>
        <p:nvSpPr>
          <p:cNvPr id="10" name="Hộp Văn bản 9">
            <a:extLst>
              <a:ext uri="{FF2B5EF4-FFF2-40B4-BE49-F238E27FC236}">
                <a16:creationId xmlns:a16="http://schemas.microsoft.com/office/drawing/2014/main" id="{9956BCC3-8A98-D474-A790-181930567927}"/>
              </a:ext>
            </a:extLst>
          </p:cNvPr>
          <p:cNvSpPr txBox="1"/>
          <p:nvPr/>
        </p:nvSpPr>
        <p:spPr>
          <a:xfrm>
            <a:off x="1215085" y="903272"/>
            <a:ext cx="10151415" cy="4686219"/>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1. </a:t>
            </a:r>
            <a:r>
              <a:rPr lang="en-US" sz="3600" b="1">
                <a:latin typeface="AvantGarde" panose="00000400000000000000" pitchFamily="2" charset="0"/>
                <a:ea typeface="AvantGarde" panose="00000400000000000000" pitchFamily="2" charset="0"/>
                <a:cs typeface="AvantGarde" panose="00000400000000000000" pitchFamily="2" charset="0"/>
              </a:rPr>
              <a:t>Tìm các đoạn ứng với mỗi ý sau: </a:t>
            </a:r>
          </a:p>
          <a:p>
            <a:pPr marL="742950" indent="-742950">
              <a:lnSpc>
                <a:spcPct val="150000"/>
              </a:lnSpc>
              <a:buAutoNum type="alphaLcParenR"/>
            </a:pPr>
            <a:r>
              <a:rPr lang="en-US" sz="3600" b="1">
                <a:latin typeface="AvantGarde" panose="00000400000000000000" pitchFamily="2" charset="0"/>
                <a:ea typeface="AvantGarde" panose="00000400000000000000" pitchFamily="2" charset="0"/>
                <a:cs typeface="AvantGarde" panose="00000400000000000000" pitchFamily="2" charset="0"/>
              </a:rPr>
              <a:t>Cơn mưa bất ngờ.</a:t>
            </a:r>
          </a:p>
          <a:p>
            <a:pPr>
              <a:lnSpc>
                <a:spcPct val="150000"/>
              </a:lnSpc>
            </a:pPr>
            <a:endParaRPr lang="en-US" sz="3600" b="1">
              <a:latin typeface="AvantGarde" panose="00000400000000000000" pitchFamily="2" charset="0"/>
              <a:ea typeface="AvantGarde" panose="00000400000000000000" pitchFamily="2" charset="0"/>
              <a:cs typeface="AvantGarde" panose="00000400000000000000" pitchFamily="2" charset="0"/>
            </a:endParaRPr>
          </a:p>
          <a:p>
            <a:pPr>
              <a:lnSpc>
                <a:spcPct val="150000"/>
              </a:lnSpc>
            </a:pPr>
            <a:r>
              <a:rPr lang="en-US" sz="3600" b="1">
                <a:latin typeface="AvantGarde" panose="00000400000000000000" pitchFamily="2" charset="0"/>
                <a:ea typeface="AvantGarde" panose="00000400000000000000" pitchFamily="2" charset="0"/>
                <a:cs typeface="AvantGarde" panose="00000400000000000000" pitchFamily="2" charset="0"/>
              </a:rPr>
              <a:t>b) Các màu tranh cãi.</a:t>
            </a:r>
          </a:p>
          <a:p>
            <a:pPr>
              <a:lnSpc>
                <a:spcPct val="150000"/>
              </a:lnSpc>
            </a:pPr>
            <a:endParaRPr lang="en-US" sz="3600" b="1">
              <a:latin typeface="AvantGarde" panose="00000400000000000000" pitchFamily="2" charset="0"/>
              <a:ea typeface="AvantGarde" panose="00000400000000000000" pitchFamily="2" charset="0"/>
              <a:cs typeface="AvantGarde" panose="00000400000000000000" pitchFamily="2" charset="0"/>
            </a:endParaRPr>
          </a:p>
          <a:p>
            <a:pPr>
              <a:lnSpc>
                <a:spcPct val="150000"/>
              </a:lnSpc>
            </a:pPr>
            <a:r>
              <a:rPr lang="en-US" sz="3600" b="1">
                <a:latin typeface="AvantGarde" panose="00000400000000000000" pitchFamily="2" charset="0"/>
                <a:ea typeface="AvantGarde" panose="00000400000000000000" pitchFamily="2" charset="0"/>
                <a:cs typeface="AvantGarde" panose="00000400000000000000" pitchFamily="2" charset="0"/>
              </a:rPr>
              <a:t>c) Cùng nắm tay nhau.</a:t>
            </a:r>
          </a:p>
        </p:txBody>
      </p:sp>
    </p:spTree>
    <p:controls>
      <mc:AlternateContent xmlns:mc="http://schemas.openxmlformats.org/markup-compatibility/2006">
        <mc:Choice xmlns:v="urn:schemas-microsoft-com:vml" Requires="v">
          <p:control spid="1041" name="TextBox1" r:id="rId2" imgW="10153800" imgH="1009800"/>
        </mc:Choice>
        <mc:Fallback>
          <p:control name="TextBox1" r:id="rId2" imgW="10153800" imgH="1009800">
            <p:pic>
              <p:nvPicPr>
                <p:cNvPr id="2" name="TextBox1">
                  <a:extLst>
                    <a:ext uri="{FF2B5EF4-FFF2-40B4-BE49-F238E27FC236}">
                      <a16:creationId xmlns:a16="http://schemas.microsoft.com/office/drawing/2014/main" id="{9071D61A-F29A-C54B-84C5-FA324F622706}"/>
                    </a:ext>
                  </a:extLst>
                </p:cNvPr>
                <p:cNvPicPr>
                  <a:picLocks/>
                </p:cNvPicPr>
                <p:nvPr/>
              </p:nvPicPr>
              <p:blipFill>
                <a:blip r:embed="rId9"/>
                <a:stretch>
                  <a:fillRect/>
                </a:stretch>
              </p:blipFill>
              <p:spPr>
                <a:xfrm>
                  <a:off x="1214438" y="2233613"/>
                  <a:ext cx="10152062" cy="1008062"/>
                </a:xfrm>
                <a:prstGeom prst="rect">
                  <a:avLst/>
                </a:prstGeom>
              </p:spPr>
            </p:pic>
          </p:control>
        </mc:Fallback>
      </mc:AlternateContent>
      <mc:AlternateContent xmlns:mc="http://schemas.openxmlformats.org/markup-compatibility/2006">
        <mc:Choice xmlns:v="urn:schemas-microsoft-com:vml" Requires="v">
          <p:control spid="1042" name="TextBox2" r:id="rId3" imgW="10153800" imgH="1009800"/>
        </mc:Choice>
        <mc:Fallback>
          <p:control name="TextBox2" r:id="rId3" imgW="10153800" imgH="1009800">
            <p:pic>
              <p:nvPicPr>
                <p:cNvPr id="3" name="TextBox2">
                  <a:extLst>
                    <a:ext uri="{FF2B5EF4-FFF2-40B4-BE49-F238E27FC236}">
                      <a16:creationId xmlns:a16="http://schemas.microsoft.com/office/drawing/2014/main" id="{7EDB36E6-1EDE-492A-A0F0-BFE04782E9AE}"/>
                    </a:ext>
                  </a:extLst>
                </p:cNvPr>
                <p:cNvPicPr>
                  <a:picLocks/>
                </p:cNvPicPr>
                <p:nvPr/>
              </p:nvPicPr>
              <p:blipFill>
                <a:blip r:embed="rId9"/>
                <a:stretch>
                  <a:fillRect/>
                </a:stretch>
              </p:blipFill>
              <p:spPr>
                <a:xfrm>
                  <a:off x="1214438" y="3911552"/>
                  <a:ext cx="10152062" cy="1008062"/>
                </a:xfrm>
                <a:prstGeom prst="rect">
                  <a:avLst/>
                </a:prstGeom>
              </p:spPr>
            </p:pic>
          </p:control>
        </mc:Fallback>
      </mc:AlternateContent>
      <mc:AlternateContent xmlns:mc="http://schemas.openxmlformats.org/markup-compatibility/2006">
        <mc:Choice xmlns:v="urn:schemas-microsoft-com:vml" Requires="v">
          <p:control spid="1043" name="TextBox3" r:id="rId4" imgW="10153800" imgH="1009800"/>
        </mc:Choice>
        <mc:Fallback>
          <p:control name="TextBox3" r:id="rId4" imgW="10153800" imgH="1009800">
            <p:pic>
              <p:nvPicPr>
                <p:cNvPr id="4" name="TextBox3">
                  <a:extLst>
                    <a:ext uri="{FF2B5EF4-FFF2-40B4-BE49-F238E27FC236}">
                      <a16:creationId xmlns:a16="http://schemas.microsoft.com/office/drawing/2014/main" id="{051C26C6-0D0D-31E8-DD59-592BCE6A3B9A}"/>
                    </a:ext>
                  </a:extLst>
                </p:cNvPr>
                <p:cNvPicPr>
                  <a:picLocks/>
                </p:cNvPicPr>
                <p:nvPr/>
              </p:nvPicPr>
              <p:blipFill>
                <a:blip r:embed="rId9"/>
                <a:stretch>
                  <a:fillRect/>
                </a:stretch>
              </p:blipFill>
              <p:spPr>
                <a:xfrm>
                  <a:off x="1214438" y="5589491"/>
                  <a:ext cx="10152062" cy="1008062"/>
                </a:xfrm>
                <a:prstGeom prst="rect">
                  <a:avLst/>
                </a:prstGeom>
              </p:spPr>
            </p:pic>
          </p:control>
        </mc:Fallback>
      </mc:AlternateContent>
    </p:controls>
    <p:extLst>
      <p:ext uri="{BB962C8B-B14F-4D97-AF65-F5344CB8AC3E}">
        <p14:creationId xmlns:p14="http://schemas.microsoft.com/office/powerpoint/2010/main" val="280804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59CE72B-91A0-4242-E0C7-33C320B9A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529" y="1261684"/>
            <a:ext cx="6248942" cy="4334632"/>
          </a:xfrm>
          <a:prstGeom prst="rect">
            <a:avLst/>
          </a:prstGeom>
        </p:spPr>
      </p:pic>
    </p:spTree>
    <p:extLst>
      <p:ext uri="{BB962C8B-B14F-4D97-AF65-F5344CB8AC3E}">
        <p14:creationId xmlns:p14="http://schemas.microsoft.com/office/powerpoint/2010/main" val="3916561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371C91D7-6C25-5BC7-0971-42248E10E625}"/>
              </a:ext>
            </a:extLst>
          </p:cNvPr>
          <p:cNvGrpSpPr/>
          <p:nvPr/>
        </p:nvGrpSpPr>
        <p:grpSpPr>
          <a:xfrm>
            <a:off x="0" y="0"/>
            <a:ext cx="3352807" cy="1182626"/>
            <a:chOff x="267726" y="0"/>
            <a:chExt cx="3352807" cy="1182626"/>
          </a:xfrm>
        </p:grpSpPr>
        <p:pic>
          <p:nvPicPr>
            <p:cNvPr id="5" name="Hình ảnh 4">
              <a:extLst>
                <a:ext uri="{FF2B5EF4-FFF2-40B4-BE49-F238E27FC236}">
                  <a16:creationId xmlns:a16="http://schemas.microsoft.com/office/drawing/2014/main" id="{884438A9-E8AB-A9CE-87BC-5C6403FA6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26" y="0"/>
              <a:ext cx="3352807" cy="1182626"/>
            </a:xfrm>
            <a:prstGeom prst="rect">
              <a:avLst/>
            </a:prstGeom>
          </p:spPr>
        </p:pic>
        <p:sp>
          <p:nvSpPr>
            <p:cNvPr id="6" name="Hộp Văn bản 5">
              <a:extLst>
                <a:ext uri="{FF2B5EF4-FFF2-40B4-BE49-F238E27FC236}">
                  <a16:creationId xmlns:a16="http://schemas.microsoft.com/office/drawing/2014/main" id="{EF7AF036-FE6A-F176-0689-496EF187BC0A}"/>
                </a:ext>
              </a:extLst>
            </p:cNvPr>
            <p:cNvSpPr txBox="1"/>
            <p:nvPr/>
          </p:nvSpPr>
          <p:spPr>
            <a:xfrm>
              <a:off x="1482811" y="358346"/>
              <a:ext cx="1902940" cy="523220"/>
            </a:xfrm>
            <a:prstGeom prst="rect">
              <a:avLst/>
            </a:prstGeom>
            <a:noFill/>
          </p:spPr>
          <p:txBody>
            <a:bodyPr wrap="square" rtlCol="0">
              <a:spAutoFit/>
            </a:bodyPr>
            <a:lstStyle/>
            <a:p>
              <a:r>
                <a:rPr lang="en-US" sz="2800" b="1">
                  <a:solidFill>
                    <a:schemeClr val="bg1"/>
                  </a:solidFill>
                  <a:latin typeface="UTM Avo" panose="02040603050506020204" pitchFamily="18" charset="0"/>
                </a:rPr>
                <a:t>Đọc hiểu</a:t>
              </a:r>
            </a:p>
          </p:txBody>
        </p:sp>
        <p:pic>
          <p:nvPicPr>
            <p:cNvPr id="8" name="Hình ảnh 7" descr="Ảnh có chứa đồ họa véc-tơ&#10;&#10;Mô tả được tạo tự động">
              <a:extLst>
                <a:ext uri="{FF2B5EF4-FFF2-40B4-BE49-F238E27FC236}">
                  <a16:creationId xmlns:a16="http://schemas.microsoft.com/office/drawing/2014/main" id="{E07713C4-5D2A-D076-FA01-93EF87BEB34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9333" y="257625"/>
              <a:ext cx="920549" cy="796733"/>
            </a:xfrm>
            <a:prstGeom prst="rect">
              <a:avLst/>
            </a:prstGeom>
          </p:spPr>
        </p:pic>
      </p:grpSp>
      <p:sp>
        <p:nvSpPr>
          <p:cNvPr id="10" name="Hộp Văn bản 9">
            <a:extLst>
              <a:ext uri="{FF2B5EF4-FFF2-40B4-BE49-F238E27FC236}">
                <a16:creationId xmlns:a16="http://schemas.microsoft.com/office/drawing/2014/main" id="{9956BCC3-8A98-D474-A790-181930567927}"/>
              </a:ext>
            </a:extLst>
          </p:cNvPr>
          <p:cNvSpPr txBox="1"/>
          <p:nvPr/>
        </p:nvSpPr>
        <p:spPr>
          <a:xfrm>
            <a:off x="1392885" y="1255800"/>
            <a:ext cx="10151415" cy="646331"/>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2. </a:t>
            </a:r>
            <a:r>
              <a:rPr lang="en-US" sz="3600" b="1">
                <a:latin typeface="AvantGarde" panose="00000400000000000000" pitchFamily="2" charset="0"/>
                <a:ea typeface="AvantGarde" panose="00000400000000000000" pitchFamily="2" charset="0"/>
                <a:cs typeface="AvantGarde" panose="00000400000000000000" pitchFamily="2" charset="0"/>
              </a:rPr>
              <a:t>Các màu tranh cãi về điều gì?</a:t>
            </a:r>
          </a:p>
        </p:txBody>
      </p:sp>
      <p:sp>
        <p:nvSpPr>
          <p:cNvPr id="2" name="Rectangle 40">
            <a:extLst>
              <a:ext uri="{FF2B5EF4-FFF2-40B4-BE49-F238E27FC236}">
                <a16:creationId xmlns:a16="http://schemas.microsoft.com/office/drawing/2014/main" id="{53991AC5-D470-0FAF-6F86-A4ED052A1764}"/>
              </a:ext>
            </a:extLst>
          </p:cNvPr>
          <p:cNvSpPr/>
          <p:nvPr/>
        </p:nvSpPr>
        <p:spPr>
          <a:xfrm>
            <a:off x="930058" y="2128005"/>
            <a:ext cx="10614242" cy="3416320"/>
          </a:xfrm>
          <a:prstGeom prst="rect">
            <a:avLst/>
          </a:prstGeom>
        </p:spPr>
        <p:txBody>
          <a:bodyPr wrap="square">
            <a:spAutoFit/>
          </a:bodyPr>
          <a:lstStyle/>
          <a:p>
            <a:pPr algn="just"/>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Từ chỗ chê nhau mềm yếu, các màu quay sang tranh cãi xem màu nào đặc sắc nhất</a:t>
            </a:r>
            <a:r>
              <a:rPr lang="nl-NL" sz="3600" b="1">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(màu xanh lục - màu của cây cỏ, thiên nhiên; xanh lam - màu của bầu trời; xanh dương - sắc biếc của đại dương, sông suối; tím - vẻ đẹp đắm thắm giống hoa vi ô lét).</a:t>
            </a:r>
            <a:endParaRPr lang="en-US" sz="360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99040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371C91D7-6C25-5BC7-0971-42248E10E625}"/>
              </a:ext>
            </a:extLst>
          </p:cNvPr>
          <p:cNvGrpSpPr/>
          <p:nvPr/>
        </p:nvGrpSpPr>
        <p:grpSpPr>
          <a:xfrm>
            <a:off x="0" y="0"/>
            <a:ext cx="3352807" cy="1182626"/>
            <a:chOff x="267726" y="0"/>
            <a:chExt cx="3352807" cy="1182626"/>
          </a:xfrm>
        </p:grpSpPr>
        <p:pic>
          <p:nvPicPr>
            <p:cNvPr id="5" name="Hình ảnh 4">
              <a:extLst>
                <a:ext uri="{FF2B5EF4-FFF2-40B4-BE49-F238E27FC236}">
                  <a16:creationId xmlns:a16="http://schemas.microsoft.com/office/drawing/2014/main" id="{884438A9-E8AB-A9CE-87BC-5C6403FA6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26" y="0"/>
              <a:ext cx="3352807" cy="1182626"/>
            </a:xfrm>
            <a:prstGeom prst="rect">
              <a:avLst/>
            </a:prstGeom>
          </p:spPr>
        </p:pic>
        <p:sp>
          <p:nvSpPr>
            <p:cNvPr id="6" name="Hộp Văn bản 5">
              <a:extLst>
                <a:ext uri="{FF2B5EF4-FFF2-40B4-BE49-F238E27FC236}">
                  <a16:creationId xmlns:a16="http://schemas.microsoft.com/office/drawing/2014/main" id="{EF7AF036-FE6A-F176-0689-496EF187BC0A}"/>
                </a:ext>
              </a:extLst>
            </p:cNvPr>
            <p:cNvSpPr txBox="1"/>
            <p:nvPr/>
          </p:nvSpPr>
          <p:spPr>
            <a:xfrm>
              <a:off x="1482811" y="358346"/>
              <a:ext cx="1902940" cy="523220"/>
            </a:xfrm>
            <a:prstGeom prst="rect">
              <a:avLst/>
            </a:prstGeom>
            <a:noFill/>
          </p:spPr>
          <p:txBody>
            <a:bodyPr wrap="square" rtlCol="0">
              <a:spAutoFit/>
            </a:bodyPr>
            <a:lstStyle/>
            <a:p>
              <a:r>
                <a:rPr lang="en-US" sz="2800" b="1">
                  <a:solidFill>
                    <a:schemeClr val="bg1"/>
                  </a:solidFill>
                  <a:latin typeface="UTM Avo" panose="02040603050506020204" pitchFamily="18" charset="0"/>
                </a:rPr>
                <a:t>Đọc hiểu</a:t>
              </a:r>
            </a:p>
          </p:txBody>
        </p:sp>
        <p:pic>
          <p:nvPicPr>
            <p:cNvPr id="8" name="Hình ảnh 7" descr="Ảnh có chứa đồ họa véc-tơ&#10;&#10;Mô tả được tạo tự động">
              <a:extLst>
                <a:ext uri="{FF2B5EF4-FFF2-40B4-BE49-F238E27FC236}">
                  <a16:creationId xmlns:a16="http://schemas.microsoft.com/office/drawing/2014/main" id="{E07713C4-5D2A-D076-FA01-93EF87BEB34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9333" y="257625"/>
              <a:ext cx="920549" cy="796733"/>
            </a:xfrm>
            <a:prstGeom prst="rect">
              <a:avLst/>
            </a:prstGeom>
          </p:spPr>
        </p:pic>
      </p:grpSp>
      <p:sp>
        <p:nvSpPr>
          <p:cNvPr id="10" name="Hộp Văn bản 9">
            <a:extLst>
              <a:ext uri="{FF2B5EF4-FFF2-40B4-BE49-F238E27FC236}">
                <a16:creationId xmlns:a16="http://schemas.microsoft.com/office/drawing/2014/main" id="{9956BCC3-8A98-D474-A790-181930567927}"/>
              </a:ext>
            </a:extLst>
          </p:cNvPr>
          <p:cNvSpPr txBox="1"/>
          <p:nvPr/>
        </p:nvSpPr>
        <p:spPr>
          <a:xfrm>
            <a:off x="1392885" y="1255800"/>
            <a:ext cx="10151415" cy="1200329"/>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3. </a:t>
            </a:r>
            <a:r>
              <a:rPr lang="en-US" sz="3600" b="1">
                <a:latin typeface="AvantGarde" panose="00000400000000000000" pitchFamily="2" charset="0"/>
                <a:ea typeface="AvantGarde" panose="00000400000000000000" pitchFamily="2" charset="0"/>
                <a:cs typeface="AvantGarde" panose="00000400000000000000" pitchFamily="2" charset="0"/>
              </a:rPr>
              <a:t>Trong bức tranh cầu vồng, các màu hiện lên như thế nào?</a:t>
            </a:r>
            <a:endParaRPr lang="en-US" sz="3600" b="1">
              <a:effectLst/>
              <a:latin typeface="AvantGarde" panose="00000400000000000000" pitchFamily="2" charset="0"/>
              <a:ea typeface="AvantGarde" panose="00000400000000000000" pitchFamily="2" charset="0"/>
              <a:cs typeface="AvantGarde" panose="00000400000000000000" pitchFamily="2" charset="0"/>
            </a:endParaRPr>
          </a:p>
        </p:txBody>
      </p:sp>
      <p:sp>
        <p:nvSpPr>
          <p:cNvPr id="2" name="Rectangle 11">
            <a:extLst>
              <a:ext uri="{FF2B5EF4-FFF2-40B4-BE49-F238E27FC236}">
                <a16:creationId xmlns:a16="http://schemas.microsoft.com/office/drawing/2014/main" id="{D39D09C3-A4F3-E45E-3C90-6827C20D5A9C}"/>
              </a:ext>
            </a:extLst>
          </p:cNvPr>
          <p:cNvSpPr/>
          <p:nvPr/>
        </p:nvSpPr>
        <p:spPr>
          <a:xfrm>
            <a:off x="990599" y="3002550"/>
            <a:ext cx="10210801" cy="1200329"/>
          </a:xfrm>
          <a:prstGeom prst="rect">
            <a:avLst/>
          </a:prstGeom>
        </p:spPr>
        <p:txBody>
          <a:bodyPr wrap="square">
            <a:spAutoFit/>
          </a:bodyPr>
          <a:lstStyle/>
          <a:p>
            <a:pPr algn="just"/>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Các màu cùng bừng sáng; nắm tay nhau; rực rỡ hơn cả ngàn lần khi đứng một mình.</a:t>
            </a:r>
          </a:p>
        </p:txBody>
      </p:sp>
    </p:spTree>
    <p:extLst>
      <p:ext uri="{BB962C8B-B14F-4D97-AF65-F5344CB8AC3E}">
        <p14:creationId xmlns:p14="http://schemas.microsoft.com/office/powerpoint/2010/main" val="347841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371C91D7-6C25-5BC7-0971-42248E10E625}"/>
              </a:ext>
            </a:extLst>
          </p:cNvPr>
          <p:cNvGrpSpPr/>
          <p:nvPr/>
        </p:nvGrpSpPr>
        <p:grpSpPr>
          <a:xfrm>
            <a:off x="0" y="0"/>
            <a:ext cx="3352807" cy="1182626"/>
            <a:chOff x="267726" y="0"/>
            <a:chExt cx="3352807" cy="1182626"/>
          </a:xfrm>
        </p:grpSpPr>
        <p:pic>
          <p:nvPicPr>
            <p:cNvPr id="5" name="Hình ảnh 4">
              <a:extLst>
                <a:ext uri="{FF2B5EF4-FFF2-40B4-BE49-F238E27FC236}">
                  <a16:creationId xmlns:a16="http://schemas.microsoft.com/office/drawing/2014/main" id="{884438A9-E8AB-A9CE-87BC-5C6403FA6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26" y="0"/>
              <a:ext cx="3352807" cy="1182626"/>
            </a:xfrm>
            <a:prstGeom prst="rect">
              <a:avLst/>
            </a:prstGeom>
          </p:spPr>
        </p:pic>
        <p:sp>
          <p:nvSpPr>
            <p:cNvPr id="6" name="Hộp Văn bản 5">
              <a:extLst>
                <a:ext uri="{FF2B5EF4-FFF2-40B4-BE49-F238E27FC236}">
                  <a16:creationId xmlns:a16="http://schemas.microsoft.com/office/drawing/2014/main" id="{EF7AF036-FE6A-F176-0689-496EF187BC0A}"/>
                </a:ext>
              </a:extLst>
            </p:cNvPr>
            <p:cNvSpPr txBox="1"/>
            <p:nvPr/>
          </p:nvSpPr>
          <p:spPr>
            <a:xfrm>
              <a:off x="1482811" y="358346"/>
              <a:ext cx="1902940" cy="523220"/>
            </a:xfrm>
            <a:prstGeom prst="rect">
              <a:avLst/>
            </a:prstGeom>
            <a:noFill/>
          </p:spPr>
          <p:txBody>
            <a:bodyPr wrap="square" rtlCol="0">
              <a:spAutoFit/>
            </a:bodyPr>
            <a:lstStyle/>
            <a:p>
              <a:r>
                <a:rPr lang="en-US" sz="2800" b="1">
                  <a:solidFill>
                    <a:schemeClr val="bg1"/>
                  </a:solidFill>
                  <a:latin typeface="UTM Avo" panose="02040603050506020204" pitchFamily="18" charset="0"/>
                </a:rPr>
                <a:t>Đọc hiểu</a:t>
              </a:r>
            </a:p>
          </p:txBody>
        </p:sp>
        <p:pic>
          <p:nvPicPr>
            <p:cNvPr id="8" name="Hình ảnh 7" descr="Ảnh có chứa đồ họa véc-tơ&#10;&#10;Mô tả được tạo tự động">
              <a:extLst>
                <a:ext uri="{FF2B5EF4-FFF2-40B4-BE49-F238E27FC236}">
                  <a16:creationId xmlns:a16="http://schemas.microsoft.com/office/drawing/2014/main" id="{E07713C4-5D2A-D076-FA01-93EF87BEB34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9333" y="257625"/>
              <a:ext cx="920549" cy="796733"/>
            </a:xfrm>
            <a:prstGeom prst="rect">
              <a:avLst/>
            </a:prstGeom>
          </p:spPr>
        </p:pic>
      </p:grpSp>
      <p:sp>
        <p:nvSpPr>
          <p:cNvPr id="10" name="Hộp Văn bản 9">
            <a:extLst>
              <a:ext uri="{FF2B5EF4-FFF2-40B4-BE49-F238E27FC236}">
                <a16:creationId xmlns:a16="http://schemas.microsoft.com/office/drawing/2014/main" id="{9956BCC3-8A98-D474-A790-181930567927}"/>
              </a:ext>
            </a:extLst>
          </p:cNvPr>
          <p:cNvSpPr txBox="1"/>
          <p:nvPr/>
        </p:nvSpPr>
        <p:spPr>
          <a:xfrm>
            <a:off x="1392885" y="1255800"/>
            <a:ext cx="10341915" cy="646331"/>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4. </a:t>
            </a:r>
            <a:r>
              <a:rPr lang="en-US" sz="3600" b="1">
                <a:latin typeface="AvantGarde" panose="00000400000000000000" pitchFamily="2" charset="0"/>
                <a:ea typeface="AvantGarde" panose="00000400000000000000" pitchFamily="2" charset="0"/>
                <a:cs typeface="AvantGarde" panose="00000400000000000000" pitchFamily="2" charset="0"/>
              </a:rPr>
              <a:t>Câu chuyện trên nói với em điều gì?</a:t>
            </a:r>
            <a:endParaRPr lang="en-US" sz="3600" b="1">
              <a:effectLst/>
              <a:latin typeface="AvantGarde" panose="00000400000000000000" pitchFamily="2" charset="0"/>
              <a:ea typeface="AvantGarde" panose="00000400000000000000" pitchFamily="2" charset="0"/>
              <a:cs typeface="AvantGarde" panose="00000400000000000000" pitchFamily="2" charset="0"/>
            </a:endParaRPr>
          </a:p>
        </p:txBody>
      </p:sp>
      <p:pic>
        <p:nvPicPr>
          <p:cNvPr id="3" name="Picture 2">
            <a:extLst>
              <a:ext uri="{FF2B5EF4-FFF2-40B4-BE49-F238E27FC236}">
                <a16:creationId xmlns:a16="http://schemas.microsoft.com/office/drawing/2014/main" id="{FE6F22F9-B9E5-21B7-3574-76CE220A640D}"/>
              </a:ext>
            </a:extLst>
          </p:cNvPr>
          <p:cNvPicPr>
            <a:picLocks noChangeAspect="1"/>
          </p:cNvPicPr>
          <p:nvPr/>
        </p:nvPicPr>
        <p:blipFill>
          <a:blip r:embed="rId4"/>
          <a:stretch>
            <a:fillRect/>
          </a:stretch>
        </p:blipFill>
        <p:spPr>
          <a:xfrm>
            <a:off x="1860549" y="1975305"/>
            <a:ext cx="8470903" cy="2700867"/>
          </a:xfrm>
          <a:prstGeom prst="rect">
            <a:avLst/>
          </a:prstGeom>
        </p:spPr>
      </p:pic>
      <p:pic>
        <p:nvPicPr>
          <p:cNvPr id="7" name="Hình ảnh 6" descr="Ảnh có chứa văn bản&#10;&#10;Mô tả được tạo tự động">
            <a:extLst>
              <a:ext uri="{FF2B5EF4-FFF2-40B4-BE49-F238E27FC236}">
                <a16:creationId xmlns:a16="http://schemas.microsoft.com/office/drawing/2014/main" id="{0043A4A9-6C2D-0424-BBF2-CFD164E3793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23905"/>
          <a:stretch/>
        </p:blipFill>
        <p:spPr>
          <a:xfrm>
            <a:off x="8839200" y="4306686"/>
            <a:ext cx="3352800" cy="2551314"/>
          </a:xfrm>
          <a:prstGeom prst="rect">
            <a:avLst/>
          </a:prstGeom>
        </p:spPr>
      </p:pic>
    </p:spTree>
    <p:extLst>
      <p:ext uri="{BB962C8B-B14F-4D97-AF65-F5344CB8AC3E}">
        <p14:creationId xmlns:p14="http://schemas.microsoft.com/office/powerpoint/2010/main" val="346895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CA6FEBCB-77D7-5EB1-2D13-C6A562E811F4}"/>
              </a:ext>
            </a:extLst>
          </p:cNvPr>
          <p:cNvGrpSpPr/>
          <p:nvPr/>
        </p:nvGrpSpPr>
        <p:grpSpPr>
          <a:xfrm>
            <a:off x="1922799" y="1283265"/>
            <a:ext cx="8773438" cy="4563537"/>
            <a:chOff x="6418599" y="4636134"/>
            <a:chExt cx="8773438" cy="4563537"/>
          </a:xfrm>
        </p:grpSpPr>
        <p:pic>
          <p:nvPicPr>
            <p:cNvPr id="4" name="Picture 16" descr="Frame Border Transparent PNG Gold Image​ | Gallery Yopriceville -  High-Quality Images and Transparent… | Clip art frames borders, Frame  border design, Frame clipart">
              <a:extLst>
                <a:ext uri="{FF2B5EF4-FFF2-40B4-BE49-F238E27FC236}">
                  <a16:creationId xmlns:a16="http://schemas.microsoft.com/office/drawing/2014/main" id="{114F0A3A-DA61-2E69-D921-F821B393A5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23549" y="2531184"/>
              <a:ext cx="4563537" cy="87734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
              <a:extLst>
                <a:ext uri="{FF2B5EF4-FFF2-40B4-BE49-F238E27FC236}">
                  <a16:creationId xmlns:a16="http://schemas.microsoft.com/office/drawing/2014/main" id="{611219AF-786E-F931-F781-1B479ADF395E}"/>
                </a:ext>
              </a:extLst>
            </p:cNvPr>
            <p:cNvSpPr/>
            <p:nvPr/>
          </p:nvSpPr>
          <p:spPr>
            <a:xfrm>
              <a:off x="7190934" y="5426908"/>
              <a:ext cx="7228766" cy="2862322"/>
            </a:xfrm>
            <a:prstGeom prst="rect">
              <a:avLst/>
            </a:prstGeom>
          </p:spPr>
          <p:txBody>
            <a:bodyPr wrap="square">
              <a:spAutoFit/>
            </a:bodyPr>
            <a:lstStyle/>
            <a:p>
              <a:pPr algn="just">
                <a:spcAft>
                  <a:spcPts val="800"/>
                </a:spcAft>
              </a:pPr>
              <a:r>
                <a:rPr lang="en-US" sz="3600" b="1">
                  <a:solidFill>
                    <a:schemeClr val="accent4">
                      <a:lumMod val="75000"/>
                    </a:schemeClr>
                  </a:solidFill>
                  <a:latin typeface="AvantGarde" panose="00000400000000000000" pitchFamily="2" charset="0"/>
                  <a:ea typeface="AvantGarde" panose="00000400000000000000" pitchFamily="2" charset="0"/>
                  <a:cs typeface="AvantGarde" panose="00000400000000000000" pitchFamily="2" charset="0"/>
                </a:rPr>
                <a:t>Mỗi người không nên kiêu căng, chỉ nghĩ đến riêng mình; cần đoàn kết, chan hòa để cùng làm cho nhau thêm đẹp và toả sáng trong cộng đồng.</a:t>
              </a:r>
            </a:p>
          </p:txBody>
        </p:sp>
      </p:grpSp>
      <p:pic>
        <p:nvPicPr>
          <p:cNvPr id="7" name="Hình ảnh 6" descr="Ảnh có chứa người máy&#10;&#10;Mô tả được tạo tự động">
            <a:extLst>
              <a:ext uri="{FF2B5EF4-FFF2-40B4-BE49-F238E27FC236}">
                <a16:creationId xmlns:a16="http://schemas.microsoft.com/office/drawing/2014/main" id="{EDEF2854-40D2-E193-517C-434EE4D10D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33" y="2942103"/>
            <a:ext cx="3383314" cy="3683911"/>
          </a:xfrm>
          <a:prstGeom prst="rect">
            <a:avLst/>
          </a:prstGeom>
        </p:spPr>
      </p:pic>
      <p:grpSp>
        <p:nvGrpSpPr>
          <p:cNvPr id="9" name="Nhóm 8">
            <a:extLst>
              <a:ext uri="{FF2B5EF4-FFF2-40B4-BE49-F238E27FC236}">
                <a16:creationId xmlns:a16="http://schemas.microsoft.com/office/drawing/2014/main" id="{D01F23DD-DD35-EFE4-AC37-14C50EF2ED7D}"/>
              </a:ext>
            </a:extLst>
          </p:cNvPr>
          <p:cNvGrpSpPr/>
          <p:nvPr/>
        </p:nvGrpSpPr>
        <p:grpSpPr>
          <a:xfrm>
            <a:off x="3870911" y="456668"/>
            <a:ext cx="4450178" cy="980968"/>
            <a:chOff x="4659099" y="302297"/>
            <a:chExt cx="3300838" cy="1572163"/>
          </a:xfrm>
        </p:grpSpPr>
        <p:sp>
          <p:nvSpPr>
            <p:cNvPr id="2" name="Rectangle 41">
              <a:extLst>
                <a:ext uri="{FF2B5EF4-FFF2-40B4-BE49-F238E27FC236}">
                  <a16:creationId xmlns:a16="http://schemas.microsoft.com/office/drawing/2014/main" id="{17EC02BA-8FD3-1663-F8DD-7402BF9F01D0}"/>
                </a:ext>
              </a:extLst>
            </p:cNvPr>
            <p:cNvSpPr/>
            <p:nvPr/>
          </p:nvSpPr>
          <p:spPr>
            <a:xfrm>
              <a:off x="4659099" y="304800"/>
              <a:ext cx="3300838" cy="1569660"/>
            </a:xfrm>
            <a:prstGeom prst="rect">
              <a:avLst/>
            </a:prstGeom>
          </p:spPr>
          <p:txBody>
            <a:bodyPr wrap="square">
              <a:spAutoFit/>
            </a:bodyPr>
            <a:lstStyle/>
            <a:p>
              <a:pPr algn="ctr"/>
              <a:r>
                <a:rPr lang="en-US" sz="4800" b="1">
                  <a:ln w="190500">
                    <a:solidFill>
                      <a:schemeClr val="accent4">
                        <a:lumMod val="50000"/>
                      </a:schemeClr>
                    </a:solidFill>
                  </a:ln>
                  <a:solidFill>
                    <a:schemeClr val="accent4">
                      <a:lumMod val="75000"/>
                      <a:alpha val="96000"/>
                    </a:schemeClr>
                  </a:solidFill>
                  <a:latin typeface="AvantGarde" panose="00000400000000000000" pitchFamily="2" charset="0"/>
                  <a:ea typeface="AvantGarde" panose="00000400000000000000" pitchFamily="2" charset="0"/>
                  <a:cs typeface="AvantGarde" panose="00000400000000000000" pitchFamily="2" charset="0"/>
                </a:rPr>
                <a:t>NỘI DUNG</a:t>
              </a:r>
            </a:p>
          </p:txBody>
        </p:sp>
        <p:sp>
          <p:nvSpPr>
            <p:cNvPr id="8" name="Rectangle 41">
              <a:extLst>
                <a:ext uri="{FF2B5EF4-FFF2-40B4-BE49-F238E27FC236}">
                  <a16:creationId xmlns:a16="http://schemas.microsoft.com/office/drawing/2014/main" id="{4925F14A-E539-3AA7-D737-8958F649E939}"/>
                </a:ext>
              </a:extLst>
            </p:cNvPr>
            <p:cNvSpPr/>
            <p:nvPr/>
          </p:nvSpPr>
          <p:spPr>
            <a:xfrm>
              <a:off x="4659099" y="302297"/>
              <a:ext cx="3300838" cy="1569660"/>
            </a:xfrm>
            <a:prstGeom prst="rect">
              <a:avLst/>
            </a:prstGeom>
          </p:spPr>
          <p:txBody>
            <a:bodyPr wrap="square">
              <a:spAutoFit/>
            </a:bodyPr>
            <a:lstStyle/>
            <a:p>
              <a:pPr algn="ctr"/>
              <a:r>
                <a:rPr lang="en-US" sz="4800" b="1">
                  <a:solidFill>
                    <a:schemeClr val="bg1"/>
                  </a:solidFill>
                  <a:latin typeface="AvantGarde" panose="00000400000000000000" pitchFamily="2" charset="0"/>
                  <a:ea typeface="AvantGarde" panose="00000400000000000000" pitchFamily="2" charset="0"/>
                  <a:cs typeface="AvantGarde" panose="00000400000000000000" pitchFamily="2" charset="0"/>
                </a:rPr>
                <a:t>NỘI DUNG</a:t>
              </a:r>
            </a:p>
          </p:txBody>
        </p:sp>
      </p:grpSp>
    </p:spTree>
    <p:extLst>
      <p:ext uri="{BB962C8B-B14F-4D97-AF65-F5344CB8AC3E}">
        <p14:creationId xmlns:p14="http://schemas.microsoft.com/office/powerpoint/2010/main" val="363241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F7A33A1F-F358-9B46-5F25-1E39226BEF68}"/>
              </a:ext>
            </a:extLst>
          </p:cNvPr>
          <p:cNvSpPr txBox="1"/>
          <p:nvPr/>
        </p:nvSpPr>
        <p:spPr>
          <a:xfrm>
            <a:off x="279949" y="4598178"/>
            <a:ext cx="11632102" cy="2123658"/>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Đúng lúc đó, mưa vụt tạnh. Mặt trời ló ra. Một cây cầu vồng rực rỡ</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hiện lên trên nền trời</a:t>
            </a:r>
            <a:r>
              <a:rPr lang="en-US" sz="2200" b="1">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Họa sĩ liền vẽ bức tranh một cây cầu vồng</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vắt ngang qua cánh đồng lúa vàng rực.</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Các màu cũng bừng sáng. Chúng năm tay nhau. Và trong vòng tay ấy, các màu càng rực rỡ hơn cả ngàn lần khi đứng một mình.</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TRẦN THỊ NGÂN, PHẠM HỒNG THÚY, NGUYỄN THỊ MỸ NGỌC</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(Sưu tầm, biên soạn) </a:t>
            </a:r>
          </a:p>
        </p:txBody>
      </p:sp>
      <p:sp>
        <p:nvSpPr>
          <p:cNvPr id="4" name="Hộp Văn bản 3">
            <a:extLst>
              <a:ext uri="{FF2B5EF4-FFF2-40B4-BE49-F238E27FC236}">
                <a16:creationId xmlns:a16="http://schemas.microsoft.com/office/drawing/2014/main" id="{BB7666CA-3460-5DDD-4275-CD3590F225FF}"/>
              </a:ext>
            </a:extLst>
          </p:cNvPr>
          <p:cNvSpPr txBox="1"/>
          <p:nvPr/>
        </p:nvSpPr>
        <p:spPr>
          <a:xfrm>
            <a:off x="279949" y="520859"/>
            <a:ext cx="11632102" cy="769441"/>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Một họa sĩ đang say sưa vẽ bức tranh phong cảnh đồng quê. Bỗng trờ đổ mưa. Họa sĩ vội lấy ô để che bức tranh đang vẽ dở.</a:t>
            </a:r>
          </a:p>
        </p:txBody>
      </p:sp>
      <p:sp>
        <p:nvSpPr>
          <p:cNvPr id="5" name="Hộp Văn bản 4">
            <a:extLst>
              <a:ext uri="{FF2B5EF4-FFF2-40B4-BE49-F238E27FC236}">
                <a16:creationId xmlns:a16="http://schemas.microsoft.com/office/drawing/2014/main" id="{4B91DF80-092A-AE37-BC31-02811B620876}"/>
              </a:ext>
            </a:extLst>
          </p:cNvPr>
          <p:cNvSpPr txBox="1"/>
          <p:nvPr/>
        </p:nvSpPr>
        <p:spPr>
          <a:xfrm>
            <a:off x="3838336" y="11571"/>
            <a:ext cx="4515329" cy="584775"/>
          </a:xfrm>
          <a:prstGeom prst="rect">
            <a:avLst/>
          </a:prstGeom>
          <a:noFill/>
        </p:spPr>
        <p:txBody>
          <a:bodyPr wrap="square" rtlCol="0">
            <a:spAutoFit/>
          </a:bodyPr>
          <a:lstStyle/>
          <a:p>
            <a:pPr algn="ctr"/>
            <a:r>
              <a:rPr lang="en-US" sz="32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sp>
        <p:nvSpPr>
          <p:cNvPr id="6" name="Hộp Văn bản 5">
            <a:extLst>
              <a:ext uri="{FF2B5EF4-FFF2-40B4-BE49-F238E27FC236}">
                <a16:creationId xmlns:a16="http://schemas.microsoft.com/office/drawing/2014/main" id="{2F01F649-D970-D6A9-9B77-65B0720523A4}"/>
              </a:ext>
            </a:extLst>
          </p:cNvPr>
          <p:cNvSpPr txBox="1"/>
          <p:nvPr/>
        </p:nvSpPr>
        <p:spPr>
          <a:xfrm>
            <a:off x="279949" y="1205302"/>
            <a:ext cx="11632102" cy="3477875"/>
          </a:xfrm>
          <a:prstGeom prst="rect">
            <a:avLst/>
          </a:prstGeom>
          <a:no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Bị mưa làm ướt, các màu bắt đầu </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càu nhàu</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đỏ thấy thế bèn lên tiếng: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Các bạn thật là những màu mềm yếu!</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da cam phản ứng: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Bạn nói ai vậy? Mình là màu da cam nổi tiếng. Các quả cam đều sơn màu của mình đấy!</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vàng đáp:</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Nhưng màu vàng của tớ mới là màu của Mặt trời, bạn nhé!</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Thế là các màu quay ra tranh vãi xem màu nào </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đặc sắc </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nhất.  Màu xanh lục nói rằng mình là màu của cây cỏ, thiên nhiên. Màu xanh lam cho rằng mình là màu của bầu trời. Màu xanh dương bảo mình là sắc viếc của đại dương, sông suối. Màu tím thì tự hào vì có vẻ đẹp </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đằm thắm </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giống như hoa vi ô lét…</a:t>
            </a:r>
          </a:p>
        </p:txBody>
      </p:sp>
      <p:grpSp>
        <p:nvGrpSpPr>
          <p:cNvPr id="2" name="Nhóm 1">
            <a:extLst>
              <a:ext uri="{FF2B5EF4-FFF2-40B4-BE49-F238E27FC236}">
                <a16:creationId xmlns:a16="http://schemas.microsoft.com/office/drawing/2014/main" id="{079A7CF6-D17A-DDCF-80A6-63E1FBD4FDA0}"/>
              </a:ext>
            </a:extLst>
          </p:cNvPr>
          <p:cNvGrpSpPr/>
          <p:nvPr/>
        </p:nvGrpSpPr>
        <p:grpSpPr>
          <a:xfrm>
            <a:off x="60434" y="6116783"/>
            <a:ext cx="3304230" cy="713772"/>
            <a:chOff x="508724" y="6144228"/>
            <a:chExt cx="3304230" cy="713772"/>
          </a:xfrm>
        </p:grpSpPr>
        <p:sp>
          <p:nvSpPr>
            <p:cNvPr id="3" name="Hình chữ nhật: Góc Tròn 2">
              <a:extLst>
                <a:ext uri="{FF2B5EF4-FFF2-40B4-BE49-F238E27FC236}">
                  <a16:creationId xmlns:a16="http://schemas.microsoft.com/office/drawing/2014/main" id="{602E3BCD-1F99-545F-1AA8-E9296D1A4879}"/>
                </a:ext>
              </a:extLst>
            </p:cNvPr>
            <p:cNvSpPr/>
            <p:nvPr/>
          </p:nvSpPr>
          <p:spPr>
            <a:xfrm>
              <a:off x="548471" y="6177626"/>
              <a:ext cx="3264483"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id="{889193CC-5CDA-A916-033D-2A25DB65D165}"/>
                </a:ext>
              </a:extLst>
            </p:cNvPr>
            <p:cNvGrpSpPr/>
            <p:nvPr/>
          </p:nvGrpSpPr>
          <p:grpSpPr>
            <a:xfrm>
              <a:off x="508724" y="6144228"/>
              <a:ext cx="713772" cy="713772"/>
              <a:chOff x="508724" y="6144228"/>
              <a:chExt cx="713772" cy="713772"/>
            </a:xfrm>
          </p:grpSpPr>
          <p:sp>
            <p:nvSpPr>
              <p:cNvPr id="15" name="Hình Bầu dục 14">
                <a:extLst>
                  <a:ext uri="{FF2B5EF4-FFF2-40B4-BE49-F238E27FC236}">
                    <a16:creationId xmlns:a16="http://schemas.microsoft.com/office/drawing/2014/main" id="{E886AECB-9F81-CC51-3AA4-207EE8DBE3D0}"/>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ình Bầu dục 15">
                <a:extLst>
                  <a:ext uri="{FF2B5EF4-FFF2-40B4-BE49-F238E27FC236}">
                    <a16:creationId xmlns:a16="http://schemas.microsoft.com/office/drawing/2014/main" id="{DE5BB58D-2045-5732-359B-333F291458F4}"/>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rPr>
                  <a:t>6</a:t>
                </a:r>
              </a:p>
            </p:txBody>
          </p:sp>
        </p:grpSp>
      </p:grpSp>
      <p:sp>
        <p:nvSpPr>
          <p:cNvPr id="17" name="Hộp Văn bản 16">
            <a:extLst>
              <a:ext uri="{FF2B5EF4-FFF2-40B4-BE49-F238E27FC236}">
                <a16:creationId xmlns:a16="http://schemas.microsoft.com/office/drawing/2014/main" id="{A205A5DA-FDE6-4CD5-2A3D-F9982AB61FA7}"/>
              </a:ext>
            </a:extLst>
          </p:cNvPr>
          <p:cNvSpPr txBox="1"/>
          <p:nvPr/>
        </p:nvSpPr>
        <p:spPr>
          <a:xfrm>
            <a:off x="758473" y="6212487"/>
            <a:ext cx="3198672" cy="523220"/>
          </a:xfrm>
          <a:prstGeom prst="rect">
            <a:avLst/>
          </a:prstGeom>
          <a:noFill/>
        </p:spPr>
        <p:txBody>
          <a:bodyPr wrap="square" rtlCol="0">
            <a:spAutoFit/>
          </a:bodyPr>
          <a:lstStyle/>
          <a:p>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Đọc</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toàn</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bài</a:t>
            </a:r>
            <a:endPar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78917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68AC7E06-226F-33C7-261B-31AD4D5C8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769" y="1259357"/>
            <a:ext cx="6248461" cy="4339286"/>
          </a:xfrm>
          <a:prstGeom prst="rect">
            <a:avLst/>
          </a:prstGeom>
        </p:spPr>
      </p:pic>
    </p:spTree>
    <p:extLst>
      <p:ext uri="{BB962C8B-B14F-4D97-AF65-F5344CB8AC3E}">
        <p14:creationId xmlns:p14="http://schemas.microsoft.com/office/powerpoint/2010/main" val="295463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383D06F-8057-6BE8-D20D-61F1A530526A}"/>
              </a:ext>
            </a:extLst>
          </p:cNvPr>
          <p:cNvSpPr txBox="1"/>
          <p:nvPr/>
        </p:nvSpPr>
        <p:spPr>
          <a:xfrm>
            <a:off x="305083" y="483222"/>
            <a:ext cx="11581833" cy="646331"/>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1) </a:t>
            </a:r>
            <a:r>
              <a:rPr lang="en-US" sz="3600" b="1">
                <a:latin typeface="AvantGarde" panose="00000400000000000000" pitchFamily="2" charset="0"/>
                <a:ea typeface="AvantGarde" panose="00000400000000000000" pitchFamily="2" charset="0"/>
                <a:cs typeface="AvantGarde" panose="00000400000000000000" pitchFamily="2" charset="0"/>
              </a:rPr>
              <a:t>Tìm các từ chỉ màu sắc trong bài đọc.</a:t>
            </a:r>
          </a:p>
        </p:txBody>
      </p:sp>
      <p:sp>
        <p:nvSpPr>
          <p:cNvPr id="4" name="Hộp Văn bản 3">
            <a:extLst>
              <a:ext uri="{FF2B5EF4-FFF2-40B4-BE49-F238E27FC236}">
                <a16:creationId xmlns:a16="http://schemas.microsoft.com/office/drawing/2014/main" id="{DEA24F40-94DD-7B30-4284-AE5533A47A30}"/>
              </a:ext>
            </a:extLst>
          </p:cNvPr>
          <p:cNvSpPr txBox="1"/>
          <p:nvPr/>
        </p:nvSpPr>
        <p:spPr>
          <a:xfrm>
            <a:off x="305083" y="1452045"/>
            <a:ext cx="11100121" cy="1754326"/>
          </a:xfrm>
          <a:prstGeom prst="rect">
            <a:avLst/>
          </a:prstGeom>
          <a:noFill/>
        </p:spPr>
        <p:txBody>
          <a:bodyPr wrap="square">
            <a:spAutoFit/>
          </a:bodyPr>
          <a:lstStyle/>
          <a:p>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Các</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từ</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chỉ</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màu</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sắc</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trong</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bài</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đọc</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smtClean="0">
                <a:solidFill>
                  <a:srgbClr val="0000CC"/>
                </a:solidFill>
                <a:latin typeface="AvantGarde" panose="00000400000000000000" pitchFamily="2" charset="0"/>
                <a:ea typeface="AvantGarde" panose="00000400000000000000" pitchFamily="2" charset="0"/>
                <a:cs typeface="AvantGarde" panose="00000400000000000000" pitchFamily="2" charset="0"/>
              </a:rPr>
              <a:t>là:đỏ</a:t>
            </a:r>
            <a:r>
              <a:rPr lang="en-US" sz="3600" b="1" dirty="0" smtClean="0">
                <a:solidFill>
                  <a:srgbClr val="0000CC"/>
                </a:solidFill>
                <a:latin typeface="AvantGarde" panose="00000400000000000000" pitchFamily="2" charset="0"/>
                <a:ea typeface="AvantGarde" panose="00000400000000000000" pitchFamily="2" charset="0"/>
                <a:cs typeface="AvantGarde" panose="00000400000000000000" pitchFamily="2" charset="0"/>
              </a:rPr>
              <a:t>, da </a:t>
            </a:r>
            <a:r>
              <a:rPr lang="en-US" sz="3600" b="1" dirty="0" err="1" smtClean="0">
                <a:solidFill>
                  <a:srgbClr val="0000CC"/>
                </a:solidFill>
                <a:latin typeface="AvantGarde" panose="00000400000000000000" pitchFamily="2" charset="0"/>
                <a:ea typeface="AvantGarde" panose="00000400000000000000" pitchFamily="2" charset="0"/>
                <a:cs typeface="AvantGarde" panose="00000400000000000000" pitchFamily="2" charset="0"/>
              </a:rPr>
              <a:t>cam,vàng</a:t>
            </a:r>
            <a:r>
              <a:rPr lang="en-US" sz="3600" b="1" dirty="0" smtClean="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smtClean="0">
                <a:solidFill>
                  <a:srgbClr val="0000CC"/>
                </a:solidFill>
                <a:latin typeface="AvantGarde" panose="00000400000000000000" pitchFamily="2" charset="0"/>
                <a:ea typeface="AvantGarde" panose="00000400000000000000" pitchFamily="2" charset="0"/>
                <a:cs typeface="AvantGarde" panose="00000400000000000000" pitchFamily="2" charset="0"/>
              </a:rPr>
              <a:t>xanh</a:t>
            </a:r>
            <a:r>
              <a:rPr lang="en-US" sz="3600" b="1" dirty="0" smtClean="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smtClean="0">
                <a:solidFill>
                  <a:srgbClr val="0000CC"/>
                </a:solidFill>
                <a:latin typeface="AvantGarde" panose="00000400000000000000" pitchFamily="2" charset="0"/>
                <a:ea typeface="AvantGarde" panose="00000400000000000000" pitchFamily="2" charset="0"/>
                <a:cs typeface="AvantGarde" panose="00000400000000000000" pitchFamily="2" charset="0"/>
              </a:rPr>
              <a:t>lục</a:t>
            </a:r>
            <a:r>
              <a:rPr lang="en-US" sz="3600" b="1" dirty="0" smtClean="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smtClean="0">
                <a:solidFill>
                  <a:srgbClr val="0000CC"/>
                </a:solidFill>
                <a:latin typeface="AvantGarde" panose="00000400000000000000" pitchFamily="2" charset="0"/>
                <a:ea typeface="AvantGarde" panose="00000400000000000000" pitchFamily="2" charset="0"/>
                <a:cs typeface="AvantGarde" panose="00000400000000000000" pitchFamily="2" charset="0"/>
              </a:rPr>
              <a:t>xanh</a:t>
            </a:r>
            <a:r>
              <a:rPr lang="en-US" sz="3600" b="1" dirty="0" smtClean="0">
                <a:solidFill>
                  <a:srgbClr val="0000CC"/>
                </a:solidFill>
                <a:latin typeface="AvantGarde" panose="00000400000000000000" pitchFamily="2" charset="0"/>
                <a:ea typeface="AvantGarde" panose="00000400000000000000" pitchFamily="2" charset="0"/>
                <a:cs typeface="AvantGarde" panose="00000400000000000000" pitchFamily="2" charset="0"/>
              </a:rPr>
              <a:t> lam, </a:t>
            </a:r>
            <a:r>
              <a:rPr lang="en-US" sz="3600" b="1" dirty="0" err="1" smtClean="0">
                <a:solidFill>
                  <a:srgbClr val="0000CC"/>
                </a:solidFill>
                <a:latin typeface="AvantGarde" panose="00000400000000000000" pitchFamily="2" charset="0"/>
                <a:ea typeface="AvantGarde" panose="00000400000000000000" pitchFamily="2" charset="0"/>
                <a:cs typeface="AvantGarde" panose="00000400000000000000" pitchFamily="2" charset="0"/>
              </a:rPr>
              <a:t>xanh</a:t>
            </a:r>
            <a:r>
              <a:rPr lang="en-US" sz="3600" b="1" dirty="0" smtClean="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smtClean="0">
                <a:solidFill>
                  <a:srgbClr val="0000CC"/>
                </a:solidFill>
                <a:latin typeface="AvantGarde" panose="00000400000000000000" pitchFamily="2" charset="0"/>
                <a:ea typeface="AvantGarde" panose="00000400000000000000" pitchFamily="2" charset="0"/>
                <a:cs typeface="AvantGarde" panose="00000400000000000000" pitchFamily="2" charset="0"/>
              </a:rPr>
              <a:t>dương</a:t>
            </a:r>
            <a:r>
              <a:rPr lang="en-US" sz="3600" b="1" dirty="0" smtClean="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smtClean="0">
                <a:solidFill>
                  <a:srgbClr val="0000CC"/>
                </a:solidFill>
                <a:latin typeface="AvantGarde" panose="00000400000000000000" pitchFamily="2" charset="0"/>
                <a:ea typeface="AvantGarde" panose="00000400000000000000" pitchFamily="2" charset="0"/>
                <a:cs typeface="AvantGarde" panose="00000400000000000000" pitchFamily="2" charset="0"/>
              </a:rPr>
              <a:t>tím</a:t>
            </a:r>
            <a:r>
              <a:rPr lang="en-US" sz="3600" b="1" dirty="0" smtClean="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smtClean="0">
                <a:solidFill>
                  <a:srgbClr val="0000CC"/>
                </a:solidFill>
                <a:latin typeface="AvantGarde" panose="00000400000000000000" pitchFamily="2" charset="0"/>
                <a:ea typeface="AvantGarde" panose="00000400000000000000" pitchFamily="2" charset="0"/>
                <a:cs typeface="AvantGarde" panose="00000400000000000000" pitchFamily="2" charset="0"/>
              </a:rPr>
              <a:t>vàng</a:t>
            </a:r>
            <a:r>
              <a:rPr lang="en-US" sz="3600" b="1" dirty="0" smtClean="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smtClean="0">
                <a:solidFill>
                  <a:srgbClr val="0000CC"/>
                </a:solidFill>
                <a:latin typeface="AvantGarde" panose="00000400000000000000" pitchFamily="2" charset="0"/>
                <a:ea typeface="AvantGarde" panose="00000400000000000000" pitchFamily="2" charset="0"/>
                <a:cs typeface="AvantGarde" panose="00000400000000000000" pitchFamily="2" charset="0"/>
              </a:rPr>
              <a:t>rực</a:t>
            </a:r>
            <a:r>
              <a:rPr lang="en-US" sz="3600" b="1" dirty="0" smtClean="0">
                <a:solidFill>
                  <a:srgbClr val="0000CC"/>
                </a:solidFill>
                <a:latin typeface="AvantGarde" panose="00000400000000000000" pitchFamily="2" charset="0"/>
                <a:ea typeface="AvantGarde" panose="00000400000000000000" pitchFamily="2" charset="0"/>
                <a:cs typeface="AvantGarde" panose="00000400000000000000" pitchFamily="2" charset="0"/>
              </a:rPr>
              <a:t>.</a:t>
            </a:r>
            <a:endParaRPr lang="en-US" sz="3600" dirty="0">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53884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383D06F-8057-6BE8-D20D-61F1A530526A}"/>
              </a:ext>
            </a:extLst>
          </p:cNvPr>
          <p:cNvSpPr txBox="1"/>
          <p:nvPr/>
        </p:nvSpPr>
        <p:spPr>
          <a:xfrm>
            <a:off x="305083" y="483222"/>
            <a:ext cx="11581833" cy="1200329"/>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2) </a:t>
            </a:r>
            <a:r>
              <a:rPr lang="en-US" sz="3600" b="1">
                <a:latin typeface="AvantGarde" panose="00000400000000000000" pitchFamily="2" charset="0"/>
                <a:ea typeface="AvantGarde" panose="00000400000000000000" pitchFamily="2" charset="0"/>
                <a:cs typeface="AvantGarde" panose="00000400000000000000" pitchFamily="2" charset="0"/>
              </a:rPr>
              <a:t>Sắp xếp các từ sau thành cặp từ có nghĩa giống nhau:</a:t>
            </a:r>
          </a:p>
        </p:txBody>
      </p:sp>
      <p:sp>
        <p:nvSpPr>
          <p:cNvPr id="3" name="a">
            <a:extLst>
              <a:ext uri="{FF2B5EF4-FFF2-40B4-BE49-F238E27FC236}">
                <a16:creationId xmlns:a16="http://schemas.microsoft.com/office/drawing/2014/main" id="{44B37416-A22B-47F7-FC8F-51FE262D1E55}"/>
              </a:ext>
            </a:extLst>
          </p:cNvPr>
          <p:cNvSpPr/>
          <p:nvPr/>
        </p:nvSpPr>
        <p:spPr>
          <a:xfrm>
            <a:off x="655320" y="2064551"/>
            <a:ext cx="4892040" cy="892009"/>
          </a:xfrm>
          <a:prstGeom prst="roundRect">
            <a:avLst>
              <a:gd name="adj" fmla="val 50000"/>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AvantGarde" panose="00000400000000000000" pitchFamily="2" charset="0"/>
                <a:ea typeface="AvantGarde" panose="00000400000000000000" pitchFamily="2" charset="0"/>
                <a:cs typeface="AvantGarde" panose="00000400000000000000" pitchFamily="2" charset="0"/>
              </a:rPr>
              <a:t>	a) nổi tiếng</a:t>
            </a:r>
          </a:p>
        </p:txBody>
      </p:sp>
      <p:sp>
        <p:nvSpPr>
          <p:cNvPr id="12" name="b">
            <a:extLst>
              <a:ext uri="{FF2B5EF4-FFF2-40B4-BE49-F238E27FC236}">
                <a16:creationId xmlns:a16="http://schemas.microsoft.com/office/drawing/2014/main" id="{9CBA01A9-C3F6-CB20-4889-0C38D1E1E851}"/>
              </a:ext>
            </a:extLst>
          </p:cNvPr>
          <p:cNvSpPr/>
          <p:nvPr/>
        </p:nvSpPr>
        <p:spPr>
          <a:xfrm>
            <a:off x="655320" y="3264880"/>
            <a:ext cx="4892040" cy="892009"/>
          </a:xfrm>
          <a:prstGeom prst="roundRect">
            <a:avLst>
              <a:gd name="adj" fmla="val 50000"/>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AvantGarde" panose="00000400000000000000" pitchFamily="2" charset="0"/>
                <a:ea typeface="AvantGarde" panose="00000400000000000000" pitchFamily="2" charset="0"/>
                <a:cs typeface="AvantGarde" panose="00000400000000000000" pitchFamily="2" charset="0"/>
              </a:rPr>
              <a:t>	b) mềm yếu</a:t>
            </a:r>
          </a:p>
        </p:txBody>
      </p:sp>
      <p:sp>
        <p:nvSpPr>
          <p:cNvPr id="13" name="c">
            <a:extLst>
              <a:ext uri="{FF2B5EF4-FFF2-40B4-BE49-F238E27FC236}">
                <a16:creationId xmlns:a16="http://schemas.microsoft.com/office/drawing/2014/main" id="{E7C09D30-2E69-454F-E588-C847A91E2C39}"/>
              </a:ext>
            </a:extLst>
          </p:cNvPr>
          <p:cNvSpPr/>
          <p:nvPr/>
        </p:nvSpPr>
        <p:spPr>
          <a:xfrm>
            <a:off x="655320" y="4465209"/>
            <a:ext cx="4892040" cy="892009"/>
          </a:xfrm>
          <a:prstGeom prst="roundRect">
            <a:avLst>
              <a:gd name="adj" fmla="val 50000"/>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AvantGarde" panose="00000400000000000000" pitchFamily="2" charset="0"/>
                <a:ea typeface="AvantGarde" panose="00000400000000000000" pitchFamily="2" charset="0"/>
                <a:cs typeface="AvantGarde" panose="00000400000000000000" pitchFamily="2" charset="0"/>
              </a:rPr>
              <a:t>	c) tự hào</a:t>
            </a:r>
          </a:p>
        </p:txBody>
      </p:sp>
      <p:sp>
        <p:nvSpPr>
          <p:cNvPr id="14" name="1)">
            <a:extLst>
              <a:ext uri="{FF2B5EF4-FFF2-40B4-BE49-F238E27FC236}">
                <a16:creationId xmlns:a16="http://schemas.microsoft.com/office/drawing/2014/main" id="{6B44B83D-BD24-B4EE-88CC-58B9ABC6C750}"/>
              </a:ext>
            </a:extLst>
          </p:cNvPr>
          <p:cNvSpPr/>
          <p:nvPr/>
        </p:nvSpPr>
        <p:spPr>
          <a:xfrm>
            <a:off x="6827520" y="2064551"/>
            <a:ext cx="4892040" cy="892009"/>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AvantGarde" panose="00000400000000000000" pitchFamily="2" charset="0"/>
                <a:ea typeface="AvantGarde" panose="00000400000000000000" pitchFamily="2" charset="0"/>
                <a:cs typeface="AvantGarde" panose="00000400000000000000" pitchFamily="2" charset="0"/>
              </a:rPr>
              <a:t>	1) kiêu hãnh</a:t>
            </a:r>
          </a:p>
        </p:txBody>
      </p:sp>
      <p:sp>
        <p:nvSpPr>
          <p:cNvPr id="15" name="2)">
            <a:extLst>
              <a:ext uri="{FF2B5EF4-FFF2-40B4-BE49-F238E27FC236}">
                <a16:creationId xmlns:a16="http://schemas.microsoft.com/office/drawing/2014/main" id="{B839062C-7BFB-7C3A-4196-B2C33F4A6ACC}"/>
              </a:ext>
            </a:extLst>
          </p:cNvPr>
          <p:cNvSpPr/>
          <p:nvPr/>
        </p:nvSpPr>
        <p:spPr>
          <a:xfrm>
            <a:off x="6827520" y="3264880"/>
            <a:ext cx="4892040" cy="892009"/>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AvantGarde" panose="00000400000000000000" pitchFamily="2" charset="0"/>
                <a:ea typeface="AvantGarde" panose="00000400000000000000" pitchFamily="2" charset="0"/>
                <a:cs typeface="AvantGarde" panose="00000400000000000000" pitchFamily="2" charset="0"/>
              </a:rPr>
              <a:t>	2) lừng danh</a:t>
            </a:r>
          </a:p>
        </p:txBody>
      </p:sp>
      <p:sp>
        <p:nvSpPr>
          <p:cNvPr id="16" name="3)">
            <a:extLst>
              <a:ext uri="{FF2B5EF4-FFF2-40B4-BE49-F238E27FC236}">
                <a16:creationId xmlns:a16="http://schemas.microsoft.com/office/drawing/2014/main" id="{616A2E98-5669-9F5D-28E0-C5855DCF8D5A}"/>
              </a:ext>
            </a:extLst>
          </p:cNvPr>
          <p:cNvSpPr/>
          <p:nvPr/>
        </p:nvSpPr>
        <p:spPr>
          <a:xfrm>
            <a:off x="6827520" y="4465209"/>
            <a:ext cx="4892040" cy="892009"/>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AvantGarde" panose="00000400000000000000" pitchFamily="2" charset="0"/>
                <a:ea typeface="AvantGarde" panose="00000400000000000000" pitchFamily="2" charset="0"/>
                <a:cs typeface="AvantGarde" panose="00000400000000000000" pitchFamily="2" charset="0"/>
              </a:rPr>
              <a:t>	3) yếu đuối</a:t>
            </a:r>
          </a:p>
        </p:txBody>
      </p:sp>
      <p:cxnSp>
        <p:nvCxnSpPr>
          <p:cNvPr id="18" name="mt a">
            <a:extLst>
              <a:ext uri="{FF2B5EF4-FFF2-40B4-BE49-F238E27FC236}">
                <a16:creationId xmlns:a16="http://schemas.microsoft.com/office/drawing/2014/main" id="{8A0DDDD7-5A6D-E171-5139-8DC4ED94919F}"/>
              </a:ext>
            </a:extLst>
          </p:cNvPr>
          <p:cNvCxnSpPr>
            <a:stCxn id="3" idx="3"/>
            <a:endCxn id="15" idx="1"/>
          </p:cNvCxnSpPr>
          <p:nvPr/>
        </p:nvCxnSpPr>
        <p:spPr>
          <a:xfrm>
            <a:off x="5547360" y="2510556"/>
            <a:ext cx="1280160" cy="1200329"/>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mt b">
            <a:extLst>
              <a:ext uri="{FF2B5EF4-FFF2-40B4-BE49-F238E27FC236}">
                <a16:creationId xmlns:a16="http://schemas.microsoft.com/office/drawing/2014/main" id="{D7CF0899-1E3C-E02F-BD81-1CC282CA33EB}"/>
              </a:ext>
            </a:extLst>
          </p:cNvPr>
          <p:cNvCxnSpPr/>
          <p:nvPr/>
        </p:nvCxnSpPr>
        <p:spPr>
          <a:xfrm>
            <a:off x="5547360" y="3742341"/>
            <a:ext cx="1280160" cy="1200329"/>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mt c">
            <a:extLst>
              <a:ext uri="{FF2B5EF4-FFF2-40B4-BE49-F238E27FC236}">
                <a16:creationId xmlns:a16="http://schemas.microsoft.com/office/drawing/2014/main" id="{A9A5E9DF-EAE5-4FBE-D0C5-923F94B43C86}"/>
              </a:ext>
            </a:extLst>
          </p:cNvPr>
          <p:cNvCxnSpPr>
            <a:cxnSpLocks/>
            <a:endCxn id="14" idx="1"/>
          </p:cNvCxnSpPr>
          <p:nvPr/>
        </p:nvCxnSpPr>
        <p:spPr>
          <a:xfrm flipV="1">
            <a:off x="5547360" y="2510556"/>
            <a:ext cx="1280160" cy="246357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0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22" presetClass="entr" presetSubtype="8"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00"/>
                                        <p:tgtEl>
                                          <p:spTgt spid="20"/>
                                        </p:tgtEl>
                                      </p:cBhvr>
                                    </p:animEffect>
                                  </p:childTnLst>
                                </p:cTn>
                              </p:par>
                            </p:childTnLst>
                          </p:cTn>
                        </p:par>
                      </p:childTnLst>
                    </p:cTn>
                  </p:par>
                </p:childTnLst>
              </p:cTn>
              <p:nextCondLst>
                <p:cond evt="onClick" delay="0">
                  <p:tgtEl>
                    <p:spTgt spid="14"/>
                  </p:tgtEl>
                </p:cond>
              </p:nextCondLst>
            </p:seq>
          </p:childTnLst>
        </p:cTn>
      </p:par>
    </p:tnLst>
    <p:bldLst>
      <p:bldP spid="3" grpId="0" animBg="1"/>
      <p:bldP spid="12" grpId="0" animBg="1"/>
      <p:bldP spid="13"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C65DFEBD-88BD-AB9A-5670-5243C9A42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263" y="2320625"/>
            <a:ext cx="6248461" cy="2216749"/>
          </a:xfrm>
          <a:prstGeom prst="rect">
            <a:avLst/>
          </a:prstGeom>
        </p:spPr>
      </p:pic>
    </p:spTree>
    <p:extLst>
      <p:ext uri="{BB962C8B-B14F-4D97-AF65-F5344CB8AC3E}">
        <p14:creationId xmlns:p14="http://schemas.microsoft.com/office/powerpoint/2010/main" val="1909334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06A763E-D67F-9751-D1D8-663C533DA564}"/>
              </a:ext>
            </a:extLst>
          </p:cNvPr>
          <p:cNvPicPr>
            <a:picLocks noChangeAspect="1"/>
          </p:cNvPicPr>
          <p:nvPr/>
        </p:nvPicPr>
        <p:blipFill>
          <a:blip r:embed="rId2"/>
          <a:stretch>
            <a:fillRect/>
          </a:stretch>
        </p:blipFill>
        <p:spPr>
          <a:xfrm>
            <a:off x="218084" y="0"/>
            <a:ext cx="11755831" cy="5703385"/>
          </a:xfrm>
          <a:prstGeom prst="rect">
            <a:avLst/>
          </a:prstGeom>
        </p:spPr>
      </p:pic>
    </p:spTree>
    <p:extLst>
      <p:ext uri="{BB962C8B-B14F-4D97-AF65-F5344CB8AC3E}">
        <p14:creationId xmlns:p14="http://schemas.microsoft.com/office/powerpoint/2010/main" val="129004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8BB55B8D-75CC-9EFE-A875-865B501B0ECE}"/>
              </a:ext>
            </a:extLst>
          </p:cNvPr>
          <p:cNvSpPr txBox="1"/>
          <p:nvPr/>
        </p:nvSpPr>
        <p:spPr>
          <a:xfrm>
            <a:off x="222654" y="923920"/>
            <a:ext cx="4891492" cy="1384995"/>
          </a:xfrm>
          <a:prstGeom prst="rect">
            <a:avLst/>
          </a:prstGeom>
          <a:noFill/>
        </p:spPr>
        <p:txBody>
          <a:bodyPr wrap="square" rtlCol="0">
            <a:spAutoFit/>
          </a:bodyPr>
          <a:lstStyle/>
          <a:p>
            <a:r>
              <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rPr>
              <a:t>1. </a:t>
            </a:r>
            <a:r>
              <a:rPr lang="en-US" sz="2800" dirty="0" err="1">
                <a:latin typeface="Times New Roman" panose="02020603050405020304" pitchFamily="18" charset="0"/>
                <a:ea typeface="AvantGarde" panose="00000400000000000000" pitchFamily="2" charset="0"/>
                <a:cs typeface="Times New Roman" panose="02020603050405020304" pitchFamily="18" charset="0"/>
              </a:rPr>
              <a:t>Quan</a:t>
            </a:r>
            <a:r>
              <a:rPr lang="en-US" sz="2800" dirty="0">
                <a:latin typeface="Times New Roman" panose="02020603050405020304" pitchFamily="18" charset="0"/>
                <a:ea typeface="AvantGarde" panose="00000400000000000000" pitchFamily="2" charset="0"/>
                <a:cs typeface="Times New Roman" panose="02020603050405020304" pitchFamily="18" charset="0"/>
              </a:rPr>
              <a:t> </a:t>
            </a:r>
            <a:r>
              <a:rPr lang="en-US" sz="2800" dirty="0" err="1">
                <a:latin typeface="Times New Roman" panose="02020603050405020304" pitchFamily="18" charset="0"/>
                <a:ea typeface="AvantGarde" panose="00000400000000000000" pitchFamily="2" charset="0"/>
                <a:cs typeface="Times New Roman" panose="02020603050405020304" pitchFamily="18" charset="0"/>
              </a:rPr>
              <a:t>sát</a:t>
            </a:r>
            <a:r>
              <a:rPr lang="en-US" sz="2800" dirty="0">
                <a:latin typeface="Times New Roman" panose="02020603050405020304" pitchFamily="18" charset="0"/>
                <a:ea typeface="AvantGarde" panose="00000400000000000000" pitchFamily="2" charset="0"/>
                <a:cs typeface="Times New Roman" panose="02020603050405020304" pitchFamily="18" charset="0"/>
              </a:rPr>
              <a:t> </a:t>
            </a:r>
            <a:r>
              <a:rPr lang="en-US" sz="2800" dirty="0" err="1">
                <a:latin typeface="Times New Roman" panose="02020603050405020304" pitchFamily="18" charset="0"/>
                <a:ea typeface="AvantGarde" panose="00000400000000000000" pitchFamily="2" charset="0"/>
                <a:cs typeface="Times New Roman" panose="02020603050405020304" pitchFamily="18" charset="0"/>
              </a:rPr>
              <a:t>và</a:t>
            </a:r>
            <a:r>
              <a:rPr lang="en-US" sz="2800" dirty="0">
                <a:latin typeface="Times New Roman" panose="02020603050405020304" pitchFamily="18" charset="0"/>
                <a:ea typeface="AvantGarde" panose="00000400000000000000" pitchFamily="2" charset="0"/>
                <a:cs typeface="Times New Roman" panose="02020603050405020304" pitchFamily="18" charset="0"/>
              </a:rPr>
              <a:t> </a:t>
            </a:r>
            <a:r>
              <a:rPr lang="en-US" sz="2800" dirty="0" err="1">
                <a:latin typeface="Times New Roman" panose="02020603050405020304" pitchFamily="18" charset="0"/>
                <a:ea typeface="AvantGarde" panose="00000400000000000000" pitchFamily="2" charset="0"/>
                <a:cs typeface="Times New Roman" panose="02020603050405020304" pitchFamily="18" charset="0"/>
              </a:rPr>
              <a:t>cho</a:t>
            </a:r>
            <a:r>
              <a:rPr lang="en-US" sz="2800" dirty="0">
                <a:latin typeface="Times New Roman" panose="02020603050405020304" pitchFamily="18" charset="0"/>
                <a:ea typeface="AvantGarde" panose="00000400000000000000" pitchFamily="2" charset="0"/>
                <a:cs typeface="Times New Roman" panose="02020603050405020304" pitchFamily="18" charset="0"/>
              </a:rPr>
              <a:t> </a:t>
            </a:r>
            <a:r>
              <a:rPr lang="en-US" sz="2800" dirty="0" err="1">
                <a:latin typeface="Times New Roman" panose="02020603050405020304" pitchFamily="18" charset="0"/>
                <a:ea typeface="AvantGarde" panose="00000400000000000000" pitchFamily="2" charset="0"/>
                <a:cs typeface="Times New Roman" panose="02020603050405020304" pitchFamily="18" charset="0"/>
              </a:rPr>
              <a:t>biết</a:t>
            </a:r>
            <a:r>
              <a:rPr lang="en-US" sz="2800" dirty="0">
                <a:latin typeface="Times New Roman" panose="02020603050405020304" pitchFamily="18" charset="0"/>
                <a:ea typeface="AvantGarde" panose="00000400000000000000" pitchFamily="2" charset="0"/>
                <a:cs typeface="Times New Roman" panose="02020603050405020304" pitchFamily="18" charset="0"/>
              </a:rPr>
              <a:t> </a:t>
            </a:r>
            <a:r>
              <a:rPr lang="en-US" sz="2800" dirty="0" err="1">
                <a:latin typeface="Times New Roman" panose="02020603050405020304" pitchFamily="18" charset="0"/>
                <a:ea typeface="AvantGarde" panose="00000400000000000000" pitchFamily="2" charset="0"/>
                <a:cs typeface="Times New Roman" panose="02020603050405020304" pitchFamily="18" charset="0"/>
              </a:rPr>
              <a:t>em</a:t>
            </a:r>
            <a:r>
              <a:rPr lang="en-US" sz="2800" dirty="0">
                <a:latin typeface="Times New Roman" panose="02020603050405020304" pitchFamily="18" charset="0"/>
                <a:ea typeface="AvantGarde" panose="00000400000000000000" pitchFamily="2" charset="0"/>
                <a:cs typeface="Times New Roman" panose="02020603050405020304" pitchFamily="18" charset="0"/>
              </a:rPr>
              <a:t> </a:t>
            </a:r>
            <a:r>
              <a:rPr lang="en-US" sz="2800" dirty="0" err="1">
                <a:latin typeface="Times New Roman" panose="02020603050405020304" pitchFamily="18" charset="0"/>
                <a:ea typeface="AvantGarde" panose="00000400000000000000" pitchFamily="2" charset="0"/>
                <a:cs typeface="Times New Roman" panose="02020603050405020304" pitchFamily="18" charset="0"/>
              </a:rPr>
              <a:t>thấy</a:t>
            </a:r>
            <a:r>
              <a:rPr lang="en-US" sz="2800" dirty="0">
                <a:latin typeface="Times New Roman" panose="02020603050405020304" pitchFamily="18" charset="0"/>
                <a:ea typeface="AvantGarde" panose="00000400000000000000" pitchFamily="2" charset="0"/>
                <a:cs typeface="Times New Roman" panose="02020603050405020304" pitchFamily="18" charset="0"/>
              </a:rPr>
              <a:t> </a:t>
            </a:r>
            <a:r>
              <a:rPr lang="en-US" sz="2800" dirty="0" err="1">
                <a:latin typeface="Times New Roman" panose="02020603050405020304" pitchFamily="18" charset="0"/>
                <a:ea typeface="AvantGarde" panose="00000400000000000000" pitchFamily="2" charset="0"/>
                <a:cs typeface="Times New Roman" panose="02020603050405020304" pitchFamily="18" charset="0"/>
              </a:rPr>
              <a:t>gì</a:t>
            </a:r>
            <a:r>
              <a:rPr lang="en-US" sz="2800" dirty="0">
                <a:latin typeface="Times New Roman" panose="02020603050405020304" pitchFamily="18" charset="0"/>
                <a:ea typeface="AvantGarde" panose="00000400000000000000" pitchFamily="2" charset="0"/>
                <a:cs typeface="Times New Roman" panose="02020603050405020304" pitchFamily="18" charset="0"/>
              </a:rPr>
              <a:t> </a:t>
            </a:r>
            <a:r>
              <a:rPr lang="en-US" sz="2800" dirty="0" err="1">
                <a:latin typeface="Times New Roman" panose="02020603050405020304" pitchFamily="18" charset="0"/>
                <a:ea typeface="AvantGarde" panose="00000400000000000000" pitchFamily="2" charset="0"/>
                <a:cs typeface="Times New Roman" panose="02020603050405020304" pitchFamily="18" charset="0"/>
              </a:rPr>
              <a:t>trong</a:t>
            </a:r>
            <a:r>
              <a:rPr lang="en-US" sz="2800" dirty="0">
                <a:latin typeface="Times New Roman" panose="02020603050405020304" pitchFamily="18" charset="0"/>
                <a:ea typeface="AvantGarde" panose="00000400000000000000" pitchFamily="2" charset="0"/>
                <a:cs typeface="Times New Roman" panose="02020603050405020304" pitchFamily="18" charset="0"/>
              </a:rPr>
              <a:t> </a:t>
            </a:r>
            <a:r>
              <a:rPr lang="en-US" sz="2800" dirty="0" err="1">
                <a:latin typeface="Times New Roman" panose="02020603050405020304" pitchFamily="18" charset="0"/>
                <a:ea typeface="AvantGarde" panose="00000400000000000000" pitchFamily="2" charset="0"/>
                <a:cs typeface="Times New Roman" panose="02020603050405020304" pitchFamily="18" charset="0"/>
              </a:rPr>
              <a:t>mỗi</a:t>
            </a:r>
            <a:r>
              <a:rPr lang="en-US" sz="2800" dirty="0">
                <a:latin typeface="Times New Roman" panose="02020603050405020304" pitchFamily="18" charset="0"/>
                <a:ea typeface="AvantGarde" panose="00000400000000000000" pitchFamily="2" charset="0"/>
                <a:cs typeface="Times New Roman" panose="02020603050405020304" pitchFamily="18" charset="0"/>
              </a:rPr>
              <a:t> </a:t>
            </a:r>
            <a:r>
              <a:rPr lang="en-US" sz="2800" dirty="0" err="1">
                <a:latin typeface="Times New Roman" panose="02020603050405020304" pitchFamily="18" charset="0"/>
                <a:ea typeface="AvantGarde" panose="00000400000000000000" pitchFamily="2" charset="0"/>
                <a:cs typeface="Times New Roman" panose="02020603050405020304" pitchFamily="18" charset="0"/>
              </a:rPr>
              <a:t>hình</a:t>
            </a:r>
            <a:r>
              <a:rPr lang="en-US" sz="2800" dirty="0">
                <a:latin typeface="Times New Roman" panose="02020603050405020304" pitchFamily="18" charset="0"/>
                <a:ea typeface="AvantGarde" panose="00000400000000000000" pitchFamily="2" charset="0"/>
                <a:cs typeface="Times New Roman" panose="02020603050405020304" pitchFamily="18" charset="0"/>
              </a:rPr>
              <a:t> </a:t>
            </a:r>
            <a:r>
              <a:rPr lang="en-US" sz="2800" dirty="0" err="1">
                <a:latin typeface="Times New Roman" panose="02020603050405020304" pitchFamily="18" charset="0"/>
                <a:ea typeface="AvantGarde" panose="00000400000000000000" pitchFamily="2" charset="0"/>
                <a:cs typeface="Times New Roman" panose="02020603050405020304" pitchFamily="18" charset="0"/>
              </a:rPr>
              <a:t>ảnh</a:t>
            </a:r>
            <a:r>
              <a:rPr lang="en-US" sz="2800" dirty="0">
                <a:latin typeface="Times New Roman" panose="02020603050405020304" pitchFamily="18" charset="0"/>
                <a:ea typeface="AvantGarde" panose="00000400000000000000" pitchFamily="2" charset="0"/>
                <a:cs typeface="Times New Roman" panose="02020603050405020304" pitchFamily="18" charset="0"/>
              </a:rPr>
              <a:t> </a:t>
            </a:r>
            <a:r>
              <a:rPr lang="en-US" sz="2800" dirty="0" err="1">
                <a:latin typeface="Times New Roman" panose="02020603050405020304" pitchFamily="18" charset="0"/>
                <a:ea typeface="AvantGarde" panose="00000400000000000000" pitchFamily="2" charset="0"/>
                <a:cs typeface="Times New Roman" panose="02020603050405020304" pitchFamily="18" charset="0"/>
              </a:rPr>
              <a:t>dưới</a:t>
            </a:r>
            <a:r>
              <a:rPr lang="en-US" sz="2800" dirty="0">
                <a:latin typeface="Times New Roman" panose="02020603050405020304" pitchFamily="18" charset="0"/>
                <a:ea typeface="AvantGarde" panose="00000400000000000000" pitchFamily="2" charset="0"/>
                <a:cs typeface="Times New Roman" panose="02020603050405020304" pitchFamily="18" charset="0"/>
              </a:rPr>
              <a:t> </a:t>
            </a:r>
            <a:r>
              <a:rPr lang="en-US" sz="2800" dirty="0" err="1">
                <a:latin typeface="Times New Roman" panose="02020603050405020304" pitchFamily="18" charset="0"/>
                <a:ea typeface="AvantGarde" panose="00000400000000000000" pitchFamily="2" charset="0"/>
                <a:cs typeface="Times New Roman" panose="02020603050405020304" pitchFamily="18" charset="0"/>
              </a:rPr>
              <a:t>đây</a:t>
            </a:r>
            <a:r>
              <a:rPr lang="en-US" sz="2800" dirty="0">
                <a:latin typeface="AvantGarde" panose="00000400000000000000" pitchFamily="2" charset="0"/>
                <a:ea typeface="AvantGarde" panose="00000400000000000000" pitchFamily="2" charset="0"/>
                <a:cs typeface="AvantGarde" panose="00000400000000000000" pitchFamily="2" charset="0"/>
              </a:rPr>
              <a:t>:</a:t>
            </a:r>
          </a:p>
        </p:txBody>
      </p:sp>
      <p:grpSp>
        <p:nvGrpSpPr>
          <p:cNvPr id="11" name="Nhóm 10">
            <a:extLst>
              <a:ext uri="{FF2B5EF4-FFF2-40B4-BE49-F238E27FC236}">
                <a16:creationId xmlns:a16="http://schemas.microsoft.com/office/drawing/2014/main" id="{3D17B1D3-4B84-4349-7DBD-E94C6D162FDD}"/>
              </a:ext>
            </a:extLst>
          </p:cNvPr>
          <p:cNvGrpSpPr/>
          <p:nvPr/>
        </p:nvGrpSpPr>
        <p:grpSpPr>
          <a:xfrm>
            <a:off x="4968981" y="-38100"/>
            <a:ext cx="2254038" cy="741339"/>
            <a:chOff x="3642360" y="-38100"/>
            <a:chExt cx="2254038" cy="741339"/>
          </a:xfrm>
        </p:grpSpPr>
        <p:grpSp>
          <p:nvGrpSpPr>
            <p:cNvPr id="8" name="Nhóm 7">
              <a:extLst>
                <a:ext uri="{FF2B5EF4-FFF2-40B4-BE49-F238E27FC236}">
                  <a16:creationId xmlns:a16="http://schemas.microsoft.com/office/drawing/2014/main" id="{577212DF-843F-E86F-39A2-D41348620051}"/>
                </a:ext>
              </a:extLst>
            </p:cNvPr>
            <p:cNvGrpSpPr/>
            <p:nvPr/>
          </p:nvGrpSpPr>
          <p:grpSpPr>
            <a:xfrm>
              <a:off x="3642360" y="-38100"/>
              <a:ext cx="2254038" cy="741339"/>
              <a:chOff x="3642360" y="-38100"/>
              <a:chExt cx="2254038" cy="741339"/>
            </a:xfrm>
          </p:grpSpPr>
          <p:pic>
            <p:nvPicPr>
              <p:cNvPr id="5" name="Hình ảnh 4">
                <a:extLst>
                  <a:ext uri="{FF2B5EF4-FFF2-40B4-BE49-F238E27FC236}">
                    <a16:creationId xmlns:a16="http://schemas.microsoft.com/office/drawing/2014/main" id="{611B226C-7492-E723-7DAA-98491B72D6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38" b="9698" l="18866" r="24158"/>
                        </a14:imgEffect>
                      </a14:imgLayer>
                    </a14:imgProps>
                  </a:ext>
                  <a:ext uri="{28A0092B-C50C-407E-A947-70E740481C1C}">
                    <a14:useLocalDpi xmlns:a14="http://schemas.microsoft.com/office/drawing/2010/main" val="0"/>
                  </a:ext>
                </a:extLst>
              </a:blip>
              <a:srcRect l="18205" t="2206" r="75181" b="89469"/>
              <a:stretch/>
            </p:blipFill>
            <p:spPr>
              <a:xfrm>
                <a:off x="3642360" y="-38100"/>
                <a:ext cx="713232" cy="741339"/>
              </a:xfrm>
              <a:prstGeom prst="rect">
                <a:avLst/>
              </a:prstGeom>
            </p:spPr>
          </p:pic>
          <p:sp>
            <p:nvSpPr>
              <p:cNvPr id="7" name="Hộp Văn bản 6">
                <a:extLst>
                  <a:ext uri="{FF2B5EF4-FFF2-40B4-BE49-F238E27FC236}">
                    <a16:creationId xmlns:a16="http://schemas.microsoft.com/office/drawing/2014/main" id="{CBD26A91-F39A-11C9-8C53-02187E6F3168}"/>
                  </a:ext>
                </a:extLst>
              </p:cNvPr>
              <p:cNvSpPr txBox="1"/>
              <p:nvPr/>
            </p:nvSpPr>
            <p:spPr>
              <a:xfrm>
                <a:off x="4355592" y="70959"/>
                <a:ext cx="1540806" cy="523220"/>
              </a:xfrm>
              <a:prstGeom prst="rect">
                <a:avLst/>
              </a:prstGeom>
              <a:noFill/>
            </p:spPr>
            <p:txBody>
              <a:bodyPr wrap="none" rtlCol="0">
                <a:spAutoFit/>
              </a:bodyPr>
              <a:lstStyle/>
              <a:p>
                <a:r>
                  <a:rPr lang="en-US" sz="2800">
                    <a:solidFill>
                      <a:srgbClr val="00B0F0"/>
                    </a:solidFill>
                    <a:latin typeface="AvantGarde" panose="00000400000000000000" pitchFamily="2" charset="0"/>
                    <a:ea typeface="AvantGarde" panose="00000400000000000000" pitchFamily="2" charset="0"/>
                    <a:cs typeface="AvantGarde" panose="00000400000000000000" pitchFamily="2" charset="0"/>
                  </a:rPr>
                  <a:t>CHIA SẺ</a:t>
                </a:r>
              </a:p>
            </p:txBody>
          </p:sp>
        </p:grpSp>
        <p:cxnSp>
          <p:nvCxnSpPr>
            <p:cNvPr id="10" name="Đường nối Thẳng 9">
              <a:extLst>
                <a:ext uri="{FF2B5EF4-FFF2-40B4-BE49-F238E27FC236}">
                  <a16:creationId xmlns:a16="http://schemas.microsoft.com/office/drawing/2014/main" id="{D7A27D87-B65A-EF92-97D0-C6A4B46C2A0D}"/>
                </a:ext>
              </a:extLst>
            </p:cNvPr>
            <p:cNvCxnSpPr/>
            <p:nvPr/>
          </p:nvCxnSpPr>
          <p:spPr>
            <a:xfrm>
              <a:off x="3657600" y="571500"/>
              <a:ext cx="2161309"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13" name="Hình ảnh 12">
            <a:extLst>
              <a:ext uri="{FF2B5EF4-FFF2-40B4-BE49-F238E27FC236}">
                <a16:creationId xmlns:a16="http://schemas.microsoft.com/office/drawing/2014/main" id="{1A2A14C6-9F69-F75F-2128-295CD841CB3E}"/>
              </a:ext>
            </a:extLst>
          </p:cNvPr>
          <p:cNvPicPr>
            <a:picLocks noChangeAspect="1"/>
          </p:cNvPicPr>
          <p:nvPr/>
        </p:nvPicPr>
        <p:blipFill rotWithShape="1">
          <a:blip r:embed="rId4">
            <a:extLst>
              <a:ext uri="{28A0092B-C50C-407E-A947-70E740481C1C}">
                <a14:useLocalDpi xmlns:a14="http://schemas.microsoft.com/office/drawing/2010/main" val="0"/>
              </a:ext>
            </a:extLst>
          </a:blip>
          <a:srcRect b="15126"/>
          <a:stretch/>
        </p:blipFill>
        <p:spPr>
          <a:xfrm>
            <a:off x="8483324" y="3747578"/>
            <a:ext cx="3557286" cy="2298427"/>
          </a:xfrm>
          <a:prstGeom prst="rect">
            <a:avLst/>
          </a:prstGeom>
        </p:spPr>
      </p:pic>
      <p:pic>
        <p:nvPicPr>
          <p:cNvPr id="15" name="Hình ảnh 14" descr="Ảnh có chứa văn bản, khán phòng&#10;&#10;Mô tả được tạo tự động">
            <a:extLst>
              <a:ext uri="{FF2B5EF4-FFF2-40B4-BE49-F238E27FC236}">
                <a16:creationId xmlns:a16="http://schemas.microsoft.com/office/drawing/2014/main" id="{A0B0E8FA-C4A2-BCFA-B347-071090B48325}"/>
              </a:ext>
            </a:extLst>
          </p:cNvPr>
          <p:cNvPicPr>
            <a:picLocks noChangeAspect="1"/>
          </p:cNvPicPr>
          <p:nvPr/>
        </p:nvPicPr>
        <p:blipFill rotWithShape="1">
          <a:blip r:embed="rId5">
            <a:extLst>
              <a:ext uri="{28A0092B-C50C-407E-A947-70E740481C1C}">
                <a14:useLocalDpi xmlns:a14="http://schemas.microsoft.com/office/drawing/2010/main" val="0"/>
              </a:ext>
            </a:extLst>
          </a:blip>
          <a:srcRect b="15647"/>
          <a:stretch/>
        </p:blipFill>
        <p:spPr>
          <a:xfrm>
            <a:off x="4747090" y="841689"/>
            <a:ext cx="3634489" cy="2304366"/>
          </a:xfrm>
          <a:prstGeom prst="rect">
            <a:avLst/>
          </a:prstGeom>
        </p:spPr>
      </p:pic>
      <p:pic>
        <p:nvPicPr>
          <p:cNvPr id="17" name="Hình ảnh 16" descr="Ảnh có chứa văn bản, bầu trời, màu cam&#10;&#10;Mô tả được tạo tự động">
            <a:extLst>
              <a:ext uri="{FF2B5EF4-FFF2-40B4-BE49-F238E27FC236}">
                <a16:creationId xmlns:a16="http://schemas.microsoft.com/office/drawing/2014/main" id="{EF4F6D9C-12E1-0C4F-25E5-9A7AFE29B6A4}"/>
              </a:ext>
            </a:extLst>
          </p:cNvPr>
          <p:cNvPicPr>
            <a:picLocks noChangeAspect="1"/>
          </p:cNvPicPr>
          <p:nvPr/>
        </p:nvPicPr>
        <p:blipFill rotWithShape="1">
          <a:blip r:embed="rId6">
            <a:extLst>
              <a:ext uri="{28A0092B-C50C-407E-A947-70E740481C1C}">
                <a14:useLocalDpi xmlns:a14="http://schemas.microsoft.com/office/drawing/2010/main" val="0"/>
              </a:ext>
            </a:extLst>
          </a:blip>
          <a:srcRect b="15680"/>
          <a:stretch/>
        </p:blipFill>
        <p:spPr>
          <a:xfrm>
            <a:off x="8483324" y="847628"/>
            <a:ext cx="3486022" cy="2298427"/>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7864A66C-E5C3-5A2A-F6CE-323D8D9DFF02}"/>
              </a:ext>
            </a:extLst>
          </p:cNvPr>
          <p:cNvPicPr>
            <a:picLocks noChangeAspect="1"/>
          </p:cNvPicPr>
          <p:nvPr/>
        </p:nvPicPr>
        <p:blipFill rotWithShape="1">
          <a:blip r:embed="rId7">
            <a:extLst>
              <a:ext uri="{28A0092B-C50C-407E-A947-70E740481C1C}">
                <a14:useLocalDpi xmlns:a14="http://schemas.microsoft.com/office/drawing/2010/main" val="0"/>
              </a:ext>
            </a:extLst>
          </a:blip>
          <a:srcRect b="16012"/>
          <a:stretch/>
        </p:blipFill>
        <p:spPr>
          <a:xfrm>
            <a:off x="4747090" y="3711946"/>
            <a:ext cx="3480083" cy="2304366"/>
          </a:xfrm>
          <a:prstGeom prst="rect">
            <a:avLst/>
          </a:prstGeom>
        </p:spPr>
      </p:pic>
      <p:sp>
        <p:nvSpPr>
          <p:cNvPr id="20" name="Hộp Văn bản 19">
            <a:extLst>
              <a:ext uri="{FF2B5EF4-FFF2-40B4-BE49-F238E27FC236}">
                <a16:creationId xmlns:a16="http://schemas.microsoft.com/office/drawing/2014/main" id="{05FDD01C-85A5-D45C-7EA9-131D4CA735F3}"/>
              </a:ext>
            </a:extLst>
          </p:cNvPr>
          <p:cNvSpPr txBox="1"/>
          <p:nvPr/>
        </p:nvSpPr>
        <p:spPr>
          <a:xfrm>
            <a:off x="4984221" y="3167390"/>
            <a:ext cx="2922553" cy="523220"/>
          </a:xfrm>
          <a:prstGeom prst="rect">
            <a:avLst/>
          </a:prstGeom>
          <a:noFill/>
        </p:spPr>
        <p:txBody>
          <a:bodyPr wrap="square" rtlCol="0">
            <a:spAutoFit/>
          </a:bodyPr>
          <a:lstStyle/>
          <a:p>
            <a:pPr algn="ctr"/>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Tặng xe đạp</a:t>
            </a:r>
          </a:p>
        </p:txBody>
      </p:sp>
      <p:sp>
        <p:nvSpPr>
          <p:cNvPr id="21" name="Hộp Văn bản 20">
            <a:extLst>
              <a:ext uri="{FF2B5EF4-FFF2-40B4-BE49-F238E27FC236}">
                <a16:creationId xmlns:a16="http://schemas.microsoft.com/office/drawing/2014/main" id="{7D5FBED0-742A-A05F-5579-645C28B29AA8}"/>
              </a:ext>
            </a:extLst>
          </p:cNvPr>
          <p:cNvSpPr txBox="1"/>
          <p:nvPr/>
        </p:nvSpPr>
        <p:spPr>
          <a:xfrm>
            <a:off x="8694772" y="3146055"/>
            <a:ext cx="3274574" cy="523220"/>
          </a:xfrm>
          <a:prstGeom prst="rect">
            <a:avLst/>
          </a:prstGeom>
          <a:noFill/>
        </p:spPr>
        <p:txBody>
          <a:bodyPr wrap="square" rtlCol="0">
            <a:spAutoFit/>
          </a:bodyPr>
          <a:lstStyle/>
          <a:p>
            <a:pPr algn="ctr"/>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Bộ đội giúp dân</a:t>
            </a:r>
          </a:p>
        </p:txBody>
      </p:sp>
      <p:sp>
        <p:nvSpPr>
          <p:cNvPr id="22" name="Hộp Văn bản 21">
            <a:extLst>
              <a:ext uri="{FF2B5EF4-FFF2-40B4-BE49-F238E27FC236}">
                <a16:creationId xmlns:a16="http://schemas.microsoft.com/office/drawing/2014/main" id="{4B527C88-9FDF-C29D-C60A-12C2CBBD3BF7}"/>
              </a:ext>
            </a:extLst>
          </p:cNvPr>
          <p:cNvSpPr txBox="1"/>
          <p:nvPr/>
        </p:nvSpPr>
        <p:spPr>
          <a:xfrm>
            <a:off x="4941024" y="5968805"/>
            <a:ext cx="3274574" cy="830997"/>
          </a:xfrm>
          <a:prstGeom prst="rect">
            <a:avLst/>
          </a:prstGeom>
          <a:noFill/>
        </p:spPr>
        <p:txBody>
          <a:bodyPr wrap="square" rtlCol="0">
            <a:spAutoFit/>
          </a:bodyPr>
          <a:lstStyle/>
          <a:p>
            <a:pPr algn="ctr"/>
            <a:r>
              <a:rPr lang="en-US" sz="2400" b="1">
                <a:solidFill>
                  <a:srgbClr val="C00000"/>
                </a:solidFill>
                <a:latin typeface="AvantGarde" panose="00000400000000000000" pitchFamily="2" charset="0"/>
                <a:ea typeface="AvantGarde" panose="00000400000000000000" pitchFamily="2" charset="0"/>
                <a:cs typeface="AvantGarde" panose="00000400000000000000" pitchFamily="2" charset="0"/>
              </a:rPr>
              <a:t>Thăm Bà mẹ Việt Nam anh hùng</a:t>
            </a:r>
          </a:p>
        </p:txBody>
      </p:sp>
      <p:sp>
        <p:nvSpPr>
          <p:cNvPr id="23" name="Hộp Văn bản 22">
            <a:extLst>
              <a:ext uri="{FF2B5EF4-FFF2-40B4-BE49-F238E27FC236}">
                <a16:creationId xmlns:a16="http://schemas.microsoft.com/office/drawing/2014/main" id="{AF0CDE03-CDDE-A933-1B21-01A46A5191B0}"/>
              </a:ext>
            </a:extLst>
          </p:cNvPr>
          <p:cNvSpPr txBox="1"/>
          <p:nvPr/>
        </p:nvSpPr>
        <p:spPr>
          <a:xfrm>
            <a:off x="8694772" y="5988130"/>
            <a:ext cx="3274574" cy="830997"/>
          </a:xfrm>
          <a:prstGeom prst="rect">
            <a:avLst/>
          </a:prstGeom>
          <a:noFill/>
        </p:spPr>
        <p:txBody>
          <a:bodyPr wrap="square" rtlCol="0">
            <a:spAutoFit/>
          </a:bodyPr>
          <a:lstStyle/>
          <a:p>
            <a:pPr algn="ctr"/>
            <a:r>
              <a:rPr lang="en-US" sz="2400" b="1">
                <a:solidFill>
                  <a:srgbClr val="C00000"/>
                </a:solidFill>
                <a:latin typeface="AvantGarde" panose="00000400000000000000" pitchFamily="2" charset="0"/>
                <a:ea typeface="AvantGarde" panose="00000400000000000000" pitchFamily="2" charset="0"/>
                <a:cs typeface="AvantGarde" panose="00000400000000000000" pitchFamily="2" charset="0"/>
              </a:rPr>
              <a:t>Trao tặng nhà tình nghĩa</a:t>
            </a:r>
          </a:p>
        </p:txBody>
      </p:sp>
      <p:grpSp>
        <p:nvGrpSpPr>
          <p:cNvPr id="27" name="Nhóm 26">
            <a:extLst>
              <a:ext uri="{FF2B5EF4-FFF2-40B4-BE49-F238E27FC236}">
                <a16:creationId xmlns:a16="http://schemas.microsoft.com/office/drawing/2014/main" id="{C0A1665E-1518-4702-0A2B-BFA7CFF3E9D2}"/>
              </a:ext>
            </a:extLst>
          </p:cNvPr>
          <p:cNvGrpSpPr/>
          <p:nvPr/>
        </p:nvGrpSpPr>
        <p:grpSpPr>
          <a:xfrm>
            <a:off x="175600" y="3279746"/>
            <a:ext cx="4286250" cy="2870258"/>
            <a:chOff x="175600" y="3279746"/>
            <a:chExt cx="4286250" cy="2870258"/>
          </a:xfrm>
        </p:grpSpPr>
        <p:pic>
          <p:nvPicPr>
            <p:cNvPr id="25" name="Hình ảnh 24" descr="Ảnh có chứa văn bản&#10;&#10;Mô tả được tạo tự động">
              <a:extLst>
                <a:ext uri="{FF2B5EF4-FFF2-40B4-BE49-F238E27FC236}">
                  <a16:creationId xmlns:a16="http://schemas.microsoft.com/office/drawing/2014/main" id="{E1BFC3CA-0922-73B6-3584-B826BF916B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600" y="3578254"/>
              <a:ext cx="4286250" cy="2571750"/>
            </a:xfrm>
            <a:prstGeom prst="rect">
              <a:avLst/>
            </a:prstGeom>
          </p:spPr>
        </p:pic>
        <p:sp>
          <p:nvSpPr>
            <p:cNvPr id="26" name="Bong bóng Lời nói: Hình bầu dục 25">
              <a:extLst>
                <a:ext uri="{FF2B5EF4-FFF2-40B4-BE49-F238E27FC236}">
                  <a16:creationId xmlns:a16="http://schemas.microsoft.com/office/drawing/2014/main" id="{9642D048-AE9C-70C0-B05B-84D92612DDBD}"/>
                </a:ext>
              </a:extLst>
            </p:cNvPr>
            <p:cNvSpPr/>
            <p:nvPr/>
          </p:nvSpPr>
          <p:spPr>
            <a:xfrm>
              <a:off x="740780" y="3279746"/>
              <a:ext cx="3218312" cy="432200"/>
            </a:xfrm>
            <a:prstGeom prst="wedgeEllipseCallout">
              <a:avLst>
                <a:gd name="adj1" fmla="val 20233"/>
                <a:gd name="adj2" fmla="val 9008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a:solidFill>
                    <a:srgbClr val="0000FF"/>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THẢO LUẬN NHÓM</a:t>
              </a:r>
            </a:p>
          </p:txBody>
        </p:sp>
      </p:grpSp>
    </p:spTree>
    <p:extLst>
      <p:ext uri="{BB962C8B-B14F-4D97-AF65-F5344CB8AC3E}">
        <p14:creationId xmlns:p14="http://schemas.microsoft.com/office/powerpoint/2010/main" val="15499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left)">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inVertical)">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randombar(horizontal)">
                                      <p:cBhvr>
                                        <p:cTn id="6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1" grpId="0"/>
      <p:bldP spid="22"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Hình ảnh 4" descr="Ảnh có chứa chong chóng, đồ họa véc-tơ, vật thể ngoài trời&#10;&#10;Mô tả được tạo tự động">
            <a:extLst>
              <a:ext uri="{FF2B5EF4-FFF2-40B4-BE49-F238E27FC236}">
                <a16:creationId xmlns:a16="http://schemas.microsoft.com/office/drawing/2014/main" id="{6295ED7A-38E1-9AE0-F1D3-91E333ED5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94" y="0"/>
            <a:ext cx="12141411" cy="6858000"/>
          </a:xfrm>
          <a:prstGeom prst="rect">
            <a:avLst/>
          </a:prstGeom>
        </p:spPr>
      </p:pic>
      <p:pic>
        <p:nvPicPr>
          <p:cNvPr id="3" name="Hình ảnh 2" descr="Ảnh có chứa văn bản, vật chứa, lon&#10;&#10;Mô tả được tạo tự động">
            <a:extLst>
              <a:ext uri="{FF2B5EF4-FFF2-40B4-BE49-F238E27FC236}">
                <a16:creationId xmlns:a16="http://schemas.microsoft.com/office/drawing/2014/main" id="{FCEBDDE8-8F09-E3DA-4642-D92EA73EC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414" y="3153325"/>
            <a:ext cx="5668166" cy="2495898"/>
          </a:xfrm>
          <a:prstGeom prst="rect">
            <a:avLst/>
          </a:prstGeom>
        </p:spPr>
      </p:pic>
    </p:spTree>
    <p:extLst>
      <p:ext uri="{BB962C8B-B14F-4D97-AF65-F5344CB8AC3E}">
        <p14:creationId xmlns:p14="http://schemas.microsoft.com/office/powerpoint/2010/main" val="3450689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70E623E-6BC0-8993-7263-2CEAA696FF3A}"/>
              </a:ext>
            </a:extLst>
          </p:cNvPr>
          <p:cNvSpPr txBox="1"/>
          <p:nvPr/>
        </p:nvSpPr>
        <p:spPr>
          <a:xfrm>
            <a:off x="3520633" y="362909"/>
            <a:ext cx="5150734" cy="769441"/>
          </a:xfrm>
          <a:prstGeom prst="rect">
            <a:avLst/>
          </a:prstGeom>
          <a:noFill/>
        </p:spPr>
        <p:txBody>
          <a:bodyPr wrap="square" rtlCol="0">
            <a:spAutoFit/>
          </a:bodyPr>
          <a:lstStyle/>
          <a:p>
            <a:pPr algn="ctr"/>
            <a:r>
              <a:rPr lang="en-US" sz="44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pic>
        <p:nvPicPr>
          <p:cNvPr id="4" name="Hình ảnh 3" descr="Ảnh có chứa văn bản&#10;&#10;Mô tả được tạo tự động">
            <a:extLst>
              <a:ext uri="{FF2B5EF4-FFF2-40B4-BE49-F238E27FC236}">
                <a16:creationId xmlns:a16="http://schemas.microsoft.com/office/drawing/2014/main" id="{A8C58D6E-8146-0BFE-6832-212427A3E0B1}"/>
              </a:ext>
            </a:extLst>
          </p:cNvPr>
          <p:cNvPicPr>
            <a:picLocks noChangeAspect="1"/>
          </p:cNvPicPr>
          <p:nvPr/>
        </p:nvPicPr>
        <p:blipFill rotWithShape="1">
          <a:blip r:embed="rId2">
            <a:extLst>
              <a:ext uri="{28A0092B-C50C-407E-A947-70E740481C1C}">
                <a14:useLocalDpi xmlns:a14="http://schemas.microsoft.com/office/drawing/2010/main" val="0"/>
              </a:ext>
            </a:extLst>
          </a:blip>
          <a:srcRect t="45738" b="30222"/>
          <a:stretch/>
        </p:blipFill>
        <p:spPr>
          <a:xfrm>
            <a:off x="0" y="1122220"/>
            <a:ext cx="12124992" cy="4988150"/>
          </a:xfrm>
          <a:prstGeom prst="rect">
            <a:avLst/>
          </a:prstGeom>
          <a:ln>
            <a:noFill/>
          </a:ln>
          <a:effectLst>
            <a:softEdge rad="112500"/>
          </a:effectLst>
        </p:spPr>
      </p:pic>
    </p:spTree>
    <p:extLst>
      <p:ext uri="{BB962C8B-B14F-4D97-AF65-F5344CB8AC3E}">
        <p14:creationId xmlns:p14="http://schemas.microsoft.com/office/powerpoint/2010/main" val="323029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DB5D4433-C88A-57A6-8DA1-BE7CC1D76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4267" y="1421403"/>
            <a:ext cx="5486453" cy="4339286"/>
          </a:xfrm>
          <a:prstGeom prst="rect">
            <a:avLst/>
          </a:prstGeom>
        </p:spPr>
      </p:pic>
    </p:spTree>
    <p:extLst>
      <p:ext uri="{BB962C8B-B14F-4D97-AF65-F5344CB8AC3E}">
        <p14:creationId xmlns:p14="http://schemas.microsoft.com/office/powerpoint/2010/main" val="2684647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F7A33A1F-F358-9B46-5F25-1E39226BEF68}"/>
              </a:ext>
            </a:extLst>
          </p:cNvPr>
          <p:cNvSpPr txBox="1"/>
          <p:nvPr/>
        </p:nvSpPr>
        <p:spPr>
          <a:xfrm>
            <a:off x="279949" y="4598178"/>
            <a:ext cx="11632102" cy="2123658"/>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Đúng lúc đó, mưa vụt tạnh. Mặt trời ló ra. Một cây cầu vồng rực rỡ hiện lên trên nền trời. Họa sĩ liền vẽ bức tranh một cây cầu vồng vắt ngang qua cánh đồng lúa vàng rực. Các màu cũng bừng sáng. Chúng năm tay nhau. Và trong vòng tay ấy, các màu càng rực rỡ hơn cả ngàn lần khi đứng một mình.</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TRẦN THỊ NGÂN, PHẠM HỒNG THÚY, NGUYỄN THỊ MỸ NGỌC</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(Sưu tầm, biên soạn) </a:t>
            </a:r>
          </a:p>
        </p:txBody>
      </p:sp>
      <p:sp>
        <p:nvSpPr>
          <p:cNvPr id="4" name="Hộp Văn bản 3">
            <a:extLst>
              <a:ext uri="{FF2B5EF4-FFF2-40B4-BE49-F238E27FC236}">
                <a16:creationId xmlns:a16="http://schemas.microsoft.com/office/drawing/2014/main" id="{BB7666CA-3460-5DDD-4275-CD3590F225FF}"/>
              </a:ext>
            </a:extLst>
          </p:cNvPr>
          <p:cNvSpPr txBox="1"/>
          <p:nvPr/>
        </p:nvSpPr>
        <p:spPr>
          <a:xfrm>
            <a:off x="279949" y="520859"/>
            <a:ext cx="11632102" cy="769441"/>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Một họa sĩ đang say sưa vẽ bức tranh phong cảnh đồng quê. Bỗng trờ đổ mưa. Họa sĩ vội lấy ô để che bức tranh đang vẽ dở.</a:t>
            </a:r>
          </a:p>
        </p:txBody>
      </p:sp>
      <p:sp>
        <p:nvSpPr>
          <p:cNvPr id="5" name="Hộp Văn bản 4">
            <a:extLst>
              <a:ext uri="{FF2B5EF4-FFF2-40B4-BE49-F238E27FC236}">
                <a16:creationId xmlns:a16="http://schemas.microsoft.com/office/drawing/2014/main" id="{4B91DF80-092A-AE37-BC31-02811B620876}"/>
              </a:ext>
            </a:extLst>
          </p:cNvPr>
          <p:cNvSpPr txBox="1"/>
          <p:nvPr/>
        </p:nvSpPr>
        <p:spPr>
          <a:xfrm>
            <a:off x="3838336" y="11571"/>
            <a:ext cx="4515329" cy="584775"/>
          </a:xfrm>
          <a:prstGeom prst="rect">
            <a:avLst/>
          </a:prstGeom>
          <a:noFill/>
        </p:spPr>
        <p:txBody>
          <a:bodyPr wrap="square" rtlCol="0">
            <a:spAutoFit/>
          </a:bodyPr>
          <a:lstStyle/>
          <a:p>
            <a:pPr algn="ctr"/>
            <a:r>
              <a:rPr lang="en-US" sz="32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grpSp>
        <p:nvGrpSpPr>
          <p:cNvPr id="12" name="Nhóm 11">
            <a:extLst>
              <a:ext uri="{FF2B5EF4-FFF2-40B4-BE49-F238E27FC236}">
                <a16:creationId xmlns:a16="http://schemas.microsoft.com/office/drawing/2014/main" id="{887D5586-145A-7610-C11B-130FD5EC079B}"/>
              </a:ext>
            </a:extLst>
          </p:cNvPr>
          <p:cNvGrpSpPr/>
          <p:nvPr/>
        </p:nvGrpSpPr>
        <p:grpSpPr>
          <a:xfrm>
            <a:off x="401854" y="6121082"/>
            <a:ext cx="2884548" cy="713772"/>
            <a:chOff x="508724" y="6144228"/>
            <a:chExt cx="2884548" cy="713772"/>
          </a:xfrm>
        </p:grpSpPr>
        <p:sp>
          <p:nvSpPr>
            <p:cNvPr id="11" name="Hình chữ nhật: Góc Tròn 10">
              <a:extLst>
                <a:ext uri="{FF2B5EF4-FFF2-40B4-BE49-F238E27FC236}">
                  <a16:creationId xmlns:a16="http://schemas.microsoft.com/office/drawing/2014/main" id="{DC2AFD0B-BB33-175D-40FC-A04CC333D444}"/>
                </a:ext>
              </a:extLst>
            </p:cNvPr>
            <p:cNvSpPr/>
            <p:nvPr/>
          </p:nvSpPr>
          <p:spPr>
            <a:xfrm>
              <a:off x="548472" y="6177626"/>
              <a:ext cx="2844800"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Nhóm 9">
              <a:extLst>
                <a:ext uri="{FF2B5EF4-FFF2-40B4-BE49-F238E27FC236}">
                  <a16:creationId xmlns:a16="http://schemas.microsoft.com/office/drawing/2014/main" id="{E080484F-9379-2343-4E3B-7296F3310202}"/>
                </a:ext>
              </a:extLst>
            </p:cNvPr>
            <p:cNvGrpSpPr/>
            <p:nvPr/>
          </p:nvGrpSpPr>
          <p:grpSpPr>
            <a:xfrm>
              <a:off x="508724" y="6144228"/>
              <a:ext cx="713772" cy="713772"/>
              <a:chOff x="508724" y="6144228"/>
              <a:chExt cx="713772" cy="713772"/>
            </a:xfrm>
          </p:grpSpPr>
          <p:sp>
            <p:nvSpPr>
              <p:cNvPr id="8" name="Hình Bầu dục 7">
                <a:extLst>
                  <a:ext uri="{FF2B5EF4-FFF2-40B4-BE49-F238E27FC236}">
                    <a16:creationId xmlns:a16="http://schemas.microsoft.com/office/drawing/2014/main" id="{11F0E035-D6BD-D926-9AE2-DB1CB4FED409}"/>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ình Bầu dục 8">
                <a:extLst>
                  <a:ext uri="{FF2B5EF4-FFF2-40B4-BE49-F238E27FC236}">
                    <a16:creationId xmlns:a16="http://schemas.microsoft.com/office/drawing/2014/main" id="{3D0C8BD8-B0AB-D40B-E20C-E2B0E160F39E}"/>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rPr>
                  <a:t>1</a:t>
                </a:r>
              </a:p>
            </p:txBody>
          </p:sp>
        </p:grpSp>
      </p:grpSp>
      <p:sp>
        <p:nvSpPr>
          <p:cNvPr id="13" name="Hộp Văn bản 12">
            <a:extLst>
              <a:ext uri="{FF2B5EF4-FFF2-40B4-BE49-F238E27FC236}">
                <a16:creationId xmlns:a16="http://schemas.microsoft.com/office/drawing/2014/main" id="{AE6DFBBC-8D86-B6C0-2D0B-11AB4252BA06}"/>
              </a:ext>
            </a:extLst>
          </p:cNvPr>
          <p:cNvSpPr txBox="1"/>
          <p:nvPr/>
        </p:nvSpPr>
        <p:spPr>
          <a:xfrm>
            <a:off x="1181711" y="6207454"/>
            <a:ext cx="2038605" cy="523220"/>
          </a:xfrm>
          <a:prstGeom prst="rect">
            <a:avLst/>
          </a:prstGeom>
          <a:noFill/>
        </p:spPr>
        <p:txBody>
          <a:bodyPr wrap="square" rtlCol="0">
            <a:spAutoFit/>
          </a:bodyPr>
          <a:lstStyle/>
          <a:p>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Đọc mẫu</a:t>
            </a:r>
          </a:p>
        </p:txBody>
      </p:sp>
      <p:sp>
        <p:nvSpPr>
          <p:cNvPr id="6" name="Hộp Văn bản 5">
            <a:extLst>
              <a:ext uri="{FF2B5EF4-FFF2-40B4-BE49-F238E27FC236}">
                <a16:creationId xmlns:a16="http://schemas.microsoft.com/office/drawing/2014/main" id="{2F01F649-D970-D6A9-9B77-65B0720523A4}"/>
              </a:ext>
            </a:extLst>
          </p:cNvPr>
          <p:cNvSpPr txBox="1"/>
          <p:nvPr/>
        </p:nvSpPr>
        <p:spPr>
          <a:xfrm>
            <a:off x="279949" y="1205302"/>
            <a:ext cx="11632102" cy="3477875"/>
          </a:xfrm>
          <a:prstGeom prst="rect">
            <a:avLst/>
          </a:prstGeom>
          <a:no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Bị mưa làm ướt, các màu bắt đầu càu nhàu. Màu đỏ thấy thế bèn lên tiếng: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Các bạn thật là những màu mềm yếu!</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da cam phản ứng: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Bạn nói ai vậy? Mình là màu da cam nổi tiếng. Các quả cam đều sơn màu của mình đấy!</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vàng đáp:</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Nhưng màu vàng của tớ mới là màu của Mặt trời, bạn nhé!</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Thế là các màu quay ra tranh vãi xem màu nào đặc sắc nhất.  Màu xanh lục nói rằng mình là màu của cây cỏ, thiên nhiên. Màu xanh lam cho rằng mình là màu của bầu trời. Màu xanh dương bảo mình là sắc viếc của đại dương, sông suối. Màu tím thì tự hào vì có vẻ đẹp đằm thắm giống như hoa vi ô lét…</a:t>
            </a:r>
          </a:p>
        </p:txBody>
      </p:sp>
    </p:spTree>
    <p:extLst>
      <p:ext uri="{BB962C8B-B14F-4D97-AF65-F5344CB8AC3E}">
        <p14:creationId xmlns:p14="http://schemas.microsoft.com/office/powerpoint/2010/main" val="272338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36A1F84-F31B-952F-D486-100CFB2B258A}"/>
              </a:ext>
            </a:extLst>
          </p:cNvPr>
          <p:cNvSpPr txBox="1"/>
          <p:nvPr/>
        </p:nvSpPr>
        <p:spPr>
          <a:xfrm>
            <a:off x="3594100" y="127000"/>
            <a:ext cx="5486400" cy="707886"/>
          </a:xfrm>
          <a:prstGeom prst="rect">
            <a:avLst/>
          </a:prstGeom>
          <a:noFill/>
        </p:spPr>
        <p:txBody>
          <a:bodyPr wrap="square" rtlCol="0">
            <a:spAutoFit/>
          </a:bodyPr>
          <a:lstStyle/>
          <a:p>
            <a:pPr algn="ctr"/>
            <a:r>
              <a:rPr lang="en-US" sz="4000" b="1">
                <a:solidFill>
                  <a:schemeClr val="accent2">
                    <a:lumMod val="75000"/>
                  </a:schemeClr>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LUYỆN ĐỌC TỪ KHÓ</a:t>
            </a:r>
          </a:p>
        </p:txBody>
      </p:sp>
      <p:sp>
        <p:nvSpPr>
          <p:cNvPr id="4" name="Hộp Văn bản 3">
            <a:extLst>
              <a:ext uri="{FF2B5EF4-FFF2-40B4-BE49-F238E27FC236}">
                <a16:creationId xmlns:a16="http://schemas.microsoft.com/office/drawing/2014/main" id="{5BD41A48-1B86-A308-9B94-7AA933ABC111}"/>
              </a:ext>
            </a:extLst>
          </p:cNvPr>
          <p:cNvSpPr txBox="1"/>
          <p:nvPr/>
        </p:nvSpPr>
        <p:spPr>
          <a:xfrm>
            <a:off x="3794192" y="818646"/>
            <a:ext cx="4603615" cy="5266891"/>
          </a:xfrm>
          <a:prstGeom prst="rect">
            <a:avLst/>
          </a:prstGeom>
          <a:noFill/>
        </p:spPr>
        <p:txBody>
          <a:bodyPr wrap="square">
            <a:spAutoFit/>
          </a:bodyPr>
          <a:lstStyle/>
          <a:p>
            <a:pPr algn="ctr">
              <a:lnSpc>
                <a:spcPct val="130000"/>
              </a:lnSpc>
            </a:pPr>
            <a:r>
              <a:rPr lang="en-US" sz="4400" b="1">
                <a:solidFill>
                  <a:srgbClr val="00B050"/>
                </a:solidFill>
                <a:latin typeface="AvantGarde" panose="00000400000000000000" pitchFamily="2" charset="0"/>
                <a:ea typeface="AvantGarde" panose="00000400000000000000" pitchFamily="2" charset="0"/>
                <a:cs typeface="AvantGarde" panose="00000400000000000000" pitchFamily="2" charset="0"/>
              </a:rPr>
              <a:t>Say sưa</a:t>
            </a:r>
          </a:p>
          <a:p>
            <a:pPr algn="ctr">
              <a:lnSpc>
                <a:spcPct val="130000"/>
              </a:lnSpc>
            </a:pPr>
            <a:r>
              <a:rPr lang="en-US" sz="4400" b="1">
                <a:solidFill>
                  <a:srgbClr val="00B050"/>
                </a:solidFill>
                <a:latin typeface="AvantGarde" panose="00000400000000000000" pitchFamily="2" charset="0"/>
                <a:ea typeface="AvantGarde" panose="00000400000000000000" pitchFamily="2" charset="0"/>
                <a:cs typeface="AvantGarde" panose="00000400000000000000" pitchFamily="2" charset="0"/>
              </a:rPr>
              <a:t>Lên tiếng</a:t>
            </a:r>
          </a:p>
          <a:p>
            <a:pPr algn="ctr">
              <a:lnSpc>
                <a:spcPct val="130000"/>
              </a:lnSpc>
            </a:pPr>
            <a:r>
              <a:rPr lang="en-US" sz="4400" b="1">
                <a:solidFill>
                  <a:srgbClr val="00B050"/>
                </a:solidFill>
                <a:latin typeface="AvantGarde" panose="00000400000000000000" pitchFamily="2" charset="0"/>
                <a:ea typeface="AvantGarde" panose="00000400000000000000" pitchFamily="2" charset="0"/>
                <a:cs typeface="AvantGarde" panose="00000400000000000000" pitchFamily="2" charset="0"/>
              </a:rPr>
              <a:t>Xanh lục</a:t>
            </a:r>
          </a:p>
          <a:p>
            <a:pPr algn="ctr">
              <a:lnSpc>
                <a:spcPct val="130000"/>
              </a:lnSpc>
            </a:pPr>
            <a:r>
              <a:rPr lang="en-US" sz="4400" b="1">
                <a:solidFill>
                  <a:srgbClr val="00B050"/>
                </a:solidFill>
                <a:latin typeface="AvantGarde" panose="00000400000000000000" pitchFamily="2" charset="0"/>
                <a:ea typeface="AvantGarde" panose="00000400000000000000" pitchFamily="2" charset="0"/>
                <a:cs typeface="AvantGarde" panose="00000400000000000000" pitchFamily="2" charset="0"/>
              </a:rPr>
              <a:t>Xanh lam</a:t>
            </a:r>
          </a:p>
          <a:p>
            <a:pPr algn="ctr">
              <a:lnSpc>
                <a:spcPct val="130000"/>
              </a:lnSpc>
            </a:pPr>
            <a:r>
              <a:rPr lang="en-US" sz="4400" b="1">
                <a:solidFill>
                  <a:srgbClr val="00B050"/>
                </a:solidFill>
                <a:latin typeface="AvantGarde" panose="00000400000000000000" pitchFamily="2" charset="0"/>
                <a:ea typeface="AvantGarde" panose="00000400000000000000" pitchFamily="2" charset="0"/>
                <a:cs typeface="AvantGarde" panose="00000400000000000000" pitchFamily="2" charset="0"/>
              </a:rPr>
              <a:t>Vi ô lét</a:t>
            </a:r>
          </a:p>
          <a:p>
            <a:pPr algn="ctr">
              <a:lnSpc>
                <a:spcPct val="130000"/>
              </a:lnSpc>
            </a:pPr>
            <a:r>
              <a:rPr lang="en-US" sz="4400" b="1">
                <a:solidFill>
                  <a:srgbClr val="00B050"/>
                </a:solidFill>
                <a:latin typeface="AvantGarde" panose="00000400000000000000" pitchFamily="2" charset="0"/>
                <a:ea typeface="AvantGarde" panose="00000400000000000000" pitchFamily="2" charset="0"/>
                <a:cs typeface="AvantGarde" panose="00000400000000000000" pitchFamily="2" charset="0"/>
              </a:rPr>
              <a:t>Hiện lên</a:t>
            </a:r>
          </a:p>
        </p:txBody>
      </p:sp>
    </p:spTree>
    <p:extLst>
      <p:ext uri="{BB962C8B-B14F-4D97-AF65-F5344CB8AC3E}">
        <p14:creationId xmlns:p14="http://schemas.microsoft.com/office/powerpoint/2010/main" val="418896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left)">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left)">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wipe(left)">
                                      <p:cBhvr>
                                        <p:cTn id="34" dur="500"/>
                                        <p:tgtEl>
                                          <p:spTgt spid="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wipe(left)">
                                      <p:cBhvr>
                                        <p:cTn id="39"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F7A33A1F-F358-9B46-5F25-1E39226BEF68}"/>
              </a:ext>
            </a:extLst>
          </p:cNvPr>
          <p:cNvSpPr txBox="1"/>
          <p:nvPr/>
        </p:nvSpPr>
        <p:spPr>
          <a:xfrm>
            <a:off x="279949" y="4598178"/>
            <a:ext cx="11632102" cy="2123658"/>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Đúng lúc đó, mưa vụt tạnh. Mặt trời ló ra. Một cây cầu vồng rực rỡ hiện lên trên nền trời. Họa sĩ liền vẽ bức tranh một cây cầu vồng vắt ngang qua cánh đồng lúa vàng rực. Các màu cũng bừng sáng. Chúng năm tay nhau. Và trong vòng tay ấy, các màu càng rực rỡ hơn cả ngàn lần khi đứng một mình.</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TRẦN THỊ NGÂN, PHẠM HỒNG THÚY, NGUYỄN THỊ MỸ NGỌC</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(Sưu tầm, biên soạn) </a:t>
            </a:r>
          </a:p>
        </p:txBody>
      </p:sp>
      <p:sp>
        <p:nvSpPr>
          <p:cNvPr id="4" name="Hộp Văn bản 3">
            <a:extLst>
              <a:ext uri="{FF2B5EF4-FFF2-40B4-BE49-F238E27FC236}">
                <a16:creationId xmlns:a16="http://schemas.microsoft.com/office/drawing/2014/main" id="{BB7666CA-3460-5DDD-4275-CD3590F225FF}"/>
              </a:ext>
            </a:extLst>
          </p:cNvPr>
          <p:cNvSpPr txBox="1"/>
          <p:nvPr/>
        </p:nvSpPr>
        <p:spPr>
          <a:xfrm>
            <a:off x="279949" y="520859"/>
            <a:ext cx="11632102" cy="769441"/>
          </a:xfrm>
          <a:prstGeom prst="rect">
            <a:avLst/>
          </a:prstGeom>
          <a:solidFill>
            <a:srgbClr val="FFFFFF">
              <a:alpha val="69804"/>
            </a:srgbClr>
          </a:solidFill>
        </p:spPr>
        <p:txBody>
          <a:bodyPr wrap="square" rtlCol="0">
            <a:spAutoFit/>
          </a:bodyPr>
          <a:lstStyle/>
          <a:p>
            <a:r>
              <a:rPr lang="en-US" sz="2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2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họa</a:t>
            </a:r>
            <a:r>
              <a:rPr lang="en-US" sz="2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sĩ</a:t>
            </a:r>
            <a:r>
              <a:rPr lang="en-US" sz="2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đang</a:t>
            </a:r>
            <a:r>
              <a:rPr lang="en-US" sz="2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say </a:t>
            </a:r>
            <a:r>
              <a:rPr lang="en-US" sz="2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sưa</a:t>
            </a:r>
            <a:r>
              <a:rPr lang="en-US" sz="2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vẽ</a:t>
            </a:r>
            <a:r>
              <a:rPr lang="en-US" sz="2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bức</a:t>
            </a:r>
            <a:r>
              <a:rPr lang="en-US" sz="2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tranh</a:t>
            </a:r>
            <a:r>
              <a:rPr lang="en-US" sz="2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phong</a:t>
            </a:r>
            <a:r>
              <a:rPr lang="en-US" sz="2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cảnh</a:t>
            </a:r>
            <a:r>
              <a:rPr lang="en-US" sz="2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đồng</a:t>
            </a:r>
            <a:r>
              <a:rPr lang="en-US" sz="2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quê</a:t>
            </a:r>
            <a:r>
              <a:rPr lang="en-US" sz="2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Bỗng</a:t>
            </a:r>
            <a:r>
              <a:rPr lang="en-US" sz="2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smtClean="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trời</a:t>
            </a:r>
            <a:r>
              <a:rPr lang="en-US" sz="2200" b="1" dirty="0" smtClean="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đổ</a:t>
            </a:r>
            <a:r>
              <a:rPr lang="en-US" sz="2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mưa</a:t>
            </a:r>
            <a:r>
              <a:rPr lang="en-US" sz="2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Họa</a:t>
            </a:r>
            <a:r>
              <a:rPr lang="en-US" sz="2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sĩ</a:t>
            </a:r>
            <a:r>
              <a:rPr lang="en-US" sz="2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vội</a:t>
            </a:r>
            <a:r>
              <a:rPr lang="en-US" sz="2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lấy</a:t>
            </a:r>
            <a:r>
              <a:rPr lang="en-US" sz="2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ô </a:t>
            </a:r>
            <a:r>
              <a:rPr lang="en-US" sz="2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để</a:t>
            </a:r>
            <a:r>
              <a:rPr lang="en-US" sz="2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che</a:t>
            </a:r>
            <a:r>
              <a:rPr lang="en-US" sz="2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bức</a:t>
            </a:r>
            <a:r>
              <a:rPr lang="en-US" sz="2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tranh</a:t>
            </a:r>
            <a:r>
              <a:rPr lang="en-US" sz="2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đang</a:t>
            </a:r>
            <a:r>
              <a:rPr lang="en-US" sz="2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vẽ</a:t>
            </a:r>
            <a:r>
              <a:rPr lang="en-US" sz="2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dở</a:t>
            </a:r>
            <a:r>
              <a:rPr lang="en-US" sz="22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Hộp Văn bản 4">
            <a:extLst>
              <a:ext uri="{FF2B5EF4-FFF2-40B4-BE49-F238E27FC236}">
                <a16:creationId xmlns:a16="http://schemas.microsoft.com/office/drawing/2014/main" id="{4B91DF80-092A-AE37-BC31-02811B620876}"/>
              </a:ext>
            </a:extLst>
          </p:cNvPr>
          <p:cNvSpPr txBox="1"/>
          <p:nvPr/>
        </p:nvSpPr>
        <p:spPr>
          <a:xfrm>
            <a:off x="3838336" y="11571"/>
            <a:ext cx="4515329" cy="584775"/>
          </a:xfrm>
          <a:prstGeom prst="rect">
            <a:avLst/>
          </a:prstGeom>
          <a:noFill/>
        </p:spPr>
        <p:txBody>
          <a:bodyPr wrap="square" rtlCol="0">
            <a:spAutoFit/>
          </a:bodyPr>
          <a:lstStyle/>
          <a:p>
            <a:pPr algn="ctr"/>
            <a:r>
              <a:rPr lang="en-US" sz="32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sp>
        <p:nvSpPr>
          <p:cNvPr id="6" name="Hộp Văn bản 5">
            <a:extLst>
              <a:ext uri="{FF2B5EF4-FFF2-40B4-BE49-F238E27FC236}">
                <a16:creationId xmlns:a16="http://schemas.microsoft.com/office/drawing/2014/main" id="{2F01F649-D970-D6A9-9B77-65B0720523A4}"/>
              </a:ext>
            </a:extLst>
          </p:cNvPr>
          <p:cNvSpPr txBox="1"/>
          <p:nvPr/>
        </p:nvSpPr>
        <p:spPr>
          <a:xfrm>
            <a:off x="279949" y="1205302"/>
            <a:ext cx="11632102" cy="3477875"/>
          </a:xfrm>
          <a:prstGeom prst="rect">
            <a:avLst/>
          </a:prstGeom>
          <a:no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Bị mưa làm ướt, các màu bắt đầu càu nhàu. Màu đỏ thấy thế bèn lên tiếng: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Các bạn thật là những màu mềm yếu!</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da cam phản ứng: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Bạn nói ai vậy? Mình là màu da cam nổi tiếng. Các quả cam đều sơn màu của mình đấy!</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vàng đáp:</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Nhưng màu vàng của tớ mới là màu của Mặt trời, bạn nhé!</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Thế là các màu quay ra tranh vãi xem màu nào đặc sắc nhất.  Màu xanh lục nói rằng mình là màu của cây cỏ, thiên nhiên. Màu xanh lam cho rằng mình là màu của bầu trời. Màu xanh dương bảo mình là sắc viếc của đại dương, sông suối. Màu tím thì tự hào vì có vẻ đẹp đằm thắm giống như hoa vi ô lét…</a:t>
            </a:r>
          </a:p>
        </p:txBody>
      </p:sp>
      <p:grpSp>
        <p:nvGrpSpPr>
          <p:cNvPr id="2" name="Nhóm 1">
            <a:extLst>
              <a:ext uri="{FF2B5EF4-FFF2-40B4-BE49-F238E27FC236}">
                <a16:creationId xmlns:a16="http://schemas.microsoft.com/office/drawing/2014/main" id="{2CFC8DF4-11C9-11BC-A55A-EE18B870466B}"/>
              </a:ext>
            </a:extLst>
          </p:cNvPr>
          <p:cNvGrpSpPr/>
          <p:nvPr/>
        </p:nvGrpSpPr>
        <p:grpSpPr>
          <a:xfrm>
            <a:off x="401854" y="6121082"/>
            <a:ext cx="2884548" cy="713772"/>
            <a:chOff x="508724" y="6144228"/>
            <a:chExt cx="2884548" cy="713772"/>
          </a:xfrm>
        </p:grpSpPr>
        <p:sp>
          <p:nvSpPr>
            <p:cNvPr id="3" name="Hình chữ nhật: Góc Tròn 2">
              <a:extLst>
                <a:ext uri="{FF2B5EF4-FFF2-40B4-BE49-F238E27FC236}">
                  <a16:creationId xmlns:a16="http://schemas.microsoft.com/office/drawing/2014/main" id="{AA577AA2-BCEE-D8CB-B45E-02959F7A98EC}"/>
                </a:ext>
              </a:extLst>
            </p:cNvPr>
            <p:cNvSpPr/>
            <p:nvPr/>
          </p:nvSpPr>
          <p:spPr>
            <a:xfrm>
              <a:off x="548472" y="6177626"/>
              <a:ext cx="2844800"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id="{81368033-E8F0-0532-7E65-363BB5F61055}"/>
                </a:ext>
              </a:extLst>
            </p:cNvPr>
            <p:cNvGrpSpPr/>
            <p:nvPr/>
          </p:nvGrpSpPr>
          <p:grpSpPr>
            <a:xfrm>
              <a:off x="508724" y="6144228"/>
              <a:ext cx="713772" cy="713772"/>
              <a:chOff x="508724" y="6144228"/>
              <a:chExt cx="713772" cy="713772"/>
            </a:xfrm>
          </p:grpSpPr>
          <p:sp>
            <p:nvSpPr>
              <p:cNvPr id="15" name="Hình Bầu dục 14">
                <a:extLst>
                  <a:ext uri="{FF2B5EF4-FFF2-40B4-BE49-F238E27FC236}">
                    <a16:creationId xmlns:a16="http://schemas.microsoft.com/office/drawing/2014/main" id="{59F3D04A-FFB8-1089-86DF-255C7A1487A0}"/>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ình Bầu dục 15">
                <a:extLst>
                  <a:ext uri="{FF2B5EF4-FFF2-40B4-BE49-F238E27FC236}">
                    <a16:creationId xmlns:a16="http://schemas.microsoft.com/office/drawing/2014/main" id="{00DEB1EA-6E98-0CB7-B7E7-094412F7B663}"/>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rPr>
                  <a:t>2</a:t>
                </a:r>
                <a:endParaRPr lang="en-US" sz="4000" b="1">
                  <a:solidFill>
                    <a:schemeClr val="bg1"/>
                  </a:solidFill>
                </a:endParaRPr>
              </a:p>
            </p:txBody>
          </p:sp>
        </p:grpSp>
      </p:grpSp>
      <p:sp>
        <p:nvSpPr>
          <p:cNvPr id="17" name="Hộp Văn bản 16">
            <a:extLst>
              <a:ext uri="{FF2B5EF4-FFF2-40B4-BE49-F238E27FC236}">
                <a16:creationId xmlns:a16="http://schemas.microsoft.com/office/drawing/2014/main" id="{04A0BE09-90B1-1BA1-D690-B9899BE8C389}"/>
              </a:ext>
            </a:extLst>
          </p:cNvPr>
          <p:cNvSpPr txBox="1"/>
          <p:nvPr/>
        </p:nvSpPr>
        <p:spPr>
          <a:xfrm>
            <a:off x="1151231" y="6207454"/>
            <a:ext cx="2144439" cy="523220"/>
          </a:xfrm>
          <a:prstGeom prst="rect">
            <a:avLst/>
          </a:prstGeom>
          <a:noFill/>
        </p:spPr>
        <p:txBody>
          <a:bodyPr wrap="square" rtlCol="0">
            <a:spAutoFit/>
          </a:bodyPr>
          <a:lstStyle/>
          <a:p>
            <a:r>
              <a:rPr lang="vi-VN" sz="2800" b="1">
                <a:solidFill>
                  <a:srgbClr val="00B050"/>
                </a:solidFill>
                <a:latin typeface="AvantGarde" panose="00000400000000000000" pitchFamily="2" charset="0"/>
                <a:ea typeface="AvantGarde" panose="00000400000000000000" pitchFamily="2" charset="0"/>
                <a:cs typeface="AvantGarde" panose="00000400000000000000" pitchFamily="2" charset="0"/>
              </a:rPr>
              <a:t>Chia đoạn</a:t>
            </a:r>
            <a:endPar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62055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F7A33A1F-F358-9B46-5F25-1E39226BEF68}"/>
              </a:ext>
            </a:extLst>
          </p:cNvPr>
          <p:cNvSpPr txBox="1"/>
          <p:nvPr/>
        </p:nvSpPr>
        <p:spPr>
          <a:xfrm>
            <a:off x="279949" y="4598178"/>
            <a:ext cx="11632102" cy="2123658"/>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Đúng lúc đó, mưa vụt tạnh. Mặt trời ló ra. Một cây cầu vồng rực rỡ hiện lên trên nền trời. Họa sĩ liền vẽ bức tranh một cây cầu vồng vắt ngang qua cánh đồng lúa vàng rực. Các màu cũng bừng sáng. Chúng năm tay nhau. Và trong vòng tay ấy, các màu càng rực rỡ hơn cả ngàn lần khi đứng một mình.</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TRẦN THỊ NGÂN, PHẠM HỒNG THÚY, NGUYỄN THỊ MỸ NGỌC</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(Sưu tầm, biên soạn) </a:t>
            </a:r>
          </a:p>
        </p:txBody>
      </p:sp>
      <p:sp>
        <p:nvSpPr>
          <p:cNvPr id="4" name="Hộp Văn bản 3">
            <a:extLst>
              <a:ext uri="{FF2B5EF4-FFF2-40B4-BE49-F238E27FC236}">
                <a16:creationId xmlns:a16="http://schemas.microsoft.com/office/drawing/2014/main" id="{BB7666CA-3460-5DDD-4275-CD3590F225FF}"/>
              </a:ext>
            </a:extLst>
          </p:cNvPr>
          <p:cNvSpPr txBox="1"/>
          <p:nvPr/>
        </p:nvSpPr>
        <p:spPr>
          <a:xfrm>
            <a:off x="279949" y="520859"/>
            <a:ext cx="11632102" cy="769441"/>
          </a:xfrm>
          <a:prstGeom prst="rect">
            <a:avLst/>
          </a:prstGeom>
          <a:solidFill>
            <a:srgbClr val="FFFFFF">
              <a:alpha val="69804"/>
            </a:srgbClr>
          </a:solidFill>
        </p:spPr>
        <p:txBody>
          <a:bodyPr wrap="square" rtlCol="0">
            <a:spAutoFit/>
          </a:bodyPr>
          <a:lstStyle/>
          <a:p>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Một</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họa</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sĩ</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đang</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say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sưa</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vẽ</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bức</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tranh</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phong</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cảnh</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đồng</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quê</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Bỗng</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smtClean="0">
                <a:solidFill>
                  <a:srgbClr val="00B05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200" b="1" dirty="0" smtClean="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đổ</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mưa</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Họa</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sĩ</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vội</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lấy</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ô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để</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che</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bức</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tranh</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đang</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vẽ</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dở</a:t>
            </a:r>
            <a:r>
              <a:rPr lang="en-US" sz="2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Hộp Văn bản 4">
            <a:extLst>
              <a:ext uri="{FF2B5EF4-FFF2-40B4-BE49-F238E27FC236}">
                <a16:creationId xmlns:a16="http://schemas.microsoft.com/office/drawing/2014/main" id="{4B91DF80-092A-AE37-BC31-02811B620876}"/>
              </a:ext>
            </a:extLst>
          </p:cNvPr>
          <p:cNvSpPr txBox="1"/>
          <p:nvPr/>
        </p:nvSpPr>
        <p:spPr>
          <a:xfrm>
            <a:off x="3838336" y="11571"/>
            <a:ext cx="4515329" cy="584775"/>
          </a:xfrm>
          <a:prstGeom prst="rect">
            <a:avLst/>
          </a:prstGeom>
          <a:noFill/>
        </p:spPr>
        <p:txBody>
          <a:bodyPr wrap="square" rtlCol="0">
            <a:spAutoFit/>
          </a:bodyPr>
          <a:lstStyle/>
          <a:p>
            <a:pPr algn="ctr"/>
            <a:r>
              <a:rPr lang="en-US" sz="32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sp>
        <p:nvSpPr>
          <p:cNvPr id="6" name="Hộp Văn bản 5">
            <a:extLst>
              <a:ext uri="{FF2B5EF4-FFF2-40B4-BE49-F238E27FC236}">
                <a16:creationId xmlns:a16="http://schemas.microsoft.com/office/drawing/2014/main" id="{2F01F649-D970-D6A9-9B77-65B0720523A4}"/>
              </a:ext>
            </a:extLst>
          </p:cNvPr>
          <p:cNvSpPr txBox="1"/>
          <p:nvPr/>
        </p:nvSpPr>
        <p:spPr>
          <a:xfrm>
            <a:off x="279949" y="1205302"/>
            <a:ext cx="11632102" cy="3477875"/>
          </a:xfrm>
          <a:prstGeom prst="rect">
            <a:avLst/>
          </a:prstGeom>
          <a:no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Bị mưa làm ướt, các màu bắt đầu càu nhàu. Màu đỏ thấy thế bèn lên tiếng: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Các bạn thật là những màu mềm yếu!</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da cam phản ứng: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Bạn nói ai vậy? Mình là màu da cam nổi tiếng. Các quả cam đều sơn màu của mình đấy!</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vàng đáp:</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Nhưng màu vàng của tớ mới là màu của Mặt trời, bạn nhé!</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Thế là các màu quay ra tranh vãi xem màu nào đặc sắc nhất.  Màu xanh lục nói rằng mình là màu của cây cỏ, thiên nhiên. Màu xanh lam cho rằng mình là màu của bầu trời. Màu xanh dương bảo mình là sắc viếc của đại dương, sông suối. Màu tím thì tự hào vì có vẻ đẹp đằm thắm giống như hoa vi ô lét…</a:t>
            </a:r>
          </a:p>
        </p:txBody>
      </p:sp>
      <p:grpSp>
        <p:nvGrpSpPr>
          <p:cNvPr id="2" name="Nhóm 1">
            <a:extLst>
              <a:ext uri="{FF2B5EF4-FFF2-40B4-BE49-F238E27FC236}">
                <a16:creationId xmlns:a16="http://schemas.microsoft.com/office/drawing/2014/main" id="{2CFC8DF4-11C9-11BC-A55A-EE18B870466B}"/>
              </a:ext>
            </a:extLst>
          </p:cNvPr>
          <p:cNvGrpSpPr/>
          <p:nvPr/>
        </p:nvGrpSpPr>
        <p:grpSpPr>
          <a:xfrm>
            <a:off x="401854" y="6121082"/>
            <a:ext cx="2884548" cy="713772"/>
            <a:chOff x="508724" y="6144228"/>
            <a:chExt cx="2884548" cy="713772"/>
          </a:xfrm>
        </p:grpSpPr>
        <p:sp>
          <p:nvSpPr>
            <p:cNvPr id="3" name="Hình chữ nhật: Góc Tròn 2">
              <a:extLst>
                <a:ext uri="{FF2B5EF4-FFF2-40B4-BE49-F238E27FC236}">
                  <a16:creationId xmlns:a16="http://schemas.microsoft.com/office/drawing/2014/main" id="{AA577AA2-BCEE-D8CB-B45E-02959F7A98EC}"/>
                </a:ext>
              </a:extLst>
            </p:cNvPr>
            <p:cNvSpPr/>
            <p:nvPr/>
          </p:nvSpPr>
          <p:spPr>
            <a:xfrm>
              <a:off x="548472" y="6177626"/>
              <a:ext cx="2844800"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id="{81368033-E8F0-0532-7E65-363BB5F61055}"/>
                </a:ext>
              </a:extLst>
            </p:cNvPr>
            <p:cNvGrpSpPr/>
            <p:nvPr/>
          </p:nvGrpSpPr>
          <p:grpSpPr>
            <a:xfrm>
              <a:off x="508724" y="6144228"/>
              <a:ext cx="713772" cy="713772"/>
              <a:chOff x="508724" y="6144228"/>
              <a:chExt cx="713772" cy="713772"/>
            </a:xfrm>
          </p:grpSpPr>
          <p:sp>
            <p:nvSpPr>
              <p:cNvPr id="15" name="Hình Bầu dục 14">
                <a:extLst>
                  <a:ext uri="{FF2B5EF4-FFF2-40B4-BE49-F238E27FC236}">
                    <a16:creationId xmlns:a16="http://schemas.microsoft.com/office/drawing/2014/main" id="{59F3D04A-FFB8-1089-86DF-255C7A1487A0}"/>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ình Bầu dục 15">
                <a:extLst>
                  <a:ext uri="{FF2B5EF4-FFF2-40B4-BE49-F238E27FC236}">
                    <a16:creationId xmlns:a16="http://schemas.microsoft.com/office/drawing/2014/main" id="{00DEB1EA-6E98-0CB7-B7E7-094412F7B663}"/>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rPr>
                  <a:t>2</a:t>
                </a:r>
                <a:endParaRPr lang="en-US" sz="4000" b="1">
                  <a:solidFill>
                    <a:schemeClr val="bg1"/>
                  </a:solidFill>
                </a:endParaRPr>
              </a:p>
            </p:txBody>
          </p:sp>
        </p:grpSp>
      </p:grpSp>
      <p:sp>
        <p:nvSpPr>
          <p:cNvPr id="17" name="Hộp Văn bản 16">
            <a:extLst>
              <a:ext uri="{FF2B5EF4-FFF2-40B4-BE49-F238E27FC236}">
                <a16:creationId xmlns:a16="http://schemas.microsoft.com/office/drawing/2014/main" id="{04A0BE09-90B1-1BA1-D690-B9899BE8C389}"/>
              </a:ext>
            </a:extLst>
          </p:cNvPr>
          <p:cNvSpPr txBox="1"/>
          <p:nvPr/>
        </p:nvSpPr>
        <p:spPr>
          <a:xfrm>
            <a:off x="1151231" y="6207454"/>
            <a:ext cx="2144439" cy="523220"/>
          </a:xfrm>
          <a:prstGeom prst="rect">
            <a:avLst/>
          </a:prstGeom>
          <a:noFill/>
        </p:spPr>
        <p:txBody>
          <a:bodyPr wrap="square" rtlCol="0">
            <a:spAutoFit/>
          </a:bodyPr>
          <a:lstStyle/>
          <a:p>
            <a:r>
              <a:rPr lang="vi-VN" sz="2800" b="1">
                <a:solidFill>
                  <a:srgbClr val="00B050"/>
                </a:solidFill>
                <a:latin typeface="AvantGarde" panose="00000400000000000000" pitchFamily="2" charset="0"/>
                <a:ea typeface="AvantGarde" panose="00000400000000000000" pitchFamily="2" charset="0"/>
                <a:cs typeface="AvantGarde" panose="00000400000000000000" pitchFamily="2" charset="0"/>
              </a:rPr>
              <a:t>Chia đoạn</a:t>
            </a:r>
            <a:endPar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29046220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916</TotalTime>
  <Words>567</Words>
  <Application>Microsoft Office PowerPoint</Application>
  <PresentationFormat>Widescreen</PresentationFormat>
  <Paragraphs>169</Paragraphs>
  <Slides>30</Slides>
  <Notes>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#9Slide03 Arima Madurai ExtraBo</vt:lpstr>
      <vt:lpstr>Arial</vt:lpstr>
      <vt:lpstr>Arial-Rounded</vt:lpstr>
      <vt:lpstr>AvantGarde</vt:lpstr>
      <vt:lpstr>Calibri</vt:lpstr>
      <vt:lpstr>等线</vt:lpstr>
      <vt:lpstr>HP-087</vt:lpstr>
      <vt:lpstr>Times New Roman</vt:lpstr>
      <vt:lpstr>UTM Avo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Tuyết Nga</dc:creator>
  <cp:lastModifiedBy>Administrator</cp:lastModifiedBy>
  <cp:revision>39</cp:revision>
  <dcterms:created xsi:type="dcterms:W3CDTF">2021-12-21T12:51:08Z</dcterms:created>
  <dcterms:modified xsi:type="dcterms:W3CDTF">2022-11-27T09:31:06Z</dcterms:modified>
</cp:coreProperties>
</file>