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7" r:id="rId4"/>
    <p:sldId id="259" r:id="rId5"/>
    <p:sldId id="260" r:id="rId6"/>
    <p:sldId id="277" r:id="rId7"/>
    <p:sldId id="272" r:id="rId8"/>
    <p:sldId id="278" r:id="rId9"/>
    <p:sldId id="281" r:id="rId10"/>
    <p:sldId id="280" r:id="rId11"/>
    <p:sldId id="271" r:id="rId12"/>
    <p:sldId id="282" r:id="rId13"/>
    <p:sldId id="262" r:id="rId14"/>
    <p:sldId id="274" r:id="rId15"/>
    <p:sldId id="283" r:id="rId16"/>
    <p:sldId id="273" r:id="rId17"/>
    <p:sldId id="275" r:id="rId18"/>
    <p:sldId id="26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560" autoAdjust="0"/>
  </p:normalViewPr>
  <p:slideViewPr>
    <p:cSldViewPr snapToGrid="0">
      <p:cViewPr varScale="1">
        <p:scale>
          <a:sx n="61" d="100"/>
          <a:sy n="61" d="100"/>
        </p:scale>
        <p:origin x="3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B9347-E35E-4D2B-BBA0-1129F4E04AC8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AE421-867A-4D6D-841B-8C9DD5C3BB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438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Sau </a:t>
            </a:r>
            <a:r>
              <a:rPr lang="en-US" dirty="0" err="1" smtClean="0"/>
              <a:t>bài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chúng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mục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tiêu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49193-BA95-4736-98B5-6553A6ED849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91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E421-867A-4D6D-841B-8C9DD5C3BB5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04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b="1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luận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Dù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gặp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hoàn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cảnh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khó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khăn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nhưng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quyết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tâm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cao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sẽ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vượt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mọi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khó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khăn</a:t>
            </a:r>
            <a:r>
              <a:rPr lang="fr-FR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E421-867A-4D6D-841B-8C9DD5C3BB5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463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Kết</a:t>
            </a:r>
            <a:r>
              <a:rPr lang="es-E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luận</a:t>
            </a:r>
            <a:r>
              <a:rPr lang="es-E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s-E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đáp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án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đúng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câu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a, b, d) -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biểu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hiện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của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E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người</a:t>
            </a:r>
            <a:r>
              <a:rPr lang="es-E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ý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chí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E421-867A-4D6D-841B-8C9DD5C3BB5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972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Chốt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r>
              <a:rPr lang="en-US" altLang="en-US" sz="1200" b="0" baseline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em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biệt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rõ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đâu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người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ý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chí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đó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cả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nhỏ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lớn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cả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tập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đời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200" b="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sống</a:t>
            </a:r>
            <a:r>
              <a:rPr lang="en-US" altLang="en-US" sz="1200" b="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E421-867A-4D6D-841B-8C9DD5C3BB5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868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Hỏi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0" indent="0">
              <a:buFontTx/>
              <a:buNone/>
            </a:pP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Những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cần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phải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kiên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trì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chí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Nếu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không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kiên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trì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việc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đó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thì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việc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gì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xảy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Nếu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không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kiên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trì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khi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một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việc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gì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sẽ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không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vượt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được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khó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khan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vươn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lên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cuộc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sống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AE421-867A-4D6D-841B-8C9DD5C3BB5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2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700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87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3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68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94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179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959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15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23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733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67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D386-C08A-41F4-8AF6-C60C7413FF0B}" type="datetimeFigureOut">
              <a:rPr lang="en-GB" smtClean="0"/>
              <a:t>04/10/2021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65270-DCA4-4B0D-9DE1-51E469E488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96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202180" y="2443970"/>
            <a:ext cx="7772400" cy="1695451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en-US" sz="1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UTM Futura Extra" panose="02040603050506020204" pitchFamily="18" charset="0"/>
              </a:rPr>
              <a:t>ĐẠO ĐỨC 5</a:t>
            </a:r>
            <a:endParaRPr lang="en-US" sz="11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UTM Futura Extra" panose="0204060305050602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" y="137160"/>
            <a:ext cx="1682496" cy="1645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94760" y="259080"/>
            <a:ext cx="5330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/>
              <a:t>TRƯỜNG TIỂU HỌC ĐOÀN KẾT</a:t>
            </a:r>
            <a:endParaRPr lang="en-GB" sz="3200" b="1"/>
          </a:p>
        </p:txBody>
      </p:sp>
      <p:sp>
        <p:nvSpPr>
          <p:cNvPr id="5" name="TextBox 4"/>
          <p:cNvSpPr txBox="1"/>
          <p:nvPr/>
        </p:nvSpPr>
        <p:spPr>
          <a:xfrm>
            <a:off x="3012281" y="3554646"/>
            <a:ext cx="6152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Hoàng Thị Thùy Linh </a:t>
            </a:r>
            <a:endParaRPr lang="en-GB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9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667000" y="406638"/>
            <a:ext cx="8534400" cy="69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Em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nhận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xét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gì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bạn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hình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8" name="Picture 11" descr="Co chi thi n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724" y="1457285"/>
            <a:ext cx="4666593" cy="3433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5" descr="sai%20buoc%20den%20truong%2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195" y="1432520"/>
            <a:ext cx="2960350" cy="3433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5" descr="dsc_00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60" y="1457285"/>
            <a:ext cx="3013817" cy="33842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50" name="Text Box 6"/>
          <p:cNvSpPr txBox="1">
            <a:spLocks noChangeArrowheads="1"/>
          </p:cNvSpPr>
          <p:nvPr/>
        </p:nvSpPr>
        <p:spPr bwMode="auto">
          <a:xfrm>
            <a:off x="1348947" y="5251134"/>
            <a:ext cx="10058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latin typeface="Times New Roman" panose="02020603050405020304" pitchFamily="18" charset="0"/>
              </a:rPr>
              <a:t>Các bạn không ngại gian nan vất vả đến trường để kiếm con chữ</a:t>
            </a:r>
          </a:p>
        </p:txBody>
      </p:sp>
    </p:spTree>
    <p:extLst>
      <p:ext uri="{BB962C8B-B14F-4D97-AF65-F5344CB8AC3E}">
        <p14:creationId xmlns:p14="http://schemas.microsoft.com/office/powerpoint/2010/main" val="118616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928398" y="1768991"/>
            <a:ext cx="867954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en-US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cuộc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sống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ai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cũng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gặp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khó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khăn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nhưng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nếu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niềm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tin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cố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gắng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vượt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qua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thì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thành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 </a:t>
            </a:r>
            <a:endParaRPr lang="en-US" altLang="en-US" b="1" dirty="0" smtClean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en-US" altLang="en-US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   </a:t>
            </a:r>
            <a:r>
              <a:rPr lang="en-US" altLang="en-US" b="1" i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khó</a:t>
            </a:r>
            <a:endParaRPr lang="en-US" altLang="en-US" b="1" i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</a:t>
            </a:r>
            <a:r>
              <a:rPr lang="en-US" altLang="en-US" b="1" i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Chỉ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sợ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lòng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bền</a:t>
            </a:r>
            <a:endParaRPr lang="en-US" altLang="en-US" b="1" i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   </a:t>
            </a:r>
            <a:r>
              <a:rPr lang="en-US" altLang="en-US" b="1" i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Đào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núi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lấp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biển</a:t>
            </a:r>
            <a:endParaRPr lang="en-US" altLang="en-US" b="1" i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buNone/>
            </a:pP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en-US" altLang="en-US" b="1" i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Quyết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chí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ắt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nên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.                                                            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</a:t>
            </a:r>
          </a:p>
          <a:p>
            <a:pPr algn="just">
              <a:spcBef>
                <a:spcPct val="0"/>
              </a:spcBef>
              <a:buNone/>
            </a:pP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                                            (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Chí</a:t>
            </a:r>
            <a:r>
              <a:rPr lang="en-US" altLang="en-US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 Minh)</a:t>
            </a:r>
          </a:p>
          <a:p>
            <a:pPr algn="just">
              <a:spcBef>
                <a:spcPct val="0"/>
              </a:spcBef>
              <a:buNone/>
            </a:pPr>
            <a:endParaRPr lang="en-US" altLang="en-US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4050298" y="396517"/>
            <a:ext cx="3735614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GHI </a:t>
            </a:r>
            <a:r>
              <a:rPr lang="en-GB" sz="36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endParaRPr lang="en-GB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03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253042" y="847179"/>
            <a:ext cx="7791450" cy="2458769"/>
            <a:chOff x="4038600" y="3779748"/>
            <a:chExt cx="7791450" cy="2247900"/>
          </a:xfrm>
        </p:grpSpPr>
        <p:sp>
          <p:nvSpPr>
            <p:cNvPr id="4" name="Cloud Callout 3"/>
            <p:cNvSpPr/>
            <p:nvPr/>
          </p:nvSpPr>
          <p:spPr>
            <a:xfrm>
              <a:off x="4038600" y="3779748"/>
              <a:ext cx="7791450" cy="2247900"/>
            </a:xfrm>
            <a:prstGeom prst="cloudCallout">
              <a:avLst>
                <a:gd name="adj1" fmla="val 53983"/>
                <a:gd name="adj2" fmla="val 7529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349996" y="4411281"/>
              <a:ext cx="7168658" cy="984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3200" dirty="0" err="1"/>
                <a:t>H</a:t>
              </a:r>
              <a:r>
                <a:rPr lang="en-US" altLang="en-US" sz="3200" dirty="0" err="1" smtClean="0"/>
                <a:t>ãy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nêu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một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vài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tấm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gương</a:t>
              </a:r>
              <a:r>
                <a:rPr lang="en-US" altLang="en-US" sz="3200" dirty="0" smtClean="0"/>
                <a:t> “</a:t>
              </a:r>
              <a:r>
                <a:rPr lang="en-US" altLang="en-US" sz="3200" dirty="0" err="1" smtClean="0"/>
                <a:t>có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chí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thì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nên</a:t>
              </a:r>
              <a:r>
                <a:rPr lang="en-US" altLang="en-US" sz="3200" dirty="0" smtClean="0"/>
                <a:t>” </a:t>
              </a:r>
              <a:r>
                <a:rPr lang="en-US" altLang="en-US" sz="3200" dirty="0" err="1" smtClean="0"/>
                <a:t>trong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cuộc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sống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mà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em</a:t>
              </a:r>
              <a:r>
                <a:rPr lang="en-US" altLang="en-US" sz="3200" dirty="0" smtClean="0"/>
                <a:t> </a:t>
              </a:r>
              <a:r>
                <a:rPr lang="en-US" altLang="en-US" sz="3200" dirty="0" err="1" smtClean="0"/>
                <a:t>biết</a:t>
              </a:r>
              <a:r>
                <a:rPr lang="en-US" altLang="en-US" sz="3200" dirty="0" smtClean="0"/>
                <a:t>.</a:t>
              </a:r>
              <a:endParaRPr lang="en-US" altLang="en-US" sz="32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845" y="1920002"/>
            <a:ext cx="5209253" cy="548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5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7106" y="181637"/>
            <a:ext cx="10339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Hoạt động 2: Thực hành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 noChangeArrowheads="1"/>
          </p:cNvSpPr>
          <p:nvPr/>
        </p:nvSpPr>
        <p:spPr>
          <a:xfrm>
            <a:off x="532720" y="1238534"/>
            <a:ext cx="11171237" cy="4537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b="1" dirty="0" err="1" smtClean="0">
                <a:latin typeface="Times New Roman" panose="02020603050405020304" pitchFamily="18" charset="0"/>
              </a:rPr>
              <a:t>Bài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1: </a:t>
            </a:r>
            <a:r>
              <a:rPr lang="en-US" altLang="en-US" b="1" dirty="0" err="1">
                <a:latin typeface="Times New Roman" panose="02020603050405020304" pitchFamily="18" charset="0"/>
              </a:rPr>
              <a:t>Những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trường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hợp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nào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dưới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đây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là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biểu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hiện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của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người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</a:rPr>
              <a:t>có</a:t>
            </a:r>
            <a:r>
              <a:rPr lang="en-US" altLang="en-US" b="1" dirty="0">
                <a:latin typeface="Times New Roman" panose="02020603050405020304" pitchFamily="18" charset="0"/>
              </a:rPr>
              <a:t> ý </a:t>
            </a:r>
            <a:r>
              <a:rPr lang="en-US" altLang="en-US" b="1" dirty="0" err="1">
                <a:latin typeface="Times New Roman" panose="02020603050405020304" pitchFamily="18" charset="0"/>
              </a:rPr>
              <a:t>chí</a:t>
            </a:r>
            <a:r>
              <a:rPr lang="en-US" altLang="en-US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76719" y="1814944"/>
            <a:ext cx="10683240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a.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Nguyễn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Ký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bị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liệt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cả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hai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tay</a:t>
            </a:r>
            <a:r>
              <a:rPr lang="en-US" altLang="en-US" sz="2800" dirty="0"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dùng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chân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ể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viết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vẫn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giỏi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.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b. 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Dù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trèo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đèo</a:t>
            </a:r>
            <a:r>
              <a:rPr lang="en-US" altLang="en-US" sz="2800" dirty="0">
                <a:latin typeface="Times New Roman" panose="02020603050405020304" pitchFamily="18" charset="0"/>
              </a:rPr>
              <a:t> 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lội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suối</a:t>
            </a:r>
            <a:r>
              <a:rPr lang="en-US" altLang="en-US" sz="2800" dirty="0">
                <a:latin typeface="Times New Roman" panose="02020603050405020304" pitchFamily="18" charset="0"/>
              </a:rPr>
              <a:t> , v</a:t>
            </a:r>
            <a:r>
              <a:rPr lang="vi-VN" altLang="en-US" sz="2800" dirty="0">
                <a:latin typeface="Times New Roman" panose="02020603050405020304" pitchFamily="18" charset="0"/>
              </a:rPr>
              <a:t>ượt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đường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xa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để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đến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</a:t>
            </a:r>
            <a:r>
              <a:rPr lang="vi-VN" altLang="en-US" sz="2800" dirty="0">
                <a:latin typeface="Times New Roman" panose="02020603050405020304" pitchFamily="18" charset="0"/>
              </a:rPr>
              <a:t>ường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</a:t>
            </a:r>
            <a:r>
              <a:rPr lang="vi-VN" altLang="en-US" sz="2800" dirty="0">
                <a:latin typeface="Times New Roman" panose="02020603050405020304" pitchFamily="18" charset="0"/>
              </a:rPr>
              <a:t>ư</a:t>
            </a:r>
            <a:r>
              <a:rPr lang="en-US" altLang="en-US" sz="2800" dirty="0">
                <a:latin typeface="Times New Roman" panose="02020603050405020304" pitchFamily="18" charset="0"/>
              </a:rPr>
              <a:t>ng Mai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vẫn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</a:t>
            </a:r>
            <a:r>
              <a:rPr lang="en-US" altLang="en-US" sz="2800" dirty="0" err="1">
                <a:latin typeface="Times New Roman" panose="02020603050405020304" pitchFamily="18" charset="0"/>
              </a:rPr>
              <a:t>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 smtClean="0">
                <a:latin typeface="Times New Roman" panose="02020603050405020304" pitchFamily="18" charset="0"/>
              </a:rPr>
              <a:t>đều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.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c.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Vụ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lúa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này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nhà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</a:t>
            </a:r>
            <a:r>
              <a:rPr lang="vi-VN" altLang="en-US" sz="2800" dirty="0">
                <a:latin typeface="Times New Roman" panose="02020603050405020304" pitchFamily="18" charset="0"/>
              </a:rPr>
              <a:t>ươ</a:t>
            </a:r>
            <a:r>
              <a:rPr lang="en-US" altLang="en-US" sz="2800" dirty="0">
                <a:latin typeface="Times New Roman" panose="02020603050405020304" pitchFamily="18" charset="0"/>
              </a:rPr>
              <a:t>ng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mất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mùa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nên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khó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kh</a:t>
            </a:r>
            <a:r>
              <a:rPr lang="vi-VN" altLang="en-US" sz="2800" dirty="0">
                <a:latin typeface="Times New Roman" panose="02020603050405020304" pitchFamily="18" charset="0"/>
              </a:rPr>
              <a:t>ă</a:t>
            </a:r>
            <a:r>
              <a:rPr lang="en-US" altLang="en-US" sz="2800" dirty="0">
                <a:latin typeface="Times New Roman" panose="02020603050405020304" pitchFamily="18" charset="0"/>
              </a:rPr>
              <a:t>n,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</a:t>
            </a:r>
            <a:r>
              <a:rPr lang="vi-VN" altLang="en-US" sz="2800" dirty="0">
                <a:latin typeface="Times New Roman" panose="02020603050405020304" pitchFamily="18" charset="0"/>
              </a:rPr>
              <a:t>ươ</a:t>
            </a:r>
            <a:r>
              <a:rPr lang="en-US" altLang="en-US" sz="2800" dirty="0">
                <a:latin typeface="Times New Roman" panose="02020603050405020304" pitchFamily="18" charset="0"/>
              </a:rPr>
              <a:t>ng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liền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bỏ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d.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Chữ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Hiếu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rất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xấu</a:t>
            </a:r>
            <a:r>
              <a:rPr lang="en-US" altLang="en-US" sz="2800" dirty="0">
                <a:latin typeface="Times New Roman" panose="02020603050405020304" pitchFamily="18" charset="0"/>
              </a:rPr>
              <a:t> 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nhưng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sau</a:t>
            </a:r>
            <a:r>
              <a:rPr lang="en-US" altLang="en-US" sz="2800" dirty="0">
                <a:latin typeface="Times New Roman" panose="02020603050405020304" pitchFamily="18" charset="0"/>
              </a:rPr>
              <a:t> 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kiên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trì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rèn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luyện</a:t>
            </a:r>
            <a:r>
              <a:rPr lang="en-US" altLang="en-US" sz="2800" dirty="0">
                <a:latin typeface="Times New Roman" panose="02020603050405020304" pitchFamily="18" charset="0"/>
              </a:rPr>
              <a:t> nay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Hiếu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vừa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đẹp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vừa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nhanh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ChangeArrowheads="1"/>
          </p:cNvSpPr>
          <p:nvPr/>
        </p:nvSpPr>
        <p:spPr>
          <a:xfrm>
            <a:off x="677864" y="676275"/>
            <a:ext cx="11171237" cy="4537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b="1" dirty="0" err="1">
                <a:latin typeface="Times New Roman" panose="02020603050405020304" pitchFamily="18" charset="0"/>
              </a:rPr>
              <a:t>Bài</a:t>
            </a:r>
            <a:r>
              <a:rPr lang="en-US" altLang="en-US" b="1" dirty="0">
                <a:latin typeface="Times New Roman" panose="02020603050405020304" pitchFamily="18" charset="0"/>
              </a:rPr>
              <a:t> 1: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Những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trường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hợp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nào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dưới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đây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là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biểu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hiện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của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người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có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ý </a:t>
            </a:r>
            <a:r>
              <a:rPr lang="en-US" altLang="en-US" b="1" dirty="0" err="1" smtClean="0">
                <a:latin typeface="Times New Roman" panose="02020603050405020304" pitchFamily="18" charset="0"/>
              </a:rPr>
              <a:t>chí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</a:t>
            </a:r>
            <a:endParaRPr lang="en-US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3415" y="1401287"/>
            <a:ext cx="10412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a.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Nguyễn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Ngọc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Ký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bị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liệt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cả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hai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tay</a:t>
            </a:r>
            <a:r>
              <a:rPr lang="en-US" altLang="en-US" sz="2800" dirty="0"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dùng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chân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</a:t>
            </a:r>
            <a:r>
              <a:rPr lang="en-US" altLang="en-US" sz="2800" dirty="0">
                <a:latin typeface="Times New Roman" panose="02020603050405020304" pitchFamily="18" charset="0"/>
              </a:rPr>
              <a:t>ể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vẫn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giỏi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3415" y="2494426"/>
            <a:ext cx="10412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b.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Dù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trèo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 smtClean="0">
                <a:latin typeface="Times New Roman" panose="02020603050405020304" pitchFamily="18" charset="0"/>
              </a:rPr>
              <a:t>đèo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lội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suối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2800" dirty="0">
                <a:latin typeface="Times New Roman" panose="02020603050405020304" pitchFamily="18" charset="0"/>
              </a:rPr>
              <a:t>v</a:t>
            </a:r>
            <a:r>
              <a:rPr lang="vi-VN" altLang="en-US" sz="2800" dirty="0">
                <a:latin typeface="Times New Roman" panose="02020603050405020304" pitchFamily="18" charset="0"/>
              </a:rPr>
              <a:t>ượt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đường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xa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để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đến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</a:t>
            </a:r>
            <a:r>
              <a:rPr lang="vi-VN" altLang="en-US" sz="2800" dirty="0">
                <a:latin typeface="Times New Roman" panose="02020603050405020304" pitchFamily="18" charset="0"/>
              </a:rPr>
              <a:t>ường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</a:t>
            </a:r>
            <a:r>
              <a:rPr lang="vi-VN" altLang="en-US" sz="2800" dirty="0">
                <a:latin typeface="Times New Roman" panose="02020603050405020304" pitchFamily="18" charset="0"/>
              </a:rPr>
              <a:t>ư</a:t>
            </a:r>
            <a:r>
              <a:rPr lang="en-US" altLang="en-US" sz="2800" dirty="0">
                <a:latin typeface="Times New Roman" panose="02020603050405020304" pitchFamily="18" charset="0"/>
              </a:rPr>
              <a:t>ng Mai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vẫn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</a:t>
            </a:r>
            <a:r>
              <a:rPr lang="en-US" altLang="en-US" sz="2800" dirty="0" err="1">
                <a:latin typeface="Times New Roman" panose="02020603050405020304" pitchFamily="18" charset="0"/>
              </a:rPr>
              <a:t>i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</a:rPr>
              <a:t>đều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415" y="3580716"/>
            <a:ext cx="11174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c.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Vụ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lúa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này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nhà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</a:t>
            </a:r>
            <a:r>
              <a:rPr lang="vi-VN" altLang="en-US" sz="2800" dirty="0">
                <a:latin typeface="Times New Roman" panose="02020603050405020304" pitchFamily="18" charset="0"/>
              </a:rPr>
              <a:t>ươ</a:t>
            </a:r>
            <a:r>
              <a:rPr lang="en-US" altLang="en-US" sz="2800" dirty="0">
                <a:latin typeface="Times New Roman" panose="02020603050405020304" pitchFamily="18" charset="0"/>
              </a:rPr>
              <a:t>ng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mất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mùa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nên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khó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kh</a:t>
            </a:r>
            <a:r>
              <a:rPr lang="vi-VN" altLang="en-US" sz="2800" dirty="0">
                <a:latin typeface="Times New Roman" panose="02020603050405020304" pitchFamily="18" charset="0"/>
              </a:rPr>
              <a:t>ă</a:t>
            </a:r>
            <a:r>
              <a:rPr lang="en-US" altLang="en-US" sz="2800" dirty="0">
                <a:latin typeface="Times New Roman" panose="02020603050405020304" pitchFamily="18" charset="0"/>
              </a:rPr>
              <a:t>n, </a:t>
            </a:r>
            <a:r>
              <a:rPr lang="en-US" altLang="en-US" sz="2800" dirty="0" err="1">
                <a:latin typeface="Times New Roman" panose="02020603050405020304" pitchFamily="18" charset="0"/>
              </a:rPr>
              <a:t>Ph</a:t>
            </a:r>
            <a:r>
              <a:rPr lang="vi-VN" altLang="en-US" sz="2800" dirty="0">
                <a:latin typeface="Times New Roman" panose="02020603050405020304" pitchFamily="18" charset="0"/>
              </a:rPr>
              <a:t>ươ</a:t>
            </a:r>
            <a:r>
              <a:rPr lang="en-US" altLang="en-US" sz="2800" dirty="0">
                <a:latin typeface="Times New Roman" panose="02020603050405020304" pitchFamily="18" charset="0"/>
              </a:rPr>
              <a:t>ng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liền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bỏ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3415" y="4667006"/>
            <a:ext cx="11033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</a:rPr>
              <a:t>d.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Chữ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bạn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Hiếu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rất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xấu</a:t>
            </a:r>
            <a:r>
              <a:rPr lang="en-US" altLang="en-US" sz="2800" dirty="0">
                <a:latin typeface="Times New Roman" panose="02020603050405020304" pitchFamily="18" charset="0"/>
              </a:rPr>
              <a:t> 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nhưng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sau</a:t>
            </a:r>
            <a:r>
              <a:rPr lang="en-US" altLang="en-US" sz="2800" dirty="0">
                <a:latin typeface="Times New Roman" panose="02020603050405020304" pitchFamily="18" charset="0"/>
              </a:rPr>
              <a:t> 2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kiên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trì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rèn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luyện</a:t>
            </a:r>
            <a:r>
              <a:rPr lang="en-US" altLang="en-US" sz="2800" dirty="0">
                <a:latin typeface="Times New Roman" panose="02020603050405020304" pitchFamily="18" charset="0"/>
              </a:rPr>
              <a:t> nay </a:t>
            </a:r>
            <a:r>
              <a:rPr lang="en-US" altLang="en-US" sz="2800" dirty="0" err="1">
                <a:latin typeface="Times New Roman" panose="02020603050405020304" pitchFamily="18" charset="0"/>
              </a:rPr>
              <a:t>Hiếu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viết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vừa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đẹp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vừa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nhanh</a:t>
            </a:r>
            <a:r>
              <a:rPr lang="en-US" altLang="en-US" sz="2800" dirty="0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929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022E-16 L -0.00091 -0.1569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0951" y="394138"/>
            <a:ext cx="7684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Video </a:t>
            </a:r>
            <a:r>
              <a:rPr lang="en-US" sz="2800" b="1" dirty="0" err="1" smtClean="0">
                <a:solidFill>
                  <a:srgbClr val="FF0000"/>
                </a:solidFill>
              </a:rPr>
              <a:t>cuộc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sống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thường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ngày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Nguyễn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Ngọc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Ký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4" name="Tuần 5 nguyễn ngọc k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5424" y="1130718"/>
            <a:ext cx="9446895" cy="530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1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ChangeArrowheads="1"/>
          </p:cNvSpPr>
          <p:nvPr/>
        </p:nvSpPr>
        <p:spPr>
          <a:xfrm>
            <a:off x="853440" y="766354"/>
            <a:ext cx="11430000" cy="544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r>
              <a:rPr lang="en-US" altLang="en-US" b="1" dirty="0" err="1" smtClean="0">
                <a:latin typeface="Times New Roman" panose="02020603050405020304" pitchFamily="18" charset="0"/>
              </a:rPr>
              <a:t>Bài</a:t>
            </a:r>
            <a:r>
              <a:rPr lang="en-US" altLang="en-US" b="1" dirty="0" smtClean="0">
                <a:latin typeface="Times New Roman" panose="02020603050405020304" pitchFamily="18" charset="0"/>
              </a:rPr>
              <a:t> 2: </a:t>
            </a:r>
            <a:r>
              <a:rPr lang="en-US" b="1" dirty="0" err="1">
                <a:latin typeface="Times New Roman" pitchFamily="18" charset="0"/>
              </a:rPr>
              <a:t>Em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có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nhận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xét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gì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về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những</a:t>
            </a:r>
            <a:r>
              <a:rPr lang="en-US" b="1" dirty="0">
                <a:latin typeface="Times New Roman" pitchFamily="18" charset="0"/>
              </a:rPr>
              <a:t> ý </a:t>
            </a:r>
            <a:r>
              <a:rPr lang="en-US" b="1" dirty="0" err="1">
                <a:latin typeface="Times New Roman" pitchFamily="18" charset="0"/>
              </a:rPr>
              <a:t>kiến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dưới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đây</a:t>
            </a:r>
            <a:r>
              <a:rPr lang="en-US" b="1" dirty="0">
                <a:latin typeface="Times New Roman" pitchFamily="18" charset="0"/>
              </a:rPr>
              <a:t> ?</a:t>
            </a:r>
            <a:endParaRPr lang="en-US" b="1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53440" y="1524000"/>
            <a:ext cx="1062228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800" dirty="0">
                <a:latin typeface="Times New Roman" pitchFamily="18" charset="0"/>
              </a:rPr>
              <a:t>a) </a:t>
            </a:r>
            <a:r>
              <a:rPr lang="en-US" sz="2800" dirty="0" err="1">
                <a:latin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người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khuyết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tật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d</a:t>
            </a:r>
            <a:r>
              <a:rPr lang="en-US" sz="2800" dirty="0" err="1" smtClean="0">
                <a:latin typeface="Times New Roman" pitchFamily="18" charset="0"/>
              </a:rPr>
              <a:t>ù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cố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gắng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hành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gì</a:t>
            </a:r>
            <a:r>
              <a:rPr lang="en-US" sz="2800" dirty="0" smtClean="0">
                <a:latin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800" dirty="0">
                <a:latin typeface="Times New Roman" pitchFamily="18" charset="0"/>
              </a:rPr>
              <a:t>b) “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công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mài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sắt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ngày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nên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kim</a:t>
            </a:r>
            <a:r>
              <a:rPr lang="en-US" sz="2800" dirty="0">
                <a:latin typeface="Times New Roman" pitchFamily="18" charset="0"/>
              </a:rPr>
              <a:t>” (</a:t>
            </a:r>
            <a:r>
              <a:rPr lang="en-US" sz="2800" dirty="0" err="1">
                <a:latin typeface="Times New Roman" pitchFamily="18" charset="0"/>
              </a:rPr>
              <a:t>Tục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ngữ</a:t>
            </a:r>
            <a:r>
              <a:rPr lang="en-US" sz="2800" dirty="0">
                <a:latin typeface="Times New Roman" pitchFamily="18" charset="0"/>
              </a:rPr>
              <a:t>).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800" dirty="0">
                <a:latin typeface="Times New Roman" pitchFamily="18" charset="0"/>
              </a:rPr>
              <a:t>c) </a:t>
            </a:r>
            <a:r>
              <a:rPr lang="en-US" sz="2800" dirty="0" err="1">
                <a:latin typeface="Times New Roman" pitchFamily="18" charset="0"/>
              </a:rPr>
              <a:t>Chỉ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con </a:t>
            </a:r>
            <a:r>
              <a:rPr lang="en-US" sz="2800" dirty="0" err="1">
                <a:latin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nghèo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chí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vượt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khó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</a:rPr>
              <a:t>còn</a:t>
            </a:r>
            <a:r>
              <a:rPr lang="en-US" sz="2800" dirty="0">
                <a:latin typeface="Times New Roman" pitchFamily="18" charset="0"/>
              </a:rPr>
              <a:t> con </a:t>
            </a:r>
            <a:r>
              <a:rPr lang="en-US" sz="2800" dirty="0" err="1">
                <a:latin typeface="Times New Roman" pitchFamily="18" charset="0"/>
              </a:rPr>
              <a:t>nhà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giàu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cần</a:t>
            </a:r>
            <a:r>
              <a:rPr lang="en-US" sz="2800" dirty="0" smtClean="0">
                <a:latin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800" dirty="0">
                <a:latin typeface="Times New Roman" pitchFamily="18" charset="0"/>
              </a:rPr>
              <a:t>d) Con </a:t>
            </a:r>
            <a:r>
              <a:rPr lang="en-US" sz="2800" dirty="0" err="1">
                <a:latin typeface="Times New Roman" pitchFamily="18" charset="0"/>
              </a:rPr>
              <a:t>trai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chí</a:t>
            </a:r>
            <a:r>
              <a:rPr lang="en-US" sz="2800" dirty="0" smtClean="0">
                <a:latin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800" dirty="0">
                <a:latin typeface="Times New Roman" pitchFamily="18" charset="0"/>
              </a:rPr>
              <a:t>đ) </a:t>
            </a:r>
            <a:r>
              <a:rPr lang="en-US" sz="2800" dirty="0" err="1">
                <a:latin typeface="Times New Roman" pitchFamily="18" charset="0"/>
              </a:rPr>
              <a:t>Kiên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trì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sửa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chữa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khiếm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khuyết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bản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thân</a:t>
            </a:r>
            <a:r>
              <a:rPr lang="en-US" sz="2800" dirty="0">
                <a:latin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</a:rPr>
              <a:t>như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nói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ngọng</a:t>
            </a:r>
            <a:r>
              <a:rPr lang="en-US" sz="2800" dirty="0">
                <a:latin typeface="Times New Roman" pitchFamily="18" charset="0"/>
              </a:rPr>
              <a:t> , </a:t>
            </a:r>
            <a:r>
              <a:rPr lang="en-US" sz="2800" dirty="0" err="1">
                <a:latin typeface="Times New Roman" pitchFamily="18" charset="0"/>
              </a:rPr>
              <a:t>nói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lắp</a:t>
            </a:r>
            <a:r>
              <a:rPr lang="en-US" sz="2800" dirty="0">
                <a:latin typeface="Times New Roman" pitchFamily="18" charset="0"/>
              </a:rPr>
              <a:t> , … ) </a:t>
            </a:r>
            <a:r>
              <a:rPr lang="en-US" sz="2800" dirty="0" err="1">
                <a:latin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người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chí</a:t>
            </a:r>
            <a:r>
              <a:rPr lang="en-US" sz="2800" dirty="0" smtClean="0">
                <a:latin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731310"/>
              </p:ext>
            </p:extLst>
          </p:nvPr>
        </p:nvGraphicFramePr>
        <p:xfrm>
          <a:off x="1173480" y="1481666"/>
          <a:ext cx="9817100" cy="411903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908550"/>
                <a:gridCol w="4908550"/>
              </a:tblGrid>
              <a:tr h="60113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0070C0"/>
                          </a:solidFill>
                        </a:rPr>
                        <a:t>Ý</a:t>
                      </a:r>
                      <a:r>
                        <a:rPr lang="en-US" sz="2800" baseline="0" dirty="0" smtClean="0">
                          <a:solidFill>
                            <a:srgbClr val="0070C0"/>
                          </a:solidFill>
                        </a:rPr>
                        <a:t> KIẾN ĐÚNG</a:t>
                      </a:r>
                      <a:endParaRPr lang="en-GB" sz="2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0070C0"/>
                          </a:solidFill>
                        </a:rPr>
                        <a:t>Ý</a:t>
                      </a:r>
                      <a:r>
                        <a:rPr lang="en-US" sz="2800" baseline="0" dirty="0" smtClean="0">
                          <a:solidFill>
                            <a:srgbClr val="0070C0"/>
                          </a:solidFill>
                        </a:rPr>
                        <a:t> KIẾN SAI</a:t>
                      </a:r>
                      <a:endParaRPr lang="en-GB" sz="2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79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217930" y="2245783"/>
            <a:ext cx="4864100" cy="8382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400" dirty="0">
                <a:latin typeface="Times New Roman" pitchFamily="18" charset="0"/>
              </a:rPr>
              <a:t>b) “</a:t>
            </a: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mài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sắt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kim</a:t>
            </a:r>
            <a:r>
              <a:rPr lang="en-US" sz="2400" dirty="0">
                <a:latin typeface="Times New Roman" pitchFamily="18" charset="0"/>
              </a:rPr>
              <a:t>” (</a:t>
            </a:r>
            <a:r>
              <a:rPr lang="en-US" sz="2400" dirty="0" err="1">
                <a:latin typeface="Times New Roman" pitchFamily="18" charset="0"/>
              </a:rPr>
              <a:t>Tục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ngữ</a:t>
            </a:r>
            <a:r>
              <a:rPr lang="en-US" sz="2400" dirty="0">
                <a:latin typeface="Times New Roman" pitchFamily="18" charset="0"/>
              </a:rPr>
              <a:t>).</a:t>
            </a:r>
          </a:p>
        </p:txBody>
      </p:sp>
      <p:sp>
        <p:nvSpPr>
          <p:cNvPr id="6" name="Rectangle 5"/>
          <p:cNvSpPr/>
          <p:nvPr/>
        </p:nvSpPr>
        <p:spPr>
          <a:xfrm>
            <a:off x="1217930" y="3416238"/>
            <a:ext cx="4648200" cy="141181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400" dirty="0">
                <a:latin typeface="Times New Roman" pitchFamily="18" charset="0"/>
              </a:rPr>
              <a:t>đ) </a:t>
            </a:r>
            <a:r>
              <a:rPr lang="en-US" sz="2400" dirty="0" err="1">
                <a:latin typeface="Times New Roman" pitchFamily="18" charset="0"/>
              </a:rPr>
              <a:t>Kiên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trì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sửa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chữa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khiếm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khuyết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</a:rPr>
              <a:t>như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ngọng</a:t>
            </a:r>
            <a:r>
              <a:rPr lang="en-US" sz="2400" dirty="0">
                <a:latin typeface="Times New Roman" pitchFamily="18" charset="0"/>
              </a:rPr>
              <a:t> , </a:t>
            </a:r>
            <a:r>
              <a:rPr lang="en-US" sz="2400" dirty="0" err="1">
                <a:latin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lắp</a:t>
            </a:r>
            <a:r>
              <a:rPr lang="en-US" sz="2400" dirty="0">
                <a:latin typeface="Times New Roman" pitchFamily="18" charset="0"/>
              </a:rPr>
              <a:t> , … ) </a:t>
            </a:r>
            <a:r>
              <a:rPr lang="en-US" sz="2400" dirty="0" err="1">
                <a:latin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chí</a:t>
            </a:r>
            <a:r>
              <a:rPr lang="en-US" sz="2400" dirty="0">
                <a:latin typeface="Times New Roman" pitchFamily="18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26480" y="2214395"/>
            <a:ext cx="4819650" cy="1201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a)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Những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khuyết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tật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dù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cố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gắng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học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hành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cũng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chẳng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để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làm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55773" y="3463529"/>
            <a:ext cx="4761064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c)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Chỉ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con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nhà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nghèo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mới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cần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chí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vượt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khó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còn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con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nhà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giàu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thì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cần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55773" y="4501420"/>
            <a:ext cx="4702286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d) Con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trai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mới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cần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</a:rPr>
              <a:t>chí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365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5121" y="914547"/>
            <a:ext cx="5404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893CD5F-0C19-4A84-92A6-1089E5B8F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848" y="3012996"/>
            <a:ext cx="8305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altLang="en-US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3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altLang="en-US" sz="3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F222655-76DA-46DC-9784-0AA52BFFB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848" y="2014139"/>
            <a:ext cx="870435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3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mẩu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rrow: Chevron 7">
            <a:extLst>
              <a:ext uri="{FF2B5EF4-FFF2-40B4-BE49-F238E27FC236}">
                <a16:creationId xmlns:a16="http://schemas.microsoft.com/office/drawing/2014/main" xmlns="" id="{271CC798-EDD3-4BC6-A389-DDBEE902C8EF}"/>
              </a:ext>
            </a:extLst>
          </p:cNvPr>
          <p:cNvSpPr/>
          <p:nvPr/>
        </p:nvSpPr>
        <p:spPr>
          <a:xfrm>
            <a:off x="769701" y="2176838"/>
            <a:ext cx="264213" cy="22860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6" name="Arrow: Chevron 8">
            <a:extLst>
              <a:ext uri="{FF2B5EF4-FFF2-40B4-BE49-F238E27FC236}">
                <a16:creationId xmlns:a16="http://schemas.microsoft.com/office/drawing/2014/main" xmlns="" id="{F74C73B7-7D6C-4EB7-AF1F-4E536999F5F8}"/>
              </a:ext>
            </a:extLst>
          </p:cNvPr>
          <p:cNvSpPr/>
          <p:nvPr/>
        </p:nvSpPr>
        <p:spPr>
          <a:xfrm>
            <a:off x="769700" y="3363925"/>
            <a:ext cx="264213" cy="228600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28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9044"/>
            <a:ext cx="3737162" cy="398895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432362" y="1639659"/>
            <a:ext cx="7791450" cy="2458769"/>
            <a:chOff x="4038600" y="3779748"/>
            <a:chExt cx="7791450" cy="2247900"/>
          </a:xfrm>
        </p:grpSpPr>
        <p:sp>
          <p:nvSpPr>
            <p:cNvPr id="4" name="Cloud Callout 3"/>
            <p:cNvSpPr/>
            <p:nvPr/>
          </p:nvSpPr>
          <p:spPr>
            <a:xfrm>
              <a:off x="4038600" y="3779748"/>
              <a:ext cx="7791450" cy="2247900"/>
            </a:xfrm>
            <a:prstGeom prst="cloudCallout">
              <a:avLst>
                <a:gd name="adj1" fmla="val -46750"/>
                <a:gd name="adj2" fmla="val 58555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91380" y="4411281"/>
              <a:ext cx="6285890" cy="984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3200" dirty="0" err="1"/>
                <a:t>Em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hãy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kể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lại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một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việc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làm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thể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hiện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em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là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người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có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trách</a:t>
              </a:r>
              <a:r>
                <a:rPr lang="en-US" altLang="en-US" sz="3200" dirty="0"/>
                <a:t> </a:t>
              </a:r>
              <a:r>
                <a:rPr lang="en-US" altLang="en-US" sz="3200" dirty="0" err="1"/>
                <a:t>nhiệm</a:t>
              </a:r>
              <a:r>
                <a:rPr lang="en-US" altLang="en-US" sz="3200" dirty="0"/>
                <a:t>?</a:t>
              </a:r>
            </a:p>
          </p:txBody>
        </p:sp>
      </p:grpSp>
      <p:sp>
        <p:nvSpPr>
          <p:cNvPr id="7" name="Rectangle 6"/>
          <p:cNvSpPr/>
          <p:nvPr/>
        </p:nvSpPr>
        <p:spPr>
          <a:xfrm>
            <a:off x="3990355" y="236717"/>
            <a:ext cx="43636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72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72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0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4173" y="2483689"/>
            <a:ext cx="34483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 ĐỨC</a:t>
            </a:r>
            <a:endParaRPr lang="en-GB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0578" y="3546524"/>
            <a:ext cx="52774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  <a:endParaRPr lang="en-GB" sz="4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04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08524" y="577676"/>
            <a:ext cx="6858000" cy="8117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MỤC 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TIÊU</a:t>
            </a:r>
          </a:p>
        </p:txBody>
      </p:sp>
      <p:sp>
        <p:nvSpPr>
          <p:cNvPr id="11" name="Freeform 10"/>
          <p:cNvSpPr/>
          <p:nvPr/>
        </p:nvSpPr>
        <p:spPr>
          <a:xfrm>
            <a:off x="1382945" y="2203671"/>
            <a:ext cx="689695" cy="646209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413844" y="3901706"/>
            <a:ext cx="627942" cy="554256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71364" y="2136582"/>
            <a:ext cx="79570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 smtClean="0"/>
              <a:t>HS hiểu: Người </a:t>
            </a:r>
            <a:r>
              <a:rPr lang="nl-NL" sz="2800" dirty="0"/>
              <a:t>có ý chí có thể vượt qua được những khó khăn trong cuộc sống.</a:t>
            </a:r>
            <a:endParaRPr lang="en-US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71364" y="3716674"/>
            <a:ext cx="87385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Xác định được thuận lợi, khó khăn của mình; biết đề ra kế hoạch vượt khó khăn của bản thân.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6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87547" y="196860"/>
            <a:ext cx="5489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Hoạt động 1: Khám phá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56713" y="5815055"/>
            <a:ext cx="670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4" descr="Imag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09" y="1203299"/>
            <a:ext cx="4951704" cy="481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5858630" y="4191625"/>
            <a:ext cx="557137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Đây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công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mỗi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buổi</a:t>
            </a:r>
            <a:r>
              <a:rPr lang="en-US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anh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932049" y="1017067"/>
            <a:ext cx="5608320" cy="1737360"/>
            <a:chOff x="5709513" y="3810995"/>
            <a:chExt cx="5608320" cy="1737360"/>
          </a:xfrm>
        </p:grpSpPr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7036345" y="4294238"/>
              <a:ext cx="33489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b="1" dirty="0" err="1" smtClean="0">
                  <a:latin typeface="Times New Roman" panose="02020603050405020304" pitchFamily="18" charset="0"/>
                </a:rPr>
                <a:t>Bức</a:t>
              </a:r>
              <a:r>
                <a:rPr lang="en-US" altLang="en-US" b="1" dirty="0" smtClean="0">
                  <a:latin typeface="Times New Roman" panose="02020603050405020304" pitchFamily="18" charset="0"/>
                </a:rPr>
                <a:t> </a:t>
              </a:r>
              <a:r>
                <a:rPr lang="en-US" altLang="en-US" b="1" dirty="0" err="1" smtClean="0">
                  <a:latin typeface="Times New Roman" panose="02020603050405020304" pitchFamily="18" charset="0"/>
                </a:rPr>
                <a:t>ảnh</a:t>
              </a:r>
              <a:r>
                <a:rPr lang="en-US" altLang="en-US" b="1" dirty="0" smtClean="0">
                  <a:latin typeface="Times New Roman" panose="02020603050405020304" pitchFamily="18" charset="0"/>
                </a:rPr>
                <a:t> </a:t>
              </a:r>
              <a:r>
                <a:rPr lang="en-US" altLang="en-US" b="1" dirty="0" err="1">
                  <a:latin typeface="Times New Roman" panose="02020603050405020304" pitchFamily="18" charset="0"/>
                </a:rPr>
                <a:t>chụp</a:t>
              </a:r>
              <a:r>
                <a:rPr lang="en-US" altLang="en-US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b="1" dirty="0" err="1">
                  <a:latin typeface="Times New Roman" panose="02020603050405020304" pitchFamily="18" charset="0"/>
                </a:rPr>
                <a:t>gì</a:t>
              </a:r>
              <a:r>
                <a:rPr lang="en-US" altLang="en-US" b="1" dirty="0">
                  <a:latin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3" name="Cloud Callout 2"/>
            <p:cNvSpPr/>
            <p:nvPr/>
          </p:nvSpPr>
          <p:spPr>
            <a:xfrm>
              <a:off x="5709513" y="3810995"/>
              <a:ext cx="5608320" cy="1737360"/>
            </a:xfrm>
            <a:prstGeom prst="cloudCallout">
              <a:avLst>
                <a:gd name="adj1" fmla="val -45290"/>
                <a:gd name="adj2" fmla="val 791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971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63880" y="1325880"/>
            <a:ext cx="1103376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           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Trần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Bảo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sinh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ra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lớn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lên</a:t>
            </a:r>
            <a:r>
              <a:rPr lang="en-US" altLang="en-US" sz="2400" dirty="0">
                <a:latin typeface="Times New Roman" panose="02020603050405020304" pitchFamily="18" charset="0"/>
              </a:rPr>
              <a:t> ở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thành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phố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Plây</a:t>
            </a:r>
            <a:r>
              <a:rPr lang="en-US" altLang="en-US" sz="2400" dirty="0">
                <a:latin typeface="Times New Roman" panose="02020603050405020304" pitchFamily="18" charset="0"/>
              </a:rPr>
              <a:t> Ku,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tỉnh</a:t>
            </a:r>
            <a:r>
              <a:rPr lang="en-US" altLang="en-US" sz="2400" dirty="0">
                <a:latin typeface="Times New Roman" panose="02020603050405020304" pitchFamily="18" charset="0"/>
              </a:rPr>
              <a:t> Gia Lai.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nghèo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đông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anh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em</a:t>
            </a:r>
            <a:r>
              <a:rPr lang="en-US" altLang="en-US" sz="2400" dirty="0">
                <a:latin typeface="Times New Roman" panose="02020603050405020304" pitchFamily="18" charset="0"/>
              </a:rPr>
              <a:t>, cha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lại</a:t>
            </a:r>
            <a:r>
              <a:rPr lang="en-US" altLang="en-US" sz="2400" dirty="0">
                <a:latin typeface="Times New Roman" panose="02020603050405020304" pitchFamily="18" charset="0"/>
              </a:rPr>
              <a:t> hay </a:t>
            </a:r>
            <a:r>
              <a:rPr lang="en-US" altLang="en-US" sz="2400" dirty="0" err="1">
                <a:latin typeface="Times New Roman" panose="02020603050405020304" pitchFamily="18" charset="0"/>
              </a:rPr>
              <a:t>ốm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đau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nên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càng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khó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khăn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Hằng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ngoài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giờ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giúp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mẹ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bán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bánh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mì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</a:rPr>
              <a:t>	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chỉ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biết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sử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dụng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thời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gian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hợp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lí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còn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pháp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tập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tốt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Nhờ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đó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suốt</a:t>
            </a:r>
            <a:r>
              <a:rPr lang="en-US" altLang="en-US" sz="2400" dirty="0">
                <a:latin typeface="Times New Roman" panose="02020603050405020304" pitchFamily="18" charset="0"/>
              </a:rPr>
              <a:t> 12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luôn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sinh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giỏi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Năm</a:t>
            </a:r>
            <a:r>
              <a:rPr lang="en-US" altLang="en-US" sz="2400" dirty="0">
                <a:latin typeface="Times New Roman" panose="02020603050405020304" pitchFamily="18" charset="0"/>
              </a:rPr>
              <a:t> 2005,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vào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trường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Đại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Khoa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tự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nhiên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Thành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phố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Hồ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Chí</a:t>
            </a:r>
            <a:r>
              <a:rPr lang="en-US" altLang="en-US" sz="2400" dirty="0">
                <a:latin typeface="Times New Roman" panose="02020603050405020304" pitchFamily="18" charset="0"/>
              </a:rPr>
              <a:t> Minh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đỗ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thủ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khoa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Khi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được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nhận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bổng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Nguyễn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Thái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Bình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Đồng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gọi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điện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về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nhà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nghẹn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ngào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nói</a:t>
            </a:r>
            <a:r>
              <a:rPr lang="en-US" altLang="en-US" sz="2400" dirty="0">
                <a:latin typeface="Times New Roman" panose="02020603050405020304" pitchFamily="18" charset="0"/>
              </a:rPr>
              <a:t>: “Ba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mẹ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Times New Roman" panose="02020603050405020304" pitchFamily="18" charset="0"/>
              </a:rPr>
              <a:t> con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niềm</a:t>
            </a:r>
            <a:r>
              <a:rPr lang="en-US" altLang="en-US" sz="2400" dirty="0">
                <a:latin typeface="Times New Roman" panose="02020603050405020304" pitchFamily="18" charset="0"/>
              </a:rPr>
              <a:t> tin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</a:rPr>
              <a:t> ý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chí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phấn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đấu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trong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mọi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hoàn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cảnh</a:t>
            </a:r>
            <a:r>
              <a:rPr lang="en-US" altLang="en-US" sz="2400" dirty="0">
                <a:latin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Giờ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đây</a:t>
            </a:r>
            <a:r>
              <a:rPr lang="en-US" altLang="en-US" sz="2400" dirty="0">
                <a:latin typeface="Times New Roman" panose="02020603050405020304" pitchFamily="18" charset="0"/>
              </a:rPr>
              <a:t> con </a:t>
            </a:r>
            <a:r>
              <a:rPr lang="en-US" altLang="en-US" sz="2400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học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thật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giỏi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để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sau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này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thể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đỡ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đần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mẹ</a:t>
            </a:r>
            <a:r>
              <a:rPr lang="en-US" altLang="en-US" sz="2400" dirty="0">
                <a:latin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chăm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sóc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ba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cùng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em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để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đền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đáp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sự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chăm</a:t>
            </a:r>
            <a:r>
              <a:rPr lang="en-US" altLang="en-US" sz="2400" dirty="0">
                <a:latin typeface="Times New Roman" panose="02020603050405020304" pitchFamily="18" charset="0"/>
              </a:rPr>
              <a:t> lo,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giúp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đỡ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mọi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người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đã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dành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Times New Roman" panose="02020603050405020304" pitchFamily="18" charset="0"/>
              </a:rPr>
              <a:t> con”.</a:t>
            </a:r>
            <a:r>
              <a:rPr lang="en-US" altLang="en-US" sz="2400" i="1" dirty="0">
                <a:latin typeface="Times New Roman" panose="02020603050405020304" pitchFamily="18" charset="0"/>
              </a:rPr>
              <a:t>     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en-US" altLang="en-US" sz="2400" i="1" dirty="0" smtClean="0">
                <a:latin typeface="Times New Roman" panose="02020603050405020304" pitchFamily="18" charset="0"/>
              </a:rPr>
              <a:t>                                 Theo </a:t>
            </a:r>
            <a:r>
              <a:rPr lang="en-US" altLang="en-US" sz="2400" i="1" dirty="0">
                <a:latin typeface="Times New Roman" panose="02020603050405020304" pitchFamily="18" charset="0"/>
              </a:rPr>
              <a:t>BÍCH THANH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 i="1" dirty="0">
                <a:latin typeface="Times New Roman" panose="02020603050405020304" pitchFamily="18" charset="0"/>
              </a:rPr>
              <a:t>                                </a:t>
            </a:r>
            <a:r>
              <a:rPr lang="en-US" altLang="en-US" sz="2400" i="1" dirty="0" smtClean="0">
                <a:latin typeface="Times New Roman" panose="02020603050405020304" pitchFamily="18" charset="0"/>
              </a:rPr>
              <a:t>                                      </a:t>
            </a:r>
            <a:r>
              <a:rPr lang="en-US" altLang="en-US" sz="2400" i="1" dirty="0" err="1" smtClean="0">
                <a:latin typeface="Times New Roman" panose="02020603050405020304" pitchFamily="18" charset="0"/>
              </a:rPr>
              <a:t>Báo</a:t>
            </a:r>
            <a:r>
              <a:rPr lang="en-US" altLang="en-US" sz="2400" i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>
                <a:latin typeface="Times New Roman" panose="02020603050405020304" pitchFamily="18" charset="0"/>
              </a:rPr>
              <a:t>Thanh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niên</a:t>
            </a:r>
            <a:r>
              <a:rPr lang="en-US" altLang="en-US" sz="2400" i="1" dirty="0">
                <a:latin typeface="Times New Roman" panose="02020603050405020304" pitchFamily="18" charset="0"/>
              </a:rPr>
              <a:t>,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số</a:t>
            </a:r>
            <a:r>
              <a:rPr lang="en-US" altLang="en-US" sz="2400" i="1" dirty="0">
                <a:latin typeface="Times New Roman" panose="02020603050405020304" pitchFamily="18" charset="0"/>
              </a:rPr>
              <a:t> 286,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ngày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smtClean="0">
                <a:latin typeface="Times New Roman" panose="02020603050405020304" pitchFamily="18" charset="0"/>
              </a:rPr>
              <a:t>14/10/2005</a:t>
            </a:r>
            <a:endParaRPr lang="en-US" altLang="en-US" sz="2400" i="1" dirty="0">
              <a:latin typeface="Times New Roman" panose="02020603050405020304" pitchFamily="18" charset="0"/>
            </a:endParaRPr>
          </a:p>
        </p:txBody>
      </p:sp>
      <p:sp>
        <p:nvSpPr>
          <p:cNvPr id="3" name="WordArt 16"/>
          <p:cNvSpPr>
            <a:spLocks noChangeArrowheads="1" noChangeShapeType="1" noTextEdit="1"/>
          </p:cNvSpPr>
          <p:nvPr/>
        </p:nvSpPr>
        <p:spPr bwMode="auto">
          <a:xfrm>
            <a:off x="3916680" y="426720"/>
            <a:ext cx="3774440" cy="58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just"/>
            <a:r>
              <a:rPr lang="en-GB" sz="32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THÔNG </a:t>
            </a:r>
            <a:r>
              <a:rPr lang="en-GB" sz="32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TIN</a:t>
            </a:r>
            <a:endParaRPr lang="en-GB" sz="32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84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7221" y="3291840"/>
            <a:ext cx="8314264" cy="3390535"/>
            <a:chOff x="1156307" y="2077698"/>
            <a:chExt cx="9016240" cy="400378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307" y="2077698"/>
              <a:ext cx="4483197" cy="4003787"/>
            </a:xfrm>
            <a:prstGeom prst="rect">
              <a:avLst/>
            </a:prstGeom>
          </p:spPr>
        </p:pic>
        <p:sp>
          <p:nvSpPr>
            <p:cNvPr id="4" name="Cloud Callout 3"/>
            <p:cNvSpPr/>
            <p:nvPr/>
          </p:nvSpPr>
          <p:spPr>
            <a:xfrm>
              <a:off x="5005462" y="2756423"/>
              <a:ext cx="5167085" cy="1462497"/>
            </a:xfrm>
            <a:prstGeom prst="cloudCallout">
              <a:avLst>
                <a:gd name="adj1" fmla="val -43305"/>
                <a:gd name="adj2" fmla="val 6637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235974" y="3087048"/>
              <a:ext cx="425268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32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    Thảo luận nhóm 4</a:t>
              </a:r>
              <a:endParaRPr lang="en-US" sz="3200" dirty="0">
                <a:solidFill>
                  <a:srgbClr val="FF0066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153250" y="1084954"/>
            <a:ext cx="9753600" cy="2206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ct val="0"/>
              </a:spcBef>
              <a:buFontTx/>
              <a:buAutoNum type="arabicPeriod"/>
            </a:pPr>
            <a:r>
              <a:rPr lang="en-US" altLang="en-US" sz="2800" dirty="0"/>
              <a:t> </a:t>
            </a:r>
            <a:r>
              <a:rPr lang="en-US" altLang="en-US" sz="2800" dirty="0" err="1"/>
              <a:t>Trần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Bảo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Đồng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đã</a:t>
            </a:r>
            <a:r>
              <a:rPr lang="en-US" altLang="en-US" sz="2800" dirty="0"/>
              <a:t> </a:t>
            </a:r>
            <a:r>
              <a:rPr lang="en-US" altLang="en-US" sz="2800" dirty="0" err="1"/>
              <a:t>gặp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những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khó</a:t>
            </a:r>
            <a:r>
              <a:rPr lang="en-US" altLang="en-US" sz="2800" dirty="0"/>
              <a:t> </a:t>
            </a:r>
            <a:r>
              <a:rPr lang="en-US" altLang="en-US" sz="2800" dirty="0" err="1"/>
              <a:t>khăn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gì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trong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cuộc</a:t>
            </a:r>
            <a:r>
              <a:rPr lang="en-US" altLang="en-US" sz="2800" dirty="0"/>
              <a:t> </a:t>
            </a:r>
            <a:r>
              <a:rPr lang="en-US" altLang="en-US" sz="2800" dirty="0" err="1"/>
              <a:t>sống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và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trong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học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tập</a:t>
            </a:r>
            <a:r>
              <a:rPr lang="en-US" altLang="en-US" sz="2800" dirty="0"/>
              <a:t>?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AutoNum type="arabicPeriod" startAt="2"/>
            </a:pPr>
            <a:r>
              <a:rPr lang="en-US" altLang="en-US" sz="2800" dirty="0"/>
              <a:t> </a:t>
            </a:r>
            <a:r>
              <a:rPr lang="en-US" altLang="en-US" sz="2800" dirty="0" err="1"/>
              <a:t>Trần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Bảo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Đồng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đã</a:t>
            </a:r>
            <a:r>
              <a:rPr lang="en-US" altLang="en-US" sz="2800" dirty="0"/>
              <a:t> </a:t>
            </a:r>
            <a:r>
              <a:rPr lang="en-US" altLang="en-US" sz="2800" dirty="0" err="1"/>
              <a:t>vượt</a:t>
            </a:r>
            <a:r>
              <a:rPr lang="en-US" altLang="en-US" sz="2800" dirty="0"/>
              <a:t> qua </a:t>
            </a:r>
            <a:r>
              <a:rPr lang="en-US" altLang="en-US" sz="2800" dirty="0" err="1"/>
              <a:t>khó</a:t>
            </a:r>
            <a:r>
              <a:rPr lang="en-US" altLang="en-US" sz="2800" dirty="0"/>
              <a:t> </a:t>
            </a:r>
            <a:r>
              <a:rPr lang="en-US" altLang="en-US" sz="2800" dirty="0" err="1"/>
              <a:t>khăn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để</a:t>
            </a:r>
            <a:r>
              <a:rPr lang="en-US" altLang="en-US" sz="2800" dirty="0"/>
              <a:t> </a:t>
            </a:r>
            <a:r>
              <a:rPr lang="en-US" altLang="en-US" sz="2800" dirty="0" err="1"/>
              <a:t>vươn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lên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như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thế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nào</a:t>
            </a:r>
            <a:r>
              <a:rPr lang="en-US" altLang="en-US" sz="2800" dirty="0"/>
              <a:t>? 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r>
              <a:rPr lang="en-US" altLang="en-US" sz="2800" dirty="0"/>
              <a:t>3. </a:t>
            </a:r>
            <a:r>
              <a:rPr lang="en-US" altLang="en-US" sz="2800" dirty="0" err="1"/>
              <a:t>Em</a:t>
            </a:r>
            <a:r>
              <a:rPr lang="en-US" altLang="en-US" sz="2800" dirty="0"/>
              <a:t> </a:t>
            </a:r>
            <a:r>
              <a:rPr lang="en-US" altLang="en-US" sz="2800" dirty="0" err="1"/>
              <a:t>học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tập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được</a:t>
            </a:r>
            <a:r>
              <a:rPr lang="en-US" altLang="en-US" sz="2800" dirty="0"/>
              <a:t> </a:t>
            </a:r>
            <a:r>
              <a:rPr lang="en-US" altLang="en-US" sz="2800" dirty="0" err="1"/>
              <a:t>những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gì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từ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tấm</a:t>
            </a:r>
            <a:r>
              <a:rPr lang="en-US" altLang="en-US" sz="2800" dirty="0"/>
              <a:t> </a:t>
            </a:r>
            <a:r>
              <a:rPr lang="en-US" altLang="en-US" sz="2800" dirty="0" err="1"/>
              <a:t>gương</a:t>
            </a:r>
            <a:r>
              <a:rPr lang="en-US" altLang="en-US" sz="2800" dirty="0"/>
              <a:t> </a:t>
            </a:r>
            <a:r>
              <a:rPr lang="en-US" altLang="en-US" sz="2800" dirty="0" err="1"/>
              <a:t>đó</a:t>
            </a:r>
            <a:r>
              <a:rPr lang="en-US" altLang="en-US" sz="2800" dirty="0"/>
              <a:t>?   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015186" y="360045"/>
            <a:ext cx="60297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Tìm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hiểu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thông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tin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Trần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Bảo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CC"/>
                </a:solidFill>
                <a:latin typeface="Times New Roman" panose="02020603050405020304" pitchFamily="18" charset="0"/>
              </a:rPr>
              <a:t>Đồng</a:t>
            </a:r>
            <a:endParaRPr lang="en-US" altLang="en-US" sz="28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64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1584008" y="1386840"/>
            <a:ext cx="3414712" cy="4800600"/>
            <a:chOff x="228" y="1488"/>
            <a:chExt cx="1698" cy="2400"/>
          </a:xfrm>
        </p:grpSpPr>
        <p:pic>
          <p:nvPicPr>
            <p:cNvPr id="5" name="Picture 4" descr="ImageVie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" y="1488"/>
              <a:ext cx="1698" cy="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4"/>
            <p:cNvSpPr>
              <a:spLocks noChangeArrowheads="1"/>
            </p:cNvSpPr>
            <p:nvPr/>
          </p:nvSpPr>
          <p:spPr bwMode="auto">
            <a:xfrm>
              <a:off x="240" y="3456"/>
              <a:ext cx="1680" cy="4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 b="1" dirty="0" err="1">
                  <a:latin typeface="Times New Roman" panose="02020603050405020304" pitchFamily="18" charset="0"/>
                </a:rPr>
                <a:t>Công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việc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mỗi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sáng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</a:p>
            <a:p>
              <a:pPr algn="ctr" eaLnBrk="1" hangingPunct="1"/>
              <a:r>
                <a:rPr lang="en-US" altLang="en-US" sz="2000" b="1" dirty="0" err="1">
                  <a:latin typeface="Times New Roman" panose="02020603050405020304" pitchFamily="18" charset="0"/>
                </a:rPr>
                <a:t>của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Trần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Bảo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Đồng</a:t>
              </a:r>
              <a:endParaRPr lang="en-US" altLang="en-US" sz="20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30"/>
          <p:cNvGrpSpPr>
            <a:grpSpLocks/>
          </p:cNvGrpSpPr>
          <p:nvPr/>
        </p:nvGrpSpPr>
        <p:grpSpPr bwMode="auto">
          <a:xfrm>
            <a:off x="6669158" y="1386840"/>
            <a:ext cx="3429000" cy="4796619"/>
            <a:chOff x="3840" y="1488"/>
            <a:chExt cx="1728" cy="2410"/>
          </a:xfrm>
        </p:grpSpPr>
        <p:pic>
          <p:nvPicPr>
            <p:cNvPr id="11" name="Picture 10" descr="Đó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1488"/>
              <a:ext cx="1728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3864" y="3466"/>
              <a:ext cx="1680" cy="4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 b="1" dirty="0" err="1">
                  <a:latin typeface="Times New Roman" panose="02020603050405020304" pitchFamily="18" charset="0"/>
                </a:rPr>
                <a:t>Trần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Bảo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Đồng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nhận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học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</a:p>
            <a:p>
              <a:pPr algn="ctr" eaLnBrk="1" hangingPunct="1"/>
              <a:r>
                <a:rPr lang="en-US" altLang="en-US" sz="2000" b="1" dirty="0" err="1">
                  <a:latin typeface="Times New Roman" panose="02020603050405020304" pitchFamily="18" charset="0"/>
                </a:rPr>
                <a:t>b</a:t>
              </a:r>
              <a:r>
                <a:rPr lang="en-US" altLang="en-US" sz="2000" b="1" dirty="0" err="1" smtClean="0">
                  <a:latin typeface="Times New Roman" panose="02020603050405020304" pitchFamily="18" charset="0"/>
                </a:rPr>
                <a:t>ổng</a:t>
              </a:r>
              <a:r>
                <a:rPr lang="en-US" altLang="en-US" sz="2000" b="1" dirty="0" smtClean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Nguyễn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Thái</a:t>
              </a:r>
              <a:r>
                <a:rPr lang="en-US" altLang="en-US" sz="20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000" b="1" dirty="0" err="1">
                  <a:latin typeface="Times New Roman" panose="02020603050405020304" pitchFamily="18" charset="0"/>
                </a:rPr>
                <a:t>Bình</a:t>
              </a:r>
              <a:r>
                <a:rPr lang="en-US" altLang="en-US" sz="2000" b="1" dirty="0"/>
                <a:t> </a:t>
              </a:r>
            </a:p>
          </p:txBody>
        </p:sp>
      </p:grp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2097158" y="404192"/>
            <a:ext cx="800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CỦA TRẦN BẢO ĐỒNG</a:t>
            </a:r>
            <a:endParaRPr lang="vi-V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63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3016" y="1307175"/>
            <a:ext cx="9682129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30816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1073</Words>
  <Application>Microsoft Office PowerPoint</Application>
  <PresentationFormat>Widescreen</PresentationFormat>
  <Paragraphs>83</Paragraphs>
  <Slides>18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UTM Futura Extra</vt:lpstr>
      <vt:lpstr>Wingdings</vt:lpstr>
      <vt:lpstr>Office Theme</vt:lpstr>
      <vt:lpstr>ĐẠO ĐỨC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ĐẠO ĐỨC 5</dc:title>
  <dc:creator>Huy Hoang</dc:creator>
  <cp:lastModifiedBy>Huy Hoang</cp:lastModifiedBy>
  <cp:revision>25</cp:revision>
  <dcterms:created xsi:type="dcterms:W3CDTF">2021-08-23T16:22:36Z</dcterms:created>
  <dcterms:modified xsi:type="dcterms:W3CDTF">2021-10-04T14:40:49Z</dcterms:modified>
</cp:coreProperties>
</file>