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8" r:id="rId3"/>
  </p:sldMasterIdLst>
  <p:notesMasterIdLst>
    <p:notesMasterId r:id="rId22"/>
  </p:notesMasterIdLst>
  <p:sldIdLst>
    <p:sldId id="279" r:id="rId4"/>
    <p:sldId id="256" r:id="rId5"/>
    <p:sldId id="314" r:id="rId6"/>
    <p:sldId id="258" r:id="rId7"/>
    <p:sldId id="261" r:id="rId8"/>
    <p:sldId id="266" r:id="rId9"/>
    <p:sldId id="282" r:id="rId10"/>
    <p:sldId id="289" r:id="rId11"/>
    <p:sldId id="290" r:id="rId12"/>
    <p:sldId id="296" r:id="rId13"/>
    <p:sldId id="295" r:id="rId14"/>
    <p:sldId id="298" r:id="rId15"/>
    <p:sldId id="283" r:id="rId16"/>
    <p:sldId id="284" r:id="rId17"/>
    <p:sldId id="305" r:id="rId18"/>
    <p:sldId id="306" r:id="rId19"/>
    <p:sldId id="308" r:id="rId20"/>
    <p:sldId id="29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000099"/>
    <a:srgbClr val="170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33BDB7-6ED4-4CF4-9645-EDB63AED7C54}" v="1" dt="2023-06-10T08:04:52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336" autoAdjust="0"/>
  </p:normalViewPr>
  <p:slideViewPr>
    <p:cSldViewPr>
      <p:cViewPr varScale="1">
        <p:scale>
          <a:sx n="73" d="100"/>
          <a:sy n="73" d="100"/>
        </p:scale>
        <p:origin x="1305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anhbon Thanhbon2200" userId="d290da7938549e09" providerId="LiveId" clId="{2033BDB7-6ED4-4CF4-9645-EDB63AED7C54}"/>
    <pc:docChg chg="modSld">
      <pc:chgData name="Thanhbon Thanhbon2200" userId="d290da7938549e09" providerId="LiveId" clId="{2033BDB7-6ED4-4CF4-9645-EDB63AED7C54}" dt="2023-06-10T08:06:21.856" v="1" actId="1076"/>
      <pc:docMkLst>
        <pc:docMk/>
      </pc:docMkLst>
      <pc:sldChg chg="delSp modSp modAnim">
        <pc:chgData name="Thanhbon Thanhbon2200" userId="d290da7938549e09" providerId="LiveId" clId="{2033BDB7-6ED4-4CF4-9645-EDB63AED7C54}" dt="2023-06-10T08:04:52.622" v="0" actId="165"/>
        <pc:sldMkLst>
          <pc:docMk/>
          <pc:sldMk cId="0" sldId="290"/>
        </pc:sldMkLst>
        <pc:spChg chg="mod">
          <ac:chgData name="Thanhbon Thanhbon2200" userId="d290da7938549e09" providerId="LiveId" clId="{2033BDB7-6ED4-4CF4-9645-EDB63AED7C54}" dt="2023-06-10T08:04:52.622" v="0" actId="165"/>
          <ac:spMkLst>
            <pc:docMk/>
            <pc:sldMk cId="0" sldId="290"/>
            <ac:spMk id="6" creationId="{00000000-0000-0000-0000-000000000000}"/>
          </ac:spMkLst>
        </pc:spChg>
        <pc:grpChg chg="mod topLvl">
          <ac:chgData name="Thanhbon Thanhbon2200" userId="d290da7938549e09" providerId="LiveId" clId="{2033BDB7-6ED4-4CF4-9645-EDB63AED7C54}" dt="2023-06-10T08:04:52.622" v="0" actId="165"/>
          <ac:grpSpMkLst>
            <pc:docMk/>
            <pc:sldMk cId="0" sldId="290"/>
            <ac:grpSpMk id="8" creationId="{00000000-0000-0000-0000-000000000000}"/>
          </ac:grpSpMkLst>
        </pc:grpChg>
        <pc:grpChg chg="del">
          <ac:chgData name="Thanhbon Thanhbon2200" userId="d290da7938549e09" providerId="LiveId" clId="{2033BDB7-6ED4-4CF4-9645-EDB63AED7C54}" dt="2023-06-10T08:04:52.622" v="0" actId="165"/>
          <ac:grpSpMkLst>
            <pc:docMk/>
            <pc:sldMk cId="0" sldId="290"/>
            <ac:grpSpMk id="9" creationId="{00000000-0000-0000-0000-000000000000}"/>
          </ac:grpSpMkLst>
        </pc:grpChg>
        <pc:picChg chg="mod topLvl">
          <ac:chgData name="Thanhbon Thanhbon2200" userId="d290da7938549e09" providerId="LiveId" clId="{2033BDB7-6ED4-4CF4-9645-EDB63AED7C54}" dt="2023-06-10T08:04:52.622" v="0" actId="165"/>
          <ac:picMkLst>
            <pc:docMk/>
            <pc:sldMk cId="0" sldId="290"/>
            <ac:picMk id="3" creationId="{00000000-0000-0000-0000-000000000000}"/>
          </ac:picMkLst>
        </pc:picChg>
        <pc:picChg chg="mod topLvl">
          <ac:chgData name="Thanhbon Thanhbon2200" userId="d290da7938549e09" providerId="LiveId" clId="{2033BDB7-6ED4-4CF4-9645-EDB63AED7C54}" dt="2023-06-10T08:04:52.622" v="0" actId="165"/>
          <ac:picMkLst>
            <pc:docMk/>
            <pc:sldMk cId="0" sldId="290"/>
            <ac:picMk id="5" creationId="{00000000-0000-0000-0000-000000000000}"/>
          </ac:picMkLst>
        </pc:picChg>
        <pc:picChg chg="mod">
          <ac:chgData name="Thanhbon Thanhbon2200" userId="d290da7938549e09" providerId="LiveId" clId="{2033BDB7-6ED4-4CF4-9645-EDB63AED7C54}" dt="2023-06-10T08:04:52.622" v="0" actId="165"/>
          <ac:picMkLst>
            <pc:docMk/>
            <pc:sldMk cId="0" sldId="290"/>
            <ac:picMk id="7" creationId="{00000000-0000-0000-0000-000000000000}"/>
          </ac:picMkLst>
        </pc:picChg>
      </pc:sldChg>
      <pc:sldChg chg="modSp mod">
        <pc:chgData name="Thanhbon Thanhbon2200" userId="d290da7938549e09" providerId="LiveId" clId="{2033BDB7-6ED4-4CF4-9645-EDB63AED7C54}" dt="2023-06-10T08:06:21.856" v="1" actId="1076"/>
        <pc:sldMkLst>
          <pc:docMk/>
          <pc:sldMk cId="0" sldId="295"/>
        </pc:sldMkLst>
        <pc:picChg chg="mod">
          <ac:chgData name="Thanhbon Thanhbon2200" userId="d290da7938549e09" providerId="LiveId" clId="{2033BDB7-6ED4-4CF4-9645-EDB63AED7C54}" dt="2023-06-10T08:06:21.856" v="1" actId="1076"/>
          <ac:picMkLst>
            <pc:docMk/>
            <pc:sldMk cId="0" sldId="295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B730F-A517-4EF8-9F37-A11CBBBD970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7918-209B-46FC-B88D-1BE46D8F9D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1C92-FB04-4531-AA7B-867E9634CAD9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Mỗi</a:t>
            </a:r>
            <a:r>
              <a:rPr lang="vi-VN" baseline="0"/>
              <a:t> nhóm thảo luận 1 tình huống kết hợp cho hs đóng vai.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>
                <a:solidFill>
                  <a:prstClr val="black"/>
                </a:solidFill>
              </a:r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>
                <a:solidFill>
                  <a:prstClr val="black"/>
                </a:solidFill>
              </a:rPr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sz="1200" b="0" kern="1200" baseline="300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>
                <a:solidFill>
                  <a:prstClr val="black"/>
                </a:solidFill>
              </a:rPr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/>
              <a:t>Chốt:</a:t>
            </a:r>
            <a:r>
              <a:rPr lang="en-US" b="0" baseline="0"/>
              <a:t> Qua phần tìm hiểu về truyền thống ” Kính già, yêu trẻ “ của địa phương, của dân tộc con có nhận xét gì về những truyền thống đó? (Đó đều là những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truyền thống tốt đẹp của dân tộc ta, thể</a:t>
            </a:r>
            <a:r>
              <a:rPr lang="de-DE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hiện sự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quan tâm, chăm sóc người già, trẻ em)</a:t>
            </a:r>
          </a:p>
          <a:p>
            <a:r>
              <a:rPr lang="de-DE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Ở</a:t>
            </a:r>
            <a:r>
              <a:rPr lang="de-DE" sz="1200" b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phần này con đã thực hiện được mục tiêu nào của bài?</a:t>
            </a:r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87918-209B-46FC-B88D-1BE46D8F9D75}" type="slidenum">
              <a:rPr lang="en-US" smtClean="0">
                <a:solidFill>
                  <a:prstClr val="black"/>
                </a:solidFill>
              </a:rPr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D9407-ABD0-4B3C-9704-937FDFB0436D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4A42-4CC2-4B26-B77F-20209D8FD0D7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D6276-93BF-41C4-8872-A3AFC72DD395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629049" y="621516"/>
            <a:ext cx="7129720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3"/>
          <a:stretch>
            <a:fillRect/>
          </a:stretch>
        </p:blipFill>
        <p:spPr>
          <a:xfrm>
            <a:off x="-41746" y="74734"/>
            <a:ext cx="670795" cy="734791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745506" y="242434"/>
            <a:ext cx="139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北京外国语中学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 userDrawn="1"/>
        </p:nvCxnSpPr>
        <p:spPr>
          <a:xfrm flipV="1">
            <a:off x="629049" y="621516"/>
            <a:ext cx="7129720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3"/>
          <a:stretch>
            <a:fillRect/>
          </a:stretch>
        </p:blipFill>
        <p:spPr>
          <a:xfrm>
            <a:off x="-41746" y="74734"/>
            <a:ext cx="670795" cy="734791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7745506" y="242434"/>
            <a:ext cx="139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北京外国语中学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69843" y="332298"/>
            <a:ext cx="8604315" cy="6193411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84100" y="2283008"/>
            <a:ext cx="3727308" cy="3753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cxnSp>
        <p:nvCxnSpPr>
          <p:cNvPr id="3" name="直接连接符 2"/>
          <p:cNvCxnSpPr/>
          <p:nvPr userDrawn="1"/>
        </p:nvCxnSpPr>
        <p:spPr>
          <a:xfrm flipV="1">
            <a:off x="629049" y="621516"/>
            <a:ext cx="7129720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7745506" y="242434"/>
            <a:ext cx="139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北京外国语中学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3"/>
          <a:stretch>
            <a:fillRect/>
          </a:stretch>
        </p:blipFill>
        <p:spPr>
          <a:xfrm>
            <a:off x="-41746" y="74734"/>
            <a:ext cx="670795" cy="734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 copy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610004" y="1145881"/>
            <a:ext cx="1928813" cy="4762501"/>
          </a:xfrm>
          <a:solidFill>
            <a:schemeClr val="tx2"/>
          </a:solidFill>
        </p:spPr>
        <p:txBody>
          <a:bodyPr>
            <a:normAutofit/>
          </a:bodyPr>
          <a:lstStyle>
            <a:lvl1pPr>
              <a:defRPr sz="7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93042" y="1145881"/>
            <a:ext cx="1928813" cy="4762501"/>
          </a:xfrm>
          <a:solidFill>
            <a:schemeClr val="tx2"/>
          </a:solidFill>
        </p:spPr>
        <p:txBody>
          <a:bodyPr>
            <a:normAutofit/>
          </a:bodyPr>
          <a:lstStyle>
            <a:lvl1pPr>
              <a:defRPr sz="700"/>
            </a:lvl1pPr>
          </a:lstStyle>
          <a:p>
            <a:endParaRPr lang="en-US"/>
          </a:p>
        </p:txBody>
      </p:sp>
      <p:cxnSp>
        <p:nvCxnSpPr>
          <p:cNvPr id="4" name="直接连接符 3"/>
          <p:cNvCxnSpPr/>
          <p:nvPr userDrawn="1"/>
        </p:nvCxnSpPr>
        <p:spPr>
          <a:xfrm flipV="1">
            <a:off x="629049" y="621516"/>
            <a:ext cx="7129720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 userDrawn="1"/>
        </p:nvSpPr>
        <p:spPr>
          <a:xfrm>
            <a:off x="7745506" y="242434"/>
            <a:ext cx="139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50"/>
                </a:solidFill>
              </a:rPr>
              <a:t>北京外国语中学</a:t>
            </a: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3"/>
          <a:stretch>
            <a:fillRect/>
          </a:stretch>
        </p:blipFill>
        <p:spPr>
          <a:xfrm>
            <a:off x="-41746" y="74734"/>
            <a:ext cx="670795" cy="734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48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2023/6/10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C0E99-19B3-4913-9D83-BBB70F61DE9E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0B45-4082-4D7A-9866-4D55C391CA16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3C26A-5D2D-4203-8B70-C301C0499F15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5C48D-E373-43AD-BED8-C8D9B2DA570B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4F1B8-AA07-47E6-BA8C-759B8EA61685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6A68-4D47-4A2C-A4E4-CC53E9785236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81295-C1E1-48EF-93F5-E4EC54EA5905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42BEF-FBEE-43BC-A3DB-02859290E6EE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>
                <a:solidFill>
                  <a:srgbClr val="000000"/>
                </a:solidFill>
              </a:rPr>
              <a:t>hongthanh0874.violet.vn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9A79F2-A372-41A0-8551-79991142906E}" type="slidenum">
              <a:rPr lang="en-US" altLang="en-US" smtClean="0">
                <a:solidFill>
                  <a:srgbClr val="000000"/>
                </a:solidFill>
              </a:r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4">
              <a:lumMod val="20000"/>
              <a:lumOff val="80000"/>
            </a:schemeClr>
          </a:fgClr>
          <a:bgClr>
            <a:srgbClr val="FF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1467-EF8B-45DB-9602-39439E82D590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2023/6/10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BD2EF-65C0-4E17-BB55-BDCC79153460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C012C-B1B7-47F6-B168-A941E97A73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6/10/2023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C7793-07B9-4429-92E8-8730EA7702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7.png"/><Relationship Id="rId5" Type="http://schemas.microsoft.com/office/2007/relationships/media" Target="../media/media3.mp3"/><Relationship Id="rId10" Type="http://schemas.openxmlformats.org/officeDocument/2006/relationships/notesSlide" Target="../notesSlides/notesSlide10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8.png"/><Relationship Id="rId5" Type="http://schemas.microsoft.com/office/2007/relationships/media" Target="../media/media3.mp3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7.png"/><Relationship Id="rId5" Type="http://schemas.microsoft.com/office/2007/relationships/media" Target="../media/media3.mp3"/><Relationship Id="rId10" Type="http://schemas.openxmlformats.org/officeDocument/2006/relationships/notesSlide" Target="../notesSlides/notesSlide11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81600" y="1748138"/>
            <a:ext cx="3077280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Đạo đức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vi-V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– Tuần 13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2" y="3048000"/>
            <a:ext cx="5928375" cy="15684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4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Bài: Kính già, yêu trẻ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4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(Tiết </a:t>
            </a:r>
            <a:r>
              <a:rPr lang="en-US" altLang="vi-VN" sz="4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48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800" b="1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2971810"/>
            <a:ext cx="4072618" cy="30143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8110"/>
            <a:ext cx="4041648" cy="2976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1" y="19060"/>
            <a:ext cx="4075328" cy="2993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04800" y="6096010"/>
            <a:ext cx="8763000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Tổ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chức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lễ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thượng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err="1">
                <a:solidFill>
                  <a:srgbClr val="FF0000"/>
                </a:solidFill>
                <a:latin typeface="Times New Roman" panose="02020603050405020304" pitchFamily="18" charset="0"/>
              </a:rPr>
              <a:t>thọ</a:t>
            </a:r>
            <a:r>
              <a:rPr lang="en-US" altLang="vi-V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ch</a:t>
            </a:r>
            <a:r>
              <a:rPr lang="vi-VN" altLang="vi-V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vi-V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ông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bà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cha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mẹ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50" y="3009900"/>
            <a:ext cx="4210050" cy="2933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644004" y="5663635"/>
            <a:ext cx="8271396" cy="5847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em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thường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tặng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quà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mỗi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dịp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lễ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Tết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0"/>
            <a:ext cx="4953000" cy="548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20"/>
            <a:ext cx="4572000" cy="5486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87502" y="1544453"/>
            <a:ext cx="717549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B0BC8"/>
                </a:solidFill>
                <a:latin typeface="Times New Roman" panose="02020603050405020304" pitchFamily="18" charset="0"/>
              </a:rPr>
              <a:t>Em hãy nêu việc mình đã làm thể hiện tình cảm  “Kính già, yêu trẻ”.</a:t>
            </a:r>
          </a:p>
        </p:txBody>
      </p:sp>
      <p:pic>
        <p:nvPicPr>
          <p:cNvPr id="4" name="Picture 3" descr="cau hoi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2" y="1066804"/>
            <a:ext cx="1511301" cy="143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24001" y="3465499"/>
            <a:ext cx="717549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0B0BC8"/>
                </a:solidFill>
                <a:latin typeface="Times New Roman" panose="02020603050405020304" pitchFamily="18" charset="0"/>
              </a:rPr>
              <a:t>Em hãy nêu những câu ca dao, tục ngữ nói về “Kính già, yêu trẻ” mà em biết.</a:t>
            </a:r>
          </a:p>
        </p:txBody>
      </p:sp>
      <p:pic>
        <p:nvPicPr>
          <p:cNvPr id="7" name="Picture 6" descr="cau hoi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2" y="2895769"/>
            <a:ext cx="1511301" cy="143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5250" y="48161"/>
            <a:ext cx="8896350" cy="1154162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spcBef>
                <a:spcPts val="600"/>
              </a:spcBef>
            </a:pP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MỘT SỐ CÂU CA DAO, TỤC NGỮ NÓI </a:t>
            </a:r>
            <a:r>
              <a:rPr lang="en-US" altLang="vi-V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VỀ </a:t>
            </a:r>
            <a:endParaRPr lang="vi-VN" altLang="vi-V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600"/>
              </a:spcBef>
            </a:pPr>
            <a:r>
              <a:rPr lang="en-US" altLang="vi-VN" sz="32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“KÍNH </a:t>
            </a:r>
            <a:r>
              <a:rPr lang="en-US" altLang="vi-VN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GIÀ, YÊU TRẺ”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066800" y="1236146"/>
            <a:ext cx="7391400" cy="531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spcBef>
                <a:spcPts val="1200"/>
              </a:spcBef>
            </a:pP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b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vi-VN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, </a:t>
            </a:r>
            <a:r>
              <a:rPr lang="en-US" altLang="vi-VN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br>
              <a:rPr lang="en-US" alt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túp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liều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viếng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br>
              <a:rPr lang="en-US" altLang="vi-VN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vi-VN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Ðói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đọt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b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Ðể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răng</a:t>
            </a:r>
            <a:br>
              <a:rPr lang="en-US" altLang="vi-VN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b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dỗ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52600" y="1053005"/>
            <a:ext cx="7836658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1800"/>
              </a:spcBef>
            </a:pP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đắc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b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vi-VN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vi-VN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en-US" altLang="vi-VN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br>
              <a:rPr lang="en-US" altLang="vi-VN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 </a:t>
            </a:r>
            <a:b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alt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altLang="vi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en-US" altLang="vi-V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vi-VN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4" y="-49894"/>
            <a:ext cx="2601031" cy="3468041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/>
          <p:cNvSpPr/>
          <p:nvPr/>
        </p:nvSpPr>
        <p:spPr>
          <a:xfrm flipH="1">
            <a:off x="494930" y="3584278"/>
            <a:ext cx="8154143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0427" y="3810000"/>
            <a:ext cx="7037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1 : Trong các ngày dưới đây, ngày nào là ngày  dành cho trẻ em?</a:t>
            </a:r>
          </a:p>
        </p:txBody>
      </p:sp>
      <p:sp>
        <p:nvSpPr>
          <p:cNvPr id="15" name="bang a"/>
          <p:cNvSpPr/>
          <p:nvPr/>
        </p:nvSpPr>
        <p:spPr>
          <a:xfrm flipH="1">
            <a:off x="604749" y="5094962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/>
          <p:cNvSpPr/>
          <p:nvPr/>
        </p:nvSpPr>
        <p:spPr>
          <a:xfrm flipH="1">
            <a:off x="604749" y="5958224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dap an a"/>
          <p:cNvSpPr txBox="1"/>
          <p:nvPr/>
        </p:nvSpPr>
        <p:spPr>
          <a:xfrm>
            <a:off x="829507" y="5197163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"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1 tháng 6</a:t>
            </a:r>
          </a:p>
        </p:txBody>
      </p:sp>
      <p:sp>
        <p:nvSpPr>
          <p:cNvPr id="27" name="dap an c"/>
          <p:cNvSpPr txBox="1"/>
          <p:nvPr/>
        </p:nvSpPr>
        <p:spPr>
          <a:xfrm>
            <a:off x="829507" y="6060425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1 tháng 10</a:t>
            </a:r>
          </a:p>
        </p:txBody>
      </p:sp>
      <p:sp>
        <p:nvSpPr>
          <p:cNvPr id="31" name="bang b"/>
          <p:cNvSpPr/>
          <p:nvPr/>
        </p:nvSpPr>
        <p:spPr>
          <a:xfrm flipH="1">
            <a:off x="4601922" y="5094962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d"/>
          <p:cNvSpPr/>
          <p:nvPr/>
        </p:nvSpPr>
        <p:spPr>
          <a:xfrm flipH="1">
            <a:off x="4601922" y="5958224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ap an b"/>
          <p:cNvSpPr txBox="1"/>
          <p:nvPr/>
        </p:nvSpPr>
        <p:spPr>
          <a:xfrm>
            <a:off x="4826680" y="5197163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15 tháng 8</a:t>
            </a:r>
          </a:p>
        </p:txBody>
      </p:sp>
      <p:sp>
        <p:nvSpPr>
          <p:cNvPr id="34" name="dap an d"/>
          <p:cNvSpPr txBox="1"/>
          <p:nvPr/>
        </p:nvSpPr>
        <p:spPr>
          <a:xfrm>
            <a:off x="4826680" y="6060425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 8 tháng 3</a:t>
            </a:r>
          </a:p>
        </p:txBody>
      </p:sp>
      <p:pic>
        <p:nvPicPr>
          <p:cNvPr id="38" name="Ques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863862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478696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2179" y="2074158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2179" y="2630414"/>
            <a:ext cx="36552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4" y="-49894"/>
            <a:ext cx="2601031" cy="3468041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/>
          <p:cNvSpPr/>
          <p:nvPr/>
        </p:nvSpPr>
        <p:spPr>
          <a:xfrm flipH="1">
            <a:off x="494930" y="3584278"/>
            <a:ext cx="8154143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38689" y="3881735"/>
            <a:ext cx="7037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2 : Đâu là ngày quốc tế dành cho Người cao tuổi?</a:t>
            </a:r>
          </a:p>
        </p:txBody>
      </p:sp>
      <p:sp>
        <p:nvSpPr>
          <p:cNvPr id="15" name="bang b"/>
          <p:cNvSpPr/>
          <p:nvPr/>
        </p:nvSpPr>
        <p:spPr>
          <a:xfrm flipH="1">
            <a:off x="4601922" y="5100583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/>
          <p:cNvSpPr/>
          <p:nvPr/>
        </p:nvSpPr>
        <p:spPr>
          <a:xfrm flipH="1">
            <a:off x="604749" y="5958224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au hoi b"/>
          <p:cNvSpPr txBox="1"/>
          <p:nvPr/>
        </p:nvSpPr>
        <p:spPr>
          <a:xfrm>
            <a:off x="4826680" y="5202784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1 tháng 10</a:t>
            </a:r>
          </a:p>
        </p:txBody>
      </p:sp>
      <p:sp>
        <p:nvSpPr>
          <p:cNvPr id="27" name="cau hoi c"/>
          <p:cNvSpPr txBox="1"/>
          <p:nvPr/>
        </p:nvSpPr>
        <p:spPr>
          <a:xfrm>
            <a:off x="829507" y="6060425"/>
            <a:ext cx="3487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20 tháng 10</a:t>
            </a:r>
          </a:p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 sz="200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bang a"/>
          <p:cNvSpPr/>
          <p:nvPr/>
        </p:nvSpPr>
        <p:spPr>
          <a:xfrm flipH="1">
            <a:off x="604749" y="5094961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d"/>
          <p:cNvSpPr/>
          <p:nvPr/>
        </p:nvSpPr>
        <p:spPr>
          <a:xfrm flipH="1">
            <a:off x="4601922" y="5958224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u hoi a"/>
          <p:cNvSpPr txBox="1"/>
          <p:nvPr/>
        </p:nvSpPr>
        <p:spPr>
          <a:xfrm>
            <a:off x="829507" y="5197162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6 tháng 6</a:t>
            </a: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en-US" sz="200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cau hoi d"/>
          <p:cNvSpPr txBox="1"/>
          <p:nvPr/>
        </p:nvSpPr>
        <p:spPr>
          <a:xfrm>
            <a:off x="4826680" y="6060425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 22 tháng 12</a:t>
            </a:r>
          </a:p>
        </p:txBody>
      </p:sp>
      <p:pic>
        <p:nvPicPr>
          <p:cNvPr id="38" name="Ques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863862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478696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2074158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2179" y="2630414"/>
            <a:ext cx="36552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64" y="-49894"/>
            <a:ext cx="2601031" cy="3468041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0" y="626048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0" y="539721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0" y="4194709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/>
          <p:cNvSpPr/>
          <p:nvPr/>
        </p:nvSpPr>
        <p:spPr>
          <a:xfrm flipH="1">
            <a:off x="494930" y="3584278"/>
            <a:ext cx="8154143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38689" y="3881735"/>
            <a:ext cx="703777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3 : Câu tục ngữ “Kính già, yêu trẻ” có nghĩa là:</a:t>
            </a:r>
          </a:p>
        </p:txBody>
      </p:sp>
      <p:sp>
        <p:nvSpPr>
          <p:cNvPr id="15" name="bang d"/>
          <p:cNvSpPr/>
          <p:nvPr/>
        </p:nvSpPr>
        <p:spPr>
          <a:xfrm flipH="1">
            <a:off x="4601922" y="5958223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b"/>
          <p:cNvSpPr/>
          <p:nvPr/>
        </p:nvSpPr>
        <p:spPr>
          <a:xfrm flipH="1">
            <a:off x="4601922" y="5094960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au hoi d"/>
          <p:cNvSpPr txBox="1"/>
          <p:nvPr/>
        </p:nvSpPr>
        <p:spPr>
          <a:xfrm>
            <a:off x="4542079" y="5943600"/>
            <a:ext cx="3997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Tôn trọng lễ phép với người già, yêu thương em nhỏ.</a:t>
            </a:r>
          </a:p>
        </p:txBody>
      </p:sp>
      <p:sp>
        <p:nvSpPr>
          <p:cNvPr id="27" name="cau hoi b"/>
          <p:cNvSpPr txBox="1"/>
          <p:nvPr/>
        </p:nvSpPr>
        <p:spPr>
          <a:xfrm>
            <a:off x="4419600" y="5162490"/>
            <a:ext cx="3997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Phân biệt người già và trẻ nhỏ.</a:t>
            </a:r>
          </a:p>
        </p:txBody>
      </p:sp>
      <p:sp>
        <p:nvSpPr>
          <p:cNvPr id="31" name="bang a"/>
          <p:cNvSpPr/>
          <p:nvPr/>
        </p:nvSpPr>
        <p:spPr>
          <a:xfrm flipH="1">
            <a:off x="604749" y="5094961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c"/>
          <p:cNvSpPr/>
          <p:nvPr/>
        </p:nvSpPr>
        <p:spPr>
          <a:xfrm flipH="1">
            <a:off x="604749" y="5958223"/>
            <a:ext cx="3937330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u hoi a"/>
          <p:cNvSpPr txBox="1"/>
          <p:nvPr/>
        </p:nvSpPr>
        <p:spPr>
          <a:xfrm>
            <a:off x="829507" y="5197162"/>
            <a:ext cx="3487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0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Tôn trọng người già cả</a:t>
            </a: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endParaRPr lang="en-US" sz="200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cau hoi c"/>
          <p:cNvSpPr txBox="1"/>
          <p:nvPr/>
        </p:nvSpPr>
        <p:spPr>
          <a:xfrm>
            <a:off x="762000" y="5943600"/>
            <a:ext cx="3487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lang="en-US" sz="2000">
                <a:solidFill>
                  <a:srgbClr val="FFC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00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 cần quan tâm người già và trẻ nhỏ.</a:t>
            </a:r>
          </a:p>
        </p:txBody>
      </p:sp>
      <p:pic>
        <p:nvPicPr>
          <p:cNvPr id="38" name="Ques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863862"/>
            <a:ext cx="365522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478696"/>
            <a:ext cx="365522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2179" y="2074158"/>
            <a:ext cx="365522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2179" y="2630414"/>
            <a:ext cx="36552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1"/>
          <p:cNvSpPr txBox="1"/>
          <p:nvPr/>
        </p:nvSpPr>
        <p:spPr>
          <a:xfrm>
            <a:off x="622131" y="22265"/>
            <a:ext cx="3967090" cy="727714"/>
          </a:xfrm>
          <a:prstGeom prst="rect">
            <a:avLst/>
          </a:prstGeom>
        </p:spPr>
        <p:txBody>
          <a:bodyPr vert="horz" lIns="65016" tIns="32508" rIns="65016" bIns="32508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200" b="0" i="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icrosoft YaHei" panose="020B0503020204020204" charset="-122"/>
                <a:ea typeface="Microsoft YaHei" panose="020B0503020204020204" charset="-122"/>
                <a:cs typeface="+mj-cs"/>
              </a:defRPr>
            </a:lvl1pPr>
          </a:lstStyle>
          <a:p>
            <a:r>
              <a:rPr lang="en-US" altLang="zh-CN" sz="3600">
                <a:ln w="0">
                  <a:solidFill>
                    <a:srgbClr val="F31818"/>
                  </a:solidFill>
                </a:ln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VẬN DỤNG</a:t>
            </a:r>
            <a:endParaRPr sz="3600">
              <a:ln w="0">
                <a:solidFill>
                  <a:srgbClr val="F31818"/>
                </a:solidFill>
              </a:ln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4744511" y="1293044"/>
            <a:ext cx="1580089" cy="2106788"/>
          </a:xfrm>
          <a:custGeom>
            <a:avLst/>
            <a:gdLst>
              <a:gd name="T0" fmla="*/ 546 w 597"/>
              <a:gd name="T1" fmla="*/ 205 h 597"/>
              <a:gd name="T2" fmla="*/ 205 w 597"/>
              <a:gd name="T3" fmla="*/ 52 h 597"/>
              <a:gd name="T4" fmla="*/ 52 w 597"/>
              <a:gd name="T5" fmla="*/ 392 h 597"/>
              <a:gd name="T6" fmla="*/ 392 w 597"/>
              <a:gd name="T7" fmla="*/ 546 h 597"/>
              <a:gd name="T8" fmla="*/ 546 w 597"/>
              <a:gd name="T9" fmla="*/ 205 h 597"/>
              <a:gd name="T10" fmla="*/ 353 w 597"/>
              <a:gd name="T11" fmla="*/ 443 h 597"/>
              <a:gd name="T12" fmla="*/ 155 w 597"/>
              <a:gd name="T13" fmla="*/ 353 h 597"/>
              <a:gd name="T14" fmla="*/ 244 w 597"/>
              <a:gd name="T15" fmla="*/ 155 h 597"/>
              <a:gd name="T16" fmla="*/ 443 w 597"/>
              <a:gd name="T17" fmla="*/ 244 h 597"/>
              <a:gd name="T18" fmla="*/ 353 w 597"/>
              <a:gd name="T19" fmla="*/ 443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597">
                <a:moveTo>
                  <a:pt x="546" y="205"/>
                </a:moveTo>
                <a:cubicBezTo>
                  <a:pt x="494" y="69"/>
                  <a:pt x="342" y="0"/>
                  <a:pt x="205" y="52"/>
                </a:cubicBezTo>
                <a:cubicBezTo>
                  <a:pt x="69" y="104"/>
                  <a:pt x="0" y="256"/>
                  <a:pt x="52" y="392"/>
                </a:cubicBezTo>
                <a:cubicBezTo>
                  <a:pt x="104" y="529"/>
                  <a:pt x="256" y="597"/>
                  <a:pt x="392" y="546"/>
                </a:cubicBezTo>
                <a:cubicBezTo>
                  <a:pt x="529" y="494"/>
                  <a:pt x="597" y="342"/>
                  <a:pt x="546" y="205"/>
                </a:cubicBezTo>
                <a:close/>
                <a:moveTo>
                  <a:pt x="353" y="443"/>
                </a:moveTo>
                <a:cubicBezTo>
                  <a:pt x="274" y="473"/>
                  <a:pt x="185" y="433"/>
                  <a:pt x="155" y="353"/>
                </a:cubicBezTo>
                <a:cubicBezTo>
                  <a:pt x="125" y="274"/>
                  <a:pt x="165" y="185"/>
                  <a:pt x="244" y="155"/>
                </a:cubicBezTo>
                <a:cubicBezTo>
                  <a:pt x="324" y="125"/>
                  <a:pt x="412" y="165"/>
                  <a:pt x="443" y="244"/>
                </a:cubicBezTo>
                <a:cubicBezTo>
                  <a:pt x="473" y="324"/>
                  <a:pt x="433" y="412"/>
                  <a:pt x="353" y="4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sym typeface="+mn-lt"/>
            </a:endParaRPr>
          </a:p>
        </p:txBody>
      </p:sp>
      <p:sp>
        <p:nvSpPr>
          <p:cNvPr id="50" name="Freeform 5"/>
          <p:cNvSpPr>
            <a:spLocks noEditPoints="1"/>
          </p:cNvSpPr>
          <p:nvPr/>
        </p:nvSpPr>
        <p:spPr bwMode="auto">
          <a:xfrm>
            <a:off x="1924234" y="1251388"/>
            <a:ext cx="1580089" cy="2106788"/>
          </a:xfrm>
          <a:custGeom>
            <a:avLst/>
            <a:gdLst>
              <a:gd name="T0" fmla="*/ 546 w 597"/>
              <a:gd name="T1" fmla="*/ 205 h 597"/>
              <a:gd name="T2" fmla="*/ 205 w 597"/>
              <a:gd name="T3" fmla="*/ 52 h 597"/>
              <a:gd name="T4" fmla="*/ 52 w 597"/>
              <a:gd name="T5" fmla="*/ 392 h 597"/>
              <a:gd name="T6" fmla="*/ 392 w 597"/>
              <a:gd name="T7" fmla="*/ 546 h 597"/>
              <a:gd name="T8" fmla="*/ 546 w 597"/>
              <a:gd name="T9" fmla="*/ 205 h 597"/>
              <a:gd name="T10" fmla="*/ 353 w 597"/>
              <a:gd name="T11" fmla="*/ 443 h 597"/>
              <a:gd name="T12" fmla="*/ 155 w 597"/>
              <a:gd name="T13" fmla="*/ 353 h 597"/>
              <a:gd name="T14" fmla="*/ 244 w 597"/>
              <a:gd name="T15" fmla="*/ 155 h 597"/>
              <a:gd name="T16" fmla="*/ 443 w 597"/>
              <a:gd name="T17" fmla="*/ 244 h 597"/>
              <a:gd name="T18" fmla="*/ 353 w 597"/>
              <a:gd name="T19" fmla="*/ 443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597">
                <a:moveTo>
                  <a:pt x="546" y="205"/>
                </a:moveTo>
                <a:cubicBezTo>
                  <a:pt x="494" y="69"/>
                  <a:pt x="342" y="0"/>
                  <a:pt x="205" y="52"/>
                </a:cubicBezTo>
                <a:cubicBezTo>
                  <a:pt x="69" y="104"/>
                  <a:pt x="0" y="256"/>
                  <a:pt x="52" y="392"/>
                </a:cubicBezTo>
                <a:cubicBezTo>
                  <a:pt x="104" y="529"/>
                  <a:pt x="256" y="597"/>
                  <a:pt x="392" y="546"/>
                </a:cubicBezTo>
                <a:cubicBezTo>
                  <a:pt x="529" y="494"/>
                  <a:pt x="597" y="342"/>
                  <a:pt x="546" y="205"/>
                </a:cubicBezTo>
                <a:close/>
                <a:moveTo>
                  <a:pt x="353" y="443"/>
                </a:moveTo>
                <a:cubicBezTo>
                  <a:pt x="274" y="473"/>
                  <a:pt x="185" y="433"/>
                  <a:pt x="155" y="353"/>
                </a:cubicBezTo>
                <a:cubicBezTo>
                  <a:pt x="125" y="274"/>
                  <a:pt x="165" y="185"/>
                  <a:pt x="244" y="155"/>
                </a:cubicBezTo>
                <a:cubicBezTo>
                  <a:pt x="324" y="125"/>
                  <a:pt x="412" y="165"/>
                  <a:pt x="443" y="244"/>
                </a:cubicBezTo>
                <a:cubicBezTo>
                  <a:pt x="473" y="324"/>
                  <a:pt x="433" y="412"/>
                  <a:pt x="353" y="4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000000"/>
              </a:solidFill>
              <a:sym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090194" y="1458367"/>
            <a:ext cx="1248156" cy="1664208"/>
            <a:chOff x="1016587" y="2322188"/>
            <a:chExt cx="1664208" cy="1664208"/>
          </a:xfrm>
          <a:solidFill>
            <a:srgbClr val="E7E6E6"/>
          </a:solidFill>
        </p:grpSpPr>
        <p:sp>
          <p:nvSpPr>
            <p:cNvPr id="52" name="Freeform 28"/>
            <p:cNvSpPr/>
            <p:nvPr/>
          </p:nvSpPr>
          <p:spPr bwMode="auto">
            <a:xfrm>
              <a:off x="2503692" y="2853497"/>
              <a:ext cx="134936" cy="140558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3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1859936" y="3854270"/>
              <a:ext cx="140558" cy="132126"/>
            </a:xfrm>
            <a:custGeom>
              <a:avLst/>
              <a:gdLst>
                <a:gd name="T0" fmla="*/ 0 w 21"/>
                <a:gd name="T1" fmla="*/ 12 h 20"/>
                <a:gd name="T2" fmla="*/ 9 w 21"/>
                <a:gd name="T3" fmla="*/ 1 h 20"/>
                <a:gd name="T4" fmla="*/ 9 w 21"/>
                <a:gd name="T5" fmla="*/ 1 h 20"/>
                <a:gd name="T6" fmla="*/ 20 w 21"/>
                <a:gd name="T7" fmla="*/ 9 h 20"/>
                <a:gd name="T8" fmla="*/ 20 w 21"/>
                <a:gd name="T9" fmla="*/ 9 h 20"/>
                <a:gd name="T10" fmla="*/ 11 w 21"/>
                <a:gd name="T11" fmla="*/ 20 h 20"/>
                <a:gd name="T12" fmla="*/ 11 w 21"/>
                <a:gd name="T13" fmla="*/ 20 h 20"/>
                <a:gd name="T14" fmla="*/ 10 w 21"/>
                <a:gd name="T15" fmla="*/ 20 h 20"/>
                <a:gd name="T16" fmla="*/ 10 w 21"/>
                <a:gd name="T17" fmla="*/ 20 h 20"/>
                <a:gd name="T18" fmla="*/ 0 w 21"/>
                <a:gd name="T1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0" y="12"/>
                  </a:moveTo>
                  <a:cubicBezTo>
                    <a:pt x="0" y="6"/>
                    <a:pt x="4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15"/>
                    <a:pt x="17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1" y="1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1632231" y="3840215"/>
              <a:ext cx="148992" cy="140558"/>
            </a:xfrm>
            <a:custGeom>
              <a:avLst/>
              <a:gdLst>
                <a:gd name="T0" fmla="*/ 9 w 22"/>
                <a:gd name="T1" fmla="*/ 21 h 21"/>
                <a:gd name="T2" fmla="*/ 1 w 22"/>
                <a:gd name="T3" fmla="*/ 9 h 21"/>
                <a:gd name="T4" fmla="*/ 1 w 22"/>
                <a:gd name="T5" fmla="*/ 9 h 21"/>
                <a:gd name="T6" fmla="*/ 13 w 22"/>
                <a:gd name="T7" fmla="*/ 1 h 21"/>
                <a:gd name="T8" fmla="*/ 13 w 22"/>
                <a:gd name="T9" fmla="*/ 1 h 21"/>
                <a:gd name="T10" fmla="*/ 21 w 22"/>
                <a:gd name="T11" fmla="*/ 13 h 21"/>
                <a:gd name="T12" fmla="*/ 21 w 22"/>
                <a:gd name="T13" fmla="*/ 13 h 21"/>
                <a:gd name="T14" fmla="*/ 11 w 22"/>
                <a:gd name="T15" fmla="*/ 21 h 21"/>
                <a:gd name="T16" fmla="*/ 11 w 22"/>
                <a:gd name="T17" fmla="*/ 21 h 21"/>
                <a:gd name="T18" fmla="*/ 9 w 22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9" y="21"/>
                  </a:moveTo>
                  <a:cubicBezTo>
                    <a:pt x="4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8" y="2"/>
                    <a:pt x="22" y="8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8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2067962" y="3792425"/>
              <a:ext cx="154614" cy="140558"/>
            </a:xfrm>
            <a:custGeom>
              <a:avLst/>
              <a:gdLst>
                <a:gd name="T0" fmla="*/ 3 w 23"/>
                <a:gd name="T1" fmla="*/ 15 h 21"/>
                <a:gd name="T2" fmla="*/ 8 w 23"/>
                <a:gd name="T3" fmla="*/ 2 h 21"/>
                <a:gd name="T4" fmla="*/ 8 w 23"/>
                <a:gd name="T5" fmla="*/ 2 h 21"/>
                <a:gd name="T6" fmla="*/ 21 w 23"/>
                <a:gd name="T7" fmla="*/ 7 h 21"/>
                <a:gd name="T8" fmla="*/ 21 w 23"/>
                <a:gd name="T9" fmla="*/ 7 h 21"/>
                <a:gd name="T10" fmla="*/ 16 w 23"/>
                <a:gd name="T11" fmla="*/ 20 h 21"/>
                <a:gd name="T12" fmla="*/ 16 w 23"/>
                <a:gd name="T13" fmla="*/ 20 h 21"/>
                <a:gd name="T14" fmla="*/ 16 w 23"/>
                <a:gd name="T15" fmla="*/ 20 h 21"/>
                <a:gd name="T16" fmla="*/ 16 w 23"/>
                <a:gd name="T17" fmla="*/ 20 h 21"/>
                <a:gd name="T18" fmla="*/ 12 w 23"/>
                <a:gd name="T19" fmla="*/ 21 h 21"/>
                <a:gd name="T20" fmla="*/ 12 w 23"/>
                <a:gd name="T21" fmla="*/ 21 h 21"/>
                <a:gd name="T22" fmla="*/ 3 w 23"/>
                <a:gd name="T2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3" y="15"/>
                  </a:move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2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12"/>
                    <a:pt x="21" y="18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8" y="21"/>
                    <a:pt x="4" y="19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1418583" y="3767126"/>
              <a:ext cx="146180" cy="140558"/>
            </a:xfrm>
            <a:custGeom>
              <a:avLst/>
              <a:gdLst>
                <a:gd name="T0" fmla="*/ 6 w 22"/>
                <a:gd name="T1" fmla="*/ 20 h 21"/>
                <a:gd name="T2" fmla="*/ 2 w 22"/>
                <a:gd name="T3" fmla="*/ 7 h 21"/>
                <a:gd name="T4" fmla="*/ 2 w 22"/>
                <a:gd name="T5" fmla="*/ 7 h 21"/>
                <a:gd name="T6" fmla="*/ 16 w 22"/>
                <a:gd name="T7" fmla="*/ 2 h 21"/>
                <a:gd name="T8" fmla="*/ 16 w 22"/>
                <a:gd name="T9" fmla="*/ 2 h 21"/>
                <a:gd name="T10" fmla="*/ 20 w 22"/>
                <a:gd name="T11" fmla="*/ 16 h 21"/>
                <a:gd name="T12" fmla="*/ 20 w 22"/>
                <a:gd name="T13" fmla="*/ 16 h 21"/>
                <a:gd name="T14" fmla="*/ 11 w 22"/>
                <a:gd name="T15" fmla="*/ 21 h 21"/>
                <a:gd name="T16" fmla="*/ 11 w 22"/>
                <a:gd name="T17" fmla="*/ 21 h 21"/>
                <a:gd name="T18" fmla="*/ 6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6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0" y="5"/>
                    <a:pt x="22" y="11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8" y="21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2264744" y="3671545"/>
              <a:ext cx="146180" cy="140558"/>
            </a:xfrm>
            <a:custGeom>
              <a:avLst/>
              <a:gdLst>
                <a:gd name="T0" fmla="*/ 4 w 22"/>
                <a:gd name="T1" fmla="*/ 18 h 21"/>
                <a:gd name="T2" fmla="*/ 5 w 22"/>
                <a:gd name="T3" fmla="*/ 4 h 21"/>
                <a:gd name="T4" fmla="*/ 5 w 22"/>
                <a:gd name="T5" fmla="*/ 4 h 21"/>
                <a:gd name="T6" fmla="*/ 19 w 22"/>
                <a:gd name="T7" fmla="*/ 5 h 21"/>
                <a:gd name="T8" fmla="*/ 19 w 22"/>
                <a:gd name="T9" fmla="*/ 5 h 21"/>
                <a:gd name="T10" fmla="*/ 18 w 22"/>
                <a:gd name="T11" fmla="*/ 19 h 21"/>
                <a:gd name="T12" fmla="*/ 18 w 22"/>
                <a:gd name="T13" fmla="*/ 19 h 21"/>
                <a:gd name="T14" fmla="*/ 11 w 22"/>
                <a:gd name="T15" fmla="*/ 21 h 21"/>
                <a:gd name="T16" fmla="*/ 11 w 22"/>
                <a:gd name="T17" fmla="*/ 21 h 21"/>
                <a:gd name="T18" fmla="*/ 4 w 22"/>
                <a:gd name="T1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4" y="18"/>
                  </a:moveTo>
                  <a:cubicBezTo>
                    <a:pt x="0" y="13"/>
                    <a:pt x="1" y="7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0"/>
                    <a:pt x="15" y="1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2" y="9"/>
                    <a:pt x="22" y="15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6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1235857" y="3637812"/>
              <a:ext cx="148992" cy="134935"/>
            </a:xfrm>
            <a:custGeom>
              <a:avLst/>
              <a:gdLst>
                <a:gd name="T0" fmla="*/ 4 w 22"/>
                <a:gd name="T1" fmla="*/ 18 h 20"/>
                <a:gd name="T2" fmla="*/ 4 w 22"/>
                <a:gd name="T3" fmla="*/ 18 h 20"/>
                <a:gd name="T4" fmla="*/ 4 w 22"/>
                <a:gd name="T5" fmla="*/ 18 h 20"/>
                <a:gd name="T6" fmla="*/ 4 w 22"/>
                <a:gd name="T7" fmla="*/ 4 h 20"/>
                <a:gd name="T8" fmla="*/ 4 w 22"/>
                <a:gd name="T9" fmla="*/ 4 h 20"/>
                <a:gd name="T10" fmla="*/ 18 w 22"/>
                <a:gd name="T11" fmla="*/ 3 h 20"/>
                <a:gd name="T12" fmla="*/ 18 w 22"/>
                <a:gd name="T13" fmla="*/ 3 h 20"/>
                <a:gd name="T14" fmla="*/ 18 w 22"/>
                <a:gd name="T15" fmla="*/ 18 h 20"/>
                <a:gd name="T16" fmla="*/ 18 w 22"/>
                <a:gd name="T17" fmla="*/ 18 h 20"/>
                <a:gd name="T18" fmla="*/ 11 w 22"/>
                <a:gd name="T19" fmla="*/ 20 h 20"/>
                <a:gd name="T20" fmla="*/ 11 w 22"/>
                <a:gd name="T21" fmla="*/ 20 h 20"/>
                <a:gd name="T22" fmla="*/ 4 w 22"/>
                <a:gd name="T2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0"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7"/>
                    <a:pt x="22" y="14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6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2410924" y="3505687"/>
              <a:ext cx="154614" cy="140558"/>
            </a:xfrm>
            <a:custGeom>
              <a:avLst/>
              <a:gdLst>
                <a:gd name="T0" fmla="*/ 6 w 23"/>
                <a:gd name="T1" fmla="*/ 19 h 21"/>
                <a:gd name="T2" fmla="*/ 3 w 23"/>
                <a:gd name="T3" fmla="*/ 6 h 21"/>
                <a:gd name="T4" fmla="*/ 3 w 23"/>
                <a:gd name="T5" fmla="*/ 6 h 21"/>
                <a:gd name="T6" fmla="*/ 17 w 23"/>
                <a:gd name="T7" fmla="*/ 3 h 21"/>
                <a:gd name="T8" fmla="*/ 17 w 23"/>
                <a:gd name="T9" fmla="*/ 3 h 21"/>
                <a:gd name="T10" fmla="*/ 20 w 23"/>
                <a:gd name="T11" fmla="*/ 16 h 21"/>
                <a:gd name="T12" fmla="*/ 20 w 23"/>
                <a:gd name="T13" fmla="*/ 16 h 21"/>
                <a:gd name="T14" fmla="*/ 20 w 23"/>
                <a:gd name="T15" fmla="*/ 16 h 21"/>
                <a:gd name="T16" fmla="*/ 20 w 23"/>
                <a:gd name="T17" fmla="*/ 16 h 21"/>
                <a:gd name="T18" fmla="*/ 11 w 23"/>
                <a:gd name="T19" fmla="*/ 21 h 21"/>
                <a:gd name="T20" fmla="*/ 11 w 23"/>
                <a:gd name="T21" fmla="*/ 21 h 21"/>
                <a:gd name="T22" fmla="*/ 6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1" y="16"/>
                    <a:pt x="0" y="10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2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1" y="6"/>
                    <a:pt x="23" y="12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8" y="2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1095300" y="3449464"/>
              <a:ext cx="154614" cy="148992"/>
            </a:xfrm>
            <a:custGeom>
              <a:avLst/>
              <a:gdLst>
                <a:gd name="T0" fmla="*/ 3 w 23"/>
                <a:gd name="T1" fmla="*/ 17 h 22"/>
                <a:gd name="T2" fmla="*/ 7 w 23"/>
                <a:gd name="T3" fmla="*/ 3 h 22"/>
                <a:gd name="T4" fmla="*/ 7 w 23"/>
                <a:gd name="T5" fmla="*/ 3 h 22"/>
                <a:gd name="T6" fmla="*/ 20 w 23"/>
                <a:gd name="T7" fmla="*/ 7 h 22"/>
                <a:gd name="T8" fmla="*/ 20 w 23"/>
                <a:gd name="T9" fmla="*/ 7 h 22"/>
                <a:gd name="T10" fmla="*/ 16 w 23"/>
                <a:gd name="T11" fmla="*/ 21 h 22"/>
                <a:gd name="T12" fmla="*/ 16 w 23"/>
                <a:gd name="T13" fmla="*/ 21 h 22"/>
                <a:gd name="T14" fmla="*/ 12 w 23"/>
                <a:gd name="T15" fmla="*/ 22 h 22"/>
                <a:gd name="T16" fmla="*/ 12 w 23"/>
                <a:gd name="T17" fmla="*/ 22 h 22"/>
                <a:gd name="T18" fmla="*/ 3 w 23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3" y="17"/>
                  </a:moveTo>
                  <a:cubicBezTo>
                    <a:pt x="0" y="12"/>
                    <a:pt x="2" y="6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2" y="0"/>
                    <a:pt x="18" y="2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2"/>
                    <a:pt x="21" y="18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3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22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2503692" y="3297661"/>
              <a:ext cx="148992" cy="140558"/>
            </a:xfrm>
            <a:custGeom>
              <a:avLst/>
              <a:gdLst>
                <a:gd name="T0" fmla="*/ 9 w 22"/>
                <a:gd name="T1" fmla="*/ 21 h 21"/>
                <a:gd name="T2" fmla="*/ 2 w 22"/>
                <a:gd name="T3" fmla="*/ 9 h 21"/>
                <a:gd name="T4" fmla="*/ 2 w 22"/>
                <a:gd name="T5" fmla="*/ 9 h 21"/>
                <a:gd name="T6" fmla="*/ 14 w 22"/>
                <a:gd name="T7" fmla="*/ 2 h 21"/>
                <a:gd name="T8" fmla="*/ 14 w 22"/>
                <a:gd name="T9" fmla="*/ 2 h 21"/>
                <a:gd name="T10" fmla="*/ 21 w 22"/>
                <a:gd name="T11" fmla="*/ 14 h 21"/>
                <a:gd name="T12" fmla="*/ 21 w 22"/>
                <a:gd name="T13" fmla="*/ 14 h 21"/>
                <a:gd name="T14" fmla="*/ 21 w 22"/>
                <a:gd name="T15" fmla="*/ 14 h 21"/>
                <a:gd name="T16" fmla="*/ 21 w 22"/>
                <a:gd name="T17" fmla="*/ 14 h 21"/>
                <a:gd name="T18" fmla="*/ 11 w 22"/>
                <a:gd name="T19" fmla="*/ 21 h 21"/>
                <a:gd name="T20" fmla="*/ 11 w 22"/>
                <a:gd name="T21" fmla="*/ 21 h 21"/>
                <a:gd name="T22" fmla="*/ 9 w 2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9" y="21"/>
                  </a:moveTo>
                  <a:cubicBezTo>
                    <a:pt x="3" y="19"/>
                    <a:pt x="0" y="14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3"/>
                    <a:pt x="9" y="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3"/>
                    <a:pt x="22" y="9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8"/>
                    <a:pt x="16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1022209" y="3241438"/>
              <a:ext cx="148992" cy="143370"/>
            </a:xfrm>
            <a:custGeom>
              <a:avLst/>
              <a:gdLst>
                <a:gd name="T0" fmla="*/ 1 w 22"/>
                <a:gd name="T1" fmla="*/ 13 h 21"/>
                <a:gd name="T2" fmla="*/ 9 w 22"/>
                <a:gd name="T3" fmla="*/ 1 h 21"/>
                <a:gd name="T4" fmla="*/ 9 w 22"/>
                <a:gd name="T5" fmla="*/ 1 h 21"/>
                <a:gd name="T6" fmla="*/ 21 w 22"/>
                <a:gd name="T7" fmla="*/ 9 h 21"/>
                <a:gd name="T8" fmla="*/ 21 w 22"/>
                <a:gd name="T9" fmla="*/ 9 h 21"/>
                <a:gd name="T10" fmla="*/ 13 w 22"/>
                <a:gd name="T11" fmla="*/ 21 h 21"/>
                <a:gd name="T12" fmla="*/ 13 w 22"/>
                <a:gd name="T13" fmla="*/ 21 h 21"/>
                <a:gd name="T14" fmla="*/ 11 w 22"/>
                <a:gd name="T15" fmla="*/ 21 h 21"/>
                <a:gd name="T16" fmla="*/ 11 w 22"/>
                <a:gd name="T17" fmla="*/ 21 h 21"/>
                <a:gd name="T18" fmla="*/ 1 w 22"/>
                <a:gd name="T1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" y="13"/>
                  </a:moveTo>
                  <a:cubicBezTo>
                    <a:pt x="0" y="8"/>
                    <a:pt x="4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4" y="0"/>
                    <a:pt x="20" y="4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5"/>
                    <a:pt x="18" y="20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21"/>
                    <a:pt x="2" y="18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2545859" y="3081201"/>
              <a:ext cx="134936" cy="134935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10 h 20"/>
                <a:gd name="T4" fmla="*/ 9 w 20"/>
                <a:gd name="T5" fmla="*/ 0 h 20"/>
                <a:gd name="T6" fmla="*/ 9 w 20"/>
                <a:gd name="T7" fmla="*/ 0 h 20"/>
                <a:gd name="T8" fmla="*/ 20 w 20"/>
                <a:gd name="T9" fmla="*/ 10 h 20"/>
                <a:gd name="T10" fmla="*/ 20 w 20"/>
                <a:gd name="T11" fmla="*/ 10 h 20"/>
                <a:gd name="T12" fmla="*/ 10 w 20"/>
                <a:gd name="T13" fmla="*/ 20 h 20"/>
                <a:gd name="T14" fmla="*/ 10 w 20"/>
                <a:gd name="T15" fmla="*/ 20 h 20"/>
                <a:gd name="T16" fmla="*/ 10 w 20"/>
                <a:gd name="T17" fmla="*/ 20 h 20"/>
                <a:gd name="T18" fmla="*/ 10 w 20"/>
                <a:gd name="T19" fmla="*/ 20 h 20"/>
                <a:gd name="T20" fmla="*/ 0 w 2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6587" y="3022166"/>
              <a:ext cx="140558" cy="140558"/>
            </a:xfrm>
            <a:custGeom>
              <a:avLst/>
              <a:gdLst>
                <a:gd name="T0" fmla="*/ 9 w 21"/>
                <a:gd name="T1" fmla="*/ 21 h 21"/>
                <a:gd name="T2" fmla="*/ 0 w 21"/>
                <a:gd name="T3" fmla="*/ 10 h 21"/>
                <a:gd name="T4" fmla="*/ 0 w 21"/>
                <a:gd name="T5" fmla="*/ 10 h 21"/>
                <a:gd name="T6" fmla="*/ 11 w 21"/>
                <a:gd name="T7" fmla="*/ 1 h 21"/>
                <a:gd name="T8" fmla="*/ 11 w 21"/>
                <a:gd name="T9" fmla="*/ 1 h 21"/>
                <a:gd name="T10" fmla="*/ 20 w 21"/>
                <a:gd name="T11" fmla="*/ 12 h 21"/>
                <a:gd name="T12" fmla="*/ 20 w 21"/>
                <a:gd name="T13" fmla="*/ 12 h 21"/>
                <a:gd name="T14" fmla="*/ 10 w 21"/>
                <a:gd name="T15" fmla="*/ 21 h 21"/>
                <a:gd name="T16" fmla="*/ 10 w 21"/>
                <a:gd name="T17" fmla="*/ 21 h 21"/>
                <a:gd name="T18" fmla="*/ 9 w 21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9" y="21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4"/>
                    <a:pt x="5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6" y="1"/>
                    <a:pt x="21" y="6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7"/>
                    <a:pt x="15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061566" y="2800086"/>
              <a:ext cx="148992" cy="140558"/>
            </a:xfrm>
            <a:custGeom>
              <a:avLst/>
              <a:gdLst>
                <a:gd name="T0" fmla="*/ 7 w 22"/>
                <a:gd name="T1" fmla="*/ 20 h 21"/>
                <a:gd name="T2" fmla="*/ 2 w 22"/>
                <a:gd name="T3" fmla="*/ 7 h 21"/>
                <a:gd name="T4" fmla="*/ 2 w 22"/>
                <a:gd name="T5" fmla="*/ 7 h 21"/>
                <a:gd name="T6" fmla="*/ 15 w 22"/>
                <a:gd name="T7" fmla="*/ 2 h 21"/>
                <a:gd name="T8" fmla="*/ 15 w 22"/>
                <a:gd name="T9" fmla="*/ 2 h 21"/>
                <a:gd name="T10" fmla="*/ 20 w 22"/>
                <a:gd name="T11" fmla="*/ 15 h 21"/>
                <a:gd name="T12" fmla="*/ 20 w 22"/>
                <a:gd name="T13" fmla="*/ 15 h 21"/>
                <a:gd name="T14" fmla="*/ 11 w 22"/>
                <a:gd name="T15" fmla="*/ 21 h 21"/>
                <a:gd name="T16" fmla="*/ 11 w 22"/>
                <a:gd name="T17" fmla="*/ 21 h 21"/>
                <a:gd name="T18" fmla="*/ 7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7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4"/>
                    <a:pt x="22" y="10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9" y="21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6" name="Freeform 42"/>
            <p:cNvSpPr/>
            <p:nvPr/>
          </p:nvSpPr>
          <p:spPr bwMode="auto">
            <a:xfrm>
              <a:off x="1176822" y="2606116"/>
              <a:ext cx="146180" cy="140558"/>
            </a:xfrm>
            <a:custGeom>
              <a:avLst/>
              <a:gdLst>
                <a:gd name="T0" fmla="*/ 5 w 22"/>
                <a:gd name="T1" fmla="*/ 19 h 21"/>
                <a:gd name="T2" fmla="*/ 3 w 22"/>
                <a:gd name="T3" fmla="*/ 5 h 21"/>
                <a:gd name="T4" fmla="*/ 3 w 22"/>
                <a:gd name="T5" fmla="*/ 5 h 21"/>
                <a:gd name="T6" fmla="*/ 3 w 22"/>
                <a:gd name="T7" fmla="*/ 5 h 21"/>
                <a:gd name="T8" fmla="*/ 3 w 22"/>
                <a:gd name="T9" fmla="*/ 5 h 21"/>
                <a:gd name="T10" fmla="*/ 17 w 22"/>
                <a:gd name="T11" fmla="*/ 3 h 21"/>
                <a:gd name="T12" fmla="*/ 17 w 22"/>
                <a:gd name="T13" fmla="*/ 3 h 21"/>
                <a:gd name="T14" fmla="*/ 19 w 22"/>
                <a:gd name="T15" fmla="*/ 17 h 21"/>
                <a:gd name="T16" fmla="*/ 19 w 22"/>
                <a:gd name="T17" fmla="*/ 17 h 21"/>
                <a:gd name="T18" fmla="*/ 11 w 22"/>
                <a:gd name="T19" fmla="*/ 21 h 21"/>
                <a:gd name="T20" fmla="*/ 11 w 22"/>
                <a:gd name="T21" fmla="*/ 21 h 21"/>
                <a:gd name="T22" fmla="*/ 5 w 22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5" y="19"/>
                  </a:moveTo>
                  <a:cubicBezTo>
                    <a:pt x="1" y="15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2" y="7"/>
                    <a:pt x="22" y="13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20"/>
                    <a:pt x="14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7" y="20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7" name="Freeform 43"/>
            <p:cNvSpPr/>
            <p:nvPr/>
          </p:nvSpPr>
          <p:spPr bwMode="auto">
            <a:xfrm>
              <a:off x="1345492" y="2451501"/>
              <a:ext cx="146180" cy="140558"/>
            </a:xfrm>
            <a:custGeom>
              <a:avLst/>
              <a:gdLst>
                <a:gd name="T0" fmla="*/ 3 w 22"/>
                <a:gd name="T1" fmla="*/ 17 h 21"/>
                <a:gd name="T2" fmla="*/ 5 w 22"/>
                <a:gd name="T3" fmla="*/ 3 h 21"/>
                <a:gd name="T4" fmla="*/ 5 w 22"/>
                <a:gd name="T5" fmla="*/ 3 h 21"/>
                <a:gd name="T6" fmla="*/ 19 w 22"/>
                <a:gd name="T7" fmla="*/ 6 h 21"/>
                <a:gd name="T8" fmla="*/ 19 w 22"/>
                <a:gd name="T9" fmla="*/ 6 h 21"/>
                <a:gd name="T10" fmla="*/ 17 w 22"/>
                <a:gd name="T11" fmla="*/ 20 h 21"/>
                <a:gd name="T12" fmla="*/ 17 w 22"/>
                <a:gd name="T13" fmla="*/ 20 h 21"/>
                <a:gd name="T14" fmla="*/ 11 w 22"/>
                <a:gd name="T15" fmla="*/ 21 h 21"/>
                <a:gd name="T16" fmla="*/ 11 w 22"/>
                <a:gd name="T17" fmla="*/ 21 h 21"/>
                <a:gd name="T18" fmla="*/ 3 w 22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3" y="17"/>
                  </a:moveTo>
                  <a:cubicBezTo>
                    <a:pt x="0" y="13"/>
                    <a:pt x="1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2" y="11"/>
                    <a:pt x="21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1"/>
                    <a:pt x="13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1545086" y="2355922"/>
              <a:ext cx="148992" cy="140558"/>
            </a:xfrm>
            <a:custGeom>
              <a:avLst/>
              <a:gdLst>
                <a:gd name="T0" fmla="*/ 2 w 22"/>
                <a:gd name="T1" fmla="*/ 14 h 21"/>
                <a:gd name="T2" fmla="*/ 8 w 22"/>
                <a:gd name="T3" fmla="*/ 2 h 21"/>
                <a:gd name="T4" fmla="*/ 8 w 22"/>
                <a:gd name="T5" fmla="*/ 2 h 21"/>
                <a:gd name="T6" fmla="*/ 21 w 22"/>
                <a:gd name="T7" fmla="*/ 8 h 21"/>
                <a:gd name="T8" fmla="*/ 21 w 22"/>
                <a:gd name="T9" fmla="*/ 8 h 21"/>
                <a:gd name="T10" fmla="*/ 14 w 22"/>
                <a:gd name="T11" fmla="*/ 21 h 21"/>
                <a:gd name="T12" fmla="*/ 14 w 22"/>
                <a:gd name="T13" fmla="*/ 21 h 21"/>
                <a:gd name="T14" fmla="*/ 11 w 22"/>
                <a:gd name="T15" fmla="*/ 21 h 21"/>
                <a:gd name="T16" fmla="*/ 11 w 22"/>
                <a:gd name="T17" fmla="*/ 21 h 21"/>
                <a:gd name="T18" fmla="*/ 2 w 22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2" y="14"/>
                  </a:moveTo>
                  <a:cubicBezTo>
                    <a:pt x="0" y="9"/>
                    <a:pt x="3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4" y="0"/>
                    <a:pt x="19" y="3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3"/>
                    <a:pt x="19" y="19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2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1"/>
                    <a:pt x="3" y="18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69" name="Freeform 45"/>
            <p:cNvSpPr/>
            <p:nvPr/>
          </p:nvSpPr>
          <p:spPr bwMode="auto">
            <a:xfrm>
              <a:off x="1781223" y="2322188"/>
              <a:ext cx="132126" cy="143370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0"/>
                    <a:pt x="13" y="0"/>
                    <a:pt x="17" y="4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2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0" name="Freeform 46"/>
            <p:cNvSpPr/>
            <p:nvPr/>
          </p:nvSpPr>
          <p:spPr bwMode="auto">
            <a:xfrm>
              <a:off x="1781223" y="2322188"/>
              <a:ext cx="132126" cy="143370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0"/>
                    <a:pt x="13" y="0"/>
                    <a:pt x="17" y="4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2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1" name="Freeform 47"/>
            <p:cNvSpPr/>
            <p:nvPr/>
          </p:nvSpPr>
          <p:spPr bwMode="auto">
            <a:xfrm>
              <a:off x="2391245" y="2639848"/>
              <a:ext cx="146180" cy="140558"/>
            </a:xfrm>
            <a:custGeom>
              <a:avLst/>
              <a:gdLst>
                <a:gd name="T0" fmla="*/ 3 w 22"/>
                <a:gd name="T1" fmla="*/ 17 h 21"/>
                <a:gd name="T2" fmla="*/ 5 w 22"/>
                <a:gd name="T3" fmla="*/ 3 h 21"/>
                <a:gd name="T4" fmla="*/ 5 w 22"/>
                <a:gd name="T5" fmla="*/ 3 h 21"/>
                <a:gd name="T6" fmla="*/ 19 w 22"/>
                <a:gd name="T7" fmla="*/ 5 h 21"/>
                <a:gd name="T8" fmla="*/ 19 w 22"/>
                <a:gd name="T9" fmla="*/ 5 h 21"/>
                <a:gd name="T10" fmla="*/ 17 w 22"/>
                <a:gd name="T11" fmla="*/ 19 h 21"/>
                <a:gd name="T12" fmla="*/ 17 w 22"/>
                <a:gd name="T13" fmla="*/ 19 h 21"/>
                <a:gd name="T14" fmla="*/ 11 w 22"/>
                <a:gd name="T15" fmla="*/ 21 h 21"/>
                <a:gd name="T16" fmla="*/ 11 w 22"/>
                <a:gd name="T17" fmla="*/ 21 h 21"/>
                <a:gd name="T18" fmla="*/ 3 w 22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6" y="1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2" y="10"/>
                    <a:pt x="21" y="16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5" y="20"/>
                    <a:pt x="13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2" name="Freeform 48"/>
            <p:cNvSpPr/>
            <p:nvPr/>
          </p:nvSpPr>
          <p:spPr bwMode="auto">
            <a:xfrm>
              <a:off x="2216953" y="2471179"/>
              <a:ext cx="154614" cy="140558"/>
            </a:xfrm>
            <a:custGeom>
              <a:avLst/>
              <a:gdLst>
                <a:gd name="T0" fmla="*/ 6 w 23"/>
                <a:gd name="T1" fmla="*/ 19 h 21"/>
                <a:gd name="T2" fmla="*/ 6 w 23"/>
                <a:gd name="T3" fmla="*/ 19 h 21"/>
                <a:gd name="T4" fmla="*/ 4 w 23"/>
                <a:gd name="T5" fmla="*/ 5 h 21"/>
                <a:gd name="T6" fmla="*/ 4 w 23"/>
                <a:gd name="T7" fmla="*/ 5 h 21"/>
                <a:gd name="T8" fmla="*/ 18 w 23"/>
                <a:gd name="T9" fmla="*/ 3 h 21"/>
                <a:gd name="T10" fmla="*/ 18 w 23"/>
                <a:gd name="T11" fmla="*/ 3 h 21"/>
                <a:gd name="T12" fmla="*/ 20 w 23"/>
                <a:gd name="T13" fmla="*/ 17 h 21"/>
                <a:gd name="T14" fmla="*/ 20 w 23"/>
                <a:gd name="T15" fmla="*/ 17 h 21"/>
                <a:gd name="T16" fmla="*/ 12 w 23"/>
                <a:gd name="T17" fmla="*/ 21 h 21"/>
                <a:gd name="T18" fmla="*/ 12 w 23"/>
                <a:gd name="T19" fmla="*/ 21 h 21"/>
                <a:gd name="T20" fmla="*/ 6 w 23"/>
                <a:gd name="T2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7" y="1"/>
                    <a:pt x="13" y="0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6"/>
                    <a:pt x="23" y="12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" y="19"/>
                    <a:pt x="15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1"/>
                    <a:pt x="8" y="2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3" name="Freeform 49"/>
            <p:cNvSpPr/>
            <p:nvPr/>
          </p:nvSpPr>
          <p:spPr bwMode="auto">
            <a:xfrm>
              <a:off x="2008927" y="2364355"/>
              <a:ext cx="146180" cy="140558"/>
            </a:xfrm>
            <a:custGeom>
              <a:avLst/>
              <a:gdLst>
                <a:gd name="T0" fmla="*/ 8 w 22"/>
                <a:gd name="T1" fmla="*/ 20 h 21"/>
                <a:gd name="T2" fmla="*/ 1 w 22"/>
                <a:gd name="T3" fmla="*/ 8 h 21"/>
                <a:gd name="T4" fmla="*/ 1 w 22"/>
                <a:gd name="T5" fmla="*/ 8 h 21"/>
                <a:gd name="T6" fmla="*/ 14 w 22"/>
                <a:gd name="T7" fmla="*/ 1 h 21"/>
                <a:gd name="T8" fmla="*/ 14 w 22"/>
                <a:gd name="T9" fmla="*/ 1 h 21"/>
                <a:gd name="T10" fmla="*/ 20 w 22"/>
                <a:gd name="T11" fmla="*/ 14 h 21"/>
                <a:gd name="T12" fmla="*/ 20 w 22"/>
                <a:gd name="T13" fmla="*/ 14 h 21"/>
                <a:gd name="T14" fmla="*/ 11 w 22"/>
                <a:gd name="T15" fmla="*/ 21 h 21"/>
                <a:gd name="T16" fmla="*/ 11 w 22"/>
                <a:gd name="T17" fmla="*/ 21 h 21"/>
                <a:gd name="T18" fmla="*/ 8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8" y="20"/>
                  </a:moveTo>
                  <a:cubicBezTo>
                    <a:pt x="3" y="18"/>
                    <a:pt x="0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2"/>
                    <a:pt x="9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9" y="3"/>
                    <a:pt x="22" y="9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8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9" y="20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4" name="Freeform 50"/>
            <p:cNvSpPr/>
            <p:nvPr/>
          </p:nvSpPr>
          <p:spPr bwMode="auto">
            <a:xfrm>
              <a:off x="2503692" y="2853497"/>
              <a:ext cx="134936" cy="140558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3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910471" y="1500023"/>
            <a:ext cx="1248156" cy="1664208"/>
            <a:chOff x="3843572" y="2322188"/>
            <a:chExt cx="1664208" cy="1664208"/>
          </a:xfrm>
          <a:solidFill>
            <a:srgbClr val="E7E6E6"/>
          </a:solidFill>
        </p:grpSpPr>
        <p:sp>
          <p:nvSpPr>
            <p:cNvPr id="76" name="Freeform 28"/>
            <p:cNvSpPr/>
            <p:nvPr/>
          </p:nvSpPr>
          <p:spPr bwMode="auto">
            <a:xfrm>
              <a:off x="5330677" y="2853497"/>
              <a:ext cx="134936" cy="140558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3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7" name="Freeform 29"/>
            <p:cNvSpPr/>
            <p:nvPr/>
          </p:nvSpPr>
          <p:spPr bwMode="auto">
            <a:xfrm>
              <a:off x="4686921" y="3854270"/>
              <a:ext cx="140558" cy="132126"/>
            </a:xfrm>
            <a:custGeom>
              <a:avLst/>
              <a:gdLst>
                <a:gd name="T0" fmla="*/ 0 w 21"/>
                <a:gd name="T1" fmla="*/ 12 h 20"/>
                <a:gd name="T2" fmla="*/ 9 w 21"/>
                <a:gd name="T3" fmla="*/ 1 h 20"/>
                <a:gd name="T4" fmla="*/ 9 w 21"/>
                <a:gd name="T5" fmla="*/ 1 h 20"/>
                <a:gd name="T6" fmla="*/ 20 w 21"/>
                <a:gd name="T7" fmla="*/ 9 h 20"/>
                <a:gd name="T8" fmla="*/ 20 w 21"/>
                <a:gd name="T9" fmla="*/ 9 h 20"/>
                <a:gd name="T10" fmla="*/ 11 w 21"/>
                <a:gd name="T11" fmla="*/ 20 h 20"/>
                <a:gd name="T12" fmla="*/ 11 w 21"/>
                <a:gd name="T13" fmla="*/ 20 h 20"/>
                <a:gd name="T14" fmla="*/ 10 w 21"/>
                <a:gd name="T15" fmla="*/ 20 h 20"/>
                <a:gd name="T16" fmla="*/ 10 w 21"/>
                <a:gd name="T17" fmla="*/ 20 h 20"/>
                <a:gd name="T18" fmla="*/ 0 w 21"/>
                <a:gd name="T1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0">
                  <a:moveTo>
                    <a:pt x="0" y="12"/>
                  </a:moveTo>
                  <a:cubicBezTo>
                    <a:pt x="0" y="6"/>
                    <a:pt x="4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15"/>
                    <a:pt x="17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1" y="1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8" name="Freeform 30"/>
            <p:cNvSpPr/>
            <p:nvPr/>
          </p:nvSpPr>
          <p:spPr bwMode="auto">
            <a:xfrm>
              <a:off x="4459216" y="3840215"/>
              <a:ext cx="148992" cy="140558"/>
            </a:xfrm>
            <a:custGeom>
              <a:avLst/>
              <a:gdLst>
                <a:gd name="T0" fmla="*/ 9 w 22"/>
                <a:gd name="T1" fmla="*/ 21 h 21"/>
                <a:gd name="T2" fmla="*/ 1 w 22"/>
                <a:gd name="T3" fmla="*/ 9 h 21"/>
                <a:gd name="T4" fmla="*/ 1 w 22"/>
                <a:gd name="T5" fmla="*/ 9 h 21"/>
                <a:gd name="T6" fmla="*/ 13 w 22"/>
                <a:gd name="T7" fmla="*/ 1 h 21"/>
                <a:gd name="T8" fmla="*/ 13 w 22"/>
                <a:gd name="T9" fmla="*/ 1 h 21"/>
                <a:gd name="T10" fmla="*/ 21 w 22"/>
                <a:gd name="T11" fmla="*/ 13 h 21"/>
                <a:gd name="T12" fmla="*/ 21 w 22"/>
                <a:gd name="T13" fmla="*/ 13 h 21"/>
                <a:gd name="T14" fmla="*/ 11 w 22"/>
                <a:gd name="T15" fmla="*/ 21 h 21"/>
                <a:gd name="T16" fmla="*/ 11 w 22"/>
                <a:gd name="T17" fmla="*/ 21 h 21"/>
                <a:gd name="T18" fmla="*/ 9 w 22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9" y="21"/>
                  </a:moveTo>
                  <a:cubicBezTo>
                    <a:pt x="4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8" y="2"/>
                    <a:pt x="22" y="8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8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79" name="Freeform 31"/>
            <p:cNvSpPr/>
            <p:nvPr/>
          </p:nvSpPr>
          <p:spPr bwMode="auto">
            <a:xfrm>
              <a:off x="4894947" y="3792425"/>
              <a:ext cx="154614" cy="140558"/>
            </a:xfrm>
            <a:custGeom>
              <a:avLst/>
              <a:gdLst>
                <a:gd name="T0" fmla="*/ 3 w 23"/>
                <a:gd name="T1" fmla="*/ 15 h 21"/>
                <a:gd name="T2" fmla="*/ 8 w 23"/>
                <a:gd name="T3" fmla="*/ 2 h 21"/>
                <a:gd name="T4" fmla="*/ 8 w 23"/>
                <a:gd name="T5" fmla="*/ 2 h 21"/>
                <a:gd name="T6" fmla="*/ 21 w 23"/>
                <a:gd name="T7" fmla="*/ 7 h 21"/>
                <a:gd name="T8" fmla="*/ 21 w 23"/>
                <a:gd name="T9" fmla="*/ 7 h 21"/>
                <a:gd name="T10" fmla="*/ 16 w 23"/>
                <a:gd name="T11" fmla="*/ 20 h 21"/>
                <a:gd name="T12" fmla="*/ 16 w 23"/>
                <a:gd name="T13" fmla="*/ 20 h 21"/>
                <a:gd name="T14" fmla="*/ 16 w 23"/>
                <a:gd name="T15" fmla="*/ 20 h 21"/>
                <a:gd name="T16" fmla="*/ 16 w 23"/>
                <a:gd name="T17" fmla="*/ 20 h 21"/>
                <a:gd name="T18" fmla="*/ 12 w 23"/>
                <a:gd name="T19" fmla="*/ 21 h 21"/>
                <a:gd name="T20" fmla="*/ 12 w 23"/>
                <a:gd name="T21" fmla="*/ 21 h 21"/>
                <a:gd name="T22" fmla="*/ 3 w 23"/>
                <a:gd name="T2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3" y="15"/>
                  </a:move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2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12"/>
                    <a:pt x="21" y="18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8" y="21"/>
                    <a:pt x="4" y="19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0" name="Freeform 32"/>
            <p:cNvSpPr/>
            <p:nvPr/>
          </p:nvSpPr>
          <p:spPr bwMode="auto">
            <a:xfrm>
              <a:off x="4245568" y="3767126"/>
              <a:ext cx="146180" cy="140558"/>
            </a:xfrm>
            <a:custGeom>
              <a:avLst/>
              <a:gdLst>
                <a:gd name="T0" fmla="*/ 6 w 22"/>
                <a:gd name="T1" fmla="*/ 20 h 21"/>
                <a:gd name="T2" fmla="*/ 2 w 22"/>
                <a:gd name="T3" fmla="*/ 7 h 21"/>
                <a:gd name="T4" fmla="*/ 2 w 22"/>
                <a:gd name="T5" fmla="*/ 7 h 21"/>
                <a:gd name="T6" fmla="*/ 16 w 22"/>
                <a:gd name="T7" fmla="*/ 2 h 21"/>
                <a:gd name="T8" fmla="*/ 16 w 22"/>
                <a:gd name="T9" fmla="*/ 2 h 21"/>
                <a:gd name="T10" fmla="*/ 20 w 22"/>
                <a:gd name="T11" fmla="*/ 16 h 21"/>
                <a:gd name="T12" fmla="*/ 20 w 22"/>
                <a:gd name="T13" fmla="*/ 16 h 21"/>
                <a:gd name="T14" fmla="*/ 11 w 22"/>
                <a:gd name="T15" fmla="*/ 21 h 21"/>
                <a:gd name="T16" fmla="*/ 11 w 22"/>
                <a:gd name="T17" fmla="*/ 21 h 21"/>
                <a:gd name="T18" fmla="*/ 6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6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0" y="5"/>
                    <a:pt x="22" y="11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8" y="21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1" name="Freeform 33"/>
            <p:cNvSpPr/>
            <p:nvPr/>
          </p:nvSpPr>
          <p:spPr bwMode="auto">
            <a:xfrm>
              <a:off x="5091729" y="3671545"/>
              <a:ext cx="146180" cy="140558"/>
            </a:xfrm>
            <a:custGeom>
              <a:avLst/>
              <a:gdLst>
                <a:gd name="T0" fmla="*/ 4 w 22"/>
                <a:gd name="T1" fmla="*/ 18 h 21"/>
                <a:gd name="T2" fmla="*/ 5 w 22"/>
                <a:gd name="T3" fmla="*/ 4 h 21"/>
                <a:gd name="T4" fmla="*/ 5 w 22"/>
                <a:gd name="T5" fmla="*/ 4 h 21"/>
                <a:gd name="T6" fmla="*/ 19 w 22"/>
                <a:gd name="T7" fmla="*/ 5 h 21"/>
                <a:gd name="T8" fmla="*/ 19 w 22"/>
                <a:gd name="T9" fmla="*/ 5 h 21"/>
                <a:gd name="T10" fmla="*/ 18 w 22"/>
                <a:gd name="T11" fmla="*/ 19 h 21"/>
                <a:gd name="T12" fmla="*/ 18 w 22"/>
                <a:gd name="T13" fmla="*/ 19 h 21"/>
                <a:gd name="T14" fmla="*/ 11 w 22"/>
                <a:gd name="T15" fmla="*/ 21 h 21"/>
                <a:gd name="T16" fmla="*/ 11 w 22"/>
                <a:gd name="T17" fmla="*/ 21 h 21"/>
                <a:gd name="T18" fmla="*/ 4 w 22"/>
                <a:gd name="T1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4" y="18"/>
                  </a:moveTo>
                  <a:cubicBezTo>
                    <a:pt x="0" y="13"/>
                    <a:pt x="1" y="7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0"/>
                    <a:pt x="15" y="1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2" y="9"/>
                    <a:pt x="22" y="15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6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2" name="Freeform 34"/>
            <p:cNvSpPr/>
            <p:nvPr/>
          </p:nvSpPr>
          <p:spPr bwMode="auto">
            <a:xfrm>
              <a:off x="4062842" y="3637812"/>
              <a:ext cx="148992" cy="134935"/>
            </a:xfrm>
            <a:custGeom>
              <a:avLst/>
              <a:gdLst>
                <a:gd name="T0" fmla="*/ 4 w 22"/>
                <a:gd name="T1" fmla="*/ 18 h 20"/>
                <a:gd name="T2" fmla="*/ 4 w 22"/>
                <a:gd name="T3" fmla="*/ 18 h 20"/>
                <a:gd name="T4" fmla="*/ 4 w 22"/>
                <a:gd name="T5" fmla="*/ 18 h 20"/>
                <a:gd name="T6" fmla="*/ 4 w 22"/>
                <a:gd name="T7" fmla="*/ 4 h 20"/>
                <a:gd name="T8" fmla="*/ 4 w 22"/>
                <a:gd name="T9" fmla="*/ 4 h 20"/>
                <a:gd name="T10" fmla="*/ 18 w 22"/>
                <a:gd name="T11" fmla="*/ 3 h 20"/>
                <a:gd name="T12" fmla="*/ 18 w 22"/>
                <a:gd name="T13" fmla="*/ 3 h 20"/>
                <a:gd name="T14" fmla="*/ 18 w 22"/>
                <a:gd name="T15" fmla="*/ 18 h 20"/>
                <a:gd name="T16" fmla="*/ 18 w 22"/>
                <a:gd name="T17" fmla="*/ 18 h 20"/>
                <a:gd name="T18" fmla="*/ 11 w 22"/>
                <a:gd name="T19" fmla="*/ 20 h 20"/>
                <a:gd name="T20" fmla="*/ 11 w 22"/>
                <a:gd name="T21" fmla="*/ 20 h 20"/>
                <a:gd name="T22" fmla="*/ 4 w 22"/>
                <a:gd name="T2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0"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7"/>
                    <a:pt x="22" y="14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6" y="20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3" name="Freeform 35"/>
            <p:cNvSpPr/>
            <p:nvPr/>
          </p:nvSpPr>
          <p:spPr bwMode="auto">
            <a:xfrm>
              <a:off x="5237909" y="3505687"/>
              <a:ext cx="154614" cy="140558"/>
            </a:xfrm>
            <a:custGeom>
              <a:avLst/>
              <a:gdLst>
                <a:gd name="T0" fmla="*/ 6 w 23"/>
                <a:gd name="T1" fmla="*/ 19 h 21"/>
                <a:gd name="T2" fmla="*/ 3 w 23"/>
                <a:gd name="T3" fmla="*/ 6 h 21"/>
                <a:gd name="T4" fmla="*/ 3 w 23"/>
                <a:gd name="T5" fmla="*/ 6 h 21"/>
                <a:gd name="T6" fmla="*/ 17 w 23"/>
                <a:gd name="T7" fmla="*/ 3 h 21"/>
                <a:gd name="T8" fmla="*/ 17 w 23"/>
                <a:gd name="T9" fmla="*/ 3 h 21"/>
                <a:gd name="T10" fmla="*/ 20 w 23"/>
                <a:gd name="T11" fmla="*/ 16 h 21"/>
                <a:gd name="T12" fmla="*/ 20 w 23"/>
                <a:gd name="T13" fmla="*/ 16 h 21"/>
                <a:gd name="T14" fmla="*/ 20 w 23"/>
                <a:gd name="T15" fmla="*/ 16 h 21"/>
                <a:gd name="T16" fmla="*/ 20 w 23"/>
                <a:gd name="T17" fmla="*/ 16 h 21"/>
                <a:gd name="T18" fmla="*/ 11 w 23"/>
                <a:gd name="T19" fmla="*/ 21 h 21"/>
                <a:gd name="T20" fmla="*/ 11 w 23"/>
                <a:gd name="T21" fmla="*/ 21 h 21"/>
                <a:gd name="T22" fmla="*/ 6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1" y="16"/>
                    <a:pt x="0" y="10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1"/>
                    <a:pt x="12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1" y="6"/>
                    <a:pt x="23" y="12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8" y="2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4" name="Freeform 36"/>
            <p:cNvSpPr/>
            <p:nvPr/>
          </p:nvSpPr>
          <p:spPr bwMode="auto">
            <a:xfrm>
              <a:off x="3922285" y="3449464"/>
              <a:ext cx="154614" cy="148992"/>
            </a:xfrm>
            <a:custGeom>
              <a:avLst/>
              <a:gdLst>
                <a:gd name="T0" fmla="*/ 3 w 23"/>
                <a:gd name="T1" fmla="*/ 17 h 22"/>
                <a:gd name="T2" fmla="*/ 7 w 23"/>
                <a:gd name="T3" fmla="*/ 3 h 22"/>
                <a:gd name="T4" fmla="*/ 7 w 23"/>
                <a:gd name="T5" fmla="*/ 3 h 22"/>
                <a:gd name="T6" fmla="*/ 20 w 23"/>
                <a:gd name="T7" fmla="*/ 7 h 22"/>
                <a:gd name="T8" fmla="*/ 20 w 23"/>
                <a:gd name="T9" fmla="*/ 7 h 22"/>
                <a:gd name="T10" fmla="*/ 16 w 23"/>
                <a:gd name="T11" fmla="*/ 21 h 22"/>
                <a:gd name="T12" fmla="*/ 16 w 23"/>
                <a:gd name="T13" fmla="*/ 21 h 22"/>
                <a:gd name="T14" fmla="*/ 12 w 23"/>
                <a:gd name="T15" fmla="*/ 22 h 22"/>
                <a:gd name="T16" fmla="*/ 12 w 23"/>
                <a:gd name="T17" fmla="*/ 22 h 22"/>
                <a:gd name="T18" fmla="*/ 3 w 23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3" y="17"/>
                  </a:moveTo>
                  <a:cubicBezTo>
                    <a:pt x="0" y="12"/>
                    <a:pt x="2" y="6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2" y="0"/>
                    <a:pt x="18" y="2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2"/>
                    <a:pt x="21" y="18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3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22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5" name="Freeform 37"/>
            <p:cNvSpPr/>
            <p:nvPr/>
          </p:nvSpPr>
          <p:spPr bwMode="auto">
            <a:xfrm>
              <a:off x="5330677" y="3297661"/>
              <a:ext cx="148992" cy="140558"/>
            </a:xfrm>
            <a:custGeom>
              <a:avLst/>
              <a:gdLst>
                <a:gd name="T0" fmla="*/ 9 w 22"/>
                <a:gd name="T1" fmla="*/ 21 h 21"/>
                <a:gd name="T2" fmla="*/ 2 w 22"/>
                <a:gd name="T3" fmla="*/ 9 h 21"/>
                <a:gd name="T4" fmla="*/ 2 w 22"/>
                <a:gd name="T5" fmla="*/ 9 h 21"/>
                <a:gd name="T6" fmla="*/ 14 w 22"/>
                <a:gd name="T7" fmla="*/ 2 h 21"/>
                <a:gd name="T8" fmla="*/ 14 w 22"/>
                <a:gd name="T9" fmla="*/ 2 h 21"/>
                <a:gd name="T10" fmla="*/ 21 w 22"/>
                <a:gd name="T11" fmla="*/ 14 h 21"/>
                <a:gd name="T12" fmla="*/ 21 w 22"/>
                <a:gd name="T13" fmla="*/ 14 h 21"/>
                <a:gd name="T14" fmla="*/ 21 w 22"/>
                <a:gd name="T15" fmla="*/ 14 h 21"/>
                <a:gd name="T16" fmla="*/ 21 w 22"/>
                <a:gd name="T17" fmla="*/ 14 h 21"/>
                <a:gd name="T18" fmla="*/ 11 w 22"/>
                <a:gd name="T19" fmla="*/ 21 h 21"/>
                <a:gd name="T20" fmla="*/ 11 w 22"/>
                <a:gd name="T21" fmla="*/ 21 h 21"/>
                <a:gd name="T22" fmla="*/ 9 w 2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9" y="21"/>
                  </a:moveTo>
                  <a:cubicBezTo>
                    <a:pt x="3" y="19"/>
                    <a:pt x="0" y="14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3"/>
                    <a:pt x="9" y="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9" y="3"/>
                    <a:pt x="22" y="9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8"/>
                    <a:pt x="16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6" name="Freeform 38"/>
            <p:cNvSpPr/>
            <p:nvPr/>
          </p:nvSpPr>
          <p:spPr bwMode="auto">
            <a:xfrm>
              <a:off x="3849194" y="3241438"/>
              <a:ext cx="148992" cy="143370"/>
            </a:xfrm>
            <a:custGeom>
              <a:avLst/>
              <a:gdLst>
                <a:gd name="T0" fmla="*/ 1 w 22"/>
                <a:gd name="T1" fmla="*/ 13 h 21"/>
                <a:gd name="T2" fmla="*/ 9 w 22"/>
                <a:gd name="T3" fmla="*/ 1 h 21"/>
                <a:gd name="T4" fmla="*/ 9 w 22"/>
                <a:gd name="T5" fmla="*/ 1 h 21"/>
                <a:gd name="T6" fmla="*/ 21 w 22"/>
                <a:gd name="T7" fmla="*/ 9 h 21"/>
                <a:gd name="T8" fmla="*/ 21 w 22"/>
                <a:gd name="T9" fmla="*/ 9 h 21"/>
                <a:gd name="T10" fmla="*/ 13 w 22"/>
                <a:gd name="T11" fmla="*/ 21 h 21"/>
                <a:gd name="T12" fmla="*/ 13 w 22"/>
                <a:gd name="T13" fmla="*/ 21 h 21"/>
                <a:gd name="T14" fmla="*/ 11 w 22"/>
                <a:gd name="T15" fmla="*/ 21 h 21"/>
                <a:gd name="T16" fmla="*/ 11 w 22"/>
                <a:gd name="T17" fmla="*/ 21 h 21"/>
                <a:gd name="T18" fmla="*/ 1 w 22"/>
                <a:gd name="T19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" y="13"/>
                  </a:moveTo>
                  <a:cubicBezTo>
                    <a:pt x="0" y="8"/>
                    <a:pt x="4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4" y="0"/>
                    <a:pt x="20" y="4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5"/>
                    <a:pt x="18" y="20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21"/>
                    <a:pt x="2" y="18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7" name="Freeform 39"/>
            <p:cNvSpPr/>
            <p:nvPr/>
          </p:nvSpPr>
          <p:spPr bwMode="auto">
            <a:xfrm>
              <a:off x="5372844" y="3081201"/>
              <a:ext cx="134936" cy="134935"/>
            </a:xfrm>
            <a:custGeom>
              <a:avLst/>
              <a:gdLst>
                <a:gd name="T0" fmla="*/ 0 w 20"/>
                <a:gd name="T1" fmla="*/ 10 h 20"/>
                <a:gd name="T2" fmla="*/ 0 w 20"/>
                <a:gd name="T3" fmla="*/ 10 h 20"/>
                <a:gd name="T4" fmla="*/ 9 w 20"/>
                <a:gd name="T5" fmla="*/ 0 h 20"/>
                <a:gd name="T6" fmla="*/ 9 w 20"/>
                <a:gd name="T7" fmla="*/ 0 h 20"/>
                <a:gd name="T8" fmla="*/ 20 w 20"/>
                <a:gd name="T9" fmla="*/ 10 h 20"/>
                <a:gd name="T10" fmla="*/ 20 w 20"/>
                <a:gd name="T11" fmla="*/ 10 h 20"/>
                <a:gd name="T12" fmla="*/ 10 w 20"/>
                <a:gd name="T13" fmla="*/ 20 h 20"/>
                <a:gd name="T14" fmla="*/ 10 w 20"/>
                <a:gd name="T15" fmla="*/ 20 h 20"/>
                <a:gd name="T16" fmla="*/ 10 w 20"/>
                <a:gd name="T17" fmla="*/ 20 h 20"/>
                <a:gd name="T18" fmla="*/ 10 w 20"/>
                <a:gd name="T19" fmla="*/ 20 h 20"/>
                <a:gd name="T20" fmla="*/ 0 w 2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5"/>
                    <a:pt x="15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8" name="Freeform 40"/>
            <p:cNvSpPr/>
            <p:nvPr/>
          </p:nvSpPr>
          <p:spPr bwMode="auto">
            <a:xfrm>
              <a:off x="3843572" y="3022166"/>
              <a:ext cx="140558" cy="140558"/>
            </a:xfrm>
            <a:custGeom>
              <a:avLst/>
              <a:gdLst>
                <a:gd name="T0" fmla="*/ 9 w 21"/>
                <a:gd name="T1" fmla="*/ 21 h 21"/>
                <a:gd name="T2" fmla="*/ 0 w 21"/>
                <a:gd name="T3" fmla="*/ 10 h 21"/>
                <a:gd name="T4" fmla="*/ 0 w 21"/>
                <a:gd name="T5" fmla="*/ 10 h 21"/>
                <a:gd name="T6" fmla="*/ 11 w 21"/>
                <a:gd name="T7" fmla="*/ 1 h 21"/>
                <a:gd name="T8" fmla="*/ 11 w 21"/>
                <a:gd name="T9" fmla="*/ 1 h 21"/>
                <a:gd name="T10" fmla="*/ 20 w 21"/>
                <a:gd name="T11" fmla="*/ 12 h 21"/>
                <a:gd name="T12" fmla="*/ 20 w 21"/>
                <a:gd name="T13" fmla="*/ 12 h 21"/>
                <a:gd name="T14" fmla="*/ 10 w 21"/>
                <a:gd name="T15" fmla="*/ 21 h 21"/>
                <a:gd name="T16" fmla="*/ 10 w 21"/>
                <a:gd name="T17" fmla="*/ 21 h 21"/>
                <a:gd name="T18" fmla="*/ 9 w 21"/>
                <a:gd name="T1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9" y="21"/>
                  </a:moveTo>
                  <a:cubicBezTo>
                    <a:pt x="4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4"/>
                    <a:pt x="5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6" y="1"/>
                    <a:pt x="21" y="6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7"/>
                    <a:pt x="15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89" name="Freeform 41"/>
            <p:cNvSpPr/>
            <p:nvPr/>
          </p:nvSpPr>
          <p:spPr bwMode="auto">
            <a:xfrm>
              <a:off x="3888551" y="2800086"/>
              <a:ext cx="148992" cy="140558"/>
            </a:xfrm>
            <a:custGeom>
              <a:avLst/>
              <a:gdLst>
                <a:gd name="T0" fmla="*/ 7 w 22"/>
                <a:gd name="T1" fmla="*/ 20 h 21"/>
                <a:gd name="T2" fmla="*/ 2 w 22"/>
                <a:gd name="T3" fmla="*/ 7 h 21"/>
                <a:gd name="T4" fmla="*/ 2 w 22"/>
                <a:gd name="T5" fmla="*/ 7 h 21"/>
                <a:gd name="T6" fmla="*/ 15 w 22"/>
                <a:gd name="T7" fmla="*/ 2 h 21"/>
                <a:gd name="T8" fmla="*/ 15 w 22"/>
                <a:gd name="T9" fmla="*/ 2 h 21"/>
                <a:gd name="T10" fmla="*/ 20 w 22"/>
                <a:gd name="T11" fmla="*/ 15 h 21"/>
                <a:gd name="T12" fmla="*/ 20 w 22"/>
                <a:gd name="T13" fmla="*/ 15 h 21"/>
                <a:gd name="T14" fmla="*/ 11 w 22"/>
                <a:gd name="T15" fmla="*/ 21 h 21"/>
                <a:gd name="T16" fmla="*/ 11 w 22"/>
                <a:gd name="T17" fmla="*/ 21 h 21"/>
                <a:gd name="T18" fmla="*/ 7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7" y="20"/>
                  </a:moveTo>
                  <a:cubicBezTo>
                    <a:pt x="2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4"/>
                    <a:pt x="22" y="10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9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9" y="21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0" name="Freeform 42"/>
            <p:cNvSpPr/>
            <p:nvPr/>
          </p:nvSpPr>
          <p:spPr bwMode="auto">
            <a:xfrm>
              <a:off x="4003807" y="2606116"/>
              <a:ext cx="146180" cy="140558"/>
            </a:xfrm>
            <a:custGeom>
              <a:avLst/>
              <a:gdLst>
                <a:gd name="T0" fmla="*/ 5 w 22"/>
                <a:gd name="T1" fmla="*/ 19 h 21"/>
                <a:gd name="T2" fmla="*/ 3 w 22"/>
                <a:gd name="T3" fmla="*/ 5 h 21"/>
                <a:gd name="T4" fmla="*/ 3 w 22"/>
                <a:gd name="T5" fmla="*/ 5 h 21"/>
                <a:gd name="T6" fmla="*/ 3 w 22"/>
                <a:gd name="T7" fmla="*/ 5 h 21"/>
                <a:gd name="T8" fmla="*/ 3 w 22"/>
                <a:gd name="T9" fmla="*/ 5 h 21"/>
                <a:gd name="T10" fmla="*/ 17 w 22"/>
                <a:gd name="T11" fmla="*/ 3 h 21"/>
                <a:gd name="T12" fmla="*/ 17 w 22"/>
                <a:gd name="T13" fmla="*/ 3 h 21"/>
                <a:gd name="T14" fmla="*/ 19 w 22"/>
                <a:gd name="T15" fmla="*/ 17 h 21"/>
                <a:gd name="T16" fmla="*/ 19 w 22"/>
                <a:gd name="T17" fmla="*/ 17 h 21"/>
                <a:gd name="T18" fmla="*/ 11 w 22"/>
                <a:gd name="T19" fmla="*/ 21 h 21"/>
                <a:gd name="T20" fmla="*/ 11 w 22"/>
                <a:gd name="T21" fmla="*/ 21 h 21"/>
                <a:gd name="T22" fmla="*/ 5 w 22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5" y="19"/>
                  </a:moveTo>
                  <a:cubicBezTo>
                    <a:pt x="1" y="15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2" y="7"/>
                    <a:pt x="22" y="13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20"/>
                    <a:pt x="14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21"/>
                    <a:pt x="7" y="20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1" name="Freeform 43"/>
            <p:cNvSpPr/>
            <p:nvPr/>
          </p:nvSpPr>
          <p:spPr bwMode="auto">
            <a:xfrm>
              <a:off x="4172477" y="2451501"/>
              <a:ext cx="146180" cy="140558"/>
            </a:xfrm>
            <a:custGeom>
              <a:avLst/>
              <a:gdLst>
                <a:gd name="T0" fmla="*/ 3 w 22"/>
                <a:gd name="T1" fmla="*/ 17 h 21"/>
                <a:gd name="T2" fmla="*/ 5 w 22"/>
                <a:gd name="T3" fmla="*/ 3 h 21"/>
                <a:gd name="T4" fmla="*/ 5 w 22"/>
                <a:gd name="T5" fmla="*/ 3 h 21"/>
                <a:gd name="T6" fmla="*/ 19 w 22"/>
                <a:gd name="T7" fmla="*/ 6 h 21"/>
                <a:gd name="T8" fmla="*/ 19 w 22"/>
                <a:gd name="T9" fmla="*/ 6 h 21"/>
                <a:gd name="T10" fmla="*/ 17 w 22"/>
                <a:gd name="T11" fmla="*/ 20 h 21"/>
                <a:gd name="T12" fmla="*/ 17 w 22"/>
                <a:gd name="T13" fmla="*/ 20 h 21"/>
                <a:gd name="T14" fmla="*/ 11 w 22"/>
                <a:gd name="T15" fmla="*/ 21 h 21"/>
                <a:gd name="T16" fmla="*/ 11 w 22"/>
                <a:gd name="T17" fmla="*/ 21 h 21"/>
                <a:gd name="T18" fmla="*/ 3 w 22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3" y="17"/>
                  </a:moveTo>
                  <a:cubicBezTo>
                    <a:pt x="0" y="13"/>
                    <a:pt x="1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2" y="11"/>
                    <a:pt x="21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1"/>
                    <a:pt x="13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2" name="Freeform 44"/>
            <p:cNvSpPr/>
            <p:nvPr/>
          </p:nvSpPr>
          <p:spPr bwMode="auto">
            <a:xfrm>
              <a:off x="4372071" y="2355922"/>
              <a:ext cx="148992" cy="140558"/>
            </a:xfrm>
            <a:custGeom>
              <a:avLst/>
              <a:gdLst>
                <a:gd name="T0" fmla="*/ 2 w 22"/>
                <a:gd name="T1" fmla="*/ 14 h 21"/>
                <a:gd name="T2" fmla="*/ 8 w 22"/>
                <a:gd name="T3" fmla="*/ 2 h 21"/>
                <a:gd name="T4" fmla="*/ 8 w 22"/>
                <a:gd name="T5" fmla="*/ 2 h 21"/>
                <a:gd name="T6" fmla="*/ 21 w 22"/>
                <a:gd name="T7" fmla="*/ 8 h 21"/>
                <a:gd name="T8" fmla="*/ 21 w 22"/>
                <a:gd name="T9" fmla="*/ 8 h 21"/>
                <a:gd name="T10" fmla="*/ 14 w 22"/>
                <a:gd name="T11" fmla="*/ 21 h 21"/>
                <a:gd name="T12" fmla="*/ 14 w 22"/>
                <a:gd name="T13" fmla="*/ 21 h 21"/>
                <a:gd name="T14" fmla="*/ 11 w 22"/>
                <a:gd name="T15" fmla="*/ 21 h 21"/>
                <a:gd name="T16" fmla="*/ 11 w 22"/>
                <a:gd name="T17" fmla="*/ 21 h 21"/>
                <a:gd name="T18" fmla="*/ 2 w 22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2" y="14"/>
                  </a:moveTo>
                  <a:cubicBezTo>
                    <a:pt x="0" y="9"/>
                    <a:pt x="3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4" y="0"/>
                    <a:pt x="19" y="3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3"/>
                    <a:pt x="19" y="19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2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1"/>
                    <a:pt x="3" y="18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3" name="Freeform 45"/>
            <p:cNvSpPr/>
            <p:nvPr/>
          </p:nvSpPr>
          <p:spPr bwMode="auto">
            <a:xfrm>
              <a:off x="4608208" y="2322188"/>
              <a:ext cx="132126" cy="143370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0"/>
                    <a:pt x="13" y="0"/>
                    <a:pt x="17" y="4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2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4" name="Freeform 46"/>
            <p:cNvSpPr/>
            <p:nvPr/>
          </p:nvSpPr>
          <p:spPr bwMode="auto">
            <a:xfrm>
              <a:off x="4608208" y="2322188"/>
              <a:ext cx="132126" cy="143370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6" y="0"/>
                    <a:pt x="13" y="0"/>
                    <a:pt x="17" y="4"/>
                  </a:cubicBezTo>
                  <a:cubicBezTo>
                    <a:pt x="19" y="6"/>
                    <a:pt x="20" y="9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2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5" name="Freeform 47"/>
            <p:cNvSpPr/>
            <p:nvPr/>
          </p:nvSpPr>
          <p:spPr bwMode="auto">
            <a:xfrm>
              <a:off x="5218230" y="2639848"/>
              <a:ext cx="146180" cy="140558"/>
            </a:xfrm>
            <a:custGeom>
              <a:avLst/>
              <a:gdLst>
                <a:gd name="T0" fmla="*/ 3 w 22"/>
                <a:gd name="T1" fmla="*/ 17 h 21"/>
                <a:gd name="T2" fmla="*/ 5 w 22"/>
                <a:gd name="T3" fmla="*/ 3 h 21"/>
                <a:gd name="T4" fmla="*/ 5 w 22"/>
                <a:gd name="T5" fmla="*/ 3 h 21"/>
                <a:gd name="T6" fmla="*/ 19 w 22"/>
                <a:gd name="T7" fmla="*/ 5 h 21"/>
                <a:gd name="T8" fmla="*/ 19 w 22"/>
                <a:gd name="T9" fmla="*/ 5 h 21"/>
                <a:gd name="T10" fmla="*/ 17 w 22"/>
                <a:gd name="T11" fmla="*/ 19 h 21"/>
                <a:gd name="T12" fmla="*/ 17 w 22"/>
                <a:gd name="T13" fmla="*/ 19 h 21"/>
                <a:gd name="T14" fmla="*/ 11 w 22"/>
                <a:gd name="T15" fmla="*/ 21 h 21"/>
                <a:gd name="T16" fmla="*/ 11 w 22"/>
                <a:gd name="T17" fmla="*/ 21 h 21"/>
                <a:gd name="T18" fmla="*/ 3 w 22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6" y="1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2" y="10"/>
                    <a:pt x="21" y="16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5" y="20"/>
                    <a:pt x="13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6" name="Freeform 48"/>
            <p:cNvSpPr/>
            <p:nvPr/>
          </p:nvSpPr>
          <p:spPr bwMode="auto">
            <a:xfrm>
              <a:off x="5043938" y="2471179"/>
              <a:ext cx="154614" cy="140558"/>
            </a:xfrm>
            <a:custGeom>
              <a:avLst/>
              <a:gdLst>
                <a:gd name="T0" fmla="*/ 6 w 23"/>
                <a:gd name="T1" fmla="*/ 19 h 21"/>
                <a:gd name="T2" fmla="*/ 6 w 23"/>
                <a:gd name="T3" fmla="*/ 19 h 21"/>
                <a:gd name="T4" fmla="*/ 4 w 23"/>
                <a:gd name="T5" fmla="*/ 5 h 21"/>
                <a:gd name="T6" fmla="*/ 4 w 23"/>
                <a:gd name="T7" fmla="*/ 5 h 21"/>
                <a:gd name="T8" fmla="*/ 18 w 23"/>
                <a:gd name="T9" fmla="*/ 3 h 21"/>
                <a:gd name="T10" fmla="*/ 18 w 23"/>
                <a:gd name="T11" fmla="*/ 3 h 21"/>
                <a:gd name="T12" fmla="*/ 20 w 23"/>
                <a:gd name="T13" fmla="*/ 17 h 21"/>
                <a:gd name="T14" fmla="*/ 20 w 23"/>
                <a:gd name="T15" fmla="*/ 17 h 21"/>
                <a:gd name="T16" fmla="*/ 12 w 23"/>
                <a:gd name="T17" fmla="*/ 21 h 21"/>
                <a:gd name="T18" fmla="*/ 12 w 23"/>
                <a:gd name="T19" fmla="*/ 21 h 21"/>
                <a:gd name="T20" fmla="*/ 6 w 23"/>
                <a:gd name="T2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1" y="16"/>
                    <a:pt x="0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7" y="1"/>
                    <a:pt x="13" y="0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6"/>
                    <a:pt x="23" y="12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" y="19"/>
                    <a:pt x="15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1"/>
                    <a:pt x="8" y="2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7" name="Freeform 49"/>
            <p:cNvSpPr/>
            <p:nvPr/>
          </p:nvSpPr>
          <p:spPr bwMode="auto">
            <a:xfrm>
              <a:off x="4835912" y="2364355"/>
              <a:ext cx="146180" cy="140558"/>
            </a:xfrm>
            <a:custGeom>
              <a:avLst/>
              <a:gdLst>
                <a:gd name="T0" fmla="*/ 8 w 22"/>
                <a:gd name="T1" fmla="*/ 20 h 21"/>
                <a:gd name="T2" fmla="*/ 1 w 22"/>
                <a:gd name="T3" fmla="*/ 8 h 21"/>
                <a:gd name="T4" fmla="*/ 1 w 22"/>
                <a:gd name="T5" fmla="*/ 8 h 21"/>
                <a:gd name="T6" fmla="*/ 14 w 22"/>
                <a:gd name="T7" fmla="*/ 1 h 21"/>
                <a:gd name="T8" fmla="*/ 14 w 22"/>
                <a:gd name="T9" fmla="*/ 1 h 21"/>
                <a:gd name="T10" fmla="*/ 20 w 22"/>
                <a:gd name="T11" fmla="*/ 14 h 21"/>
                <a:gd name="T12" fmla="*/ 20 w 22"/>
                <a:gd name="T13" fmla="*/ 14 h 21"/>
                <a:gd name="T14" fmla="*/ 11 w 22"/>
                <a:gd name="T15" fmla="*/ 21 h 21"/>
                <a:gd name="T16" fmla="*/ 11 w 22"/>
                <a:gd name="T17" fmla="*/ 21 h 21"/>
                <a:gd name="T18" fmla="*/ 8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8" y="20"/>
                  </a:moveTo>
                  <a:cubicBezTo>
                    <a:pt x="3" y="18"/>
                    <a:pt x="0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2"/>
                    <a:pt x="9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9" y="3"/>
                    <a:pt x="22" y="9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8"/>
                    <a:pt x="15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9" y="20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  <p:sp>
          <p:nvSpPr>
            <p:cNvPr id="98" name="Freeform 50"/>
            <p:cNvSpPr/>
            <p:nvPr/>
          </p:nvSpPr>
          <p:spPr bwMode="auto">
            <a:xfrm>
              <a:off x="5330677" y="2853497"/>
              <a:ext cx="134936" cy="140558"/>
            </a:xfrm>
            <a:custGeom>
              <a:avLst/>
              <a:gdLst>
                <a:gd name="T0" fmla="*/ 10 w 20"/>
                <a:gd name="T1" fmla="*/ 21 h 21"/>
                <a:gd name="T2" fmla="*/ 3 w 20"/>
                <a:gd name="T3" fmla="*/ 18 h 21"/>
                <a:gd name="T4" fmla="*/ 0 w 20"/>
                <a:gd name="T5" fmla="*/ 11 h 21"/>
                <a:gd name="T6" fmla="*/ 3 w 20"/>
                <a:gd name="T7" fmla="*/ 4 h 21"/>
                <a:gd name="T8" fmla="*/ 17 w 20"/>
                <a:gd name="T9" fmla="*/ 4 h 21"/>
                <a:gd name="T10" fmla="*/ 20 w 20"/>
                <a:gd name="T11" fmla="*/ 11 h 21"/>
                <a:gd name="T12" fmla="*/ 17 w 20"/>
                <a:gd name="T13" fmla="*/ 18 h 21"/>
                <a:gd name="T14" fmla="*/ 10 w 2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4"/>
                    <a:pt x="19" y="16"/>
                    <a:pt x="17" y="18"/>
                  </a:cubicBezTo>
                  <a:cubicBezTo>
                    <a:pt x="15" y="20"/>
                    <a:pt x="13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000000"/>
                </a:solidFill>
                <a:sym typeface="+mn-lt"/>
              </a:endParaRPr>
            </a:p>
          </p:txBody>
        </p:sp>
      </p:grpSp>
      <p:sp>
        <p:nvSpPr>
          <p:cNvPr id="123" name="Content Placeholder 2"/>
          <p:cNvSpPr txBox="1"/>
          <p:nvPr/>
        </p:nvSpPr>
        <p:spPr>
          <a:xfrm>
            <a:off x="2251904" y="2053114"/>
            <a:ext cx="924736" cy="45950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F74C4C"/>
                </a:solidFill>
                <a:sym typeface="+mn-lt"/>
              </a:rPr>
              <a:t>01</a:t>
            </a:r>
          </a:p>
        </p:txBody>
      </p:sp>
      <p:sp>
        <p:nvSpPr>
          <p:cNvPr id="124" name="Content Placeholder 2"/>
          <p:cNvSpPr txBox="1"/>
          <p:nvPr/>
        </p:nvSpPr>
        <p:spPr>
          <a:xfrm>
            <a:off x="5072183" y="2094770"/>
            <a:ext cx="924736" cy="45950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FF6A41"/>
                </a:solidFill>
                <a:sym typeface="+mn-lt"/>
              </a:rPr>
              <a:t>02</a:t>
            </a:r>
          </a:p>
        </p:txBody>
      </p:sp>
      <p:cxnSp>
        <p:nvCxnSpPr>
          <p:cNvPr id="127" name="Straight Connector 126"/>
          <p:cNvCxnSpPr/>
          <p:nvPr/>
        </p:nvCxnSpPr>
        <p:spPr>
          <a:xfrm>
            <a:off x="4191000" y="1533760"/>
            <a:ext cx="0" cy="383501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2082215" y="3505779"/>
            <a:ext cx="126411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4902494" y="3547435"/>
            <a:ext cx="126411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8" name="Content Placeholder 2"/>
          <p:cNvSpPr txBox="1"/>
          <p:nvPr/>
        </p:nvSpPr>
        <p:spPr>
          <a:xfrm>
            <a:off x="4419600" y="3624902"/>
            <a:ext cx="2809316" cy="216629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6600"/>
                </a:solidFill>
                <a:sym typeface="+mn-lt"/>
              </a:rPr>
              <a:t>Chuẩn bị bài: Tôn trọng phụ nữ (Tiết 1).</a:t>
            </a:r>
            <a:endParaRPr lang="en-US" sz="3200" b="1" i="1" dirty="0">
              <a:solidFill>
                <a:srgbClr val="FF6600"/>
              </a:solidFill>
              <a:sym typeface="+mn-lt"/>
            </a:endParaRPr>
          </a:p>
        </p:txBody>
      </p:sp>
      <p:sp>
        <p:nvSpPr>
          <p:cNvPr id="126" name="Content Placeholder 2"/>
          <p:cNvSpPr txBox="1"/>
          <p:nvPr/>
        </p:nvSpPr>
        <p:spPr>
          <a:xfrm>
            <a:off x="990600" y="3655988"/>
            <a:ext cx="3048000" cy="213521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1">
                    <a:lumMod val="75000"/>
                  </a:schemeClr>
                </a:solidFill>
                <a:sym typeface="+mn-lt"/>
              </a:rPr>
              <a:t>Về nhà xem lại bài và thực hiện như bài học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7" grpId="0" animBg="1"/>
      <p:bldP spid="50" grpId="0" animBg="1"/>
      <p:bldP spid="123" grpId="0"/>
      <p:bldP spid="124" grpId="0"/>
      <p:bldP spid="138" grpId="0"/>
      <p:bldP spid="1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838200"/>
            <a:ext cx="5410200" cy="190500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vi-VN" sz="4000" b="1">
                <a:latin typeface="+mj-lt"/>
              </a:rPr>
              <a:t>Khởi động</a:t>
            </a:r>
            <a:endParaRPr lang="en-US" sz="40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762000" y="2362200"/>
            <a:ext cx="77571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spcBef>
                <a:spcPts val="600"/>
              </a:spcBef>
            </a:pPr>
            <a:r>
              <a:rPr lang="en-US" altLang="vi-VN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    Đối với người già, trẻ nhỏ chúng ta cần có thái độ như thế nào? Vì sao? </a:t>
            </a:r>
            <a:endParaRPr lang="en-US" sz="2800" b="1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97422" y="685812"/>
            <a:ext cx="54328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Yêu cầu cần đạt</a:t>
            </a:r>
            <a:endParaRPr lang="en-US" sz="4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3313096"/>
            <a:ext cx="8001000" cy="954107"/>
            <a:chOff x="533400" y="3200400"/>
            <a:chExt cx="8001000" cy="954107"/>
          </a:xfrm>
        </p:grpSpPr>
        <p:sp>
          <p:nvSpPr>
            <p:cNvPr id="3" name="TextBox 2"/>
            <p:cNvSpPr txBox="1"/>
            <p:nvPr/>
          </p:nvSpPr>
          <p:spPr>
            <a:xfrm>
              <a:off x="1143000" y="3200400"/>
              <a:ext cx="7391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b="1">
                  <a:latin typeface="+mj-lt"/>
                </a:rPr>
                <a:t>Biết thực hiện các hành vi thể hiện sự tôn trọng, lễ phép, giúp đỡ người già, em nhỏ.</a:t>
              </a:r>
              <a:endParaRPr lang="en-US" sz="2800" b="1">
                <a:latin typeface="+mj-lt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533400" y="3442211"/>
              <a:ext cx="602286" cy="455613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-1" fmla="*/ 169069 w 397669"/>
                <a:gd name="connsiteY0-2" fmla="*/ 176212 h 289079"/>
                <a:gd name="connsiteX1-3" fmla="*/ 73819 w 397669"/>
                <a:gd name="connsiteY1-4" fmla="*/ 97631 h 289079"/>
                <a:gd name="connsiteX2-5" fmla="*/ 0 w 397669"/>
                <a:gd name="connsiteY2-6" fmla="*/ 169068 h 289079"/>
                <a:gd name="connsiteX3-7" fmla="*/ 126206 w 397669"/>
                <a:gd name="connsiteY3-8" fmla="*/ 280987 h 289079"/>
                <a:gd name="connsiteX4-9" fmla="*/ 219075 w 397669"/>
                <a:gd name="connsiteY4-10" fmla="*/ 273843 h 289079"/>
                <a:gd name="connsiteX5-11" fmla="*/ 397669 w 397669"/>
                <a:gd name="connsiteY5-12" fmla="*/ 35718 h 289079"/>
                <a:gd name="connsiteX6-13" fmla="*/ 376237 w 397669"/>
                <a:gd name="connsiteY6-14" fmla="*/ 0 h 289079"/>
                <a:gd name="connsiteX7-15" fmla="*/ 169069 w 397669"/>
                <a:gd name="connsiteY7-16" fmla="*/ 176212 h 289079"/>
                <a:gd name="connsiteX0-17" fmla="*/ 169069 w 397669"/>
                <a:gd name="connsiteY0-18" fmla="*/ 176212 h 297100"/>
                <a:gd name="connsiteX1-19" fmla="*/ 73819 w 397669"/>
                <a:gd name="connsiteY1-20" fmla="*/ 97631 h 297100"/>
                <a:gd name="connsiteX2-21" fmla="*/ 0 w 397669"/>
                <a:gd name="connsiteY2-22" fmla="*/ 169068 h 297100"/>
                <a:gd name="connsiteX3-23" fmla="*/ 126206 w 397669"/>
                <a:gd name="connsiteY3-24" fmla="*/ 280987 h 297100"/>
                <a:gd name="connsiteX4-25" fmla="*/ 219075 w 397669"/>
                <a:gd name="connsiteY4-26" fmla="*/ 273843 h 297100"/>
                <a:gd name="connsiteX5-27" fmla="*/ 397669 w 397669"/>
                <a:gd name="connsiteY5-28" fmla="*/ 35718 h 297100"/>
                <a:gd name="connsiteX6-29" fmla="*/ 376237 w 397669"/>
                <a:gd name="connsiteY6-30" fmla="*/ 0 h 297100"/>
                <a:gd name="connsiteX7-31" fmla="*/ 169069 w 397669"/>
                <a:gd name="connsiteY7-32" fmla="*/ 176212 h 297100"/>
                <a:gd name="connsiteX0-33" fmla="*/ 177436 w 406036"/>
                <a:gd name="connsiteY0-34" fmla="*/ 176212 h 297100"/>
                <a:gd name="connsiteX1-35" fmla="*/ 82186 w 406036"/>
                <a:gd name="connsiteY1-36" fmla="*/ 97631 h 297100"/>
                <a:gd name="connsiteX2-37" fmla="*/ 8367 w 406036"/>
                <a:gd name="connsiteY2-38" fmla="*/ 169068 h 297100"/>
                <a:gd name="connsiteX3-39" fmla="*/ 134573 w 406036"/>
                <a:gd name="connsiteY3-40" fmla="*/ 280987 h 297100"/>
                <a:gd name="connsiteX4-41" fmla="*/ 227442 w 406036"/>
                <a:gd name="connsiteY4-42" fmla="*/ 273843 h 297100"/>
                <a:gd name="connsiteX5-43" fmla="*/ 406036 w 406036"/>
                <a:gd name="connsiteY5-44" fmla="*/ 35718 h 297100"/>
                <a:gd name="connsiteX6-45" fmla="*/ 384604 w 406036"/>
                <a:gd name="connsiteY6-46" fmla="*/ 0 h 297100"/>
                <a:gd name="connsiteX7-47" fmla="*/ 177436 w 406036"/>
                <a:gd name="connsiteY7-48" fmla="*/ 176212 h 297100"/>
                <a:gd name="connsiteX0-49" fmla="*/ 179971 w 408571"/>
                <a:gd name="connsiteY0-50" fmla="*/ 176212 h 297100"/>
                <a:gd name="connsiteX1-51" fmla="*/ 84721 w 408571"/>
                <a:gd name="connsiteY1-52" fmla="*/ 97631 h 297100"/>
                <a:gd name="connsiteX2-53" fmla="*/ 10902 w 408571"/>
                <a:gd name="connsiteY2-54" fmla="*/ 169068 h 297100"/>
                <a:gd name="connsiteX3-55" fmla="*/ 137108 w 408571"/>
                <a:gd name="connsiteY3-56" fmla="*/ 280987 h 297100"/>
                <a:gd name="connsiteX4-57" fmla="*/ 229977 w 408571"/>
                <a:gd name="connsiteY4-58" fmla="*/ 273843 h 297100"/>
                <a:gd name="connsiteX5-59" fmla="*/ 408571 w 408571"/>
                <a:gd name="connsiteY5-60" fmla="*/ 35718 h 297100"/>
                <a:gd name="connsiteX6-61" fmla="*/ 387139 w 408571"/>
                <a:gd name="connsiteY6-62" fmla="*/ 0 h 297100"/>
                <a:gd name="connsiteX7-63" fmla="*/ 179971 w 408571"/>
                <a:gd name="connsiteY7-64" fmla="*/ 176212 h 297100"/>
                <a:gd name="connsiteX0-65" fmla="*/ 179971 w 408571"/>
                <a:gd name="connsiteY0-66" fmla="*/ 176212 h 297100"/>
                <a:gd name="connsiteX1-67" fmla="*/ 84721 w 408571"/>
                <a:gd name="connsiteY1-68" fmla="*/ 97631 h 297100"/>
                <a:gd name="connsiteX2-69" fmla="*/ 10902 w 408571"/>
                <a:gd name="connsiteY2-70" fmla="*/ 169068 h 297100"/>
                <a:gd name="connsiteX3-71" fmla="*/ 137108 w 408571"/>
                <a:gd name="connsiteY3-72" fmla="*/ 280987 h 297100"/>
                <a:gd name="connsiteX4-73" fmla="*/ 229977 w 408571"/>
                <a:gd name="connsiteY4-74" fmla="*/ 273843 h 297100"/>
                <a:gd name="connsiteX5-75" fmla="*/ 408571 w 408571"/>
                <a:gd name="connsiteY5-76" fmla="*/ 35718 h 297100"/>
                <a:gd name="connsiteX6-77" fmla="*/ 387139 w 408571"/>
                <a:gd name="connsiteY6-78" fmla="*/ 0 h 297100"/>
                <a:gd name="connsiteX7-79" fmla="*/ 179971 w 408571"/>
                <a:gd name="connsiteY7-80" fmla="*/ 176212 h 297100"/>
                <a:gd name="connsiteX0-81" fmla="*/ 179971 w 408571"/>
                <a:gd name="connsiteY0-82" fmla="*/ 176212 h 297100"/>
                <a:gd name="connsiteX1-83" fmla="*/ 84721 w 408571"/>
                <a:gd name="connsiteY1-84" fmla="*/ 97631 h 297100"/>
                <a:gd name="connsiteX2-85" fmla="*/ 10902 w 408571"/>
                <a:gd name="connsiteY2-86" fmla="*/ 169068 h 297100"/>
                <a:gd name="connsiteX3-87" fmla="*/ 137108 w 408571"/>
                <a:gd name="connsiteY3-88" fmla="*/ 280987 h 297100"/>
                <a:gd name="connsiteX4-89" fmla="*/ 229977 w 408571"/>
                <a:gd name="connsiteY4-90" fmla="*/ 273843 h 297100"/>
                <a:gd name="connsiteX5-91" fmla="*/ 408571 w 408571"/>
                <a:gd name="connsiteY5-92" fmla="*/ 35718 h 297100"/>
                <a:gd name="connsiteX6-93" fmla="*/ 387139 w 408571"/>
                <a:gd name="connsiteY6-94" fmla="*/ 0 h 297100"/>
                <a:gd name="connsiteX7-95" fmla="*/ 179971 w 408571"/>
                <a:gd name="connsiteY7-96" fmla="*/ 176212 h 297100"/>
                <a:gd name="connsiteX0-97" fmla="*/ 179971 w 408571"/>
                <a:gd name="connsiteY0-98" fmla="*/ 176212 h 297100"/>
                <a:gd name="connsiteX1-99" fmla="*/ 84721 w 408571"/>
                <a:gd name="connsiteY1-100" fmla="*/ 97631 h 297100"/>
                <a:gd name="connsiteX2-101" fmla="*/ 10902 w 408571"/>
                <a:gd name="connsiteY2-102" fmla="*/ 169068 h 297100"/>
                <a:gd name="connsiteX3-103" fmla="*/ 137108 w 408571"/>
                <a:gd name="connsiteY3-104" fmla="*/ 280987 h 297100"/>
                <a:gd name="connsiteX4-105" fmla="*/ 229977 w 408571"/>
                <a:gd name="connsiteY4-106" fmla="*/ 273843 h 297100"/>
                <a:gd name="connsiteX5-107" fmla="*/ 408571 w 408571"/>
                <a:gd name="connsiteY5-108" fmla="*/ 35718 h 297100"/>
                <a:gd name="connsiteX6-109" fmla="*/ 387139 w 408571"/>
                <a:gd name="connsiteY6-110" fmla="*/ 0 h 297100"/>
                <a:gd name="connsiteX7-111" fmla="*/ 179971 w 408571"/>
                <a:gd name="connsiteY7-112" fmla="*/ 176212 h 297100"/>
                <a:gd name="connsiteX0-113" fmla="*/ 179971 w 408571"/>
                <a:gd name="connsiteY0-114" fmla="*/ 176212 h 297100"/>
                <a:gd name="connsiteX1-115" fmla="*/ 84721 w 408571"/>
                <a:gd name="connsiteY1-116" fmla="*/ 97631 h 297100"/>
                <a:gd name="connsiteX2-117" fmla="*/ 10902 w 408571"/>
                <a:gd name="connsiteY2-118" fmla="*/ 169068 h 297100"/>
                <a:gd name="connsiteX3-119" fmla="*/ 137108 w 408571"/>
                <a:gd name="connsiteY3-120" fmla="*/ 280987 h 297100"/>
                <a:gd name="connsiteX4-121" fmla="*/ 229977 w 408571"/>
                <a:gd name="connsiteY4-122" fmla="*/ 273843 h 297100"/>
                <a:gd name="connsiteX5-123" fmla="*/ 408571 w 408571"/>
                <a:gd name="connsiteY5-124" fmla="*/ 35718 h 297100"/>
                <a:gd name="connsiteX6-125" fmla="*/ 387139 w 408571"/>
                <a:gd name="connsiteY6-126" fmla="*/ 0 h 297100"/>
                <a:gd name="connsiteX7-127" fmla="*/ 179971 w 408571"/>
                <a:gd name="connsiteY7-128" fmla="*/ 176212 h 297100"/>
                <a:gd name="connsiteX0-129" fmla="*/ 179971 w 425397"/>
                <a:gd name="connsiteY0-130" fmla="*/ 176212 h 297100"/>
                <a:gd name="connsiteX1-131" fmla="*/ 84721 w 425397"/>
                <a:gd name="connsiteY1-132" fmla="*/ 97631 h 297100"/>
                <a:gd name="connsiteX2-133" fmla="*/ 10902 w 425397"/>
                <a:gd name="connsiteY2-134" fmla="*/ 169068 h 297100"/>
                <a:gd name="connsiteX3-135" fmla="*/ 137108 w 425397"/>
                <a:gd name="connsiteY3-136" fmla="*/ 280987 h 297100"/>
                <a:gd name="connsiteX4-137" fmla="*/ 229977 w 425397"/>
                <a:gd name="connsiteY4-138" fmla="*/ 273843 h 297100"/>
                <a:gd name="connsiteX5-139" fmla="*/ 408571 w 425397"/>
                <a:gd name="connsiteY5-140" fmla="*/ 35718 h 297100"/>
                <a:gd name="connsiteX6-141" fmla="*/ 387139 w 425397"/>
                <a:gd name="connsiteY6-142" fmla="*/ 0 h 297100"/>
                <a:gd name="connsiteX7-143" fmla="*/ 179971 w 425397"/>
                <a:gd name="connsiteY7-144" fmla="*/ 176212 h 297100"/>
                <a:gd name="connsiteX0-145" fmla="*/ 179971 w 445220"/>
                <a:gd name="connsiteY0-146" fmla="*/ 184370 h 305258"/>
                <a:gd name="connsiteX1-147" fmla="*/ 84721 w 445220"/>
                <a:gd name="connsiteY1-148" fmla="*/ 105789 h 305258"/>
                <a:gd name="connsiteX2-149" fmla="*/ 10902 w 445220"/>
                <a:gd name="connsiteY2-150" fmla="*/ 177226 h 305258"/>
                <a:gd name="connsiteX3-151" fmla="*/ 137108 w 445220"/>
                <a:gd name="connsiteY3-152" fmla="*/ 289145 h 305258"/>
                <a:gd name="connsiteX4-153" fmla="*/ 229977 w 445220"/>
                <a:gd name="connsiteY4-154" fmla="*/ 282001 h 305258"/>
                <a:gd name="connsiteX5-155" fmla="*/ 408571 w 445220"/>
                <a:gd name="connsiteY5-156" fmla="*/ 43876 h 305258"/>
                <a:gd name="connsiteX6-157" fmla="*/ 387139 w 445220"/>
                <a:gd name="connsiteY6-158" fmla="*/ 8158 h 305258"/>
                <a:gd name="connsiteX7-159" fmla="*/ 179971 w 445220"/>
                <a:gd name="connsiteY7-160" fmla="*/ 184370 h 3052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92D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33400" y="4532305"/>
            <a:ext cx="8001000" cy="954107"/>
            <a:chOff x="533400" y="4227493"/>
            <a:chExt cx="8001000" cy="954107"/>
          </a:xfrm>
        </p:grpSpPr>
        <p:sp>
          <p:nvSpPr>
            <p:cNvPr id="54" name="TextBox 53"/>
            <p:cNvSpPr txBox="1"/>
            <p:nvPr/>
          </p:nvSpPr>
          <p:spPr>
            <a:xfrm>
              <a:off x="1143000" y="4227493"/>
              <a:ext cx="7391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b="1">
                  <a:latin typeface="+mj-lt"/>
                </a:rPr>
                <a:t>Biết</a:t>
              </a:r>
              <a:r>
                <a:rPr lang="de-DE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lựa chọn cách ứng xử cho phù hợp trong các tình huống trong cuộc sống</a:t>
              </a:r>
              <a:r>
                <a:rPr lang="vi-V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533400" y="4469304"/>
              <a:ext cx="602286" cy="455613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-1" fmla="*/ 169069 w 397669"/>
                <a:gd name="connsiteY0-2" fmla="*/ 176212 h 289079"/>
                <a:gd name="connsiteX1-3" fmla="*/ 73819 w 397669"/>
                <a:gd name="connsiteY1-4" fmla="*/ 97631 h 289079"/>
                <a:gd name="connsiteX2-5" fmla="*/ 0 w 397669"/>
                <a:gd name="connsiteY2-6" fmla="*/ 169068 h 289079"/>
                <a:gd name="connsiteX3-7" fmla="*/ 126206 w 397669"/>
                <a:gd name="connsiteY3-8" fmla="*/ 280987 h 289079"/>
                <a:gd name="connsiteX4-9" fmla="*/ 219075 w 397669"/>
                <a:gd name="connsiteY4-10" fmla="*/ 273843 h 289079"/>
                <a:gd name="connsiteX5-11" fmla="*/ 397669 w 397669"/>
                <a:gd name="connsiteY5-12" fmla="*/ 35718 h 289079"/>
                <a:gd name="connsiteX6-13" fmla="*/ 376237 w 397669"/>
                <a:gd name="connsiteY6-14" fmla="*/ 0 h 289079"/>
                <a:gd name="connsiteX7-15" fmla="*/ 169069 w 397669"/>
                <a:gd name="connsiteY7-16" fmla="*/ 176212 h 289079"/>
                <a:gd name="connsiteX0-17" fmla="*/ 169069 w 397669"/>
                <a:gd name="connsiteY0-18" fmla="*/ 176212 h 297100"/>
                <a:gd name="connsiteX1-19" fmla="*/ 73819 w 397669"/>
                <a:gd name="connsiteY1-20" fmla="*/ 97631 h 297100"/>
                <a:gd name="connsiteX2-21" fmla="*/ 0 w 397669"/>
                <a:gd name="connsiteY2-22" fmla="*/ 169068 h 297100"/>
                <a:gd name="connsiteX3-23" fmla="*/ 126206 w 397669"/>
                <a:gd name="connsiteY3-24" fmla="*/ 280987 h 297100"/>
                <a:gd name="connsiteX4-25" fmla="*/ 219075 w 397669"/>
                <a:gd name="connsiteY4-26" fmla="*/ 273843 h 297100"/>
                <a:gd name="connsiteX5-27" fmla="*/ 397669 w 397669"/>
                <a:gd name="connsiteY5-28" fmla="*/ 35718 h 297100"/>
                <a:gd name="connsiteX6-29" fmla="*/ 376237 w 397669"/>
                <a:gd name="connsiteY6-30" fmla="*/ 0 h 297100"/>
                <a:gd name="connsiteX7-31" fmla="*/ 169069 w 397669"/>
                <a:gd name="connsiteY7-32" fmla="*/ 176212 h 297100"/>
                <a:gd name="connsiteX0-33" fmla="*/ 177436 w 406036"/>
                <a:gd name="connsiteY0-34" fmla="*/ 176212 h 297100"/>
                <a:gd name="connsiteX1-35" fmla="*/ 82186 w 406036"/>
                <a:gd name="connsiteY1-36" fmla="*/ 97631 h 297100"/>
                <a:gd name="connsiteX2-37" fmla="*/ 8367 w 406036"/>
                <a:gd name="connsiteY2-38" fmla="*/ 169068 h 297100"/>
                <a:gd name="connsiteX3-39" fmla="*/ 134573 w 406036"/>
                <a:gd name="connsiteY3-40" fmla="*/ 280987 h 297100"/>
                <a:gd name="connsiteX4-41" fmla="*/ 227442 w 406036"/>
                <a:gd name="connsiteY4-42" fmla="*/ 273843 h 297100"/>
                <a:gd name="connsiteX5-43" fmla="*/ 406036 w 406036"/>
                <a:gd name="connsiteY5-44" fmla="*/ 35718 h 297100"/>
                <a:gd name="connsiteX6-45" fmla="*/ 384604 w 406036"/>
                <a:gd name="connsiteY6-46" fmla="*/ 0 h 297100"/>
                <a:gd name="connsiteX7-47" fmla="*/ 177436 w 406036"/>
                <a:gd name="connsiteY7-48" fmla="*/ 176212 h 297100"/>
                <a:gd name="connsiteX0-49" fmla="*/ 179971 w 408571"/>
                <a:gd name="connsiteY0-50" fmla="*/ 176212 h 297100"/>
                <a:gd name="connsiteX1-51" fmla="*/ 84721 w 408571"/>
                <a:gd name="connsiteY1-52" fmla="*/ 97631 h 297100"/>
                <a:gd name="connsiteX2-53" fmla="*/ 10902 w 408571"/>
                <a:gd name="connsiteY2-54" fmla="*/ 169068 h 297100"/>
                <a:gd name="connsiteX3-55" fmla="*/ 137108 w 408571"/>
                <a:gd name="connsiteY3-56" fmla="*/ 280987 h 297100"/>
                <a:gd name="connsiteX4-57" fmla="*/ 229977 w 408571"/>
                <a:gd name="connsiteY4-58" fmla="*/ 273843 h 297100"/>
                <a:gd name="connsiteX5-59" fmla="*/ 408571 w 408571"/>
                <a:gd name="connsiteY5-60" fmla="*/ 35718 h 297100"/>
                <a:gd name="connsiteX6-61" fmla="*/ 387139 w 408571"/>
                <a:gd name="connsiteY6-62" fmla="*/ 0 h 297100"/>
                <a:gd name="connsiteX7-63" fmla="*/ 179971 w 408571"/>
                <a:gd name="connsiteY7-64" fmla="*/ 176212 h 297100"/>
                <a:gd name="connsiteX0-65" fmla="*/ 179971 w 408571"/>
                <a:gd name="connsiteY0-66" fmla="*/ 176212 h 297100"/>
                <a:gd name="connsiteX1-67" fmla="*/ 84721 w 408571"/>
                <a:gd name="connsiteY1-68" fmla="*/ 97631 h 297100"/>
                <a:gd name="connsiteX2-69" fmla="*/ 10902 w 408571"/>
                <a:gd name="connsiteY2-70" fmla="*/ 169068 h 297100"/>
                <a:gd name="connsiteX3-71" fmla="*/ 137108 w 408571"/>
                <a:gd name="connsiteY3-72" fmla="*/ 280987 h 297100"/>
                <a:gd name="connsiteX4-73" fmla="*/ 229977 w 408571"/>
                <a:gd name="connsiteY4-74" fmla="*/ 273843 h 297100"/>
                <a:gd name="connsiteX5-75" fmla="*/ 408571 w 408571"/>
                <a:gd name="connsiteY5-76" fmla="*/ 35718 h 297100"/>
                <a:gd name="connsiteX6-77" fmla="*/ 387139 w 408571"/>
                <a:gd name="connsiteY6-78" fmla="*/ 0 h 297100"/>
                <a:gd name="connsiteX7-79" fmla="*/ 179971 w 408571"/>
                <a:gd name="connsiteY7-80" fmla="*/ 176212 h 297100"/>
                <a:gd name="connsiteX0-81" fmla="*/ 179971 w 408571"/>
                <a:gd name="connsiteY0-82" fmla="*/ 176212 h 297100"/>
                <a:gd name="connsiteX1-83" fmla="*/ 84721 w 408571"/>
                <a:gd name="connsiteY1-84" fmla="*/ 97631 h 297100"/>
                <a:gd name="connsiteX2-85" fmla="*/ 10902 w 408571"/>
                <a:gd name="connsiteY2-86" fmla="*/ 169068 h 297100"/>
                <a:gd name="connsiteX3-87" fmla="*/ 137108 w 408571"/>
                <a:gd name="connsiteY3-88" fmla="*/ 280987 h 297100"/>
                <a:gd name="connsiteX4-89" fmla="*/ 229977 w 408571"/>
                <a:gd name="connsiteY4-90" fmla="*/ 273843 h 297100"/>
                <a:gd name="connsiteX5-91" fmla="*/ 408571 w 408571"/>
                <a:gd name="connsiteY5-92" fmla="*/ 35718 h 297100"/>
                <a:gd name="connsiteX6-93" fmla="*/ 387139 w 408571"/>
                <a:gd name="connsiteY6-94" fmla="*/ 0 h 297100"/>
                <a:gd name="connsiteX7-95" fmla="*/ 179971 w 408571"/>
                <a:gd name="connsiteY7-96" fmla="*/ 176212 h 297100"/>
                <a:gd name="connsiteX0-97" fmla="*/ 179971 w 408571"/>
                <a:gd name="connsiteY0-98" fmla="*/ 176212 h 297100"/>
                <a:gd name="connsiteX1-99" fmla="*/ 84721 w 408571"/>
                <a:gd name="connsiteY1-100" fmla="*/ 97631 h 297100"/>
                <a:gd name="connsiteX2-101" fmla="*/ 10902 w 408571"/>
                <a:gd name="connsiteY2-102" fmla="*/ 169068 h 297100"/>
                <a:gd name="connsiteX3-103" fmla="*/ 137108 w 408571"/>
                <a:gd name="connsiteY3-104" fmla="*/ 280987 h 297100"/>
                <a:gd name="connsiteX4-105" fmla="*/ 229977 w 408571"/>
                <a:gd name="connsiteY4-106" fmla="*/ 273843 h 297100"/>
                <a:gd name="connsiteX5-107" fmla="*/ 408571 w 408571"/>
                <a:gd name="connsiteY5-108" fmla="*/ 35718 h 297100"/>
                <a:gd name="connsiteX6-109" fmla="*/ 387139 w 408571"/>
                <a:gd name="connsiteY6-110" fmla="*/ 0 h 297100"/>
                <a:gd name="connsiteX7-111" fmla="*/ 179971 w 408571"/>
                <a:gd name="connsiteY7-112" fmla="*/ 176212 h 297100"/>
                <a:gd name="connsiteX0-113" fmla="*/ 179971 w 408571"/>
                <a:gd name="connsiteY0-114" fmla="*/ 176212 h 297100"/>
                <a:gd name="connsiteX1-115" fmla="*/ 84721 w 408571"/>
                <a:gd name="connsiteY1-116" fmla="*/ 97631 h 297100"/>
                <a:gd name="connsiteX2-117" fmla="*/ 10902 w 408571"/>
                <a:gd name="connsiteY2-118" fmla="*/ 169068 h 297100"/>
                <a:gd name="connsiteX3-119" fmla="*/ 137108 w 408571"/>
                <a:gd name="connsiteY3-120" fmla="*/ 280987 h 297100"/>
                <a:gd name="connsiteX4-121" fmla="*/ 229977 w 408571"/>
                <a:gd name="connsiteY4-122" fmla="*/ 273843 h 297100"/>
                <a:gd name="connsiteX5-123" fmla="*/ 408571 w 408571"/>
                <a:gd name="connsiteY5-124" fmla="*/ 35718 h 297100"/>
                <a:gd name="connsiteX6-125" fmla="*/ 387139 w 408571"/>
                <a:gd name="connsiteY6-126" fmla="*/ 0 h 297100"/>
                <a:gd name="connsiteX7-127" fmla="*/ 179971 w 408571"/>
                <a:gd name="connsiteY7-128" fmla="*/ 176212 h 297100"/>
                <a:gd name="connsiteX0-129" fmla="*/ 179971 w 425397"/>
                <a:gd name="connsiteY0-130" fmla="*/ 176212 h 297100"/>
                <a:gd name="connsiteX1-131" fmla="*/ 84721 w 425397"/>
                <a:gd name="connsiteY1-132" fmla="*/ 97631 h 297100"/>
                <a:gd name="connsiteX2-133" fmla="*/ 10902 w 425397"/>
                <a:gd name="connsiteY2-134" fmla="*/ 169068 h 297100"/>
                <a:gd name="connsiteX3-135" fmla="*/ 137108 w 425397"/>
                <a:gd name="connsiteY3-136" fmla="*/ 280987 h 297100"/>
                <a:gd name="connsiteX4-137" fmla="*/ 229977 w 425397"/>
                <a:gd name="connsiteY4-138" fmla="*/ 273843 h 297100"/>
                <a:gd name="connsiteX5-139" fmla="*/ 408571 w 425397"/>
                <a:gd name="connsiteY5-140" fmla="*/ 35718 h 297100"/>
                <a:gd name="connsiteX6-141" fmla="*/ 387139 w 425397"/>
                <a:gd name="connsiteY6-142" fmla="*/ 0 h 297100"/>
                <a:gd name="connsiteX7-143" fmla="*/ 179971 w 425397"/>
                <a:gd name="connsiteY7-144" fmla="*/ 176212 h 297100"/>
                <a:gd name="connsiteX0-145" fmla="*/ 179971 w 445220"/>
                <a:gd name="connsiteY0-146" fmla="*/ 184370 h 305258"/>
                <a:gd name="connsiteX1-147" fmla="*/ 84721 w 445220"/>
                <a:gd name="connsiteY1-148" fmla="*/ 105789 h 305258"/>
                <a:gd name="connsiteX2-149" fmla="*/ 10902 w 445220"/>
                <a:gd name="connsiteY2-150" fmla="*/ 177226 h 305258"/>
                <a:gd name="connsiteX3-151" fmla="*/ 137108 w 445220"/>
                <a:gd name="connsiteY3-152" fmla="*/ 289145 h 305258"/>
                <a:gd name="connsiteX4-153" fmla="*/ 229977 w 445220"/>
                <a:gd name="connsiteY4-154" fmla="*/ 282001 h 305258"/>
                <a:gd name="connsiteX5-155" fmla="*/ 408571 w 445220"/>
                <a:gd name="connsiteY5-156" fmla="*/ 43876 h 305258"/>
                <a:gd name="connsiteX6-157" fmla="*/ 387139 w 445220"/>
                <a:gd name="connsiteY6-158" fmla="*/ 8158 h 305258"/>
                <a:gd name="connsiteX7-159" fmla="*/ 179971 w 445220"/>
                <a:gd name="connsiteY7-160" fmla="*/ 184370 h 3052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92D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57200" y="2133612"/>
            <a:ext cx="8001000" cy="954107"/>
            <a:chOff x="457200" y="2133600"/>
            <a:chExt cx="8001000" cy="954107"/>
          </a:xfrm>
        </p:grpSpPr>
        <p:sp>
          <p:nvSpPr>
            <p:cNvPr id="57" name="TextBox 56"/>
            <p:cNvSpPr txBox="1"/>
            <p:nvPr/>
          </p:nvSpPr>
          <p:spPr>
            <a:xfrm>
              <a:off x="1066800" y="2133600"/>
              <a:ext cx="7391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vi-VN" sz="2800" b="1">
                  <a:latin typeface="+mj-lt"/>
                </a:rPr>
                <a:t>Biết các hành vi thể hiện sự tôn trọng, lễ phép, giúp đỡ người già, em nhỏ.</a:t>
              </a:r>
              <a:endParaRPr lang="en-US" sz="2800" b="1">
                <a:latin typeface="+mj-lt"/>
              </a:endParaRPr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457200" y="2375411"/>
              <a:ext cx="602286" cy="455613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-1" fmla="*/ 169069 w 397669"/>
                <a:gd name="connsiteY0-2" fmla="*/ 176212 h 289079"/>
                <a:gd name="connsiteX1-3" fmla="*/ 73819 w 397669"/>
                <a:gd name="connsiteY1-4" fmla="*/ 97631 h 289079"/>
                <a:gd name="connsiteX2-5" fmla="*/ 0 w 397669"/>
                <a:gd name="connsiteY2-6" fmla="*/ 169068 h 289079"/>
                <a:gd name="connsiteX3-7" fmla="*/ 126206 w 397669"/>
                <a:gd name="connsiteY3-8" fmla="*/ 280987 h 289079"/>
                <a:gd name="connsiteX4-9" fmla="*/ 219075 w 397669"/>
                <a:gd name="connsiteY4-10" fmla="*/ 273843 h 289079"/>
                <a:gd name="connsiteX5-11" fmla="*/ 397669 w 397669"/>
                <a:gd name="connsiteY5-12" fmla="*/ 35718 h 289079"/>
                <a:gd name="connsiteX6-13" fmla="*/ 376237 w 397669"/>
                <a:gd name="connsiteY6-14" fmla="*/ 0 h 289079"/>
                <a:gd name="connsiteX7-15" fmla="*/ 169069 w 397669"/>
                <a:gd name="connsiteY7-16" fmla="*/ 176212 h 289079"/>
                <a:gd name="connsiteX0-17" fmla="*/ 169069 w 397669"/>
                <a:gd name="connsiteY0-18" fmla="*/ 176212 h 297100"/>
                <a:gd name="connsiteX1-19" fmla="*/ 73819 w 397669"/>
                <a:gd name="connsiteY1-20" fmla="*/ 97631 h 297100"/>
                <a:gd name="connsiteX2-21" fmla="*/ 0 w 397669"/>
                <a:gd name="connsiteY2-22" fmla="*/ 169068 h 297100"/>
                <a:gd name="connsiteX3-23" fmla="*/ 126206 w 397669"/>
                <a:gd name="connsiteY3-24" fmla="*/ 280987 h 297100"/>
                <a:gd name="connsiteX4-25" fmla="*/ 219075 w 397669"/>
                <a:gd name="connsiteY4-26" fmla="*/ 273843 h 297100"/>
                <a:gd name="connsiteX5-27" fmla="*/ 397669 w 397669"/>
                <a:gd name="connsiteY5-28" fmla="*/ 35718 h 297100"/>
                <a:gd name="connsiteX6-29" fmla="*/ 376237 w 397669"/>
                <a:gd name="connsiteY6-30" fmla="*/ 0 h 297100"/>
                <a:gd name="connsiteX7-31" fmla="*/ 169069 w 397669"/>
                <a:gd name="connsiteY7-32" fmla="*/ 176212 h 297100"/>
                <a:gd name="connsiteX0-33" fmla="*/ 177436 w 406036"/>
                <a:gd name="connsiteY0-34" fmla="*/ 176212 h 297100"/>
                <a:gd name="connsiteX1-35" fmla="*/ 82186 w 406036"/>
                <a:gd name="connsiteY1-36" fmla="*/ 97631 h 297100"/>
                <a:gd name="connsiteX2-37" fmla="*/ 8367 w 406036"/>
                <a:gd name="connsiteY2-38" fmla="*/ 169068 h 297100"/>
                <a:gd name="connsiteX3-39" fmla="*/ 134573 w 406036"/>
                <a:gd name="connsiteY3-40" fmla="*/ 280987 h 297100"/>
                <a:gd name="connsiteX4-41" fmla="*/ 227442 w 406036"/>
                <a:gd name="connsiteY4-42" fmla="*/ 273843 h 297100"/>
                <a:gd name="connsiteX5-43" fmla="*/ 406036 w 406036"/>
                <a:gd name="connsiteY5-44" fmla="*/ 35718 h 297100"/>
                <a:gd name="connsiteX6-45" fmla="*/ 384604 w 406036"/>
                <a:gd name="connsiteY6-46" fmla="*/ 0 h 297100"/>
                <a:gd name="connsiteX7-47" fmla="*/ 177436 w 406036"/>
                <a:gd name="connsiteY7-48" fmla="*/ 176212 h 297100"/>
                <a:gd name="connsiteX0-49" fmla="*/ 179971 w 408571"/>
                <a:gd name="connsiteY0-50" fmla="*/ 176212 h 297100"/>
                <a:gd name="connsiteX1-51" fmla="*/ 84721 w 408571"/>
                <a:gd name="connsiteY1-52" fmla="*/ 97631 h 297100"/>
                <a:gd name="connsiteX2-53" fmla="*/ 10902 w 408571"/>
                <a:gd name="connsiteY2-54" fmla="*/ 169068 h 297100"/>
                <a:gd name="connsiteX3-55" fmla="*/ 137108 w 408571"/>
                <a:gd name="connsiteY3-56" fmla="*/ 280987 h 297100"/>
                <a:gd name="connsiteX4-57" fmla="*/ 229977 w 408571"/>
                <a:gd name="connsiteY4-58" fmla="*/ 273843 h 297100"/>
                <a:gd name="connsiteX5-59" fmla="*/ 408571 w 408571"/>
                <a:gd name="connsiteY5-60" fmla="*/ 35718 h 297100"/>
                <a:gd name="connsiteX6-61" fmla="*/ 387139 w 408571"/>
                <a:gd name="connsiteY6-62" fmla="*/ 0 h 297100"/>
                <a:gd name="connsiteX7-63" fmla="*/ 179971 w 408571"/>
                <a:gd name="connsiteY7-64" fmla="*/ 176212 h 297100"/>
                <a:gd name="connsiteX0-65" fmla="*/ 179971 w 408571"/>
                <a:gd name="connsiteY0-66" fmla="*/ 176212 h 297100"/>
                <a:gd name="connsiteX1-67" fmla="*/ 84721 w 408571"/>
                <a:gd name="connsiteY1-68" fmla="*/ 97631 h 297100"/>
                <a:gd name="connsiteX2-69" fmla="*/ 10902 w 408571"/>
                <a:gd name="connsiteY2-70" fmla="*/ 169068 h 297100"/>
                <a:gd name="connsiteX3-71" fmla="*/ 137108 w 408571"/>
                <a:gd name="connsiteY3-72" fmla="*/ 280987 h 297100"/>
                <a:gd name="connsiteX4-73" fmla="*/ 229977 w 408571"/>
                <a:gd name="connsiteY4-74" fmla="*/ 273843 h 297100"/>
                <a:gd name="connsiteX5-75" fmla="*/ 408571 w 408571"/>
                <a:gd name="connsiteY5-76" fmla="*/ 35718 h 297100"/>
                <a:gd name="connsiteX6-77" fmla="*/ 387139 w 408571"/>
                <a:gd name="connsiteY6-78" fmla="*/ 0 h 297100"/>
                <a:gd name="connsiteX7-79" fmla="*/ 179971 w 408571"/>
                <a:gd name="connsiteY7-80" fmla="*/ 176212 h 297100"/>
                <a:gd name="connsiteX0-81" fmla="*/ 179971 w 408571"/>
                <a:gd name="connsiteY0-82" fmla="*/ 176212 h 297100"/>
                <a:gd name="connsiteX1-83" fmla="*/ 84721 w 408571"/>
                <a:gd name="connsiteY1-84" fmla="*/ 97631 h 297100"/>
                <a:gd name="connsiteX2-85" fmla="*/ 10902 w 408571"/>
                <a:gd name="connsiteY2-86" fmla="*/ 169068 h 297100"/>
                <a:gd name="connsiteX3-87" fmla="*/ 137108 w 408571"/>
                <a:gd name="connsiteY3-88" fmla="*/ 280987 h 297100"/>
                <a:gd name="connsiteX4-89" fmla="*/ 229977 w 408571"/>
                <a:gd name="connsiteY4-90" fmla="*/ 273843 h 297100"/>
                <a:gd name="connsiteX5-91" fmla="*/ 408571 w 408571"/>
                <a:gd name="connsiteY5-92" fmla="*/ 35718 h 297100"/>
                <a:gd name="connsiteX6-93" fmla="*/ 387139 w 408571"/>
                <a:gd name="connsiteY6-94" fmla="*/ 0 h 297100"/>
                <a:gd name="connsiteX7-95" fmla="*/ 179971 w 408571"/>
                <a:gd name="connsiteY7-96" fmla="*/ 176212 h 297100"/>
                <a:gd name="connsiteX0-97" fmla="*/ 179971 w 408571"/>
                <a:gd name="connsiteY0-98" fmla="*/ 176212 h 297100"/>
                <a:gd name="connsiteX1-99" fmla="*/ 84721 w 408571"/>
                <a:gd name="connsiteY1-100" fmla="*/ 97631 h 297100"/>
                <a:gd name="connsiteX2-101" fmla="*/ 10902 w 408571"/>
                <a:gd name="connsiteY2-102" fmla="*/ 169068 h 297100"/>
                <a:gd name="connsiteX3-103" fmla="*/ 137108 w 408571"/>
                <a:gd name="connsiteY3-104" fmla="*/ 280987 h 297100"/>
                <a:gd name="connsiteX4-105" fmla="*/ 229977 w 408571"/>
                <a:gd name="connsiteY4-106" fmla="*/ 273843 h 297100"/>
                <a:gd name="connsiteX5-107" fmla="*/ 408571 w 408571"/>
                <a:gd name="connsiteY5-108" fmla="*/ 35718 h 297100"/>
                <a:gd name="connsiteX6-109" fmla="*/ 387139 w 408571"/>
                <a:gd name="connsiteY6-110" fmla="*/ 0 h 297100"/>
                <a:gd name="connsiteX7-111" fmla="*/ 179971 w 408571"/>
                <a:gd name="connsiteY7-112" fmla="*/ 176212 h 297100"/>
                <a:gd name="connsiteX0-113" fmla="*/ 179971 w 408571"/>
                <a:gd name="connsiteY0-114" fmla="*/ 176212 h 297100"/>
                <a:gd name="connsiteX1-115" fmla="*/ 84721 w 408571"/>
                <a:gd name="connsiteY1-116" fmla="*/ 97631 h 297100"/>
                <a:gd name="connsiteX2-117" fmla="*/ 10902 w 408571"/>
                <a:gd name="connsiteY2-118" fmla="*/ 169068 h 297100"/>
                <a:gd name="connsiteX3-119" fmla="*/ 137108 w 408571"/>
                <a:gd name="connsiteY3-120" fmla="*/ 280987 h 297100"/>
                <a:gd name="connsiteX4-121" fmla="*/ 229977 w 408571"/>
                <a:gd name="connsiteY4-122" fmla="*/ 273843 h 297100"/>
                <a:gd name="connsiteX5-123" fmla="*/ 408571 w 408571"/>
                <a:gd name="connsiteY5-124" fmla="*/ 35718 h 297100"/>
                <a:gd name="connsiteX6-125" fmla="*/ 387139 w 408571"/>
                <a:gd name="connsiteY6-126" fmla="*/ 0 h 297100"/>
                <a:gd name="connsiteX7-127" fmla="*/ 179971 w 408571"/>
                <a:gd name="connsiteY7-128" fmla="*/ 176212 h 297100"/>
                <a:gd name="connsiteX0-129" fmla="*/ 179971 w 425397"/>
                <a:gd name="connsiteY0-130" fmla="*/ 176212 h 297100"/>
                <a:gd name="connsiteX1-131" fmla="*/ 84721 w 425397"/>
                <a:gd name="connsiteY1-132" fmla="*/ 97631 h 297100"/>
                <a:gd name="connsiteX2-133" fmla="*/ 10902 w 425397"/>
                <a:gd name="connsiteY2-134" fmla="*/ 169068 h 297100"/>
                <a:gd name="connsiteX3-135" fmla="*/ 137108 w 425397"/>
                <a:gd name="connsiteY3-136" fmla="*/ 280987 h 297100"/>
                <a:gd name="connsiteX4-137" fmla="*/ 229977 w 425397"/>
                <a:gd name="connsiteY4-138" fmla="*/ 273843 h 297100"/>
                <a:gd name="connsiteX5-139" fmla="*/ 408571 w 425397"/>
                <a:gd name="connsiteY5-140" fmla="*/ 35718 h 297100"/>
                <a:gd name="connsiteX6-141" fmla="*/ 387139 w 425397"/>
                <a:gd name="connsiteY6-142" fmla="*/ 0 h 297100"/>
                <a:gd name="connsiteX7-143" fmla="*/ 179971 w 425397"/>
                <a:gd name="connsiteY7-144" fmla="*/ 176212 h 297100"/>
                <a:gd name="connsiteX0-145" fmla="*/ 179971 w 445220"/>
                <a:gd name="connsiteY0-146" fmla="*/ 184370 h 305258"/>
                <a:gd name="connsiteX1-147" fmla="*/ 84721 w 445220"/>
                <a:gd name="connsiteY1-148" fmla="*/ 105789 h 305258"/>
                <a:gd name="connsiteX2-149" fmla="*/ 10902 w 445220"/>
                <a:gd name="connsiteY2-150" fmla="*/ 177226 h 305258"/>
                <a:gd name="connsiteX3-151" fmla="*/ 137108 w 445220"/>
                <a:gd name="connsiteY3-152" fmla="*/ 289145 h 305258"/>
                <a:gd name="connsiteX4-153" fmla="*/ 229977 w 445220"/>
                <a:gd name="connsiteY4-154" fmla="*/ 282001 h 305258"/>
                <a:gd name="connsiteX5-155" fmla="*/ 408571 w 445220"/>
                <a:gd name="connsiteY5-156" fmla="*/ 43876 h 305258"/>
                <a:gd name="connsiteX6-157" fmla="*/ 387139 w 445220"/>
                <a:gd name="connsiteY6-158" fmla="*/ 8158 h 305258"/>
                <a:gd name="connsiteX7-159" fmla="*/ 179971 w 445220"/>
                <a:gd name="connsiteY7-160" fmla="*/ 184370 h 3052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92D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295400" y="1204517"/>
            <a:ext cx="807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Những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hành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động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việc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sau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đây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thể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hiện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tình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cảm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kính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err="1">
                <a:solidFill>
                  <a:srgbClr val="C00000"/>
                </a:solidFill>
                <a:latin typeface="Times New Roman" panose="02020603050405020304" pitchFamily="18" charset="0"/>
              </a:rPr>
              <a:t>già</a:t>
            </a:r>
            <a:r>
              <a:rPr lang="en-US" altLang="vi-V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,</a:t>
            </a:r>
            <a:r>
              <a:rPr lang="vi-VN" altLang="vi-V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yêu </a:t>
            </a:r>
            <a:r>
              <a:rPr lang="en-US" altLang="vi-VN" sz="28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trẻ</a:t>
            </a:r>
            <a:r>
              <a:rPr lang="en-US" altLang="vi-V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762000" y="2170975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vi-V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762000" y="289560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vi-V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762000" y="365760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vi-V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762000" y="448183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vi-V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358900" y="2159020"/>
            <a:ext cx="7620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</a:rPr>
              <a:t>a)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Chào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hỏi</a:t>
            </a:r>
            <a:r>
              <a:rPr lang="en-US" altLang="vi-VN" sz="2800" b="1" dirty="0">
                <a:latin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xưng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hô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lễ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phép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với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người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lớn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tuổi</a:t>
            </a:r>
            <a:r>
              <a:rPr lang="en-US" altLang="vi-VN" sz="28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371600" y="2921000"/>
            <a:ext cx="777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</a:rPr>
              <a:t>b)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Dùng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một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tay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khi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đưa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vật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gì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đó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cho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người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già</a:t>
            </a:r>
            <a:r>
              <a:rPr lang="en-US" altLang="vi-VN" sz="28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435100" y="3663279"/>
            <a:ext cx="5657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</a:rPr>
              <a:t>c)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Đọc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truyện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cho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nhỏ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nghe</a:t>
            </a:r>
            <a:r>
              <a:rPr lang="en-US" altLang="vi-VN" sz="28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1435100" y="4446270"/>
            <a:ext cx="5657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</a:rPr>
              <a:t>d)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Quát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nạt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người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lớn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và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trẻ</a:t>
            </a:r>
            <a:r>
              <a:rPr lang="en-US" altLang="vi-VN" sz="2800" b="1" dirty="0"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</a:rPr>
              <a:t>em</a:t>
            </a:r>
            <a:r>
              <a:rPr lang="en-US" altLang="vi-VN" sz="2800" b="1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2" name="Picture 11" descr="cau ho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199" y="5181612"/>
            <a:ext cx="1511301" cy="143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762000" y="2153285"/>
            <a:ext cx="400050" cy="56896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762000" y="289560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762000" y="365760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762000" y="4495800"/>
            <a:ext cx="400050" cy="53340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</p:txBody>
      </p:sp>
      <p:pic>
        <p:nvPicPr>
          <p:cNvPr id="18" name="Picture 17" descr="cau ho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09682"/>
            <a:ext cx="1143000" cy="108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295400" y="175895"/>
            <a:ext cx="6109335" cy="1002030"/>
            <a:chOff x="1752600" y="228599"/>
            <a:chExt cx="9526187" cy="1447801"/>
          </a:xfrm>
          <a:solidFill>
            <a:srgbClr val="FFC000"/>
          </a:solidFill>
        </p:grpSpPr>
        <p:sp>
          <p:nvSpPr>
            <p:cNvPr id="19" name="Cloud 18"/>
            <p:cNvSpPr/>
            <p:nvPr/>
          </p:nvSpPr>
          <p:spPr>
            <a:xfrm>
              <a:off x="1752600" y="228599"/>
              <a:ext cx="9526187" cy="1447801"/>
            </a:xfrm>
            <a:prstGeom prst="cloud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2465504" y="685799"/>
              <a:ext cx="8269692" cy="75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vi-V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1</a:t>
              </a:r>
              <a:r>
                <a:rPr lang="vi-V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r>
                <a:rPr lang="en-US" altLang="vi-V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Làm bài tập</a:t>
              </a:r>
              <a:r>
                <a:rPr lang="vi-V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b="1">
                <a:solidFill>
                  <a:srgbClr val="FF0000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7352" y="2590800"/>
            <a:ext cx="6721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2</a:t>
            </a:r>
            <a:r>
              <a:rPr lang="en-US" altLang="vi-V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Em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sẽ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tình</a:t>
            </a:r>
            <a:r>
              <a:rPr lang="en-US" altLang="vi-V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sau</a:t>
            </a:r>
            <a:r>
              <a:rPr lang="vi-VN" altLang="vi-V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endParaRPr lang="en-US" altLang="vi-V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8601" y="228603"/>
            <a:ext cx="6521096" cy="1447801"/>
            <a:chOff x="1752600" y="228599"/>
            <a:chExt cx="6521096" cy="1447801"/>
          </a:xfrm>
          <a:solidFill>
            <a:srgbClr val="FFC000"/>
          </a:solidFill>
        </p:grpSpPr>
        <p:sp>
          <p:nvSpPr>
            <p:cNvPr id="5" name="Cloud 4"/>
            <p:cNvSpPr/>
            <p:nvPr/>
          </p:nvSpPr>
          <p:spPr>
            <a:xfrm>
              <a:off x="1752600" y="228599"/>
              <a:ext cx="6521096" cy="1447801"/>
            </a:xfrm>
            <a:prstGeom prst="cloud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362200" y="634425"/>
              <a:ext cx="57150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vi-V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2</a:t>
              </a:r>
              <a:r>
                <a:rPr lang="vi-V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vi-VN" sz="3200" b="1">
                  <a:solidFill>
                    <a:srgbClr val="FF0000"/>
                  </a:solidFill>
                  <a:latin typeface="+mj-lt"/>
                </a:rPr>
                <a:t>Xử lí tình huống.</a:t>
              </a:r>
              <a:endParaRPr lang="en-US" sz="3200" b="1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200" y="3340656"/>
            <a:ext cx="8305800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en-US" altLang="vi-VN" sz="2000" dirty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a/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Em thấy một em lớp 1 bị ngã ở sân trường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b/ 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Trên đường đi học về, em thấy một cụ già xách giỏ đồ rất nặng.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c/ </a:t>
            </a:r>
            <a:r>
              <a:rPr lang="en-US" altLang="vi-V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Đang ngồi trên xe ô tô buýt, thấy một cụ già mới lên xe không có chỗ ngồi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894275" y="297369"/>
            <a:ext cx="2093685" cy="2404556"/>
            <a:chOff x="6785688" y="221397"/>
            <a:chExt cx="2093685" cy="2404556"/>
          </a:xfrm>
          <a:solidFill>
            <a:srgbClr val="92D050"/>
          </a:solidFill>
        </p:grpSpPr>
        <p:sp>
          <p:nvSpPr>
            <p:cNvPr id="9" name="Oval Callout 8"/>
            <p:cNvSpPr/>
            <p:nvPr/>
          </p:nvSpPr>
          <p:spPr>
            <a:xfrm rot="858379">
              <a:off x="6785688" y="221397"/>
              <a:ext cx="2093685" cy="2404556"/>
            </a:xfrm>
            <a:prstGeom prst="wedgeEllipse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16970" y="762000"/>
              <a:ext cx="19812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800" b="1">
                  <a:latin typeface="+mj-lt"/>
                </a:rPr>
                <a:t>Thảo luận nhóm </a:t>
              </a:r>
            </a:p>
            <a:p>
              <a:pPr algn="ctr"/>
              <a:r>
                <a:rPr lang="vi-VN" sz="2800" b="1">
                  <a:latin typeface="+mj-lt"/>
                </a:rPr>
                <a:t> (4 phút)</a:t>
              </a:r>
              <a:endParaRPr lang="en-US" sz="28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86800" cy="1076325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vi-VN" sz="3200" b="1" dirty="0" err="1">
                <a:latin typeface="Times New Roman" panose="02020603050405020304" pitchFamily="18" charset="0"/>
              </a:rPr>
              <a:t>Hoạt động</a:t>
            </a:r>
            <a:r>
              <a:rPr lang="en-US" altLang="vi-VN" sz="3200" b="1" dirty="0">
                <a:latin typeface="Times New Roman" panose="02020603050405020304" pitchFamily="18" charset="0"/>
              </a:rPr>
              <a:t> 3: </a:t>
            </a:r>
            <a:r>
              <a:rPr lang="en-US" altLang="vi-VN" sz="3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Tìm</a:t>
            </a:r>
            <a:r>
              <a:rPr lang="en-US" altLang="vi-V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hiểu</a:t>
            </a:r>
            <a:r>
              <a:rPr lang="en-US" altLang="vi-V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về</a:t>
            </a:r>
            <a:r>
              <a:rPr lang="en-US" altLang="vi-VN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3200" b="1" err="1">
                <a:solidFill>
                  <a:srgbClr val="FFFF00"/>
                </a:solidFill>
                <a:latin typeface="Times New Roman" panose="02020603050405020304" pitchFamily="18" charset="0"/>
              </a:rPr>
              <a:t>truyền</a:t>
            </a:r>
            <a:r>
              <a:rPr lang="en-US" altLang="vi-VN" sz="3200" b="1">
                <a:solidFill>
                  <a:srgbClr val="FFFF00"/>
                </a:solidFill>
                <a:latin typeface="Times New Roman" panose="02020603050405020304" pitchFamily="18" charset="0"/>
              </a:rPr>
              <a:t> thống</a:t>
            </a:r>
            <a:r>
              <a:rPr lang="vi-VN" altLang="vi-VN" sz="3200" b="1">
                <a:solidFill>
                  <a:srgbClr val="FFFF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vi-VN" sz="3200" b="1">
                <a:solidFill>
                  <a:srgbClr val="FFFF00"/>
                </a:solidFill>
                <a:latin typeface="Times New Roman" panose="02020603050405020304" pitchFamily="18" charset="0"/>
              </a:rPr>
              <a:t>“Kính già, yêu trẻ” của địa phương, của dân tộc ta.</a:t>
            </a:r>
          </a:p>
        </p:txBody>
      </p:sp>
      <p:grpSp>
        <p:nvGrpSpPr>
          <p:cNvPr id="8" name="Group 7"/>
          <p:cNvGrpSpPr/>
          <p:nvPr/>
        </p:nvGrpSpPr>
        <p:grpSpPr bwMode="auto">
          <a:xfrm>
            <a:off x="3962686" y="3276610"/>
            <a:ext cx="4419600" cy="1371599"/>
            <a:chOff x="6248400" y="4953000"/>
            <a:chExt cx="2743200" cy="1371600"/>
          </a:xfrm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6248400" y="4953000"/>
              <a:ext cx="2743200" cy="1371600"/>
            </a:xfrm>
            <a:prstGeom prst="cloudCallout">
              <a:avLst>
                <a:gd name="adj1" fmla="val -71452"/>
                <a:gd name="adj2" fmla="val -72475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9765" y="5209590"/>
              <a:ext cx="2442882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vi-VN" sz="3200" b="1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/>
                  <a:cs typeface="+mn-cs"/>
                </a:rPr>
                <a:t>Thảo luận nhóm</a:t>
              </a:r>
            </a:p>
          </p:txBody>
        </p:sp>
      </p:grpSp>
      <p:sp>
        <p:nvSpPr>
          <p:cNvPr id="3" name="Text Box 2"/>
          <p:cNvSpPr txBox="1"/>
          <p:nvPr/>
        </p:nvSpPr>
        <p:spPr>
          <a:xfrm>
            <a:off x="442595" y="2209800"/>
            <a:ext cx="85496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Tìm các phong tục, tập quán tốt đẹp thể hiện tình cảm  kính già, yêu trẻ của địa phương 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1" y="3352800"/>
            <a:ext cx="6362702" cy="3486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51" y="0"/>
            <a:ext cx="6343652" cy="33528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52400" y="914400"/>
            <a:ext cx="2286000" cy="3962400"/>
            <a:chOff x="152400" y="914400"/>
            <a:chExt cx="2286000" cy="3962400"/>
          </a:xfrm>
        </p:grpSpPr>
        <p:sp>
          <p:nvSpPr>
            <p:cNvPr id="7" name="Vertical Scroll 6"/>
            <p:cNvSpPr/>
            <p:nvPr/>
          </p:nvSpPr>
          <p:spPr>
            <a:xfrm>
              <a:off x="152400" y="914400"/>
              <a:ext cx="2286000" cy="3962400"/>
            </a:xfrm>
            <a:prstGeom prst="verticalScroll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" y="1234857"/>
              <a:ext cx="1828800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800" b="1">
                  <a:latin typeface="+mj-lt"/>
                </a:rPr>
                <a:t>Người già luôn được chào hỏi, được mời ngồi ở chỗ trang trọng.</a:t>
              </a:r>
              <a:endParaRPr lang="en-US" sz="28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361950" y="3429000"/>
            <a:ext cx="8782050" cy="3429000"/>
            <a:chOff x="361950" y="3429000"/>
            <a:chExt cx="8782050" cy="3429000"/>
          </a:xfrm>
        </p:grpSpPr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361950" y="3922455"/>
              <a:ext cx="3371850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Con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cháu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luôn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quan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tâm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chăm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sóc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thăm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hỏi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,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tặng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quà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cho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ông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bà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, cha </a:t>
              </a:r>
              <a:r>
                <a:rPr lang="en-US" altLang="vi-VN" sz="3200" b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mẹ</a:t>
              </a:r>
              <a:r>
                <a:rPr lang="en-US" alt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1" y="3429000"/>
              <a:ext cx="4571999" cy="3429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8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74C4C"/>
      </a:accent1>
      <a:accent2>
        <a:srgbClr val="FF6A41"/>
      </a:accent2>
      <a:accent3>
        <a:srgbClr val="5BA3EB"/>
      </a:accent3>
      <a:accent4>
        <a:srgbClr val="06BA99"/>
      </a:accent4>
      <a:accent5>
        <a:srgbClr val="8E7EF0"/>
      </a:accent5>
      <a:accent6>
        <a:srgbClr val="F3B818"/>
      </a:accent6>
      <a:hlink>
        <a:srgbClr val="4472C4"/>
      </a:hlink>
      <a:folHlink>
        <a:srgbClr val="BFBFBF"/>
      </a:folHlink>
    </a:clrScheme>
    <a:fontScheme name="kzv00gqs">
      <a:majorFont>
        <a:latin typeface="Times New Roman"/>
        <a:ea typeface="造字工房悦黑体验版常规体"/>
        <a:cs typeface=""/>
      </a:majorFont>
      <a:minorFont>
        <a:latin typeface="Times New Roman"/>
        <a:ea typeface="造字工房悦黑体验版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2">
    <a:dk1>
      <a:srgbClr val="000000"/>
    </a:dk1>
    <a:lt1>
      <a:srgbClr val="FFFFFF"/>
    </a:lt1>
    <a:dk2>
      <a:srgbClr val="768395"/>
    </a:dk2>
    <a:lt2>
      <a:srgbClr val="F0F0F0"/>
    </a:lt2>
    <a:accent1>
      <a:srgbClr val="F74C4C"/>
    </a:accent1>
    <a:accent2>
      <a:srgbClr val="FF6A41"/>
    </a:accent2>
    <a:accent3>
      <a:srgbClr val="5BA3EB"/>
    </a:accent3>
    <a:accent4>
      <a:srgbClr val="06BA99"/>
    </a:accent4>
    <a:accent5>
      <a:srgbClr val="8E7EF0"/>
    </a:accent5>
    <a:accent6>
      <a:srgbClr val="F3B81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855</Words>
  <Application>Microsoft Office PowerPoint</Application>
  <PresentationFormat>On-screen Show (4:3)</PresentationFormat>
  <Paragraphs>75</Paragraphs>
  <Slides>18</Slides>
  <Notes>12</Notes>
  <HiddenSlides>0</HiddenSlides>
  <MMClips>12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Office 主题​​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Thanhbon Thanhbon2200</cp:lastModifiedBy>
  <cp:revision>74</cp:revision>
  <dcterms:created xsi:type="dcterms:W3CDTF">2021-09-03T08:20:00Z</dcterms:created>
  <dcterms:modified xsi:type="dcterms:W3CDTF">2023-06-10T08:06:32Z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137DA849D8EC435CA41CCCF5716A946B</vt:lpwstr>
  </property>
  <property fmtid="{D5CDD505-2E9C-101B-9397-08002B2CF9AE}" pid="3" name="KSOProductBuildVer">
    <vt:lpwstr>1033-11.2.0.11417</vt:lpwstr>
  </property>
</Properties>
</file>