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1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16.xml" ContentType="application/vnd.openxmlformats-officedocument.presentationml.notesSlide+xml"/>
  <Override PartName="/ppt/tags/tag6.xml" ContentType="application/vnd.openxmlformats-officedocument.presentationml.tags+xml"/>
  <Override PartName="/ppt/notesSlides/notesSlide17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34"/>
  </p:notesMasterIdLst>
  <p:sldIdLst>
    <p:sldId id="260" r:id="rId3"/>
    <p:sldId id="257" r:id="rId4"/>
    <p:sldId id="258" r:id="rId5"/>
    <p:sldId id="267" r:id="rId6"/>
    <p:sldId id="268" r:id="rId7"/>
    <p:sldId id="269" r:id="rId8"/>
    <p:sldId id="270" r:id="rId9"/>
    <p:sldId id="272" r:id="rId10"/>
    <p:sldId id="273" r:id="rId11"/>
    <p:sldId id="297" r:id="rId12"/>
    <p:sldId id="275" r:id="rId13"/>
    <p:sldId id="276" r:id="rId14"/>
    <p:sldId id="277" r:id="rId15"/>
    <p:sldId id="278" r:id="rId16"/>
    <p:sldId id="279" r:id="rId17"/>
    <p:sldId id="282" r:id="rId18"/>
    <p:sldId id="298" r:id="rId19"/>
    <p:sldId id="284" r:id="rId20"/>
    <p:sldId id="285" r:id="rId21"/>
    <p:sldId id="287" r:id="rId22"/>
    <p:sldId id="288" r:id="rId23"/>
    <p:sldId id="299" r:id="rId24"/>
    <p:sldId id="283" r:id="rId25"/>
    <p:sldId id="300" r:id="rId26"/>
    <p:sldId id="292" r:id="rId27"/>
    <p:sldId id="293" r:id="rId28"/>
    <p:sldId id="294" r:id="rId29"/>
    <p:sldId id="295" r:id="rId30"/>
    <p:sldId id="296" r:id="rId31"/>
    <p:sldId id="289" r:id="rId32"/>
    <p:sldId id="301" r:id="rId3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F19E1"/>
    <a:srgbClr val="FF0000"/>
    <a:srgbClr val="004274"/>
    <a:srgbClr val="006600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18" autoAdjust="0"/>
    <p:restoredTop sz="94660"/>
  </p:normalViewPr>
  <p:slideViewPr>
    <p:cSldViewPr snapToGrid="0">
      <p:cViewPr>
        <p:scale>
          <a:sx n="66" d="100"/>
          <a:sy n="66" d="100"/>
        </p:scale>
        <p:origin x="918" y="1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presProps" Target="presProps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63427E-C150-4A77-934D-181F98B1F148}" type="datetimeFigureOut">
              <a:rPr lang="en-US" smtClean="0"/>
              <a:t>23-Sep-21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6AE1E5-E993-4033-98A7-AFF9D54785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8946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17019-9FE0-48DA-B0D8-117C5813B5F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068832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D8D85B9-E863-4792-987B-2E55B406AA62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60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2733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9B59919-8C6D-4F8F-A988-9BCDFF77AC62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614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635028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7046EA4-469A-42E8-A666-07D4FB434BB3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459271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DEEB019-6915-444E-847E-020275867582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65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853724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17019-9FE0-48DA-B0D8-117C5813B5F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520860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0D6473D-39F7-4C64-A0CC-1746A830EBCD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763719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17019-9FE0-48DA-B0D8-117C5813B5F0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38761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17019-9FE0-48DA-B0D8-117C5813B5F0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353292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17019-9FE0-48DA-B0D8-117C5813B5F0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89503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17019-9FE0-48DA-B0D8-117C5813B5F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73304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1D5E5E4-9AFF-4C50-8BA4-72616FBE6642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66066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933ADD-FA79-4A04-913F-B0DEB9974DEB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78887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26F8A31-2DB1-4D74-A800-F35637120F6B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62889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2A5D76C-B4E7-45FD-81B5-DAEFFBD74BC4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86059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17019-9FE0-48DA-B0D8-117C5813B5F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23170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D782C8A-8CC7-4DF4-9B2D-03C8A610326A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55737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3634747-60E3-43BD-9EFB-BE499F74D883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21293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47A207-3D1C-4A04-A996-4100CD14815F}" type="datetimeFigureOut">
              <a:rPr lang="en-US" smtClean="0"/>
              <a:t>23-Sep-21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679B6-35FB-402C-AC7D-C2C2F3B2FE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46824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47A207-3D1C-4A04-A996-4100CD14815F}" type="datetimeFigureOut">
              <a:rPr lang="en-US" smtClean="0"/>
              <a:t>23-Sep-21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679B6-35FB-402C-AC7D-C2C2F3B2FE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43235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47A207-3D1C-4A04-A996-4100CD14815F}" type="datetimeFigureOut">
              <a:rPr lang="en-US" smtClean="0"/>
              <a:t>23-Sep-21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679B6-35FB-402C-AC7D-C2C2F3B2FE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54843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553" y="103188"/>
            <a:ext cx="10991849" cy="13144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4561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4561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7FEFAB-85D6-4C1E-A0C2-5E8ADA69AABD}" type="slidenum">
              <a:rPr lang="en-US" altLang="vi-VN"/>
              <a:pPr>
                <a:defRPr/>
              </a:pPr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20829951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10B2B-4D4B-487F-8D95-012D2E53EA23}" type="datetimeFigureOut">
              <a:rPr lang="en-US" smtClean="0"/>
              <a:t>23-Sep-21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FED8D0-6766-48E3-BFCA-C66411E212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12287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10B2B-4D4B-487F-8D95-012D2E53EA23}" type="datetimeFigureOut">
              <a:rPr lang="en-US" smtClean="0"/>
              <a:t>23-Sep-21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FED8D0-6766-48E3-BFCA-C66411E212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83951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10B2B-4D4B-487F-8D95-012D2E53EA23}" type="datetimeFigureOut">
              <a:rPr lang="en-US" smtClean="0"/>
              <a:t>23-Sep-21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FED8D0-6766-48E3-BFCA-C66411E212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43119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10B2B-4D4B-487F-8D95-012D2E53EA23}" type="datetimeFigureOut">
              <a:rPr lang="en-US" smtClean="0"/>
              <a:t>23-Sep-21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FED8D0-6766-48E3-BFCA-C66411E212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72691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10B2B-4D4B-487F-8D95-012D2E53EA23}" type="datetimeFigureOut">
              <a:rPr lang="en-US" smtClean="0"/>
              <a:t>23-Sep-21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FED8D0-6766-48E3-BFCA-C66411E212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704834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10B2B-4D4B-487F-8D95-012D2E53EA23}" type="datetimeFigureOut">
              <a:rPr lang="en-US" smtClean="0"/>
              <a:t>23-Sep-21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FED8D0-6766-48E3-BFCA-C66411E212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479153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10B2B-4D4B-487F-8D95-012D2E53EA23}" type="datetimeFigureOut">
              <a:rPr lang="en-US" smtClean="0"/>
              <a:t>23-Sep-21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FED8D0-6766-48E3-BFCA-C66411E212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78160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47A207-3D1C-4A04-A996-4100CD14815F}" type="datetimeFigureOut">
              <a:rPr lang="en-US" smtClean="0"/>
              <a:t>23-Sep-21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679B6-35FB-402C-AC7D-C2C2F3B2FE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283458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10B2B-4D4B-487F-8D95-012D2E53EA23}" type="datetimeFigureOut">
              <a:rPr lang="en-US" smtClean="0"/>
              <a:t>23-Sep-21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FED8D0-6766-48E3-BFCA-C66411E212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905068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10B2B-4D4B-487F-8D95-012D2E53EA23}" type="datetimeFigureOut">
              <a:rPr lang="en-US" smtClean="0"/>
              <a:t>23-Sep-21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FED8D0-6766-48E3-BFCA-C66411E212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125029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10B2B-4D4B-487F-8D95-012D2E53EA23}" type="datetimeFigureOut">
              <a:rPr lang="en-US" smtClean="0"/>
              <a:t>23-Sep-21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FED8D0-6766-48E3-BFCA-C66411E212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571644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10B2B-4D4B-487F-8D95-012D2E53EA23}" type="datetimeFigureOut">
              <a:rPr lang="en-US" smtClean="0"/>
              <a:t>23-Sep-21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FED8D0-6766-48E3-BFCA-C66411E212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00351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47A207-3D1C-4A04-A996-4100CD14815F}" type="datetimeFigureOut">
              <a:rPr lang="en-US" smtClean="0"/>
              <a:t>23-Sep-21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679B6-35FB-402C-AC7D-C2C2F3B2FE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57922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47A207-3D1C-4A04-A996-4100CD14815F}" type="datetimeFigureOut">
              <a:rPr lang="en-US" smtClean="0"/>
              <a:t>23-Sep-21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679B6-35FB-402C-AC7D-C2C2F3B2FE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68853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47A207-3D1C-4A04-A996-4100CD14815F}" type="datetimeFigureOut">
              <a:rPr lang="en-US" smtClean="0"/>
              <a:t>23-Sep-21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679B6-35FB-402C-AC7D-C2C2F3B2FE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14549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47A207-3D1C-4A04-A996-4100CD14815F}" type="datetimeFigureOut">
              <a:rPr lang="en-US" smtClean="0"/>
              <a:t>23-Sep-21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679B6-35FB-402C-AC7D-C2C2F3B2FE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1329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47A207-3D1C-4A04-A996-4100CD14815F}" type="datetimeFigureOut">
              <a:rPr lang="en-US" smtClean="0"/>
              <a:t>23-Sep-21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679B6-35FB-402C-AC7D-C2C2F3B2FE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55175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47A207-3D1C-4A04-A996-4100CD14815F}" type="datetimeFigureOut">
              <a:rPr lang="en-US" smtClean="0"/>
              <a:t>23-Sep-21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679B6-35FB-402C-AC7D-C2C2F3B2FE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7378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47A207-3D1C-4A04-A996-4100CD14815F}" type="datetimeFigureOut">
              <a:rPr lang="en-US" smtClean="0"/>
              <a:t>23-Sep-21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679B6-35FB-402C-AC7D-C2C2F3B2FE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45090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47A207-3D1C-4A04-A996-4100CD14815F}" type="datetimeFigureOut">
              <a:rPr lang="en-US" smtClean="0"/>
              <a:t>23-Sep-21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9679B6-35FB-402C-AC7D-C2C2F3B2FE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04783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410B2B-4D4B-487F-8D95-012D2E53EA23}" type="datetimeFigureOut">
              <a:rPr lang="en-US" smtClean="0"/>
              <a:t>23-Sep-21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FED8D0-6766-48E3-BFCA-C66411E212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48617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8.png"/><Relationship Id="rId4" Type="http://schemas.openxmlformats.org/officeDocument/2006/relationships/oleObject" Target="../embeddings/oleObject4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oleObject" Target="../embeddings/oleObject5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7.bin"/><Relationship Id="rId5" Type="http://schemas.openxmlformats.org/officeDocument/2006/relationships/image" Target="../media/image8.png"/><Relationship Id="rId4" Type="http://schemas.openxmlformats.org/officeDocument/2006/relationships/oleObject" Target="../embeddings/oleObject6.bin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8.png"/><Relationship Id="rId4" Type="http://schemas.openxmlformats.org/officeDocument/2006/relationships/oleObject" Target="../embeddings/oleObject8.bin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7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notesSlide" Target="../notesSlides/notesSlide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vietnamnet.vn/dataimages/200710/original/images1423938_luNA.jpg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9.jpeg"/><Relationship Id="rId5" Type="http://schemas.openxmlformats.org/officeDocument/2006/relationships/image" Target="http://images.vietnamnet.vn/dataimages/200710/original/images1423938_luNA.jpg" TargetMode="External"/><Relationship Id="rId4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4.png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notesSlide" Target="../notesSlides/notesSlide1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5" Type="http://schemas.openxmlformats.org/officeDocument/2006/relationships/image" Target="../media/image26.emf"/><Relationship Id="rId4" Type="http://schemas.openxmlformats.org/officeDocument/2006/relationships/image" Target="../media/image1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4" Type="http://schemas.openxmlformats.org/officeDocument/2006/relationships/image" Target="../media/image1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5" Type="http://schemas.openxmlformats.org/officeDocument/2006/relationships/image" Target="../media/image28.png"/><Relationship Id="rId4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8.png"/><Relationship Id="rId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oleObject" Target="../embeddings/oleObject2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0.png"/><Relationship Id="rId5" Type="http://schemas.openxmlformats.org/officeDocument/2006/relationships/image" Target="../media/image8.png"/><Relationship Id="rId4" Type="http://schemas.openxmlformats.org/officeDocument/2006/relationships/oleObject" Target="../embeddings/oleObject3.bin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事情&#10;&#10;已生成极高可信度的说明">
            <a:extLst>
              <a:ext uri="{FF2B5EF4-FFF2-40B4-BE49-F238E27FC236}">
                <a16:creationId xmlns:a16="http://schemas.microsoft.com/office/drawing/2014/main" xmlns="" id="{59EF3AD0-F08C-4A1E-A601-86B9EB13C04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" name="Rounded Rectangle 1"/>
          <p:cNvSpPr/>
          <p:nvPr/>
        </p:nvSpPr>
        <p:spPr>
          <a:xfrm>
            <a:off x="816516" y="901946"/>
            <a:ext cx="10441495" cy="4396998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7" name="图片 5" descr="图片包含 蛋糕, 室内, 绿色&#10;&#10;已生成高可信度的说明">
            <a:extLst>
              <a:ext uri="{FF2B5EF4-FFF2-40B4-BE49-F238E27FC236}">
                <a16:creationId xmlns:a16="http://schemas.microsoft.com/office/drawing/2014/main" xmlns="" id="{CFD9A3D4-965C-4AA0-A594-6A835CC2580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82521" y="4136132"/>
            <a:ext cx="1998077" cy="2963775"/>
          </a:xfrm>
          <a:prstGeom prst="rect">
            <a:avLst/>
          </a:prstGeom>
        </p:spPr>
      </p:pic>
      <p:pic>
        <p:nvPicPr>
          <p:cNvPr id="28" name="图片 15">
            <a:extLst>
              <a:ext uri="{FF2B5EF4-FFF2-40B4-BE49-F238E27FC236}">
                <a16:creationId xmlns:a16="http://schemas.microsoft.com/office/drawing/2014/main" xmlns="" id="{0C8FB0A9-1DCD-4F68-9B69-C04B7815D0C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535773" y="4702629"/>
            <a:ext cx="1838768" cy="1792510"/>
          </a:xfrm>
          <a:prstGeom prst="rect">
            <a:avLst/>
          </a:prstGeom>
        </p:spPr>
      </p:pic>
      <p:pic>
        <p:nvPicPr>
          <p:cNvPr id="29" name="图片 24">
            <a:extLst>
              <a:ext uri="{FF2B5EF4-FFF2-40B4-BE49-F238E27FC236}">
                <a16:creationId xmlns:a16="http://schemas.microsoft.com/office/drawing/2014/main" xmlns="" id="{6C007B28-2524-4926-956E-E73B3DA1E67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784" y="57483"/>
            <a:ext cx="1465464" cy="1812252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4149003" y="4539"/>
            <a:ext cx="356700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8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Cambria" panose="02040503050406030204" pitchFamily="18" charset="0"/>
              </a:rPr>
              <a:t>KHỞI ĐỘNG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16516" y="1479982"/>
            <a:ext cx="94424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32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Địa</a:t>
            </a:r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</a:t>
            </a:r>
            <a:r>
              <a:rPr lang="vi-VN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32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ớc</a:t>
            </a:r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sz="32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đặc</a:t>
            </a:r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16516" y="2695647"/>
            <a:ext cx="104414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Nêu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dãy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núi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đ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ồng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ta?</a:t>
            </a:r>
            <a:endParaRPr lang="en-US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16516" y="3973659"/>
            <a:ext cx="94424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Kể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khoáng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ta? </a:t>
            </a:r>
            <a:endParaRPr lang="en-US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8721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6" grpId="0"/>
      <p:bldP spid="13" grpId="0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事情&#10;&#10;已生成极高可信度的说明">
            <a:extLst>
              <a:ext uri="{FF2B5EF4-FFF2-40B4-BE49-F238E27FC236}">
                <a16:creationId xmlns:a16="http://schemas.microsoft.com/office/drawing/2014/main" xmlns="" id="{59EF3AD0-F08C-4A1E-A601-86B9EB13C04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20" y="10"/>
            <a:ext cx="12191980" cy="6857990"/>
          </a:xfrm>
          <a:prstGeom prst="rect">
            <a:avLst/>
          </a:prstGeom>
        </p:spPr>
      </p:pic>
      <p:sp>
        <p:nvSpPr>
          <p:cNvPr id="2" name="Rounded Rectangle 1"/>
          <p:cNvSpPr/>
          <p:nvPr/>
        </p:nvSpPr>
        <p:spPr>
          <a:xfrm>
            <a:off x="551941" y="540913"/>
            <a:ext cx="11259059" cy="6107537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图片 6">
            <a:extLst>
              <a:ext uri="{FF2B5EF4-FFF2-40B4-BE49-F238E27FC236}">
                <a16:creationId xmlns:a16="http://schemas.microsoft.com/office/drawing/2014/main" xmlns="" id="{D56CF721-6994-4ABB-AFE0-1251486744C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2288" r="3142"/>
          <a:stretch/>
        </p:blipFill>
        <p:spPr>
          <a:xfrm>
            <a:off x="0" y="0"/>
            <a:ext cx="3412393" cy="2137076"/>
          </a:xfrm>
          <a:prstGeom prst="rect">
            <a:avLst/>
          </a:prstGeom>
        </p:spPr>
      </p:pic>
      <p:pic>
        <p:nvPicPr>
          <p:cNvPr id="6" name="PA_图片 6" descr="图片包含 运输, 气球, 航空器&#10;&#10;已生成极高可信度的说明">
            <a:extLst>
              <a:ext uri="{FF2B5EF4-FFF2-40B4-BE49-F238E27FC236}">
                <a16:creationId xmlns:a16="http://schemas.microsoft.com/office/drawing/2014/main" xmlns="" id="{65B10939-80C9-4752-A2F6-96A949F70696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58013" y="5391150"/>
            <a:ext cx="1443487" cy="12573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1356" y="1287061"/>
            <a:ext cx="10058400" cy="3295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5953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74385" y="-247319"/>
            <a:ext cx="6819901" cy="16764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29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900" b="1" i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Khí</a:t>
            </a:r>
            <a:r>
              <a:rPr lang="en-US" sz="29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900" b="1" i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hậu</a:t>
            </a:r>
            <a:r>
              <a:rPr lang="en-US" sz="29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900" b="1" i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giữa</a:t>
            </a:r>
            <a:r>
              <a:rPr lang="en-US" sz="29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900" b="1" i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9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900" b="1" i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miền</a:t>
            </a:r>
            <a:r>
              <a:rPr lang="en-US" sz="29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900" b="1" i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9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900" b="1" i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9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900" b="1" i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29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900" b="1" i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endParaRPr lang="en-US" sz="2900" b="1" i="1" u="sng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507" name="Object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1603218"/>
              </p:ext>
            </p:extLst>
          </p:nvPr>
        </p:nvGraphicFramePr>
        <p:xfrm>
          <a:off x="6952342" y="30163"/>
          <a:ext cx="5192486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PhotoImpact" r:id="rId4" imgW="7352381" imgH="9523810" progId="PI3.Image">
                  <p:embed/>
                </p:oleObj>
              </mc:Choice>
              <mc:Fallback>
                <p:oleObj name="PhotoImpact" r:id="rId4" imgW="7352381" imgH="9523810" progId="PI3.Imag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52342" y="30163"/>
                        <a:ext cx="5192486" cy="6858000"/>
                      </a:xfrm>
                      <a:prstGeom prst="rect">
                        <a:avLst/>
                      </a:prstGeom>
                      <a:noFill/>
                      <a:ln w="57150">
                        <a:solidFill>
                          <a:schemeClr val="hlink"/>
                        </a:solidFill>
                        <a:miter lim="800000"/>
                        <a:headEnd/>
                        <a:tailEnd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333827" y="1429081"/>
            <a:ext cx="5575301" cy="95410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just">
              <a:defRPr/>
            </a:pPr>
            <a:r>
              <a:rPr lang="en-US" sz="2800" b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Khí</a:t>
            </a:r>
            <a:r>
              <a:rPr lang="en-US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hậu</a:t>
            </a:r>
            <a:r>
              <a:rPr lang="en-US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miền</a:t>
            </a:r>
            <a:r>
              <a:rPr lang="en-US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Bắc</a:t>
            </a:r>
            <a:r>
              <a:rPr lang="en-US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miền</a:t>
            </a:r>
            <a:r>
              <a:rPr lang="en-US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Nam </a:t>
            </a:r>
            <a:r>
              <a:rPr lang="en-US" sz="2800" b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</a:t>
            </a:r>
            <a:r>
              <a:rPr lang="vi-VN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333827" y="2790372"/>
            <a:ext cx="5575301" cy="2819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Khí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hậu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biệt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giữa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miền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Bắc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miền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Nam,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ranh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dãy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núi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Bạch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Mã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>
            <a:off x="9131186" y="3385005"/>
            <a:ext cx="381000" cy="1588"/>
          </a:xfrm>
          <a:custGeom>
            <a:avLst/>
            <a:gdLst>
              <a:gd name="T0" fmla="*/ 0 w 240"/>
              <a:gd name="T1" fmla="*/ 0 h 1"/>
              <a:gd name="T2" fmla="*/ 604837545 w 240"/>
              <a:gd name="T3" fmla="*/ 0 h 1"/>
              <a:gd name="T4" fmla="*/ 0 60000 65536"/>
              <a:gd name="T5" fmla="*/ 0 60000 65536"/>
              <a:gd name="T6" fmla="*/ 0 w 240"/>
              <a:gd name="T7" fmla="*/ 0 h 1"/>
              <a:gd name="T8" fmla="*/ 240 w 240"/>
              <a:gd name="T9" fmla="*/ 1 h 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40" h="1">
                <a:moveTo>
                  <a:pt x="0" y="0"/>
                </a:moveTo>
                <a:cubicBezTo>
                  <a:pt x="100" y="0"/>
                  <a:pt x="200" y="0"/>
                  <a:pt x="240" y="0"/>
                </a:cubicBezTo>
              </a:path>
            </a:pathLst>
          </a:custGeom>
          <a:solidFill>
            <a:srgbClr val="0000CC"/>
          </a:solidFill>
          <a:ln w="57150">
            <a:solidFill>
              <a:srgbClr val="990033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" name="AutoShape 4"/>
          <p:cNvSpPr>
            <a:spLocks noChangeArrowheads="1"/>
          </p:cNvSpPr>
          <p:nvPr/>
        </p:nvSpPr>
        <p:spPr bwMode="auto">
          <a:xfrm>
            <a:off x="9797143" y="2383188"/>
            <a:ext cx="1380672" cy="856795"/>
          </a:xfrm>
          <a:prstGeom prst="wedgeRectCallout">
            <a:avLst>
              <a:gd name="adj1" fmla="val -77203"/>
              <a:gd name="adj2" fmla="val 41951"/>
            </a:avLst>
          </a:prstGeom>
          <a:solidFill>
            <a:srgbClr val="CC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eaLnBrk="0" hangingPunct="0">
              <a:spcBef>
                <a:spcPct val="50000"/>
              </a:spcBef>
              <a:defRPr/>
            </a:pPr>
            <a:r>
              <a:rPr lang="en-US" sz="2400" b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Dãy</a:t>
            </a:r>
            <a:r>
              <a:rPr lang="en-US" sz="24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núi</a:t>
            </a:r>
            <a:r>
              <a:rPr lang="en-US" sz="24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Bạch</a:t>
            </a:r>
            <a:r>
              <a:rPr lang="en-US" sz="24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Mã</a:t>
            </a:r>
            <a:endParaRPr lang="en-US" sz="2400" b="1" dirty="0">
              <a:effectLst>
                <a:outerShdw blurRad="38100" dist="38100" dir="2700000" algn="tl">
                  <a:srgbClr val="FFFFFF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7969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mph" presetSubtype="0" repeatCount="5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53" presetClass="entr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21508" grpId="0" animBg="1"/>
      <p:bldP spid="5" grpId="0"/>
      <p:bldP spid="6" grpId="0" animBg="1"/>
      <p:bldP spid="6" grpId="1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6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3523868"/>
              </p:ext>
            </p:extLst>
          </p:nvPr>
        </p:nvGraphicFramePr>
        <p:xfrm>
          <a:off x="6897688" y="0"/>
          <a:ext cx="5294312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" name="PhotoImpact" r:id="rId4" imgW="7352381" imgH="9523810" progId="PI3.Image">
                  <p:embed/>
                </p:oleObj>
              </mc:Choice>
              <mc:Fallback>
                <p:oleObj name="PhotoImpact" r:id="rId4" imgW="7352381" imgH="9523810" progId="PI3.Imag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97688" y="0"/>
                        <a:ext cx="5294312" cy="6858000"/>
                      </a:xfrm>
                      <a:prstGeom prst="rect">
                        <a:avLst/>
                      </a:prstGeom>
                      <a:noFill/>
                      <a:ln w="57150">
                        <a:solidFill>
                          <a:schemeClr val="hlink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891" name="Rectangle 3"/>
          <p:cNvSpPr>
            <a:spLocks noGrp="1" noChangeArrowheads="1"/>
          </p:cNvSpPr>
          <p:nvPr>
            <p:ph type="title"/>
          </p:nvPr>
        </p:nvSpPr>
        <p:spPr>
          <a:xfrm>
            <a:off x="471713" y="3030651"/>
            <a:ext cx="6132287" cy="1143000"/>
          </a:xfrm>
        </p:spPr>
        <p:txBody>
          <a:bodyPr>
            <a:no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Ở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miền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Bắc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gió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hạ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đông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b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hạ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nóng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mưa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b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đông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lạnh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ít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mưa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b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xuân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mưa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phùn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ẩm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ướt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se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lạnh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hanh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37893" name="Picture 5" descr="rut 1"/>
          <p:cNvPicPr>
            <a:picLocks noChangeAspect="1" noChangeArrowheads="1"/>
          </p:cNvPicPr>
          <p:nvPr/>
        </p:nvPicPr>
        <p:blipFill>
          <a:blip r:embed="rId6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14409" t="41559" r="-18311" b="34465"/>
          <a:stretch>
            <a:fillRect/>
          </a:stretch>
        </p:blipFill>
        <p:spPr bwMode="auto">
          <a:xfrm rot="-8133768">
            <a:off x="8458200" y="0"/>
            <a:ext cx="725488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4" name="Picture 6" descr="rut 1"/>
          <p:cNvPicPr>
            <a:picLocks noChangeAspect="1" noChangeArrowheads="1"/>
          </p:cNvPicPr>
          <p:nvPr/>
        </p:nvPicPr>
        <p:blipFill>
          <a:blip r:embed="rId6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14409" t="41559" r="-18311" b="34465"/>
          <a:stretch>
            <a:fillRect/>
          </a:stretch>
        </p:blipFill>
        <p:spPr bwMode="auto">
          <a:xfrm rot="-8133768">
            <a:off x="8991600" y="228600"/>
            <a:ext cx="725488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5" name="Picture 7" descr="rut 1"/>
          <p:cNvPicPr>
            <a:picLocks noChangeAspect="1" noChangeArrowheads="1"/>
          </p:cNvPicPr>
          <p:nvPr/>
        </p:nvPicPr>
        <p:blipFill>
          <a:blip r:embed="rId6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14409" t="41559" r="-18311" b="34465"/>
          <a:stretch>
            <a:fillRect/>
          </a:stretch>
        </p:blipFill>
        <p:spPr bwMode="auto">
          <a:xfrm rot="-8133768">
            <a:off x="8610600" y="1828800"/>
            <a:ext cx="725488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6" name="Picture 8" descr="muiten_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543800" y="2286000"/>
            <a:ext cx="685800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7" name="Picture 9" descr="muiten_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858000" y="1219200"/>
            <a:ext cx="685800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8" name="Picture 10" descr="muiten_5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9144000" y="1295400"/>
            <a:ext cx="685800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9" name="Picture 11" descr="muiten_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567740" flipH="1">
            <a:off x="8915400" y="1752600"/>
            <a:ext cx="685800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900" name="Picture 12" descr="muiten_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696200" y="2438400"/>
            <a:ext cx="685800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901" name="Picture 13" descr="muiten_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010400" y="1371600"/>
            <a:ext cx="685800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902" name="Picture 14" descr="muiten_5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9296400" y="1447800"/>
            <a:ext cx="685800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903" name="Picture 15" descr="muiten_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567740" flipH="1">
            <a:off x="9067800" y="1905000"/>
            <a:ext cx="685800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517070" y="456387"/>
            <a:ext cx="5167087" cy="95410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just">
              <a:defRPr/>
            </a:pPr>
            <a:r>
              <a:rPr lang="en-US" sz="2800" b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Nêu</a:t>
            </a:r>
            <a:r>
              <a:rPr lang="en-US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đặc</a:t>
            </a:r>
            <a:r>
              <a:rPr lang="en-US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khí</a:t>
            </a:r>
            <a:r>
              <a:rPr lang="en-US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hậu</a:t>
            </a:r>
            <a:r>
              <a:rPr lang="en-US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miền</a:t>
            </a:r>
            <a:r>
              <a:rPr lang="en-US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Bắc</a:t>
            </a:r>
            <a:r>
              <a:rPr lang="en-US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miền</a:t>
            </a:r>
            <a:r>
              <a:rPr lang="en-US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Nam?</a:t>
            </a:r>
          </a:p>
        </p:txBody>
      </p:sp>
    </p:spTree>
    <p:extLst>
      <p:ext uri="{BB962C8B-B14F-4D97-AF65-F5344CB8AC3E}">
        <p14:creationId xmlns:p14="http://schemas.microsoft.com/office/powerpoint/2010/main" val="3991252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6" dur="2000"/>
                                        <p:tgtEl>
                                          <p:spTgt spid="37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9" dur="2000"/>
                                        <p:tgtEl>
                                          <p:spTgt spid="37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2000"/>
                                        <p:tgtEl>
                                          <p:spTgt spid="37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2000"/>
                                        <p:tgtEl>
                                          <p:spTgt spid="37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8" dur="2000"/>
                                        <p:tgtEl>
                                          <p:spTgt spid="37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1" dur="2000"/>
                                        <p:tgtEl>
                                          <p:spTgt spid="37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2000"/>
                                        <p:tgtEl>
                                          <p:spTgt spid="37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2000"/>
                                        <p:tgtEl>
                                          <p:spTgt spid="37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379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4" dur="500"/>
                                        <p:tgtEl>
                                          <p:spTgt spid="378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7" dur="500"/>
                                        <p:tgtEl>
                                          <p:spTgt spid="379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0" dur="500"/>
                                        <p:tgtEl>
                                          <p:spTgt spid="378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3" dur="500"/>
                                        <p:tgtEl>
                                          <p:spTgt spid="379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378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9" dur="500"/>
                                        <p:tgtEl>
                                          <p:spTgt spid="378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2" dur="500"/>
                                        <p:tgtEl>
                                          <p:spTgt spid="379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7" dur="10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6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1" dur="10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7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5" dur="1000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9" dur="500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2" dur="5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5" dur="5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/>
      <p:bldP spid="1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5553328"/>
              </p:ext>
            </p:extLst>
          </p:nvPr>
        </p:nvGraphicFramePr>
        <p:xfrm>
          <a:off x="6897688" y="-1"/>
          <a:ext cx="5294312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8" name="PhotoImpact" r:id="rId4" imgW="7352381" imgH="9523810" progId="PI3.Image">
                  <p:embed/>
                </p:oleObj>
              </mc:Choice>
              <mc:Fallback>
                <p:oleObj name="PhotoImpact" r:id="rId4" imgW="7352381" imgH="9523810" progId="PI3.Imag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97688" y="-1"/>
                        <a:ext cx="5294312" cy="6858000"/>
                      </a:xfrm>
                      <a:prstGeom prst="rect">
                        <a:avLst/>
                      </a:prstGeom>
                      <a:noFill/>
                      <a:ln w="57150">
                        <a:solidFill>
                          <a:schemeClr val="hlink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939" name="Rectangle 3"/>
          <p:cNvSpPr>
            <a:spLocks noGrp="1" noChangeArrowheads="1"/>
          </p:cNvSpPr>
          <p:nvPr>
            <p:ph type="title"/>
          </p:nvPr>
        </p:nvSpPr>
        <p:spPr>
          <a:xfrm>
            <a:off x="434928" y="2674391"/>
            <a:ext cx="6168571" cy="1143000"/>
          </a:xfrm>
        </p:spPr>
        <p:txBody>
          <a:bodyPr>
            <a:no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Ở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miền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Nam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khí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hậu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nóng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quanh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mưa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b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mưa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thường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mưa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rào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b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hầu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mưa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ban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nắng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chói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chang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ban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đêm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dịu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mát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7171" name="Object 4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13757568"/>
              </p:ext>
            </p:extLst>
          </p:nvPr>
        </p:nvGraphicFramePr>
        <p:xfrm>
          <a:off x="6897688" y="-1"/>
          <a:ext cx="5294312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9" name="PhotoImpact" r:id="rId6" imgW="7352381" imgH="9523810" progId="PI3.Image">
                  <p:embed/>
                </p:oleObj>
              </mc:Choice>
              <mc:Fallback>
                <p:oleObj name="PhotoImpact" r:id="rId6" imgW="7352381" imgH="9523810" progId="PI3.Imag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97688" y="-1"/>
                        <a:ext cx="5294312" cy="6858000"/>
                      </a:xfrm>
                      <a:prstGeom prst="rect">
                        <a:avLst/>
                      </a:prstGeom>
                      <a:noFill/>
                      <a:ln w="57150">
                        <a:solidFill>
                          <a:schemeClr val="hlink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9941" name="Picture 5" descr="rut 1"/>
          <p:cNvPicPr>
            <a:picLocks noChangeAspect="1" noChangeArrowheads="1"/>
          </p:cNvPicPr>
          <p:nvPr/>
        </p:nvPicPr>
        <p:blipFill>
          <a:blip r:embed="rId7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14409" t="41559" r="-18311" b="34465"/>
          <a:stretch>
            <a:fillRect/>
          </a:stretch>
        </p:blipFill>
        <p:spPr bwMode="auto">
          <a:xfrm rot="-8133768">
            <a:off x="10134600" y="3962399"/>
            <a:ext cx="725488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2" name="Picture 6" descr="rut 1"/>
          <p:cNvPicPr>
            <a:picLocks noChangeAspect="1" noChangeArrowheads="1"/>
          </p:cNvPicPr>
          <p:nvPr/>
        </p:nvPicPr>
        <p:blipFill>
          <a:blip r:embed="rId7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14409" t="41559" r="-18311" b="34465"/>
          <a:stretch>
            <a:fillRect/>
          </a:stretch>
        </p:blipFill>
        <p:spPr bwMode="auto">
          <a:xfrm rot="-8133768">
            <a:off x="9906000" y="3352799"/>
            <a:ext cx="725488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3" name="Picture 7" descr="muiten_5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391400" y="6475413"/>
            <a:ext cx="685800" cy="382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4" name="Picture 8" descr="muiten_5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229600" y="5181599"/>
            <a:ext cx="685800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5" name="Picture 9" descr="muiten_5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763000" y="3809999"/>
            <a:ext cx="685800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6" name="Picture 10" descr="muiten_5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763000" y="6248399"/>
            <a:ext cx="685800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7" name="Picture 11" descr="muiten_5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9372600" y="5562599"/>
            <a:ext cx="685800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8" name="Picture 12" descr="muiten_5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rot="-2700000">
            <a:off x="9982200" y="5029199"/>
            <a:ext cx="685800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61678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2000"/>
                                        <p:tgtEl>
                                          <p:spTgt spid="39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" dur="2000"/>
                                        <p:tgtEl>
                                          <p:spTgt spid="39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9" dur="500"/>
                                        <p:tgtEl>
                                          <p:spTgt spid="399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2" dur="500"/>
                                        <p:tgtEl>
                                          <p:spTgt spid="399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10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10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5" dur="5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8" dur="5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4" dur="2000"/>
                                        <p:tgtEl>
                                          <p:spTgt spid="39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7" dur="2000"/>
                                        <p:tgtEl>
                                          <p:spTgt spid="39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0" dur="2000"/>
                                        <p:tgtEl>
                                          <p:spTgt spid="39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3" dur="2000"/>
                                        <p:tgtEl>
                                          <p:spTgt spid="39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391885" y="290286"/>
            <a:ext cx="10885715" cy="1143000"/>
          </a:xfrm>
        </p:spPr>
        <p:txBody>
          <a:bodyPr>
            <a:noAutofit/>
          </a:bodyPr>
          <a:lstStyle/>
          <a:p>
            <a:pPr algn="just" eaLnBrk="1" hangingPunct="1">
              <a:lnSpc>
                <a:spcPct val="150000"/>
              </a:lnSpc>
            </a:pP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Dựa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xét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8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chênh</a:t>
            </a:r>
            <a:r>
              <a:rPr lang="en-US" sz="28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lệch</a:t>
            </a:r>
            <a:r>
              <a:rPr lang="en-US" sz="28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nhiệt</a:t>
            </a:r>
            <a:r>
              <a:rPr lang="en-US" sz="28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28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en-US" sz="28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sz="28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giữa</a:t>
            </a:r>
            <a:r>
              <a:rPr lang="en-US" sz="28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en-US" sz="28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en-US" sz="28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en-US" sz="28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7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8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phố</a:t>
            </a:r>
            <a:r>
              <a:rPr lang="en-US" sz="28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</a:t>
            </a:r>
            <a:r>
              <a:rPr lang="en-US" sz="28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</a:t>
            </a:r>
            <a:r>
              <a:rPr lang="en-US" sz="28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Minh?</a:t>
            </a:r>
          </a:p>
        </p:txBody>
      </p:sp>
      <p:graphicFrame>
        <p:nvGraphicFramePr>
          <p:cNvPr id="41987" name="Group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483813"/>
              </p:ext>
            </p:extLst>
          </p:nvPr>
        </p:nvGraphicFramePr>
        <p:xfrm>
          <a:off x="1016001" y="1999343"/>
          <a:ext cx="10479314" cy="3301273"/>
        </p:xfrm>
        <a:graphic>
          <a:graphicData uri="http://schemas.openxmlformats.org/drawingml/2006/table">
            <a:tbl>
              <a:tblPr/>
              <a:tblGrid>
                <a:gridCol w="34912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49492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49310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101282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Địa</a:t>
                      </a:r>
                      <a:r>
                        <a:rPr kumimoji="0" lang="en-US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3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điểm</a:t>
                      </a:r>
                      <a:endParaRPr kumimoji="0" lang="en-US" sz="3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Nhiệt</a:t>
                      </a:r>
                      <a:r>
                        <a:rPr kumimoji="0" lang="en-US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3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độ</a:t>
                      </a:r>
                      <a:r>
                        <a:rPr kumimoji="0" lang="en-US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3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trung</a:t>
                      </a:r>
                      <a:r>
                        <a:rPr kumimoji="0" lang="en-US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3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bình</a:t>
                      </a:r>
                      <a:r>
                        <a:rPr kumimoji="0" lang="en-US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(</a:t>
                      </a:r>
                      <a:r>
                        <a:rPr kumimoji="0" lang="en-US" sz="3200" b="1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en-US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C)</a:t>
                      </a:r>
                      <a:endParaRPr kumimoji="0" lang="en-US" sz="3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08288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Tháng 1</a:t>
                      </a:r>
                      <a:endParaRPr kumimoji="0" lang="en-US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Tháng 7</a:t>
                      </a:r>
                      <a:endParaRPr kumimoji="0" lang="en-US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38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3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Hà</a:t>
                      </a:r>
                      <a:r>
                        <a:rPr kumimoji="0" lang="en-US" sz="3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3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Nội</a:t>
                      </a:r>
                      <a:endParaRPr kumimoji="0" lang="en-US" sz="3600" b="1" i="0" u="none" strike="noStrike" cap="none" normalizeH="0" baseline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endParaRPr kumimoji="0" lang="en-US" sz="3600" b="1" i="0" u="none" strike="noStrike" cap="none" normalizeH="0" baseline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600" b="1" i="0" u="none" strike="noStrike" cap="none" normalizeH="0" baseline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  <a:endParaRPr kumimoji="0" lang="en-US" sz="3600" b="1" i="0" u="none" strike="noStrike" cap="none" normalizeH="0" baseline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38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990033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TP.Hồ</a:t>
                      </a:r>
                      <a:r>
                        <a:rPr kumimoji="0" lang="en-US" sz="3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990033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3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990033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Chí</a:t>
                      </a:r>
                      <a:r>
                        <a:rPr kumimoji="0" lang="en-US" sz="3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990033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Minh</a:t>
                      </a:r>
                      <a:endParaRPr kumimoji="0" lang="en-US" sz="3600" b="1" i="0" u="none" strike="noStrike" cap="none" normalizeH="0" baseline="0" dirty="0">
                        <a:ln>
                          <a:noFill/>
                        </a:ln>
                        <a:solidFill>
                          <a:srgbClr val="990033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9900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  <a:endParaRPr kumimoji="0" lang="en-US" sz="3600" b="1" i="0" u="none" strike="noStrike" cap="none" normalizeH="0" baseline="0" dirty="0">
                        <a:ln>
                          <a:noFill/>
                        </a:ln>
                        <a:solidFill>
                          <a:srgbClr val="990033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9900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27</a:t>
                      </a:r>
                      <a:endParaRPr kumimoji="0" lang="en-US" sz="3600" b="1" i="0" u="none" strike="noStrike" cap="none" normalizeH="0" baseline="0" dirty="0">
                        <a:ln>
                          <a:noFill/>
                        </a:ln>
                        <a:solidFill>
                          <a:srgbClr val="990033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3579" name="Rectangle 27"/>
          <p:cNvSpPr>
            <a:spLocks noChangeArrowheads="1"/>
          </p:cNvSpPr>
          <p:nvPr/>
        </p:nvSpPr>
        <p:spPr bwMode="auto">
          <a:xfrm>
            <a:off x="1588562" y="5811374"/>
            <a:ext cx="900618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457200"/>
            <a:r>
              <a:rPr lang="en-US" sz="2800" b="1" i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Bảng</a:t>
            </a:r>
            <a:r>
              <a:rPr lang="en-US" sz="2800" b="1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b="1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2800" b="1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800" b="1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nhiệt</a:t>
            </a:r>
            <a:r>
              <a:rPr lang="en-US" sz="2800" b="1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2800" b="1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b="1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</a:t>
            </a:r>
            <a:r>
              <a:rPr lang="en-US" sz="2800" b="1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2800" b="1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b="1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TP.Hồ</a:t>
            </a:r>
            <a:r>
              <a:rPr lang="en-US" sz="2800" b="1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</a:t>
            </a:r>
            <a:r>
              <a:rPr lang="en-US" sz="2800" b="1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Minh</a:t>
            </a:r>
            <a:endParaRPr lang="en-US" sz="2800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0974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/>
      <p:bldP spid="2357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261256" y="308610"/>
            <a:ext cx="5646058" cy="1143000"/>
          </a:xfrm>
        </p:spPr>
        <p:txBody>
          <a:bodyPr>
            <a:noAutofit/>
          </a:bodyPr>
          <a:lstStyle/>
          <a:p>
            <a:pPr algn="just" eaLnBrk="1" hangingPunct="1">
              <a:lnSpc>
                <a:spcPct val="100000"/>
              </a:lnSpc>
            </a:pP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chênh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lệch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nhiệt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giữa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7 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phố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Hồ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Chí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Minh.</a:t>
            </a:r>
          </a:p>
        </p:txBody>
      </p:sp>
      <p:graphicFrame>
        <p:nvGraphicFramePr>
          <p:cNvPr id="8194" name="Object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90456387"/>
              </p:ext>
            </p:extLst>
          </p:nvPr>
        </p:nvGraphicFramePr>
        <p:xfrm>
          <a:off x="6734628" y="34418"/>
          <a:ext cx="5413829" cy="68235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1" name="PhotoImpact" r:id="rId4" imgW="7352381" imgH="9523810" progId="PI3.Image">
                  <p:embed/>
                </p:oleObj>
              </mc:Choice>
              <mc:Fallback>
                <p:oleObj name="PhotoImpact" r:id="rId4" imgW="7352381" imgH="9523810" progId="PI3.Imag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34628" y="34418"/>
                        <a:ext cx="5413829" cy="6823582"/>
                      </a:xfrm>
                      <a:prstGeom prst="rect">
                        <a:avLst/>
                      </a:prstGeom>
                      <a:noFill/>
                      <a:ln w="57150">
                        <a:solidFill>
                          <a:schemeClr val="hlink"/>
                        </a:solidFill>
                        <a:miter lim="800000"/>
                        <a:headEnd/>
                        <a:tailEnd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037" name="Oval 5"/>
          <p:cNvSpPr>
            <a:spLocks noChangeArrowheads="1"/>
          </p:cNvSpPr>
          <p:nvPr/>
        </p:nvSpPr>
        <p:spPr bwMode="auto">
          <a:xfrm>
            <a:off x="8038616" y="880110"/>
            <a:ext cx="701282" cy="678180"/>
          </a:xfrm>
          <a:prstGeom prst="ellipse">
            <a:avLst/>
          </a:prstGeom>
          <a:noFill/>
          <a:ln w="76200" cmpd="tri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4038" name="Oval 6"/>
          <p:cNvSpPr>
            <a:spLocks noChangeArrowheads="1"/>
          </p:cNvSpPr>
          <p:nvPr/>
        </p:nvSpPr>
        <p:spPr bwMode="auto">
          <a:xfrm>
            <a:off x="8389257" y="5515428"/>
            <a:ext cx="747485" cy="751116"/>
          </a:xfrm>
          <a:prstGeom prst="ellipse">
            <a:avLst/>
          </a:prstGeom>
          <a:noFill/>
          <a:ln w="76200" cmpd="tri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7" name="Group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34268478"/>
              </p:ext>
            </p:extLst>
          </p:nvPr>
        </p:nvGraphicFramePr>
        <p:xfrm>
          <a:off x="914399" y="1770743"/>
          <a:ext cx="3243943" cy="2417598"/>
        </p:xfrm>
        <a:graphic>
          <a:graphicData uri="http://schemas.openxmlformats.org/drawingml/2006/table">
            <a:tbl>
              <a:tblPr/>
              <a:tblGrid>
                <a:gridCol w="324394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67390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Tháng</a:t>
                      </a: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1</a:t>
                      </a:r>
                      <a:endParaRPr kumimoji="0" 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Hà</a:t>
                      </a: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Nội</a:t>
                      </a: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16 (</a:t>
                      </a:r>
                      <a:r>
                        <a:rPr kumimoji="0" lang="en-US" sz="2800" b="1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C)</a:t>
                      </a:r>
                      <a:endParaRPr kumimoji="0" 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505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TP.Hồ</a:t>
                      </a: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Chí</a:t>
                      </a: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Minh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 (</a:t>
                      </a:r>
                      <a:r>
                        <a:rPr kumimoji="0" lang="en-US" sz="2800" b="1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aphicFrame>
        <p:nvGraphicFramePr>
          <p:cNvPr id="8" name="Group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18927090"/>
              </p:ext>
            </p:extLst>
          </p:nvPr>
        </p:nvGraphicFramePr>
        <p:xfrm>
          <a:off x="881744" y="4281716"/>
          <a:ext cx="3276600" cy="2452913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32766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611628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u="none" strike="noStrike" cap="none" normalizeH="0" baseline="0" dirty="0" err="1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Tháng</a:t>
                      </a:r>
                      <a:r>
                        <a:rPr kumimoji="0" lang="en-US" sz="2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7</a:t>
                      </a: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11628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u="none" strike="noStrike" cap="none" normalizeH="0" baseline="0" dirty="0" err="1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Hà</a:t>
                      </a:r>
                      <a:r>
                        <a:rPr kumimoji="0" lang="en-US" sz="2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800" b="1" u="none" strike="noStrike" cap="none" normalizeH="0" baseline="0" dirty="0" err="1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Nội</a:t>
                      </a:r>
                      <a:r>
                        <a:rPr kumimoji="0" lang="en-US" sz="2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29 (</a:t>
                      </a:r>
                      <a:r>
                        <a:rPr kumimoji="0" lang="en-US" sz="2800" b="1" u="none" strike="noStrike" cap="none" normalizeH="0" baseline="30000" dirty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kumimoji="0" lang="en-US" sz="2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C)</a:t>
                      </a:r>
                      <a:endParaRPr kumimoji="0" 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229657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u="none" strike="noStrike" cap="none" normalizeH="0" baseline="0" dirty="0" err="1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TP.Hồ</a:t>
                      </a:r>
                      <a:r>
                        <a:rPr kumimoji="0" lang="en-US" sz="2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800" b="1" u="none" strike="noStrike" cap="none" normalizeH="0" baseline="0" dirty="0" err="1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Chí</a:t>
                      </a:r>
                      <a:r>
                        <a:rPr kumimoji="0" lang="en-US" sz="2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Minh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(</a:t>
                      </a:r>
                      <a:r>
                        <a:rPr kumimoji="0" lang="en-US" sz="2800" b="1" u="none" strike="noStrike" cap="none" normalizeH="0" baseline="30000" dirty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kumimoji="0" lang="en-US" sz="2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C)</a:t>
                      </a:r>
                      <a:endParaRPr kumimoji="0" 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rgbClr val="990033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14316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4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44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4" grpId="0"/>
      <p:bldP spid="44037" grpId="0" animBg="1"/>
      <p:bldP spid="4403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202" name="Rectangle 26"/>
          <p:cNvSpPr>
            <a:spLocks noChangeArrowheads="1"/>
          </p:cNvSpPr>
          <p:nvPr/>
        </p:nvSpPr>
        <p:spPr bwMode="auto">
          <a:xfrm>
            <a:off x="159657" y="2660147"/>
            <a:ext cx="11640457" cy="4164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khoảng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1, ở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miền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Bắc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gió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đ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ông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bắc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khí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hậu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đ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ông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lạnh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ít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</a:t>
            </a:r>
            <a:r>
              <a:rPr lang="vi-VN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</a:p>
          <a:p>
            <a:pPr algn="just">
              <a:lnSpc>
                <a:spcPct val="150000"/>
              </a:lnSpc>
              <a:defRPr/>
            </a:pP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khoảng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7, ở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miền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Bắc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gió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đ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ông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nam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khí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hậu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hạ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nóng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</a:t>
            </a:r>
            <a:r>
              <a:rPr lang="vi-VN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</a:p>
          <a:p>
            <a:pPr algn="just">
              <a:lnSpc>
                <a:spcPct val="150000"/>
              </a:lnSpc>
              <a:defRPr/>
            </a:pP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Ở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miền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Nam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khoảng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gió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đ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ông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nam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7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gió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tây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nam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khí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hậu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nóng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quanh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</a:t>
            </a:r>
            <a:r>
              <a:rPr lang="vi-VN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m,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</a:t>
            </a:r>
            <a:r>
              <a:rPr lang="vi-VN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4" name="Group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8078141"/>
              </p:ext>
            </p:extLst>
          </p:nvPr>
        </p:nvGraphicFramePr>
        <p:xfrm>
          <a:off x="957942" y="217713"/>
          <a:ext cx="10609943" cy="2438462"/>
        </p:xfrm>
        <a:graphic>
          <a:graphicData uri="http://schemas.openxmlformats.org/drawingml/2006/table">
            <a:tbl>
              <a:tblPr/>
              <a:tblGrid>
                <a:gridCol w="353480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3848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53664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40111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Địa</a:t>
                      </a: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điểm</a:t>
                      </a:r>
                      <a:endParaRPr kumimoji="0" 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Nhiệt</a:t>
                      </a: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độ</a:t>
                      </a: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trung</a:t>
                      </a: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bình</a:t>
                      </a: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(</a:t>
                      </a:r>
                      <a:r>
                        <a:rPr kumimoji="0" lang="en-US" sz="2800" b="1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C)</a:t>
                      </a:r>
                      <a:endParaRPr kumimoji="0" 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40111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Tháng</a:t>
                      </a: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1</a:t>
                      </a:r>
                      <a:endParaRPr kumimoji="0" 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Tháng 7</a:t>
                      </a:r>
                      <a:endParaRPr kumimoji="0" lang="en-US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3909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3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Hà</a:t>
                      </a:r>
                      <a:r>
                        <a:rPr kumimoji="0" lang="en-US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3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Nội</a:t>
                      </a:r>
                      <a:endParaRPr kumimoji="0" lang="en-US" sz="3200" b="1" i="0" u="none" strike="noStrike" cap="none" normalizeH="0" baseline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endParaRPr kumimoji="0" lang="en-US" sz="3200" b="1" i="0" u="none" strike="noStrike" cap="none" normalizeH="0" baseline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  <a:endParaRPr kumimoji="0" lang="en-US" sz="3200" b="1" i="0" u="none" strike="noStrike" cap="none" normalizeH="0" baseline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3909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990033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TP.Hồ</a:t>
                      </a:r>
                      <a:r>
                        <a:rPr kumimoji="0" lang="en-US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990033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3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990033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Chí</a:t>
                      </a:r>
                      <a:r>
                        <a:rPr kumimoji="0" lang="en-US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990033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Minh</a:t>
                      </a:r>
                      <a:endParaRPr kumimoji="0" lang="en-US" sz="3200" b="1" i="0" u="none" strike="noStrike" cap="none" normalizeH="0" baseline="0" dirty="0">
                        <a:ln>
                          <a:noFill/>
                        </a:ln>
                        <a:solidFill>
                          <a:srgbClr val="990033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99003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  <a:endParaRPr kumimoji="0" lang="en-US" sz="3200" b="1" i="0" u="none" strike="noStrike" cap="none" normalizeH="0" baseline="0" dirty="0">
                        <a:ln>
                          <a:noFill/>
                        </a:ln>
                        <a:solidFill>
                          <a:srgbClr val="990033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99003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</a:t>
                      </a:r>
                      <a:endParaRPr kumimoji="0" lang="en-US" sz="3200" b="1" i="0" u="none" strike="noStrike" cap="none" normalizeH="0" baseline="0" dirty="0">
                        <a:ln>
                          <a:noFill/>
                        </a:ln>
                        <a:solidFill>
                          <a:srgbClr val="990033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528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838200" y="726544"/>
            <a:ext cx="10441495" cy="5694677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A_图片 4">
            <a:extLst>
              <a:ext uri="{FF2B5EF4-FFF2-40B4-BE49-F238E27FC236}">
                <a16:creationId xmlns:a16="http://schemas.microsoft.com/office/drawing/2014/main" xmlns="" id="{872DE459-3495-4717-8599-C145CA824015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7471" y="4968141"/>
            <a:ext cx="2315279" cy="2315279"/>
          </a:xfrm>
          <a:prstGeom prst="rect">
            <a:avLst/>
          </a:prstGeom>
        </p:spPr>
      </p:pic>
      <p:pic>
        <p:nvPicPr>
          <p:cNvPr id="6" name="PA_图片 3">
            <a:extLst>
              <a:ext uri="{FF2B5EF4-FFF2-40B4-BE49-F238E27FC236}">
                <a16:creationId xmlns:a16="http://schemas.microsoft.com/office/drawing/2014/main" xmlns="" id="{220AA74B-5896-4B57-B375-EAC72AD53352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54334" y="5517701"/>
            <a:ext cx="1336440" cy="121616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475" y="289765"/>
            <a:ext cx="10058400" cy="6444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446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277585" y="152400"/>
            <a:ext cx="5339444" cy="1284514"/>
          </a:xfrm>
        </p:spPr>
        <p:txBody>
          <a:bodyPr>
            <a:normAutofit/>
          </a:bodyPr>
          <a:lstStyle/>
          <a:p>
            <a:pPr eaLnBrk="1" hangingPunct="1"/>
            <a:r>
              <a:rPr lang="en-US" sz="32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sz="3200" b="1" i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sz="32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hưởng</a:t>
            </a:r>
            <a:r>
              <a:rPr lang="en-US" sz="32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khí</a:t>
            </a:r>
            <a:r>
              <a:rPr lang="en-US" sz="32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hậu</a:t>
            </a:r>
            <a:endParaRPr lang="en-US" sz="3200" b="1" i="1" u="sng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3" descr="Luoc do khi hau Viet Nam"/>
          <p:cNvPicPr>
            <a:picLocks noChangeAspect="1" noChangeArrowheads="1"/>
          </p:cNvPicPr>
          <p:nvPr/>
        </p:nvPicPr>
        <p:blipFill>
          <a:blip r:embed="rId2">
            <a:lum contrast="12000"/>
          </a:blip>
          <a:srcRect/>
          <a:stretch>
            <a:fillRect/>
          </a:stretch>
        </p:blipFill>
        <p:spPr bwMode="auto">
          <a:xfrm>
            <a:off x="6458859" y="0"/>
            <a:ext cx="5689600" cy="6858000"/>
          </a:xfrm>
          <a:prstGeom prst="rect">
            <a:avLst/>
          </a:prstGeom>
          <a:noFill/>
          <a:ln w="38100">
            <a:solidFill>
              <a:schemeClr val="hlink"/>
            </a:solidFill>
            <a:miter lim="800000"/>
            <a:headEnd/>
            <a:tailEnd/>
          </a:ln>
        </p:spPr>
      </p:pic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277585" y="1865086"/>
            <a:ext cx="5167087" cy="95410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>
              <a:defRPr/>
            </a:pP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Khí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hậu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</a:t>
            </a:r>
            <a:r>
              <a:rPr 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ởng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tới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đ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ời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đ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ộng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xuất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187039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1" name="Rectangle 3"/>
          <p:cNvSpPr>
            <a:spLocks noChangeArrowheads="1"/>
          </p:cNvSpPr>
          <p:nvPr/>
        </p:nvSpPr>
        <p:spPr bwMode="auto">
          <a:xfrm>
            <a:off x="765628" y="243870"/>
            <a:ext cx="1050834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Lũ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lụt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hạn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hán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gây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thiệt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hại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đời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xuất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?</a:t>
            </a:r>
          </a:p>
        </p:txBody>
      </p:sp>
      <p:pic>
        <p:nvPicPr>
          <p:cNvPr id="30724" name="Picture 4" descr="http://images.vietnamnet.vn/dataimages/200710/original/images1423938_luNA.jpg">
            <a:hlinkClick r:id="rId3"/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4" r:link="rId5"/>
          <a:srcRect/>
          <a:stretch>
            <a:fillRect/>
          </a:stretch>
        </p:blipFill>
        <p:spPr>
          <a:xfrm>
            <a:off x="0" y="1066799"/>
            <a:ext cx="5785658" cy="5791201"/>
          </a:xfrm>
        </p:spPr>
      </p:pic>
      <p:pic>
        <p:nvPicPr>
          <p:cNvPr id="30725" name="Picture 5" descr="small_127"/>
          <p:cNvPicPr>
            <a:picLocks noGrp="1" noChangeAspect="1" noChangeArrowheads="1"/>
          </p:cNvPicPr>
          <p:nvPr>
            <p:ph sz="half" idx="2"/>
          </p:nvPr>
        </p:nvPicPr>
        <p:blipFill>
          <a:blip r:embed="rId6"/>
          <a:srcRect/>
          <a:stretch>
            <a:fillRect/>
          </a:stretch>
        </p:blipFill>
        <p:spPr>
          <a:xfrm>
            <a:off x="6172200" y="1066799"/>
            <a:ext cx="6019800" cy="5682343"/>
          </a:xfrm>
          <a:noFill/>
        </p:spPr>
      </p:pic>
    </p:spTree>
    <p:extLst>
      <p:ext uri="{BB962C8B-B14F-4D97-AF65-F5344CB8AC3E}">
        <p14:creationId xmlns:p14="http://schemas.microsoft.com/office/powerpoint/2010/main" val="489777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  <a:cs typeface="+mn-ea"/>
              <a:sym typeface="+mn-lt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9C028EC0-7487-4BD9-80C9-DB1C5DC0A4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86134" y="5131124"/>
            <a:ext cx="1170434" cy="1170434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D8F3CAB5-241C-4434-966E-B147D8FC3A8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27698" y="0"/>
            <a:ext cx="6845822" cy="6041148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6A913DDC-DB95-48F5-95E3-922B290A1989}"/>
              </a:ext>
            </a:extLst>
          </p:cNvPr>
          <p:cNvSpPr txBox="1"/>
          <p:nvPr/>
        </p:nvSpPr>
        <p:spPr>
          <a:xfrm>
            <a:off x="2641600" y="2551836"/>
            <a:ext cx="69088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Cambria" panose="02040503050406030204" pitchFamily="18" charset="0"/>
                <a:cs typeface="+mn-ea"/>
                <a:sym typeface="+mn-lt"/>
              </a:rPr>
              <a:t>ĐỊA LÍ</a:t>
            </a:r>
          </a:p>
          <a:p>
            <a:pPr algn="ctr"/>
            <a:r>
              <a:rPr lang="en-US" altLang="zh-CN" sz="5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Cambria" panose="02040503050406030204" pitchFamily="18" charset="0"/>
                <a:cs typeface="+mn-ea"/>
                <a:sym typeface="+mn-lt"/>
              </a:rPr>
              <a:t>KHÍ HẬU</a:t>
            </a:r>
            <a:endParaRPr lang="zh-CN" altLang="en-US" sz="54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Cambria" panose="02040503050406030204" pitchFamily="18" charset="0"/>
              <a:cs typeface="+mn-ea"/>
              <a:sym typeface="+mn-lt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AB2F0782-BD5A-409A-9457-614CBBFB63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5116" y="3309840"/>
            <a:ext cx="1170434" cy="1170434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762CDE9D-0747-45D8-A7CA-344F7DA37F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67714" y="410721"/>
            <a:ext cx="1170434" cy="1170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3193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Lũ lụt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760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Hạn hán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2309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816517" y="726544"/>
            <a:ext cx="10441495" cy="5694677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A_图片 5">
            <a:extLst>
              <a:ext uri="{FF2B5EF4-FFF2-40B4-BE49-F238E27FC236}">
                <a16:creationId xmlns:a16="http://schemas.microsoft.com/office/drawing/2014/main" xmlns="" id="{0BDE6185-9F52-4850-8D85-FC9CE1A42605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239403" flipH="1">
            <a:off x="9406370" y="5026956"/>
            <a:ext cx="2267790" cy="2073720"/>
          </a:xfrm>
          <a:prstGeom prst="rect">
            <a:avLst/>
          </a:prstGeom>
        </p:spPr>
      </p:pic>
      <p:pic>
        <p:nvPicPr>
          <p:cNvPr id="9" name="PA_图片 7">
            <a:extLst>
              <a:ext uri="{FF2B5EF4-FFF2-40B4-BE49-F238E27FC236}">
                <a16:creationId xmlns:a16="http://schemas.microsoft.com/office/drawing/2014/main" xmlns="" id="{EAC6A015-BDF6-4D4D-A23E-6E68F30F2A39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5030" y="4774119"/>
            <a:ext cx="2719620" cy="257939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531" y="0"/>
            <a:ext cx="908093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0957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4210C4C1-14AC-40DE-BD3E-F650D21A538C}"/>
              </a:ext>
            </a:extLst>
          </p:cNvPr>
          <p:cNvSpPr txBox="1"/>
          <p:nvPr/>
        </p:nvSpPr>
        <p:spPr>
          <a:xfrm>
            <a:off x="799213" y="948521"/>
            <a:ext cx="11544974" cy="5552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3200" b="1" dirty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3200" b="1" dirty="0" err="1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3200" b="1" dirty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sz="3200" b="1" dirty="0" err="1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b="1" dirty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khí</a:t>
            </a:r>
            <a:r>
              <a:rPr lang="en-US" sz="3200" b="1" dirty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hậu</a:t>
            </a:r>
            <a:r>
              <a:rPr lang="en-US" sz="3200" b="1" dirty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nhiệt</a:t>
            </a:r>
            <a:r>
              <a:rPr lang="en-US" sz="3200" b="1" dirty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đới</a:t>
            </a:r>
            <a:r>
              <a:rPr lang="en-US" sz="3200" b="1" dirty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err="1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gió</a:t>
            </a:r>
            <a:r>
              <a:rPr lang="en-US" sz="3200" b="1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smtClean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endParaRPr lang="en-US" sz="2400" b="1" dirty="0">
              <a:solidFill>
                <a:srgbClr val="FFFF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32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- </a:t>
            </a:r>
            <a:r>
              <a:rPr lang="en-US" sz="32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Nhiệt</a:t>
            </a:r>
            <a:r>
              <a:rPr lang="en-US" sz="32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32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lang="en-US" sz="32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gió</a:t>
            </a:r>
            <a:r>
              <a:rPr lang="en-US" sz="32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mưa</a:t>
            </a:r>
            <a:r>
              <a:rPr lang="en-US" sz="32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thay</a:t>
            </a:r>
            <a:r>
              <a:rPr lang="en-US" sz="32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đổi</a:t>
            </a:r>
            <a:r>
              <a:rPr lang="en-US" sz="32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32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32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3200" dirty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3200" b="1" dirty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200" b="1" dirty="0" err="1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Khí</a:t>
            </a:r>
            <a:r>
              <a:rPr lang="en-US" sz="3200" b="1" dirty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hậu</a:t>
            </a:r>
            <a:r>
              <a:rPr lang="en-US" sz="3200" b="1" dirty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giữa</a:t>
            </a:r>
            <a:r>
              <a:rPr lang="en-US" sz="3200" b="1" dirty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b="1" dirty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miền</a:t>
            </a:r>
            <a:r>
              <a:rPr lang="en-US" sz="3200" b="1" dirty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b="1" dirty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3200" b="1" dirty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err="1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3200" b="1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smtClean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endParaRPr lang="en-US" sz="2400" b="1" dirty="0">
              <a:solidFill>
                <a:srgbClr val="FFFF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32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- </a:t>
            </a:r>
            <a:r>
              <a:rPr lang="en-US" sz="32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Miền</a:t>
            </a:r>
            <a:r>
              <a:rPr lang="en-US" sz="32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Bắc</a:t>
            </a:r>
            <a:r>
              <a:rPr lang="en-US" sz="32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4 </a:t>
            </a:r>
            <a:r>
              <a:rPr lang="en-US" sz="32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32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xuân</a:t>
            </a:r>
            <a:r>
              <a:rPr lang="en-US" sz="32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hạ</a:t>
            </a:r>
            <a:r>
              <a:rPr lang="en-US" sz="32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thu</a:t>
            </a:r>
            <a:r>
              <a:rPr lang="en-US" sz="32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đông</a:t>
            </a:r>
            <a:r>
              <a:rPr lang="en-US" sz="32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32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đông</a:t>
            </a:r>
            <a:r>
              <a:rPr lang="en-US" sz="32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lạnh</a:t>
            </a:r>
            <a:r>
              <a:rPr lang="en-US" sz="32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mưa</a:t>
            </a:r>
            <a:r>
              <a:rPr lang="en-US" sz="32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phùn</a:t>
            </a:r>
            <a:r>
              <a:rPr lang="en-US" sz="32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32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- </a:t>
            </a:r>
            <a:r>
              <a:rPr lang="en-US" sz="32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Miền</a:t>
            </a:r>
            <a:r>
              <a:rPr lang="en-US" sz="32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Nam: </a:t>
            </a:r>
            <a:r>
              <a:rPr lang="en-US" sz="32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 </a:t>
            </a:r>
            <a:r>
              <a:rPr lang="en-US" sz="320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mùa </a:t>
            </a:r>
            <a:r>
              <a:rPr lang="en-US" sz="32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vi-VN" sz="32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ưa và khô, nóng quanh năm.</a:t>
            </a:r>
            <a:endParaRPr lang="en-US" sz="24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3483610" algn="ctr"/>
              </a:tabLst>
            </a:pPr>
            <a:r>
              <a:rPr lang="en-US" sz="3200" b="1" dirty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sz="3200" b="1" dirty="0" err="1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sz="3200" b="1" dirty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h</a:t>
            </a:r>
            <a:r>
              <a:rPr lang="vi-VN" sz="3200" b="1" dirty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ưởng của </a:t>
            </a:r>
            <a:r>
              <a:rPr lang="vi-VN" sz="3200" b="1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khí </a:t>
            </a:r>
            <a:r>
              <a:rPr lang="vi-VN" sz="3200" b="1" smtClean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hậu</a:t>
            </a:r>
            <a:r>
              <a:rPr lang="en-US" sz="3200" b="1" dirty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US" sz="2400" b="1" dirty="0">
              <a:solidFill>
                <a:srgbClr val="FFFF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32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- </a:t>
            </a:r>
            <a:r>
              <a:rPr lang="en-US" sz="32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Thuận</a:t>
            </a:r>
            <a:r>
              <a:rPr lang="en-US" sz="32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lợi</a:t>
            </a:r>
            <a:r>
              <a:rPr lang="en-US" sz="32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2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US" sz="32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cối</a:t>
            </a:r>
            <a:r>
              <a:rPr lang="en-US" sz="32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sz="32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triển</a:t>
            </a:r>
            <a:r>
              <a:rPr lang="en-US" sz="32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xanh</a:t>
            </a:r>
            <a:r>
              <a:rPr lang="en-US" sz="32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tốt</a:t>
            </a:r>
            <a:r>
              <a:rPr lang="en-US" sz="32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quanh</a:t>
            </a:r>
            <a:r>
              <a:rPr lang="en-US" sz="32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32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32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- Th</a:t>
            </a:r>
            <a:r>
              <a:rPr lang="vi-VN" sz="32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ường hay có mưa b</a:t>
            </a:r>
            <a:r>
              <a:rPr lang="en-US" sz="32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ão</a:t>
            </a:r>
            <a:r>
              <a:rPr lang="en-US" sz="32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thiên</a:t>
            </a:r>
            <a:r>
              <a:rPr lang="en-US" sz="32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tai, </a:t>
            </a:r>
            <a:r>
              <a:rPr lang="en-US" sz="32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lũ</a:t>
            </a:r>
            <a:r>
              <a:rPr lang="en-US" sz="32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lụt</a:t>
            </a:r>
            <a:r>
              <a:rPr lang="en-US" sz="32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hạn</a:t>
            </a:r>
            <a:r>
              <a:rPr lang="en-US" sz="32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hán</a:t>
            </a:r>
            <a:r>
              <a:rPr lang="en-US" sz="320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340949" y="302190"/>
            <a:ext cx="28777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smtClean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Bài: Khí hậu</a:t>
            </a:r>
            <a:endParaRPr lang="en-GB" sz="3600" b="1">
              <a:solidFill>
                <a:srgbClr val="FFC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1744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3" descr="图片包含 事情&#10;&#10;已生成极高可信度的说明">
            <a:extLst>
              <a:ext uri="{FF2B5EF4-FFF2-40B4-BE49-F238E27FC236}">
                <a16:creationId xmlns:a16="http://schemas.microsoft.com/office/drawing/2014/main" xmlns="" id="{59EF3AD0-F08C-4A1E-A601-86B9EB13C04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pic>
        <p:nvPicPr>
          <p:cNvPr id="4" name="PA_图片 3">
            <a:extLst>
              <a:ext uri="{FF2B5EF4-FFF2-40B4-BE49-F238E27FC236}">
                <a16:creationId xmlns:a16="http://schemas.microsoft.com/office/drawing/2014/main" xmlns="" id="{7517A938-F323-49E9-A14B-938518F72785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493506" y="169667"/>
            <a:ext cx="9396076" cy="56560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493505" y="2416398"/>
            <a:ext cx="8414769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7200" b="1" kern="10" dirty="0">
                <a:ln w="0"/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ambria" panose="02040503050406030204" pitchFamily="18" charset="0"/>
                <a:cs typeface="Arial" panose="020B0604020202020204" pitchFamily="34" charset="0"/>
              </a:rPr>
              <a:t>AI </a:t>
            </a:r>
            <a:r>
              <a:rPr lang="en-US" sz="7200" b="1" kern="10">
                <a:ln w="0"/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ambria" panose="02040503050406030204" pitchFamily="18" charset="0"/>
                <a:cs typeface="Arial" panose="020B0604020202020204" pitchFamily="34" charset="0"/>
              </a:rPr>
              <a:t>NHANH </a:t>
            </a:r>
            <a:endParaRPr lang="en-US" sz="7200" b="1" kern="10" smtClean="0">
              <a:ln w="0"/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Cambria" panose="02040503050406030204" pitchFamily="18" charset="0"/>
              <a:cs typeface="Arial" panose="020B0604020202020204" pitchFamily="34" charset="0"/>
            </a:endParaRPr>
          </a:p>
          <a:p>
            <a:pPr algn="ctr"/>
            <a:r>
              <a:rPr lang="en-US" sz="7200" b="1" kern="10">
                <a:ln w="0"/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7200" b="1" kern="10" smtClean="0">
                <a:ln w="0"/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ambria" panose="02040503050406030204" pitchFamily="18" charset="0"/>
                <a:cs typeface="Arial" panose="020B0604020202020204" pitchFamily="34" charset="0"/>
              </a:rPr>
              <a:t>                </a:t>
            </a:r>
            <a:r>
              <a:rPr lang="en-US" sz="7200" b="1" kern="10" smtClean="0">
                <a:ln w="0"/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ambria" panose="02040503050406030204" pitchFamily="18" charset="0"/>
                <a:cs typeface="Arial" panose="020B0604020202020204" pitchFamily="34" charset="0"/>
              </a:rPr>
              <a:t>AI </a:t>
            </a:r>
            <a:r>
              <a:rPr lang="en-US" sz="7200" b="1" kern="10" dirty="0">
                <a:ln w="0"/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ambria" panose="02040503050406030204" pitchFamily="18" charset="0"/>
                <a:cs typeface="Arial" panose="020B0604020202020204" pitchFamily="34" charset="0"/>
              </a:rPr>
              <a:t>ĐÚNG?</a:t>
            </a:r>
          </a:p>
          <a:p>
            <a:pPr algn="ctr"/>
            <a:endParaRPr lang="en-US" sz="3200" b="1" kern="10" dirty="0">
              <a:ln w="0"/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Cambria" panose="020405030504060302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4024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1959428" y="2204891"/>
            <a:ext cx="6110514" cy="3877985"/>
            <a:chOff x="1001485" y="2016205"/>
            <a:chExt cx="6110514" cy="3877985"/>
          </a:xfrm>
        </p:grpSpPr>
        <p:sp>
          <p:nvSpPr>
            <p:cNvPr id="6" name="Rounded Rectangle 5"/>
            <p:cNvSpPr/>
            <p:nvPr/>
          </p:nvSpPr>
          <p:spPr>
            <a:xfrm>
              <a:off x="1015999" y="3113370"/>
              <a:ext cx="3991430" cy="769257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ounded Rectangle 12"/>
            <p:cNvSpPr/>
            <p:nvPr/>
          </p:nvSpPr>
          <p:spPr>
            <a:xfrm>
              <a:off x="1015999" y="4158398"/>
              <a:ext cx="3991430" cy="769257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ounded Rectangle 13"/>
            <p:cNvSpPr/>
            <p:nvPr/>
          </p:nvSpPr>
          <p:spPr>
            <a:xfrm>
              <a:off x="1001485" y="2107586"/>
              <a:ext cx="3991430" cy="769257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ounded Rectangle 14"/>
            <p:cNvSpPr/>
            <p:nvPr/>
          </p:nvSpPr>
          <p:spPr>
            <a:xfrm>
              <a:off x="1001485" y="5077093"/>
              <a:ext cx="3991430" cy="769257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Rectangle 3"/>
            <p:cNvSpPr/>
            <p:nvPr/>
          </p:nvSpPr>
          <p:spPr>
            <a:xfrm>
              <a:off x="1015999" y="2016205"/>
              <a:ext cx="6096000" cy="387798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just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US" sz="3600" dirty="0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A. </a:t>
              </a:r>
              <a:r>
                <a:rPr lang="en-US" sz="3600" dirty="0" err="1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nhiệt</a:t>
              </a:r>
              <a:r>
                <a:rPr lang="en-US" sz="3600" dirty="0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sz="3600" dirty="0" err="1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đới</a:t>
              </a:r>
              <a:r>
                <a:rPr lang="en-US" sz="3600" dirty="0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sz="3600" dirty="0" err="1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gió</a:t>
              </a:r>
              <a:r>
                <a:rPr lang="en-US" sz="3600" dirty="0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sz="3600" dirty="0" err="1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mùa</a:t>
              </a:r>
              <a:endParaRPr lang="en-US" sz="36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endParaRPr>
            </a:p>
            <a:p>
              <a:pPr algn="just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US" sz="3600" dirty="0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B. </a:t>
              </a:r>
              <a:r>
                <a:rPr lang="en-US" sz="3600" dirty="0" err="1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nhiệt</a:t>
              </a:r>
              <a:r>
                <a:rPr lang="en-US" sz="3600" dirty="0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sz="3600" dirty="0" err="1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đới</a:t>
              </a:r>
              <a:r>
                <a:rPr lang="en-US" sz="3600" dirty="0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</a:t>
              </a:r>
            </a:p>
            <a:p>
              <a:pPr algn="just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US" sz="3600" dirty="0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C. </a:t>
              </a:r>
              <a:r>
                <a:rPr lang="en-US" sz="3600" dirty="0" err="1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gió</a:t>
              </a:r>
              <a:r>
                <a:rPr lang="en-US" sz="3600" dirty="0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sz="3600" dirty="0" err="1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mùa</a:t>
              </a:r>
              <a:endParaRPr lang="en-US" sz="36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endParaRPr>
            </a:p>
            <a:p>
              <a:pPr algn="just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US" sz="3600" dirty="0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D. </a:t>
              </a:r>
              <a:r>
                <a:rPr lang="en-US" sz="3600" dirty="0" err="1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ôn</a:t>
              </a:r>
              <a:r>
                <a:rPr lang="en-US" sz="3600" dirty="0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sz="3600" dirty="0" err="1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đới</a:t>
              </a:r>
              <a:endParaRPr lang="en-US" sz="36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2612571" y="325930"/>
            <a:ext cx="6720114" cy="1363062"/>
            <a:chOff x="2612571" y="325930"/>
            <a:chExt cx="6720114" cy="1363062"/>
          </a:xfrm>
        </p:grpSpPr>
        <p:sp>
          <p:nvSpPr>
            <p:cNvPr id="5" name="Cloud 4"/>
            <p:cNvSpPr/>
            <p:nvPr/>
          </p:nvSpPr>
          <p:spPr>
            <a:xfrm>
              <a:off x="2612571" y="325930"/>
              <a:ext cx="6720114" cy="1363062"/>
            </a:xfrm>
            <a:prstGeom prst="cloud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Rectangle 2"/>
            <p:cNvSpPr/>
            <p:nvPr/>
          </p:nvSpPr>
          <p:spPr>
            <a:xfrm>
              <a:off x="3222171" y="489898"/>
              <a:ext cx="6096000" cy="83452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just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US" sz="3600" b="1" i="1" dirty="0" err="1">
                  <a:solidFill>
                    <a:srgbClr val="0F19E1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Câu</a:t>
              </a:r>
              <a:r>
                <a:rPr lang="en-US" sz="3600" b="1" i="1" dirty="0">
                  <a:solidFill>
                    <a:srgbClr val="0F19E1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1: </a:t>
              </a:r>
              <a:r>
                <a:rPr lang="en-US" sz="3600" b="1" i="1" dirty="0" err="1">
                  <a:solidFill>
                    <a:srgbClr val="0F19E1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Nước</a:t>
              </a:r>
              <a:r>
                <a:rPr lang="en-US" sz="3600" b="1" i="1" dirty="0">
                  <a:solidFill>
                    <a:srgbClr val="0F19E1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ta </a:t>
              </a:r>
              <a:r>
                <a:rPr lang="en-US" sz="3600" b="1" i="1" dirty="0" err="1">
                  <a:solidFill>
                    <a:srgbClr val="0F19E1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có</a:t>
              </a:r>
              <a:r>
                <a:rPr lang="en-US" sz="3600" b="1" i="1" dirty="0">
                  <a:solidFill>
                    <a:srgbClr val="0F19E1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sz="3600" b="1" i="1" dirty="0" err="1">
                  <a:solidFill>
                    <a:srgbClr val="0F19E1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khí</a:t>
              </a:r>
              <a:r>
                <a:rPr lang="en-US" sz="3600" b="1" i="1" dirty="0">
                  <a:solidFill>
                    <a:srgbClr val="0F19E1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sz="3600" b="1" i="1" dirty="0" err="1">
                  <a:solidFill>
                    <a:srgbClr val="0F19E1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hậu</a:t>
              </a:r>
              <a:r>
                <a:rPr lang="en-US" sz="3600" b="1" i="1" dirty="0">
                  <a:solidFill>
                    <a:srgbClr val="0F19E1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:</a:t>
              </a:r>
              <a:endParaRPr lang="en-US" sz="2000" b="1" i="1" dirty="0">
                <a:solidFill>
                  <a:srgbClr val="0F19E1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9" name="Oval 8"/>
          <p:cNvSpPr/>
          <p:nvPr/>
        </p:nvSpPr>
        <p:spPr>
          <a:xfrm>
            <a:off x="1698173" y="2291219"/>
            <a:ext cx="899885" cy="89257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43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1001484" y="2024914"/>
            <a:ext cx="9840687" cy="3877985"/>
            <a:chOff x="1001484" y="2024914"/>
            <a:chExt cx="10087429" cy="3877985"/>
          </a:xfrm>
        </p:grpSpPr>
        <p:sp>
          <p:nvSpPr>
            <p:cNvPr id="6" name="Rounded Rectangle 5"/>
            <p:cNvSpPr/>
            <p:nvPr/>
          </p:nvSpPr>
          <p:spPr>
            <a:xfrm>
              <a:off x="1015999" y="3113370"/>
              <a:ext cx="10072914" cy="769257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ounded Rectangle 12"/>
            <p:cNvSpPr/>
            <p:nvPr/>
          </p:nvSpPr>
          <p:spPr>
            <a:xfrm>
              <a:off x="1015999" y="4158398"/>
              <a:ext cx="10072914" cy="769257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ounded Rectangle 13"/>
            <p:cNvSpPr/>
            <p:nvPr/>
          </p:nvSpPr>
          <p:spPr>
            <a:xfrm>
              <a:off x="1001484" y="2107586"/>
              <a:ext cx="10087429" cy="769257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ounded Rectangle 14"/>
            <p:cNvSpPr/>
            <p:nvPr/>
          </p:nvSpPr>
          <p:spPr>
            <a:xfrm>
              <a:off x="1001485" y="5077093"/>
              <a:ext cx="10087428" cy="769257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Rectangle 3"/>
            <p:cNvSpPr/>
            <p:nvPr/>
          </p:nvSpPr>
          <p:spPr>
            <a:xfrm>
              <a:off x="1306287" y="2024914"/>
              <a:ext cx="9231084" cy="3877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US" sz="3600" dirty="0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A. </a:t>
              </a:r>
              <a:r>
                <a:rPr lang="en-US" sz="3600" dirty="0" err="1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Nhiệt</a:t>
              </a:r>
              <a:r>
                <a:rPr lang="en-US" sz="3600" dirty="0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sz="3600" dirty="0" err="1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độ</a:t>
              </a:r>
              <a:r>
                <a:rPr lang="en-US" sz="3600" dirty="0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sz="3600" dirty="0" err="1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cao</a:t>
              </a:r>
              <a:r>
                <a:rPr lang="en-US" sz="3600" dirty="0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, </a:t>
              </a:r>
              <a:r>
                <a:rPr lang="en-US" sz="3600" dirty="0" err="1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có</a:t>
              </a:r>
              <a:r>
                <a:rPr lang="en-US" sz="3600" dirty="0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sz="3600" dirty="0" err="1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nhiều</a:t>
              </a:r>
              <a:r>
                <a:rPr lang="en-US" sz="3600" dirty="0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sz="3600" dirty="0" err="1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gió</a:t>
              </a:r>
              <a:r>
                <a:rPr lang="en-US" sz="3600" dirty="0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sz="3600" dirty="0" err="1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và</a:t>
              </a:r>
              <a:r>
                <a:rPr lang="en-US" sz="3600" dirty="0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sz="3600" dirty="0" err="1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mưa</a:t>
              </a:r>
              <a:r>
                <a:rPr lang="en-US" sz="3600" dirty="0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.</a:t>
              </a:r>
            </a:p>
            <a:p>
              <a:pPr algn="just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US" sz="3600" dirty="0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B. </a:t>
              </a:r>
              <a:r>
                <a:rPr lang="en-US" sz="3600" dirty="0" err="1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Nhiệt</a:t>
              </a:r>
              <a:r>
                <a:rPr lang="en-US" sz="3600" dirty="0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sz="3600" dirty="0" err="1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độ</a:t>
              </a:r>
              <a:r>
                <a:rPr lang="en-US" sz="3600" dirty="0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sz="3600" dirty="0" err="1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cao</a:t>
              </a:r>
              <a:r>
                <a:rPr lang="en-US" sz="3600" dirty="0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, </a:t>
              </a:r>
              <a:r>
                <a:rPr lang="en-US" sz="3600" dirty="0" err="1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gió</a:t>
              </a:r>
              <a:r>
                <a:rPr lang="en-US" sz="3600" dirty="0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sz="3600" dirty="0" err="1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và</a:t>
              </a:r>
              <a:r>
                <a:rPr lang="en-US" sz="3600" dirty="0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sz="3600" dirty="0" err="1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mưa</a:t>
              </a:r>
              <a:r>
                <a:rPr lang="en-US" sz="3600" dirty="0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sz="3600" dirty="0" err="1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thay</a:t>
              </a:r>
              <a:r>
                <a:rPr lang="en-US" sz="3600" dirty="0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sz="3600" dirty="0" err="1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đổi</a:t>
              </a:r>
              <a:r>
                <a:rPr lang="en-US" sz="3600" dirty="0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sz="3600" dirty="0" err="1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theo</a:t>
              </a:r>
              <a:r>
                <a:rPr lang="en-US" sz="3600" dirty="0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sz="3600" dirty="0" err="1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mùa</a:t>
              </a:r>
              <a:r>
                <a:rPr lang="en-US" sz="3600" dirty="0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.</a:t>
              </a:r>
            </a:p>
            <a:p>
              <a:pPr algn="just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US" sz="3600" dirty="0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C. </a:t>
              </a:r>
              <a:r>
                <a:rPr lang="en-US" sz="3600" dirty="0" err="1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Nhiệt</a:t>
              </a:r>
              <a:r>
                <a:rPr lang="en-US" sz="3600" dirty="0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sz="3600" dirty="0" err="1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độ</a:t>
              </a:r>
              <a:r>
                <a:rPr lang="en-US" sz="3600" dirty="0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sz="3600" dirty="0" err="1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thấp</a:t>
              </a:r>
              <a:r>
                <a:rPr lang="en-US" sz="3600" dirty="0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, </a:t>
              </a:r>
              <a:r>
                <a:rPr lang="en-US" sz="3600" dirty="0" err="1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gió</a:t>
              </a:r>
              <a:r>
                <a:rPr lang="en-US" sz="3600" dirty="0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sz="3600" dirty="0" err="1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và</a:t>
              </a:r>
              <a:r>
                <a:rPr lang="en-US" sz="3600" dirty="0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sz="3600" dirty="0" err="1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mưa</a:t>
              </a:r>
              <a:r>
                <a:rPr lang="en-US" sz="3600" dirty="0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sz="3600" dirty="0" err="1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thay</a:t>
              </a:r>
              <a:r>
                <a:rPr lang="en-US" sz="3600" dirty="0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sz="3600" dirty="0" err="1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đổi</a:t>
              </a:r>
              <a:r>
                <a:rPr lang="en-US" sz="3600" dirty="0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sz="3600" dirty="0" err="1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theo</a:t>
              </a:r>
              <a:r>
                <a:rPr lang="en-US" sz="3600" dirty="0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sz="3600" dirty="0" err="1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mùa</a:t>
              </a:r>
              <a:endParaRPr lang="en-US" sz="36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endParaRPr>
            </a:p>
            <a:p>
              <a:pPr algn="just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US" sz="3600" dirty="0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D. </a:t>
              </a:r>
              <a:r>
                <a:rPr lang="en-US" sz="3600" dirty="0" err="1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Nhiệt</a:t>
              </a:r>
              <a:r>
                <a:rPr lang="en-US" sz="3600" dirty="0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sz="3600" dirty="0" err="1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độ</a:t>
              </a:r>
              <a:r>
                <a:rPr lang="en-US" sz="3600" dirty="0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sz="3600" dirty="0" err="1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thấp</a:t>
              </a:r>
              <a:r>
                <a:rPr lang="en-US" sz="3600" dirty="0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, </a:t>
              </a:r>
              <a:r>
                <a:rPr lang="en-US" sz="3600" dirty="0" err="1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có</a:t>
              </a:r>
              <a:r>
                <a:rPr lang="en-US" sz="3600" dirty="0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sz="3600" dirty="0" err="1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nhiều</a:t>
              </a:r>
              <a:r>
                <a:rPr lang="en-US" sz="3600" dirty="0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sz="3600" dirty="0" err="1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gió</a:t>
              </a:r>
              <a:r>
                <a:rPr lang="en-US" sz="3600" dirty="0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sz="3600" dirty="0" err="1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và</a:t>
              </a:r>
              <a:r>
                <a:rPr lang="en-US" sz="3600" dirty="0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sz="3600" dirty="0" err="1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mưa</a:t>
              </a:r>
              <a:r>
                <a:rPr lang="en-US" sz="3600" dirty="0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.</a:t>
              </a: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1882263" y="156866"/>
            <a:ext cx="8389258" cy="1583568"/>
            <a:chOff x="1913128" y="392594"/>
            <a:chExt cx="8728597" cy="1363062"/>
          </a:xfrm>
        </p:grpSpPr>
        <p:sp>
          <p:nvSpPr>
            <p:cNvPr id="5" name="Cloud 4"/>
            <p:cNvSpPr/>
            <p:nvPr/>
          </p:nvSpPr>
          <p:spPr>
            <a:xfrm>
              <a:off x="1913128" y="392594"/>
              <a:ext cx="8728597" cy="1363062"/>
            </a:xfrm>
            <a:prstGeom prst="cloud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sp>
          <p:nvSpPr>
            <p:cNvPr id="3" name="Rectangle 2"/>
            <p:cNvSpPr/>
            <p:nvPr/>
          </p:nvSpPr>
          <p:spPr>
            <a:xfrm>
              <a:off x="2748485" y="578098"/>
              <a:ext cx="7535587" cy="7550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US" sz="3400" b="1" i="1" dirty="0" err="1">
                  <a:solidFill>
                    <a:srgbClr val="0F19E1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Câu</a:t>
              </a:r>
              <a:r>
                <a:rPr lang="en-US" sz="3400" b="1" i="1" dirty="0">
                  <a:solidFill>
                    <a:srgbClr val="0F19E1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2: </a:t>
              </a:r>
              <a:r>
                <a:rPr lang="en-US" sz="3400" b="1" i="1" dirty="0" err="1">
                  <a:solidFill>
                    <a:srgbClr val="0F19E1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Đặc</a:t>
              </a:r>
              <a:r>
                <a:rPr lang="en-US" sz="3400" b="1" i="1" dirty="0">
                  <a:solidFill>
                    <a:srgbClr val="0F19E1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sz="3400" b="1" i="1" dirty="0" err="1">
                  <a:solidFill>
                    <a:srgbClr val="0F19E1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điểm</a:t>
              </a:r>
              <a:r>
                <a:rPr lang="en-US" sz="3400" b="1" i="1" dirty="0">
                  <a:solidFill>
                    <a:srgbClr val="0F19E1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sz="3400" b="1" i="1" dirty="0" err="1">
                  <a:solidFill>
                    <a:srgbClr val="0F19E1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của</a:t>
              </a:r>
              <a:r>
                <a:rPr lang="en-US" sz="3400" b="1" i="1" dirty="0">
                  <a:solidFill>
                    <a:srgbClr val="0F19E1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sz="3400" b="1" i="1" dirty="0" err="1">
                  <a:solidFill>
                    <a:srgbClr val="0F19E1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khí</a:t>
              </a:r>
              <a:r>
                <a:rPr lang="en-US" sz="3400" b="1" i="1" dirty="0">
                  <a:solidFill>
                    <a:srgbClr val="0F19E1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sz="3400" b="1" i="1" dirty="0" err="1">
                  <a:solidFill>
                    <a:srgbClr val="0F19E1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hậu</a:t>
              </a:r>
              <a:r>
                <a:rPr lang="en-US" sz="3400" b="1" i="1" dirty="0">
                  <a:solidFill>
                    <a:srgbClr val="0F19E1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sz="3400" b="1" i="1" dirty="0" err="1">
                  <a:solidFill>
                    <a:srgbClr val="0F19E1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nước</a:t>
              </a:r>
              <a:r>
                <a:rPr lang="en-US" sz="3400" b="1" i="1" dirty="0">
                  <a:solidFill>
                    <a:srgbClr val="0F19E1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ta:</a:t>
              </a:r>
              <a:endParaRPr lang="en-US" sz="3400" b="1" i="1" dirty="0">
                <a:solidFill>
                  <a:srgbClr val="0F19E1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9" name="Oval 8"/>
          <p:cNvSpPr/>
          <p:nvPr/>
        </p:nvSpPr>
        <p:spPr>
          <a:xfrm>
            <a:off x="1001484" y="3113370"/>
            <a:ext cx="899885" cy="89257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1096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1738091" y="2219405"/>
            <a:ext cx="6110514" cy="3877985"/>
            <a:chOff x="1001485" y="2016205"/>
            <a:chExt cx="6110514" cy="3877985"/>
          </a:xfrm>
        </p:grpSpPr>
        <p:sp>
          <p:nvSpPr>
            <p:cNvPr id="6" name="Rounded Rectangle 5"/>
            <p:cNvSpPr/>
            <p:nvPr/>
          </p:nvSpPr>
          <p:spPr>
            <a:xfrm>
              <a:off x="1015999" y="3113370"/>
              <a:ext cx="3991430" cy="769257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ounded Rectangle 12"/>
            <p:cNvSpPr/>
            <p:nvPr/>
          </p:nvSpPr>
          <p:spPr>
            <a:xfrm>
              <a:off x="1015999" y="4158398"/>
              <a:ext cx="3991430" cy="769257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ounded Rectangle 13"/>
            <p:cNvSpPr/>
            <p:nvPr/>
          </p:nvSpPr>
          <p:spPr>
            <a:xfrm>
              <a:off x="1001485" y="2107586"/>
              <a:ext cx="3991430" cy="769257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ounded Rectangle 14"/>
            <p:cNvSpPr/>
            <p:nvPr/>
          </p:nvSpPr>
          <p:spPr>
            <a:xfrm>
              <a:off x="1001485" y="5077093"/>
              <a:ext cx="3991430" cy="769257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Rectangle 3"/>
            <p:cNvSpPr/>
            <p:nvPr/>
          </p:nvSpPr>
          <p:spPr>
            <a:xfrm>
              <a:off x="1015999" y="2016205"/>
              <a:ext cx="6096000" cy="387798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just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US" sz="3600" dirty="0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A. </a:t>
              </a:r>
              <a:r>
                <a:rPr lang="en-US" sz="3600" dirty="0" err="1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nóng</a:t>
              </a:r>
              <a:endParaRPr lang="en-US" sz="36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endParaRPr>
            </a:p>
            <a:p>
              <a:pPr algn="just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US" sz="3600" dirty="0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B. </a:t>
              </a:r>
              <a:r>
                <a:rPr lang="en-US" sz="3600" dirty="0" err="1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lạnh</a:t>
              </a:r>
              <a:endParaRPr lang="en-US" sz="36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endParaRPr>
            </a:p>
            <a:p>
              <a:pPr algn="just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US" sz="3600" dirty="0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C. </a:t>
              </a:r>
              <a:r>
                <a:rPr lang="en-US" sz="3600" dirty="0" err="1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mát</a:t>
              </a:r>
              <a:r>
                <a:rPr lang="en-US" sz="3600" dirty="0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sz="3600" dirty="0" err="1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mẻ</a:t>
              </a:r>
              <a:endParaRPr lang="en-US" sz="36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endParaRPr>
            </a:p>
            <a:p>
              <a:pPr algn="just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US" sz="3600" dirty="0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D. </a:t>
              </a:r>
              <a:r>
                <a:rPr lang="en-US" sz="3600" dirty="0" err="1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hanh</a:t>
              </a:r>
              <a:r>
                <a:rPr lang="en-US" sz="3600" dirty="0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sz="3600" dirty="0" err="1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khô</a:t>
              </a:r>
              <a:endParaRPr lang="en-US" sz="36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1582058" y="238844"/>
            <a:ext cx="9100456" cy="1967181"/>
            <a:chOff x="2598057" y="325930"/>
            <a:chExt cx="6720114" cy="1725295"/>
          </a:xfrm>
        </p:grpSpPr>
        <p:sp>
          <p:nvSpPr>
            <p:cNvPr id="5" name="Cloud 4"/>
            <p:cNvSpPr/>
            <p:nvPr/>
          </p:nvSpPr>
          <p:spPr>
            <a:xfrm>
              <a:off x="2598057" y="325930"/>
              <a:ext cx="6720114" cy="1363062"/>
            </a:xfrm>
            <a:prstGeom prst="cloud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Rectangle 2"/>
            <p:cNvSpPr/>
            <p:nvPr/>
          </p:nvSpPr>
          <p:spPr>
            <a:xfrm>
              <a:off x="3222171" y="539605"/>
              <a:ext cx="6096000" cy="151162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just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US" sz="3400" b="1" i="1" dirty="0" err="1">
                  <a:solidFill>
                    <a:srgbClr val="0F19E1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Câu</a:t>
              </a:r>
              <a:r>
                <a:rPr lang="en-US" sz="3400" b="1" i="1" dirty="0">
                  <a:solidFill>
                    <a:srgbClr val="0F19E1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3: </a:t>
              </a:r>
              <a:r>
                <a:rPr lang="en-US" sz="3400" b="1" i="1" dirty="0">
                  <a:solidFill>
                    <a:srgbClr val="0F19E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Ở </a:t>
              </a:r>
              <a:r>
                <a:rPr lang="en-US" sz="3400" b="1" i="1" dirty="0" err="1">
                  <a:solidFill>
                    <a:srgbClr val="0F19E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miền</a:t>
              </a:r>
              <a:r>
                <a:rPr lang="en-US" sz="3400" b="1" i="1" dirty="0">
                  <a:solidFill>
                    <a:srgbClr val="0F19E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Nam </a:t>
              </a:r>
              <a:r>
                <a:rPr lang="en-US" sz="3400" b="1" i="1" dirty="0" err="1">
                  <a:solidFill>
                    <a:srgbClr val="0F19E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khí</a:t>
              </a:r>
              <a:r>
                <a:rPr lang="en-US" sz="3400" b="1" i="1" dirty="0">
                  <a:solidFill>
                    <a:srgbClr val="0F19E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400" b="1" i="1" dirty="0" err="1">
                  <a:solidFill>
                    <a:srgbClr val="0F19E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hậu</a:t>
              </a:r>
              <a:r>
                <a:rPr lang="en-US" sz="3400" b="1" i="1" dirty="0">
                  <a:solidFill>
                    <a:srgbClr val="0F19E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400" b="1" i="1" dirty="0" err="1">
                  <a:solidFill>
                    <a:srgbClr val="0F19E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quanh</a:t>
              </a:r>
              <a:r>
                <a:rPr lang="en-US" sz="3400" b="1" i="1" dirty="0">
                  <a:solidFill>
                    <a:srgbClr val="0F19E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400" b="1" i="1" dirty="0" err="1">
                  <a:solidFill>
                    <a:srgbClr val="0F19E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năm</a:t>
              </a:r>
              <a:r>
                <a:rPr lang="en-US" sz="3400" b="1" i="1" dirty="0">
                  <a:solidFill>
                    <a:srgbClr val="0F19E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:</a:t>
              </a:r>
            </a:p>
            <a:p>
              <a:pPr algn="just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endParaRPr lang="en-US" sz="3400" b="1" i="1" dirty="0">
                <a:solidFill>
                  <a:srgbClr val="0F19E1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9" name="Oval 8"/>
          <p:cNvSpPr/>
          <p:nvPr/>
        </p:nvSpPr>
        <p:spPr>
          <a:xfrm>
            <a:off x="1462323" y="2305733"/>
            <a:ext cx="899885" cy="89257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7936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1337330" y="1877907"/>
            <a:ext cx="6126090" cy="3877985"/>
            <a:chOff x="1001485" y="1996208"/>
            <a:chExt cx="6126090" cy="3877985"/>
          </a:xfrm>
        </p:grpSpPr>
        <p:sp>
          <p:nvSpPr>
            <p:cNvPr id="6" name="Rounded Rectangle 5"/>
            <p:cNvSpPr/>
            <p:nvPr/>
          </p:nvSpPr>
          <p:spPr>
            <a:xfrm>
              <a:off x="1015999" y="3113370"/>
              <a:ext cx="5326744" cy="769257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ounded Rectangle 12"/>
            <p:cNvSpPr/>
            <p:nvPr/>
          </p:nvSpPr>
          <p:spPr>
            <a:xfrm>
              <a:off x="1015999" y="4158398"/>
              <a:ext cx="5326744" cy="769257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ounded Rectangle 13"/>
            <p:cNvSpPr/>
            <p:nvPr/>
          </p:nvSpPr>
          <p:spPr>
            <a:xfrm>
              <a:off x="1001485" y="2107586"/>
              <a:ext cx="5341258" cy="769257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ounded Rectangle 14"/>
            <p:cNvSpPr/>
            <p:nvPr/>
          </p:nvSpPr>
          <p:spPr>
            <a:xfrm>
              <a:off x="1031575" y="5048064"/>
              <a:ext cx="5311167" cy="769257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Rectangle 3"/>
            <p:cNvSpPr/>
            <p:nvPr/>
          </p:nvSpPr>
          <p:spPr>
            <a:xfrm>
              <a:off x="1031575" y="1996208"/>
              <a:ext cx="6096000" cy="387798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just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US" sz="3600" dirty="0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A. </a:t>
              </a:r>
              <a:r>
                <a:rPr lang="en-US" sz="3600" dirty="0" err="1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Trời</a:t>
              </a:r>
              <a:r>
                <a:rPr lang="en-US" sz="3600" dirty="0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se </a:t>
              </a:r>
              <a:r>
                <a:rPr lang="en-US" sz="3600" dirty="0" err="1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lạnh</a:t>
              </a:r>
              <a:endParaRPr lang="en-US" sz="36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endParaRPr>
            </a:p>
            <a:p>
              <a:pPr algn="just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US" sz="3600" dirty="0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B. </a:t>
              </a:r>
              <a:r>
                <a:rPr lang="en-US" sz="3600" dirty="0" err="1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Trời</a:t>
              </a:r>
              <a:r>
                <a:rPr lang="en-US" sz="3600" dirty="0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se </a:t>
              </a:r>
              <a:r>
                <a:rPr lang="en-US" sz="3600" dirty="0" err="1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lạnh</a:t>
              </a:r>
              <a:r>
                <a:rPr lang="en-US" sz="3600" dirty="0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, </a:t>
              </a:r>
              <a:r>
                <a:rPr lang="en-US" sz="3600" dirty="0" err="1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khô</a:t>
              </a:r>
              <a:r>
                <a:rPr lang="en-US" sz="3600" dirty="0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sz="3600" dirty="0" err="1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hanh</a:t>
              </a:r>
              <a:endParaRPr lang="en-US" sz="36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endParaRPr>
            </a:p>
            <a:p>
              <a:pPr algn="just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US" sz="3600" dirty="0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C. </a:t>
              </a:r>
              <a:r>
                <a:rPr lang="en-US" sz="3600" dirty="0" err="1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Có</a:t>
              </a:r>
              <a:r>
                <a:rPr lang="en-US" sz="3600" dirty="0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sz="3600" dirty="0" err="1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mưa</a:t>
              </a:r>
              <a:r>
                <a:rPr lang="en-US" sz="3600" dirty="0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sz="3600" dirty="0" err="1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phùn</a:t>
              </a:r>
              <a:endParaRPr lang="en-US" sz="36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endParaRPr>
            </a:p>
            <a:p>
              <a:pPr algn="just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US" sz="3600" dirty="0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D. </a:t>
              </a:r>
              <a:r>
                <a:rPr lang="en-US" sz="3600" dirty="0" err="1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Có</a:t>
              </a:r>
              <a:r>
                <a:rPr lang="en-US" sz="3600" dirty="0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sz="3600" dirty="0" err="1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mưa</a:t>
              </a:r>
              <a:r>
                <a:rPr lang="en-US" sz="3600" dirty="0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sz="3600" dirty="0" err="1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phùn</a:t>
              </a:r>
              <a:r>
                <a:rPr lang="en-US" sz="3600" dirty="0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, </a:t>
              </a:r>
              <a:r>
                <a:rPr lang="en-US" sz="3600" dirty="0" err="1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ẩm</a:t>
              </a:r>
              <a:r>
                <a:rPr lang="en-US" sz="3600" dirty="0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sz="3600" dirty="0" err="1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ướt</a:t>
              </a:r>
              <a:endParaRPr lang="en-US" sz="36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2477137" y="222281"/>
            <a:ext cx="7567425" cy="2058210"/>
            <a:chOff x="2598057" y="325930"/>
            <a:chExt cx="6772680" cy="1805130"/>
          </a:xfrm>
        </p:grpSpPr>
        <p:sp>
          <p:nvSpPr>
            <p:cNvPr id="5" name="Cloud 4"/>
            <p:cNvSpPr/>
            <p:nvPr/>
          </p:nvSpPr>
          <p:spPr>
            <a:xfrm>
              <a:off x="2598057" y="325930"/>
              <a:ext cx="6720114" cy="1363062"/>
            </a:xfrm>
            <a:prstGeom prst="cloud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Rectangle 2"/>
            <p:cNvSpPr/>
            <p:nvPr/>
          </p:nvSpPr>
          <p:spPr>
            <a:xfrm>
              <a:off x="3274737" y="457481"/>
              <a:ext cx="6096000" cy="167357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just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US" sz="3600" b="1" i="1" dirty="0" err="1">
                  <a:solidFill>
                    <a:srgbClr val="0F19E1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Câu</a:t>
              </a:r>
              <a:r>
                <a:rPr lang="en-US" sz="3600" b="1" i="1" dirty="0">
                  <a:solidFill>
                    <a:srgbClr val="0F19E1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4: </a:t>
              </a:r>
              <a:r>
                <a:rPr lang="en-US" sz="3600" b="1" i="1" dirty="0" err="1">
                  <a:solidFill>
                    <a:srgbClr val="0F19E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Mùa</a:t>
              </a:r>
              <a:r>
                <a:rPr lang="en-US" sz="3600" b="1" i="1" dirty="0">
                  <a:solidFill>
                    <a:srgbClr val="0F19E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i="1" dirty="0" err="1">
                  <a:solidFill>
                    <a:srgbClr val="0F19E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xuân</a:t>
              </a:r>
              <a:r>
                <a:rPr lang="en-US" sz="3600" b="1" i="1" dirty="0">
                  <a:solidFill>
                    <a:srgbClr val="0F19E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ở </a:t>
              </a:r>
              <a:r>
                <a:rPr lang="en-US" sz="3600" b="1" i="1" dirty="0" err="1">
                  <a:solidFill>
                    <a:srgbClr val="0F19E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miền</a:t>
              </a:r>
              <a:r>
                <a:rPr lang="en-US" sz="3600" b="1" i="1" dirty="0">
                  <a:solidFill>
                    <a:srgbClr val="0F19E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i="1" dirty="0" err="1">
                  <a:solidFill>
                    <a:srgbClr val="0F19E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Bắc</a:t>
              </a:r>
              <a:r>
                <a:rPr lang="en-US" sz="3600" b="1" i="1" dirty="0">
                  <a:solidFill>
                    <a:srgbClr val="0F19E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:</a:t>
              </a:r>
            </a:p>
            <a:p>
              <a:pPr algn="just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endParaRPr lang="en-US" sz="3600" b="1" i="1" dirty="0">
                <a:solidFill>
                  <a:srgbClr val="0F19E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9" name="Oval 8"/>
          <p:cNvSpPr/>
          <p:nvPr/>
        </p:nvSpPr>
        <p:spPr>
          <a:xfrm>
            <a:off x="1085785" y="4890301"/>
            <a:ext cx="899885" cy="89257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6437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1320799" y="1965295"/>
            <a:ext cx="6110514" cy="3877985"/>
            <a:chOff x="1001485" y="2016205"/>
            <a:chExt cx="6110514" cy="3877985"/>
          </a:xfrm>
        </p:grpSpPr>
        <p:sp>
          <p:nvSpPr>
            <p:cNvPr id="6" name="Rounded Rectangle 5"/>
            <p:cNvSpPr/>
            <p:nvPr/>
          </p:nvSpPr>
          <p:spPr>
            <a:xfrm>
              <a:off x="1015999" y="3113370"/>
              <a:ext cx="3991430" cy="769257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ounded Rectangle 12"/>
            <p:cNvSpPr/>
            <p:nvPr/>
          </p:nvSpPr>
          <p:spPr>
            <a:xfrm>
              <a:off x="1015999" y="4158398"/>
              <a:ext cx="3991430" cy="769257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ounded Rectangle 13"/>
            <p:cNvSpPr/>
            <p:nvPr/>
          </p:nvSpPr>
          <p:spPr>
            <a:xfrm>
              <a:off x="1001485" y="2107586"/>
              <a:ext cx="3991430" cy="769257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ounded Rectangle 14"/>
            <p:cNvSpPr/>
            <p:nvPr/>
          </p:nvSpPr>
          <p:spPr>
            <a:xfrm>
              <a:off x="1001485" y="5077093"/>
              <a:ext cx="3991430" cy="769257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Rectangle 3"/>
            <p:cNvSpPr/>
            <p:nvPr/>
          </p:nvSpPr>
          <p:spPr>
            <a:xfrm>
              <a:off x="1015999" y="2016205"/>
              <a:ext cx="6096000" cy="387798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just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US" sz="3600" dirty="0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A. </a:t>
              </a:r>
              <a:r>
                <a:rPr lang="en-US" sz="3600" dirty="0" err="1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tây</a:t>
              </a:r>
              <a:r>
                <a:rPr lang="en-US" sz="3600" dirty="0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sz="3600" dirty="0" err="1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bắc</a:t>
              </a:r>
              <a:endParaRPr lang="en-US" sz="36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endParaRPr>
            </a:p>
            <a:p>
              <a:pPr algn="just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US" sz="3600" dirty="0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B. </a:t>
              </a:r>
              <a:r>
                <a:rPr lang="en-US" sz="3600" dirty="0" err="1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đông</a:t>
              </a:r>
              <a:r>
                <a:rPr lang="en-US" sz="3600" dirty="0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sz="3600" dirty="0" err="1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bắc</a:t>
              </a:r>
              <a:endParaRPr lang="en-US" sz="36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endParaRPr>
            </a:p>
            <a:p>
              <a:pPr algn="just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US" sz="3600" dirty="0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C. </a:t>
              </a:r>
              <a:r>
                <a:rPr lang="en-US" sz="3600" dirty="0" err="1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tây</a:t>
              </a:r>
              <a:r>
                <a:rPr lang="en-US" sz="3600" dirty="0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sz="3600" dirty="0" err="1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nam</a:t>
              </a:r>
              <a:endParaRPr lang="en-US" sz="36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endParaRPr>
            </a:p>
            <a:p>
              <a:pPr algn="just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US" sz="3600" dirty="0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D. </a:t>
              </a:r>
              <a:r>
                <a:rPr lang="en-US" sz="3600" dirty="0" err="1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đông</a:t>
              </a:r>
              <a:r>
                <a:rPr lang="en-US" sz="3600" dirty="0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sz="3600" dirty="0" err="1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nam</a:t>
              </a:r>
              <a:endParaRPr lang="en-US" sz="36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1882263" y="156866"/>
            <a:ext cx="8389258" cy="1583568"/>
            <a:chOff x="1913128" y="392594"/>
            <a:chExt cx="8728597" cy="1363062"/>
          </a:xfrm>
        </p:grpSpPr>
        <p:sp>
          <p:nvSpPr>
            <p:cNvPr id="5" name="Cloud 4"/>
            <p:cNvSpPr/>
            <p:nvPr/>
          </p:nvSpPr>
          <p:spPr>
            <a:xfrm>
              <a:off x="1913128" y="392594"/>
              <a:ext cx="8728597" cy="1363062"/>
            </a:xfrm>
            <a:prstGeom prst="cloud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sp>
          <p:nvSpPr>
            <p:cNvPr id="3" name="Rectangle 2"/>
            <p:cNvSpPr/>
            <p:nvPr/>
          </p:nvSpPr>
          <p:spPr>
            <a:xfrm>
              <a:off x="2844635" y="586144"/>
              <a:ext cx="7288422" cy="682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US" sz="3400" b="1" i="1" dirty="0" err="1">
                  <a:solidFill>
                    <a:srgbClr val="0F19E1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Câu</a:t>
              </a:r>
              <a:r>
                <a:rPr lang="en-US" sz="3400" b="1" i="1" dirty="0">
                  <a:solidFill>
                    <a:srgbClr val="0F19E1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5: </a:t>
              </a:r>
              <a:r>
                <a:rPr lang="en-US" sz="3400" b="1" i="1" dirty="0" err="1">
                  <a:solidFill>
                    <a:srgbClr val="0F19E1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Tháng</a:t>
              </a:r>
              <a:r>
                <a:rPr lang="en-US" sz="3400" b="1" i="1" dirty="0">
                  <a:solidFill>
                    <a:srgbClr val="0F19E1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7 </a:t>
              </a:r>
              <a:r>
                <a:rPr lang="en-US" sz="3400" b="1" i="1" dirty="0" err="1">
                  <a:solidFill>
                    <a:srgbClr val="0F19E1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gió</a:t>
              </a:r>
              <a:r>
                <a:rPr lang="en-US" sz="3400" b="1" i="1" dirty="0">
                  <a:solidFill>
                    <a:srgbClr val="0F19E1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sz="3400" b="1" i="1" dirty="0" err="1">
                  <a:solidFill>
                    <a:srgbClr val="0F19E1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thổi</a:t>
              </a:r>
              <a:r>
                <a:rPr lang="en-US" sz="3400" b="1" i="1" dirty="0">
                  <a:solidFill>
                    <a:srgbClr val="0F19E1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sz="3400" b="1" i="1" dirty="0" err="1">
                  <a:solidFill>
                    <a:srgbClr val="0F19E1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theo</a:t>
              </a:r>
              <a:r>
                <a:rPr lang="en-US" sz="3400" b="1" i="1" dirty="0">
                  <a:solidFill>
                    <a:srgbClr val="0F19E1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sz="3400" b="1" i="1" dirty="0" err="1">
                  <a:solidFill>
                    <a:srgbClr val="0F19E1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hướng</a:t>
              </a:r>
              <a:r>
                <a:rPr lang="en-US" sz="3400" b="1" i="1" dirty="0">
                  <a:solidFill>
                    <a:srgbClr val="0F19E1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:</a:t>
              </a:r>
              <a:endParaRPr lang="en-US" sz="3400" b="1" i="1" dirty="0">
                <a:solidFill>
                  <a:srgbClr val="0F19E1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9" name="Oval 8"/>
          <p:cNvSpPr/>
          <p:nvPr/>
        </p:nvSpPr>
        <p:spPr>
          <a:xfrm>
            <a:off x="1016001" y="3923098"/>
            <a:ext cx="899885" cy="89257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1951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3" descr="图片包含 事情&#10;&#10;已生成极高可信度的说明">
            <a:extLst>
              <a:ext uri="{FF2B5EF4-FFF2-40B4-BE49-F238E27FC236}">
                <a16:creationId xmlns:a16="http://schemas.microsoft.com/office/drawing/2014/main" xmlns="" id="{59EF3AD0-F08C-4A1E-A601-86B9EB13C04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" name="Title 1"/>
          <p:cNvSpPr txBox="1">
            <a:spLocks/>
          </p:cNvSpPr>
          <p:nvPr/>
        </p:nvSpPr>
        <p:spPr>
          <a:xfrm>
            <a:off x="3653971" y="56448"/>
            <a:ext cx="5143500" cy="811778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Cambria" panose="02040503050406030204" pitchFamily="18" charset="0"/>
              </a:rPr>
              <a:t>YÊU CẦU CẦN ĐẠT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1126217" y="1074090"/>
            <a:ext cx="10702926" cy="5026715"/>
            <a:chOff x="1126217" y="1074090"/>
            <a:chExt cx="10702926" cy="5026715"/>
          </a:xfrm>
        </p:grpSpPr>
        <p:grpSp>
          <p:nvGrpSpPr>
            <p:cNvPr id="13" name="Group 12"/>
            <p:cNvGrpSpPr/>
            <p:nvPr/>
          </p:nvGrpSpPr>
          <p:grpSpPr>
            <a:xfrm>
              <a:off x="1163410" y="1074090"/>
              <a:ext cx="10665733" cy="1374775"/>
              <a:chOff x="1163410" y="1074090"/>
              <a:chExt cx="10665733" cy="1374775"/>
            </a:xfrm>
          </p:grpSpPr>
          <p:grpSp>
            <p:nvGrpSpPr>
              <p:cNvPr id="30723" name="Group 13"/>
              <p:cNvGrpSpPr>
                <a:grpSpLocks/>
              </p:cNvGrpSpPr>
              <p:nvPr/>
            </p:nvGrpSpPr>
            <p:grpSpPr bwMode="auto">
              <a:xfrm>
                <a:off x="1163410" y="1074090"/>
                <a:ext cx="10562897" cy="1374775"/>
                <a:chOff x="1292225" y="1295400"/>
                <a:chExt cx="2822575" cy="1498600"/>
              </a:xfrm>
            </p:grpSpPr>
            <p:sp>
              <p:nvSpPr>
                <p:cNvPr id="4" name="Rectangle 3"/>
                <p:cNvSpPr/>
                <p:nvPr/>
              </p:nvSpPr>
              <p:spPr>
                <a:xfrm>
                  <a:off x="1292225" y="1295400"/>
                  <a:ext cx="2822575" cy="1498600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b="1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5" name="Rectangle 4"/>
                <p:cNvSpPr/>
                <p:nvPr/>
              </p:nvSpPr>
              <p:spPr>
                <a:xfrm>
                  <a:off x="1292225" y="1295400"/>
                  <a:ext cx="2822575" cy="380707"/>
                </a:xfrm>
                <a:prstGeom prst="rect">
                  <a:avLst/>
                </a:prstGeom>
                <a:solidFill>
                  <a:schemeClr val="accent3"/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2800" b="1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6" name="Straight Connector 5"/>
                <p:cNvCxnSpPr/>
                <p:nvPr/>
              </p:nvCxnSpPr>
              <p:spPr>
                <a:xfrm>
                  <a:off x="1292225" y="1740134"/>
                  <a:ext cx="2822575" cy="0"/>
                </a:xfrm>
                <a:prstGeom prst="line">
                  <a:avLst/>
                </a:prstGeom>
                <a:ln w="12700">
                  <a:solidFill>
                    <a:schemeClr val="accent3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1" name="Freeform 10"/>
              <p:cNvSpPr/>
              <p:nvPr/>
            </p:nvSpPr>
            <p:spPr>
              <a:xfrm>
                <a:off x="1454829" y="1594740"/>
                <a:ext cx="630238" cy="681038"/>
              </a:xfrm>
              <a:custGeom>
                <a:avLst/>
                <a:gdLst>
                  <a:gd name="connsiteX0" fmla="*/ 169069 w 397669"/>
                  <a:gd name="connsiteY0" fmla="*/ 176212 h 280987"/>
                  <a:gd name="connsiteX1" fmla="*/ 73819 w 397669"/>
                  <a:gd name="connsiteY1" fmla="*/ 97631 h 280987"/>
                  <a:gd name="connsiteX2" fmla="*/ 0 w 397669"/>
                  <a:gd name="connsiteY2" fmla="*/ 169068 h 280987"/>
                  <a:gd name="connsiteX3" fmla="*/ 126206 w 397669"/>
                  <a:gd name="connsiteY3" fmla="*/ 280987 h 280987"/>
                  <a:gd name="connsiteX4" fmla="*/ 219075 w 397669"/>
                  <a:gd name="connsiteY4" fmla="*/ 273843 h 280987"/>
                  <a:gd name="connsiteX5" fmla="*/ 397669 w 397669"/>
                  <a:gd name="connsiteY5" fmla="*/ 35718 h 280987"/>
                  <a:gd name="connsiteX6" fmla="*/ 376237 w 397669"/>
                  <a:gd name="connsiteY6" fmla="*/ 0 h 280987"/>
                  <a:gd name="connsiteX7" fmla="*/ 169069 w 397669"/>
                  <a:gd name="connsiteY7" fmla="*/ 176212 h 280987"/>
                  <a:gd name="connsiteX0" fmla="*/ 169069 w 397669"/>
                  <a:gd name="connsiteY0" fmla="*/ 176212 h 289079"/>
                  <a:gd name="connsiteX1" fmla="*/ 73819 w 397669"/>
                  <a:gd name="connsiteY1" fmla="*/ 97631 h 289079"/>
                  <a:gd name="connsiteX2" fmla="*/ 0 w 397669"/>
                  <a:gd name="connsiteY2" fmla="*/ 169068 h 289079"/>
                  <a:gd name="connsiteX3" fmla="*/ 126206 w 397669"/>
                  <a:gd name="connsiteY3" fmla="*/ 280987 h 289079"/>
                  <a:gd name="connsiteX4" fmla="*/ 219075 w 397669"/>
                  <a:gd name="connsiteY4" fmla="*/ 273843 h 289079"/>
                  <a:gd name="connsiteX5" fmla="*/ 397669 w 397669"/>
                  <a:gd name="connsiteY5" fmla="*/ 35718 h 289079"/>
                  <a:gd name="connsiteX6" fmla="*/ 376237 w 397669"/>
                  <a:gd name="connsiteY6" fmla="*/ 0 h 289079"/>
                  <a:gd name="connsiteX7" fmla="*/ 169069 w 397669"/>
                  <a:gd name="connsiteY7" fmla="*/ 176212 h 289079"/>
                  <a:gd name="connsiteX0" fmla="*/ 169069 w 397669"/>
                  <a:gd name="connsiteY0" fmla="*/ 176212 h 297100"/>
                  <a:gd name="connsiteX1" fmla="*/ 73819 w 397669"/>
                  <a:gd name="connsiteY1" fmla="*/ 97631 h 297100"/>
                  <a:gd name="connsiteX2" fmla="*/ 0 w 397669"/>
                  <a:gd name="connsiteY2" fmla="*/ 169068 h 297100"/>
                  <a:gd name="connsiteX3" fmla="*/ 126206 w 397669"/>
                  <a:gd name="connsiteY3" fmla="*/ 280987 h 297100"/>
                  <a:gd name="connsiteX4" fmla="*/ 219075 w 397669"/>
                  <a:gd name="connsiteY4" fmla="*/ 273843 h 297100"/>
                  <a:gd name="connsiteX5" fmla="*/ 397669 w 397669"/>
                  <a:gd name="connsiteY5" fmla="*/ 35718 h 297100"/>
                  <a:gd name="connsiteX6" fmla="*/ 376237 w 397669"/>
                  <a:gd name="connsiteY6" fmla="*/ 0 h 297100"/>
                  <a:gd name="connsiteX7" fmla="*/ 169069 w 397669"/>
                  <a:gd name="connsiteY7" fmla="*/ 176212 h 297100"/>
                  <a:gd name="connsiteX0" fmla="*/ 177436 w 406036"/>
                  <a:gd name="connsiteY0" fmla="*/ 176212 h 297100"/>
                  <a:gd name="connsiteX1" fmla="*/ 82186 w 406036"/>
                  <a:gd name="connsiteY1" fmla="*/ 97631 h 297100"/>
                  <a:gd name="connsiteX2" fmla="*/ 8367 w 406036"/>
                  <a:gd name="connsiteY2" fmla="*/ 169068 h 297100"/>
                  <a:gd name="connsiteX3" fmla="*/ 134573 w 406036"/>
                  <a:gd name="connsiteY3" fmla="*/ 280987 h 297100"/>
                  <a:gd name="connsiteX4" fmla="*/ 227442 w 406036"/>
                  <a:gd name="connsiteY4" fmla="*/ 273843 h 297100"/>
                  <a:gd name="connsiteX5" fmla="*/ 406036 w 406036"/>
                  <a:gd name="connsiteY5" fmla="*/ 35718 h 297100"/>
                  <a:gd name="connsiteX6" fmla="*/ 384604 w 406036"/>
                  <a:gd name="connsiteY6" fmla="*/ 0 h 297100"/>
                  <a:gd name="connsiteX7" fmla="*/ 177436 w 406036"/>
                  <a:gd name="connsiteY7" fmla="*/ 176212 h 297100"/>
                  <a:gd name="connsiteX0" fmla="*/ 179971 w 408571"/>
                  <a:gd name="connsiteY0" fmla="*/ 176212 h 297100"/>
                  <a:gd name="connsiteX1" fmla="*/ 84721 w 408571"/>
                  <a:gd name="connsiteY1" fmla="*/ 97631 h 297100"/>
                  <a:gd name="connsiteX2" fmla="*/ 10902 w 408571"/>
                  <a:gd name="connsiteY2" fmla="*/ 169068 h 297100"/>
                  <a:gd name="connsiteX3" fmla="*/ 137108 w 408571"/>
                  <a:gd name="connsiteY3" fmla="*/ 280987 h 297100"/>
                  <a:gd name="connsiteX4" fmla="*/ 229977 w 408571"/>
                  <a:gd name="connsiteY4" fmla="*/ 273843 h 297100"/>
                  <a:gd name="connsiteX5" fmla="*/ 408571 w 408571"/>
                  <a:gd name="connsiteY5" fmla="*/ 35718 h 297100"/>
                  <a:gd name="connsiteX6" fmla="*/ 387139 w 408571"/>
                  <a:gd name="connsiteY6" fmla="*/ 0 h 297100"/>
                  <a:gd name="connsiteX7" fmla="*/ 179971 w 408571"/>
                  <a:gd name="connsiteY7" fmla="*/ 176212 h 297100"/>
                  <a:gd name="connsiteX0" fmla="*/ 179971 w 408571"/>
                  <a:gd name="connsiteY0" fmla="*/ 176212 h 297100"/>
                  <a:gd name="connsiteX1" fmla="*/ 84721 w 408571"/>
                  <a:gd name="connsiteY1" fmla="*/ 97631 h 297100"/>
                  <a:gd name="connsiteX2" fmla="*/ 10902 w 408571"/>
                  <a:gd name="connsiteY2" fmla="*/ 169068 h 297100"/>
                  <a:gd name="connsiteX3" fmla="*/ 137108 w 408571"/>
                  <a:gd name="connsiteY3" fmla="*/ 280987 h 297100"/>
                  <a:gd name="connsiteX4" fmla="*/ 229977 w 408571"/>
                  <a:gd name="connsiteY4" fmla="*/ 273843 h 297100"/>
                  <a:gd name="connsiteX5" fmla="*/ 408571 w 408571"/>
                  <a:gd name="connsiteY5" fmla="*/ 35718 h 297100"/>
                  <a:gd name="connsiteX6" fmla="*/ 387139 w 408571"/>
                  <a:gd name="connsiteY6" fmla="*/ 0 h 297100"/>
                  <a:gd name="connsiteX7" fmla="*/ 179971 w 408571"/>
                  <a:gd name="connsiteY7" fmla="*/ 176212 h 297100"/>
                  <a:gd name="connsiteX0" fmla="*/ 179971 w 408571"/>
                  <a:gd name="connsiteY0" fmla="*/ 176212 h 297100"/>
                  <a:gd name="connsiteX1" fmla="*/ 84721 w 408571"/>
                  <a:gd name="connsiteY1" fmla="*/ 97631 h 297100"/>
                  <a:gd name="connsiteX2" fmla="*/ 10902 w 408571"/>
                  <a:gd name="connsiteY2" fmla="*/ 169068 h 297100"/>
                  <a:gd name="connsiteX3" fmla="*/ 137108 w 408571"/>
                  <a:gd name="connsiteY3" fmla="*/ 280987 h 297100"/>
                  <a:gd name="connsiteX4" fmla="*/ 229977 w 408571"/>
                  <a:gd name="connsiteY4" fmla="*/ 273843 h 297100"/>
                  <a:gd name="connsiteX5" fmla="*/ 408571 w 408571"/>
                  <a:gd name="connsiteY5" fmla="*/ 35718 h 297100"/>
                  <a:gd name="connsiteX6" fmla="*/ 387139 w 408571"/>
                  <a:gd name="connsiteY6" fmla="*/ 0 h 297100"/>
                  <a:gd name="connsiteX7" fmla="*/ 179971 w 408571"/>
                  <a:gd name="connsiteY7" fmla="*/ 176212 h 297100"/>
                  <a:gd name="connsiteX0" fmla="*/ 179971 w 408571"/>
                  <a:gd name="connsiteY0" fmla="*/ 176212 h 297100"/>
                  <a:gd name="connsiteX1" fmla="*/ 84721 w 408571"/>
                  <a:gd name="connsiteY1" fmla="*/ 97631 h 297100"/>
                  <a:gd name="connsiteX2" fmla="*/ 10902 w 408571"/>
                  <a:gd name="connsiteY2" fmla="*/ 169068 h 297100"/>
                  <a:gd name="connsiteX3" fmla="*/ 137108 w 408571"/>
                  <a:gd name="connsiteY3" fmla="*/ 280987 h 297100"/>
                  <a:gd name="connsiteX4" fmla="*/ 229977 w 408571"/>
                  <a:gd name="connsiteY4" fmla="*/ 273843 h 297100"/>
                  <a:gd name="connsiteX5" fmla="*/ 408571 w 408571"/>
                  <a:gd name="connsiteY5" fmla="*/ 35718 h 297100"/>
                  <a:gd name="connsiteX6" fmla="*/ 387139 w 408571"/>
                  <a:gd name="connsiteY6" fmla="*/ 0 h 297100"/>
                  <a:gd name="connsiteX7" fmla="*/ 179971 w 408571"/>
                  <a:gd name="connsiteY7" fmla="*/ 176212 h 297100"/>
                  <a:gd name="connsiteX0" fmla="*/ 179971 w 408571"/>
                  <a:gd name="connsiteY0" fmla="*/ 176212 h 297100"/>
                  <a:gd name="connsiteX1" fmla="*/ 84721 w 408571"/>
                  <a:gd name="connsiteY1" fmla="*/ 97631 h 297100"/>
                  <a:gd name="connsiteX2" fmla="*/ 10902 w 408571"/>
                  <a:gd name="connsiteY2" fmla="*/ 169068 h 297100"/>
                  <a:gd name="connsiteX3" fmla="*/ 137108 w 408571"/>
                  <a:gd name="connsiteY3" fmla="*/ 280987 h 297100"/>
                  <a:gd name="connsiteX4" fmla="*/ 229977 w 408571"/>
                  <a:gd name="connsiteY4" fmla="*/ 273843 h 297100"/>
                  <a:gd name="connsiteX5" fmla="*/ 408571 w 408571"/>
                  <a:gd name="connsiteY5" fmla="*/ 35718 h 297100"/>
                  <a:gd name="connsiteX6" fmla="*/ 387139 w 408571"/>
                  <a:gd name="connsiteY6" fmla="*/ 0 h 297100"/>
                  <a:gd name="connsiteX7" fmla="*/ 179971 w 408571"/>
                  <a:gd name="connsiteY7" fmla="*/ 176212 h 297100"/>
                  <a:gd name="connsiteX0" fmla="*/ 179971 w 425397"/>
                  <a:gd name="connsiteY0" fmla="*/ 176212 h 297100"/>
                  <a:gd name="connsiteX1" fmla="*/ 84721 w 425397"/>
                  <a:gd name="connsiteY1" fmla="*/ 97631 h 297100"/>
                  <a:gd name="connsiteX2" fmla="*/ 10902 w 425397"/>
                  <a:gd name="connsiteY2" fmla="*/ 169068 h 297100"/>
                  <a:gd name="connsiteX3" fmla="*/ 137108 w 425397"/>
                  <a:gd name="connsiteY3" fmla="*/ 280987 h 297100"/>
                  <a:gd name="connsiteX4" fmla="*/ 229977 w 425397"/>
                  <a:gd name="connsiteY4" fmla="*/ 273843 h 297100"/>
                  <a:gd name="connsiteX5" fmla="*/ 408571 w 425397"/>
                  <a:gd name="connsiteY5" fmla="*/ 35718 h 297100"/>
                  <a:gd name="connsiteX6" fmla="*/ 387139 w 425397"/>
                  <a:gd name="connsiteY6" fmla="*/ 0 h 297100"/>
                  <a:gd name="connsiteX7" fmla="*/ 179971 w 425397"/>
                  <a:gd name="connsiteY7" fmla="*/ 176212 h 297100"/>
                  <a:gd name="connsiteX0" fmla="*/ 179971 w 445220"/>
                  <a:gd name="connsiteY0" fmla="*/ 184370 h 305258"/>
                  <a:gd name="connsiteX1" fmla="*/ 84721 w 445220"/>
                  <a:gd name="connsiteY1" fmla="*/ 105789 h 305258"/>
                  <a:gd name="connsiteX2" fmla="*/ 10902 w 445220"/>
                  <a:gd name="connsiteY2" fmla="*/ 177226 h 305258"/>
                  <a:gd name="connsiteX3" fmla="*/ 137108 w 445220"/>
                  <a:gd name="connsiteY3" fmla="*/ 289145 h 305258"/>
                  <a:gd name="connsiteX4" fmla="*/ 229977 w 445220"/>
                  <a:gd name="connsiteY4" fmla="*/ 282001 h 305258"/>
                  <a:gd name="connsiteX5" fmla="*/ 408571 w 445220"/>
                  <a:gd name="connsiteY5" fmla="*/ 43876 h 305258"/>
                  <a:gd name="connsiteX6" fmla="*/ 387139 w 445220"/>
                  <a:gd name="connsiteY6" fmla="*/ 8158 h 305258"/>
                  <a:gd name="connsiteX7" fmla="*/ 179971 w 445220"/>
                  <a:gd name="connsiteY7" fmla="*/ 184370 h 3052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45220" h="305258">
                    <a:moveTo>
                      <a:pt x="179971" y="184370"/>
                    </a:moveTo>
                    <a:lnTo>
                      <a:pt x="84721" y="105789"/>
                    </a:lnTo>
                    <a:cubicBezTo>
                      <a:pt x="31540" y="79595"/>
                      <a:pt x="-24023" y="115314"/>
                      <a:pt x="10902" y="177226"/>
                    </a:cubicBezTo>
                    <a:lnTo>
                      <a:pt x="137108" y="289145"/>
                    </a:lnTo>
                    <a:cubicBezTo>
                      <a:pt x="170445" y="310576"/>
                      <a:pt x="199021" y="312957"/>
                      <a:pt x="229977" y="282001"/>
                    </a:cubicBezTo>
                    <a:cubicBezTo>
                      <a:pt x="277602" y="197863"/>
                      <a:pt x="322846" y="108963"/>
                      <a:pt x="408571" y="43876"/>
                    </a:cubicBezTo>
                    <a:cubicBezTo>
                      <a:pt x="453815" y="17683"/>
                      <a:pt x="468102" y="-15654"/>
                      <a:pt x="387139" y="8158"/>
                    </a:cubicBezTo>
                    <a:cubicBezTo>
                      <a:pt x="287127" y="35939"/>
                      <a:pt x="234739" y="125633"/>
                      <a:pt x="179971" y="18437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0730" name="Rectangle 2"/>
              <p:cNvSpPr>
                <a:spLocks noChangeArrowheads="1"/>
              </p:cNvSpPr>
              <p:nvPr/>
            </p:nvSpPr>
            <p:spPr bwMode="auto">
              <a:xfrm>
                <a:off x="2233272" y="1532216"/>
                <a:ext cx="9595871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pt-BR" sz="28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Nắm được một số đặc điểm chính của khí hậu Việt Nam.</a:t>
                </a:r>
                <a:endParaRPr lang="en-US" altLang="en-US" sz="2600" b="1" dirty="0">
                  <a:solidFill>
                    <a:srgbClr val="0000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4" name="Group 13"/>
            <p:cNvGrpSpPr/>
            <p:nvPr/>
          </p:nvGrpSpPr>
          <p:grpSpPr>
            <a:xfrm>
              <a:off x="1126217" y="2714999"/>
              <a:ext cx="10702926" cy="1423988"/>
              <a:chOff x="1126217" y="2714999"/>
              <a:chExt cx="10702926" cy="1423988"/>
            </a:xfrm>
          </p:grpSpPr>
          <p:grpSp>
            <p:nvGrpSpPr>
              <p:cNvPr id="30724" name="Group 13"/>
              <p:cNvGrpSpPr>
                <a:grpSpLocks/>
              </p:cNvGrpSpPr>
              <p:nvPr/>
            </p:nvGrpSpPr>
            <p:grpSpPr bwMode="auto">
              <a:xfrm>
                <a:off x="1126217" y="2714999"/>
                <a:ext cx="10702926" cy="1423988"/>
                <a:chOff x="1292225" y="1295400"/>
                <a:chExt cx="2849958" cy="1498600"/>
              </a:xfrm>
            </p:grpSpPr>
            <p:sp>
              <p:nvSpPr>
                <p:cNvPr id="8" name="Rectangle 7"/>
                <p:cNvSpPr/>
                <p:nvPr/>
              </p:nvSpPr>
              <p:spPr>
                <a:xfrm>
                  <a:off x="1292225" y="1295400"/>
                  <a:ext cx="2822575" cy="1498600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b="1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9" name="Rectangle 8"/>
                <p:cNvSpPr/>
                <p:nvPr/>
              </p:nvSpPr>
              <p:spPr>
                <a:xfrm>
                  <a:off x="1292225" y="1295400"/>
                  <a:ext cx="2822575" cy="337477"/>
                </a:xfrm>
                <a:prstGeom prst="rect">
                  <a:avLst/>
                </a:prstGeom>
                <a:solidFill>
                  <a:schemeClr val="accent6"/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2800" b="1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2800" b="1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b="1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10" name="Straight Connector 9"/>
                <p:cNvCxnSpPr/>
                <p:nvPr/>
              </p:nvCxnSpPr>
              <p:spPr>
                <a:xfrm>
                  <a:off x="1319608" y="1733118"/>
                  <a:ext cx="2822575" cy="0"/>
                </a:xfrm>
                <a:prstGeom prst="line">
                  <a:avLst/>
                </a:prstGeom>
                <a:ln w="12700">
                  <a:solidFill>
                    <a:schemeClr val="accent3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2" name="Freeform 11"/>
              <p:cNvSpPr/>
              <p:nvPr/>
            </p:nvSpPr>
            <p:spPr>
              <a:xfrm>
                <a:off x="1440057" y="3295767"/>
                <a:ext cx="573087" cy="631289"/>
              </a:xfrm>
              <a:custGeom>
                <a:avLst/>
                <a:gdLst>
                  <a:gd name="connsiteX0" fmla="*/ 169069 w 397669"/>
                  <a:gd name="connsiteY0" fmla="*/ 176212 h 280987"/>
                  <a:gd name="connsiteX1" fmla="*/ 73819 w 397669"/>
                  <a:gd name="connsiteY1" fmla="*/ 97631 h 280987"/>
                  <a:gd name="connsiteX2" fmla="*/ 0 w 397669"/>
                  <a:gd name="connsiteY2" fmla="*/ 169068 h 280987"/>
                  <a:gd name="connsiteX3" fmla="*/ 126206 w 397669"/>
                  <a:gd name="connsiteY3" fmla="*/ 280987 h 280987"/>
                  <a:gd name="connsiteX4" fmla="*/ 219075 w 397669"/>
                  <a:gd name="connsiteY4" fmla="*/ 273843 h 280987"/>
                  <a:gd name="connsiteX5" fmla="*/ 397669 w 397669"/>
                  <a:gd name="connsiteY5" fmla="*/ 35718 h 280987"/>
                  <a:gd name="connsiteX6" fmla="*/ 376237 w 397669"/>
                  <a:gd name="connsiteY6" fmla="*/ 0 h 280987"/>
                  <a:gd name="connsiteX7" fmla="*/ 169069 w 397669"/>
                  <a:gd name="connsiteY7" fmla="*/ 176212 h 280987"/>
                  <a:gd name="connsiteX0" fmla="*/ 169069 w 397669"/>
                  <a:gd name="connsiteY0" fmla="*/ 176212 h 289079"/>
                  <a:gd name="connsiteX1" fmla="*/ 73819 w 397669"/>
                  <a:gd name="connsiteY1" fmla="*/ 97631 h 289079"/>
                  <a:gd name="connsiteX2" fmla="*/ 0 w 397669"/>
                  <a:gd name="connsiteY2" fmla="*/ 169068 h 289079"/>
                  <a:gd name="connsiteX3" fmla="*/ 126206 w 397669"/>
                  <a:gd name="connsiteY3" fmla="*/ 280987 h 289079"/>
                  <a:gd name="connsiteX4" fmla="*/ 219075 w 397669"/>
                  <a:gd name="connsiteY4" fmla="*/ 273843 h 289079"/>
                  <a:gd name="connsiteX5" fmla="*/ 397669 w 397669"/>
                  <a:gd name="connsiteY5" fmla="*/ 35718 h 289079"/>
                  <a:gd name="connsiteX6" fmla="*/ 376237 w 397669"/>
                  <a:gd name="connsiteY6" fmla="*/ 0 h 289079"/>
                  <a:gd name="connsiteX7" fmla="*/ 169069 w 397669"/>
                  <a:gd name="connsiteY7" fmla="*/ 176212 h 289079"/>
                  <a:gd name="connsiteX0" fmla="*/ 169069 w 397669"/>
                  <a:gd name="connsiteY0" fmla="*/ 176212 h 297100"/>
                  <a:gd name="connsiteX1" fmla="*/ 73819 w 397669"/>
                  <a:gd name="connsiteY1" fmla="*/ 97631 h 297100"/>
                  <a:gd name="connsiteX2" fmla="*/ 0 w 397669"/>
                  <a:gd name="connsiteY2" fmla="*/ 169068 h 297100"/>
                  <a:gd name="connsiteX3" fmla="*/ 126206 w 397669"/>
                  <a:gd name="connsiteY3" fmla="*/ 280987 h 297100"/>
                  <a:gd name="connsiteX4" fmla="*/ 219075 w 397669"/>
                  <a:gd name="connsiteY4" fmla="*/ 273843 h 297100"/>
                  <a:gd name="connsiteX5" fmla="*/ 397669 w 397669"/>
                  <a:gd name="connsiteY5" fmla="*/ 35718 h 297100"/>
                  <a:gd name="connsiteX6" fmla="*/ 376237 w 397669"/>
                  <a:gd name="connsiteY6" fmla="*/ 0 h 297100"/>
                  <a:gd name="connsiteX7" fmla="*/ 169069 w 397669"/>
                  <a:gd name="connsiteY7" fmla="*/ 176212 h 297100"/>
                  <a:gd name="connsiteX0" fmla="*/ 177436 w 406036"/>
                  <a:gd name="connsiteY0" fmla="*/ 176212 h 297100"/>
                  <a:gd name="connsiteX1" fmla="*/ 82186 w 406036"/>
                  <a:gd name="connsiteY1" fmla="*/ 97631 h 297100"/>
                  <a:gd name="connsiteX2" fmla="*/ 8367 w 406036"/>
                  <a:gd name="connsiteY2" fmla="*/ 169068 h 297100"/>
                  <a:gd name="connsiteX3" fmla="*/ 134573 w 406036"/>
                  <a:gd name="connsiteY3" fmla="*/ 280987 h 297100"/>
                  <a:gd name="connsiteX4" fmla="*/ 227442 w 406036"/>
                  <a:gd name="connsiteY4" fmla="*/ 273843 h 297100"/>
                  <a:gd name="connsiteX5" fmla="*/ 406036 w 406036"/>
                  <a:gd name="connsiteY5" fmla="*/ 35718 h 297100"/>
                  <a:gd name="connsiteX6" fmla="*/ 384604 w 406036"/>
                  <a:gd name="connsiteY6" fmla="*/ 0 h 297100"/>
                  <a:gd name="connsiteX7" fmla="*/ 177436 w 406036"/>
                  <a:gd name="connsiteY7" fmla="*/ 176212 h 297100"/>
                  <a:gd name="connsiteX0" fmla="*/ 179971 w 408571"/>
                  <a:gd name="connsiteY0" fmla="*/ 176212 h 297100"/>
                  <a:gd name="connsiteX1" fmla="*/ 84721 w 408571"/>
                  <a:gd name="connsiteY1" fmla="*/ 97631 h 297100"/>
                  <a:gd name="connsiteX2" fmla="*/ 10902 w 408571"/>
                  <a:gd name="connsiteY2" fmla="*/ 169068 h 297100"/>
                  <a:gd name="connsiteX3" fmla="*/ 137108 w 408571"/>
                  <a:gd name="connsiteY3" fmla="*/ 280987 h 297100"/>
                  <a:gd name="connsiteX4" fmla="*/ 229977 w 408571"/>
                  <a:gd name="connsiteY4" fmla="*/ 273843 h 297100"/>
                  <a:gd name="connsiteX5" fmla="*/ 408571 w 408571"/>
                  <a:gd name="connsiteY5" fmla="*/ 35718 h 297100"/>
                  <a:gd name="connsiteX6" fmla="*/ 387139 w 408571"/>
                  <a:gd name="connsiteY6" fmla="*/ 0 h 297100"/>
                  <a:gd name="connsiteX7" fmla="*/ 179971 w 408571"/>
                  <a:gd name="connsiteY7" fmla="*/ 176212 h 297100"/>
                  <a:gd name="connsiteX0" fmla="*/ 179971 w 408571"/>
                  <a:gd name="connsiteY0" fmla="*/ 176212 h 297100"/>
                  <a:gd name="connsiteX1" fmla="*/ 84721 w 408571"/>
                  <a:gd name="connsiteY1" fmla="*/ 97631 h 297100"/>
                  <a:gd name="connsiteX2" fmla="*/ 10902 w 408571"/>
                  <a:gd name="connsiteY2" fmla="*/ 169068 h 297100"/>
                  <a:gd name="connsiteX3" fmla="*/ 137108 w 408571"/>
                  <a:gd name="connsiteY3" fmla="*/ 280987 h 297100"/>
                  <a:gd name="connsiteX4" fmla="*/ 229977 w 408571"/>
                  <a:gd name="connsiteY4" fmla="*/ 273843 h 297100"/>
                  <a:gd name="connsiteX5" fmla="*/ 408571 w 408571"/>
                  <a:gd name="connsiteY5" fmla="*/ 35718 h 297100"/>
                  <a:gd name="connsiteX6" fmla="*/ 387139 w 408571"/>
                  <a:gd name="connsiteY6" fmla="*/ 0 h 297100"/>
                  <a:gd name="connsiteX7" fmla="*/ 179971 w 408571"/>
                  <a:gd name="connsiteY7" fmla="*/ 176212 h 297100"/>
                  <a:gd name="connsiteX0" fmla="*/ 179971 w 408571"/>
                  <a:gd name="connsiteY0" fmla="*/ 176212 h 297100"/>
                  <a:gd name="connsiteX1" fmla="*/ 84721 w 408571"/>
                  <a:gd name="connsiteY1" fmla="*/ 97631 h 297100"/>
                  <a:gd name="connsiteX2" fmla="*/ 10902 w 408571"/>
                  <a:gd name="connsiteY2" fmla="*/ 169068 h 297100"/>
                  <a:gd name="connsiteX3" fmla="*/ 137108 w 408571"/>
                  <a:gd name="connsiteY3" fmla="*/ 280987 h 297100"/>
                  <a:gd name="connsiteX4" fmla="*/ 229977 w 408571"/>
                  <a:gd name="connsiteY4" fmla="*/ 273843 h 297100"/>
                  <a:gd name="connsiteX5" fmla="*/ 408571 w 408571"/>
                  <a:gd name="connsiteY5" fmla="*/ 35718 h 297100"/>
                  <a:gd name="connsiteX6" fmla="*/ 387139 w 408571"/>
                  <a:gd name="connsiteY6" fmla="*/ 0 h 297100"/>
                  <a:gd name="connsiteX7" fmla="*/ 179971 w 408571"/>
                  <a:gd name="connsiteY7" fmla="*/ 176212 h 297100"/>
                  <a:gd name="connsiteX0" fmla="*/ 179971 w 408571"/>
                  <a:gd name="connsiteY0" fmla="*/ 176212 h 297100"/>
                  <a:gd name="connsiteX1" fmla="*/ 84721 w 408571"/>
                  <a:gd name="connsiteY1" fmla="*/ 97631 h 297100"/>
                  <a:gd name="connsiteX2" fmla="*/ 10902 w 408571"/>
                  <a:gd name="connsiteY2" fmla="*/ 169068 h 297100"/>
                  <a:gd name="connsiteX3" fmla="*/ 137108 w 408571"/>
                  <a:gd name="connsiteY3" fmla="*/ 280987 h 297100"/>
                  <a:gd name="connsiteX4" fmla="*/ 229977 w 408571"/>
                  <a:gd name="connsiteY4" fmla="*/ 273843 h 297100"/>
                  <a:gd name="connsiteX5" fmla="*/ 408571 w 408571"/>
                  <a:gd name="connsiteY5" fmla="*/ 35718 h 297100"/>
                  <a:gd name="connsiteX6" fmla="*/ 387139 w 408571"/>
                  <a:gd name="connsiteY6" fmla="*/ 0 h 297100"/>
                  <a:gd name="connsiteX7" fmla="*/ 179971 w 408571"/>
                  <a:gd name="connsiteY7" fmla="*/ 176212 h 297100"/>
                  <a:gd name="connsiteX0" fmla="*/ 179971 w 408571"/>
                  <a:gd name="connsiteY0" fmla="*/ 176212 h 297100"/>
                  <a:gd name="connsiteX1" fmla="*/ 84721 w 408571"/>
                  <a:gd name="connsiteY1" fmla="*/ 97631 h 297100"/>
                  <a:gd name="connsiteX2" fmla="*/ 10902 w 408571"/>
                  <a:gd name="connsiteY2" fmla="*/ 169068 h 297100"/>
                  <a:gd name="connsiteX3" fmla="*/ 137108 w 408571"/>
                  <a:gd name="connsiteY3" fmla="*/ 280987 h 297100"/>
                  <a:gd name="connsiteX4" fmla="*/ 229977 w 408571"/>
                  <a:gd name="connsiteY4" fmla="*/ 273843 h 297100"/>
                  <a:gd name="connsiteX5" fmla="*/ 408571 w 408571"/>
                  <a:gd name="connsiteY5" fmla="*/ 35718 h 297100"/>
                  <a:gd name="connsiteX6" fmla="*/ 387139 w 408571"/>
                  <a:gd name="connsiteY6" fmla="*/ 0 h 297100"/>
                  <a:gd name="connsiteX7" fmla="*/ 179971 w 408571"/>
                  <a:gd name="connsiteY7" fmla="*/ 176212 h 297100"/>
                  <a:gd name="connsiteX0" fmla="*/ 179971 w 425397"/>
                  <a:gd name="connsiteY0" fmla="*/ 176212 h 297100"/>
                  <a:gd name="connsiteX1" fmla="*/ 84721 w 425397"/>
                  <a:gd name="connsiteY1" fmla="*/ 97631 h 297100"/>
                  <a:gd name="connsiteX2" fmla="*/ 10902 w 425397"/>
                  <a:gd name="connsiteY2" fmla="*/ 169068 h 297100"/>
                  <a:gd name="connsiteX3" fmla="*/ 137108 w 425397"/>
                  <a:gd name="connsiteY3" fmla="*/ 280987 h 297100"/>
                  <a:gd name="connsiteX4" fmla="*/ 229977 w 425397"/>
                  <a:gd name="connsiteY4" fmla="*/ 273843 h 297100"/>
                  <a:gd name="connsiteX5" fmla="*/ 408571 w 425397"/>
                  <a:gd name="connsiteY5" fmla="*/ 35718 h 297100"/>
                  <a:gd name="connsiteX6" fmla="*/ 387139 w 425397"/>
                  <a:gd name="connsiteY6" fmla="*/ 0 h 297100"/>
                  <a:gd name="connsiteX7" fmla="*/ 179971 w 425397"/>
                  <a:gd name="connsiteY7" fmla="*/ 176212 h 297100"/>
                  <a:gd name="connsiteX0" fmla="*/ 179971 w 445220"/>
                  <a:gd name="connsiteY0" fmla="*/ 184370 h 305258"/>
                  <a:gd name="connsiteX1" fmla="*/ 84721 w 445220"/>
                  <a:gd name="connsiteY1" fmla="*/ 105789 h 305258"/>
                  <a:gd name="connsiteX2" fmla="*/ 10902 w 445220"/>
                  <a:gd name="connsiteY2" fmla="*/ 177226 h 305258"/>
                  <a:gd name="connsiteX3" fmla="*/ 137108 w 445220"/>
                  <a:gd name="connsiteY3" fmla="*/ 289145 h 305258"/>
                  <a:gd name="connsiteX4" fmla="*/ 229977 w 445220"/>
                  <a:gd name="connsiteY4" fmla="*/ 282001 h 305258"/>
                  <a:gd name="connsiteX5" fmla="*/ 408571 w 445220"/>
                  <a:gd name="connsiteY5" fmla="*/ 43876 h 305258"/>
                  <a:gd name="connsiteX6" fmla="*/ 387139 w 445220"/>
                  <a:gd name="connsiteY6" fmla="*/ 8158 h 305258"/>
                  <a:gd name="connsiteX7" fmla="*/ 179971 w 445220"/>
                  <a:gd name="connsiteY7" fmla="*/ 184370 h 3052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45220" h="305258">
                    <a:moveTo>
                      <a:pt x="179971" y="184370"/>
                    </a:moveTo>
                    <a:lnTo>
                      <a:pt x="84721" y="105789"/>
                    </a:lnTo>
                    <a:cubicBezTo>
                      <a:pt x="31540" y="79595"/>
                      <a:pt x="-24023" y="115314"/>
                      <a:pt x="10902" y="177226"/>
                    </a:cubicBezTo>
                    <a:lnTo>
                      <a:pt x="137108" y="289145"/>
                    </a:lnTo>
                    <a:cubicBezTo>
                      <a:pt x="170445" y="310576"/>
                      <a:pt x="199021" y="312957"/>
                      <a:pt x="229977" y="282001"/>
                    </a:cubicBezTo>
                    <a:cubicBezTo>
                      <a:pt x="277602" y="197863"/>
                      <a:pt x="322846" y="108963"/>
                      <a:pt x="408571" y="43876"/>
                    </a:cubicBezTo>
                    <a:cubicBezTo>
                      <a:pt x="453815" y="17683"/>
                      <a:pt x="468102" y="-15654"/>
                      <a:pt x="387139" y="8158"/>
                    </a:cubicBezTo>
                    <a:cubicBezTo>
                      <a:pt x="287127" y="35939"/>
                      <a:pt x="234739" y="125633"/>
                      <a:pt x="179971" y="184370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0731" name="Rectangle 6"/>
              <p:cNvSpPr>
                <a:spLocks noChangeArrowheads="1"/>
              </p:cNvSpPr>
              <p:nvPr/>
            </p:nvSpPr>
            <p:spPr bwMode="auto">
              <a:xfrm>
                <a:off x="2233272" y="3130924"/>
                <a:ext cx="9233014" cy="9541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>
                  <a:buNone/>
                </a:pPr>
                <a:r>
                  <a:rPr lang="pt-BR" sz="28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Nhận biết ảnh hưởng của khí hậu tới đời sống và sản xuất của nhân dân ta.</a:t>
                </a:r>
                <a:endParaRPr lang="en-US" sz="2600" b="1" dirty="0">
                  <a:solidFill>
                    <a:srgbClr val="0000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5" name="Group 14"/>
            <p:cNvGrpSpPr/>
            <p:nvPr/>
          </p:nvGrpSpPr>
          <p:grpSpPr>
            <a:xfrm>
              <a:off x="1126217" y="4610475"/>
              <a:ext cx="10600090" cy="1457816"/>
              <a:chOff x="1126217" y="4610475"/>
              <a:chExt cx="10600090" cy="1457816"/>
            </a:xfrm>
          </p:grpSpPr>
          <p:grpSp>
            <p:nvGrpSpPr>
              <p:cNvPr id="30727" name="Group 13"/>
              <p:cNvGrpSpPr>
                <a:grpSpLocks/>
              </p:cNvGrpSpPr>
              <p:nvPr/>
            </p:nvGrpSpPr>
            <p:grpSpPr bwMode="auto">
              <a:xfrm>
                <a:off x="1126217" y="4610475"/>
                <a:ext cx="10600090" cy="1457816"/>
                <a:chOff x="1292225" y="1295400"/>
                <a:chExt cx="2822575" cy="1411259"/>
              </a:xfrm>
            </p:grpSpPr>
            <p:sp>
              <p:nvSpPr>
                <p:cNvPr id="16" name="Rectangle 15"/>
                <p:cNvSpPr/>
                <p:nvPr/>
              </p:nvSpPr>
              <p:spPr>
                <a:xfrm>
                  <a:off x="1292225" y="1295400"/>
                  <a:ext cx="2822575" cy="1411259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b="1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7" name="Rectangle 16"/>
                <p:cNvSpPr/>
                <p:nvPr/>
              </p:nvSpPr>
              <p:spPr>
                <a:xfrm>
                  <a:off x="1292225" y="1295400"/>
                  <a:ext cx="2822575" cy="381757"/>
                </a:xfrm>
                <a:prstGeom prst="rect">
                  <a:avLst/>
                </a:prstGeom>
                <a:solidFill>
                  <a:srgbClr val="FF0000"/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2800" b="1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18" name="Straight Connector 17"/>
                <p:cNvCxnSpPr/>
                <p:nvPr/>
              </p:nvCxnSpPr>
              <p:spPr>
                <a:xfrm>
                  <a:off x="1292225" y="1740107"/>
                  <a:ext cx="2822575" cy="0"/>
                </a:xfrm>
                <a:prstGeom prst="line">
                  <a:avLst/>
                </a:prstGeom>
                <a:ln w="12700">
                  <a:solidFill>
                    <a:schemeClr val="accent3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9" name="Freeform 18"/>
              <p:cNvSpPr/>
              <p:nvPr/>
            </p:nvSpPr>
            <p:spPr>
              <a:xfrm>
                <a:off x="1381319" y="5118192"/>
                <a:ext cx="631825" cy="622300"/>
              </a:xfrm>
              <a:custGeom>
                <a:avLst/>
                <a:gdLst>
                  <a:gd name="connsiteX0" fmla="*/ 169069 w 397669"/>
                  <a:gd name="connsiteY0" fmla="*/ 176212 h 280987"/>
                  <a:gd name="connsiteX1" fmla="*/ 73819 w 397669"/>
                  <a:gd name="connsiteY1" fmla="*/ 97631 h 280987"/>
                  <a:gd name="connsiteX2" fmla="*/ 0 w 397669"/>
                  <a:gd name="connsiteY2" fmla="*/ 169068 h 280987"/>
                  <a:gd name="connsiteX3" fmla="*/ 126206 w 397669"/>
                  <a:gd name="connsiteY3" fmla="*/ 280987 h 280987"/>
                  <a:gd name="connsiteX4" fmla="*/ 219075 w 397669"/>
                  <a:gd name="connsiteY4" fmla="*/ 273843 h 280987"/>
                  <a:gd name="connsiteX5" fmla="*/ 397669 w 397669"/>
                  <a:gd name="connsiteY5" fmla="*/ 35718 h 280987"/>
                  <a:gd name="connsiteX6" fmla="*/ 376237 w 397669"/>
                  <a:gd name="connsiteY6" fmla="*/ 0 h 280987"/>
                  <a:gd name="connsiteX7" fmla="*/ 169069 w 397669"/>
                  <a:gd name="connsiteY7" fmla="*/ 176212 h 280987"/>
                  <a:gd name="connsiteX0" fmla="*/ 169069 w 397669"/>
                  <a:gd name="connsiteY0" fmla="*/ 176212 h 289079"/>
                  <a:gd name="connsiteX1" fmla="*/ 73819 w 397669"/>
                  <a:gd name="connsiteY1" fmla="*/ 97631 h 289079"/>
                  <a:gd name="connsiteX2" fmla="*/ 0 w 397669"/>
                  <a:gd name="connsiteY2" fmla="*/ 169068 h 289079"/>
                  <a:gd name="connsiteX3" fmla="*/ 126206 w 397669"/>
                  <a:gd name="connsiteY3" fmla="*/ 280987 h 289079"/>
                  <a:gd name="connsiteX4" fmla="*/ 219075 w 397669"/>
                  <a:gd name="connsiteY4" fmla="*/ 273843 h 289079"/>
                  <a:gd name="connsiteX5" fmla="*/ 397669 w 397669"/>
                  <a:gd name="connsiteY5" fmla="*/ 35718 h 289079"/>
                  <a:gd name="connsiteX6" fmla="*/ 376237 w 397669"/>
                  <a:gd name="connsiteY6" fmla="*/ 0 h 289079"/>
                  <a:gd name="connsiteX7" fmla="*/ 169069 w 397669"/>
                  <a:gd name="connsiteY7" fmla="*/ 176212 h 289079"/>
                  <a:gd name="connsiteX0" fmla="*/ 169069 w 397669"/>
                  <a:gd name="connsiteY0" fmla="*/ 176212 h 297100"/>
                  <a:gd name="connsiteX1" fmla="*/ 73819 w 397669"/>
                  <a:gd name="connsiteY1" fmla="*/ 97631 h 297100"/>
                  <a:gd name="connsiteX2" fmla="*/ 0 w 397669"/>
                  <a:gd name="connsiteY2" fmla="*/ 169068 h 297100"/>
                  <a:gd name="connsiteX3" fmla="*/ 126206 w 397669"/>
                  <a:gd name="connsiteY3" fmla="*/ 280987 h 297100"/>
                  <a:gd name="connsiteX4" fmla="*/ 219075 w 397669"/>
                  <a:gd name="connsiteY4" fmla="*/ 273843 h 297100"/>
                  <a:gd name="connsiteX5" fmla="*/ 397669 w 397669"/>
                  <a:gd name="connsiteY5" fmla="*/ 35718 h 297100"/>
                  <a:gd name="connsiteX6" fmla="*/ 376237 w 397669"/>
                  <a:gd name="connsiteY6" fmla="*/ 0 h 297100"/>
                  <a:gd name="connsiteX7" fmla="*/ 169069 w 397669"/>
                  <a:gd name="connsiteY7" fmla="*/ 176212 h 297100"/>
                  <a:gd name="connsiteX0" fmla="*/ 177436 w 406036"/>
                  <a:gd name="connsiteY0" fmla="*/ 176212 h 297100"/>
                  <a:gd name="connsiteX1" fmla="*/ 82186 w 406036"/>
                  <a:gd name="connsiteY1" fmla="*/ 97631 h 297100"/>
                  <a:gd name="connsiteX2" fmla="*/ 8367 w 406036"/>
                  <a:gd name="connsiteY2" fmla="*/ 169068 h 297100"/>
                  <a:gd name="connsiteX3" fmla="*/ 134573 w 406036"/>
                  <a:gd name="connsiteY3" fmla="*/ 280987 h 297100"/>
                  <a:gd name="connsiteX4" fmla="*/ 227442 w 406036"/>
                  <a:gd name="connsiteY4" fmla="*/ 273843 h 297100"/>
                  <a:gd name="connsiteX5" fmla="*/ 406036 w 406036"/>
                  <a:gd name="connsiteY5" fmla="*/ 35718 h 297100"/>
                  <a:gd name="connsiteX6" fmla="*/ 384604 w 406036"/>
                  <a:gd name="connsiteY6" fmla="*/ 0 h 297100"/>
                  <a:gd name="connsiteX7" fmla="*/ 177436 w 406036"/>
                  <a:gd name="connsiteY7" fmla="*/ 176212 h 297100"/>
                  <a:gd name="connsiteX0" fmla="*/ 179971 w 408571"/>
                  <a:gd name="connsiteY0" fmla="*/ 176212 h 297100"/>
                  <a:gd name="connsiteX1" fmla="*/ 84721 w 408571"/>
                  <a:gd name="connsiteY1" fmla="*/ 97631 h 297100"/>
                  <a:gd name="connsiteX2" fmla="*/ 10902 w 408571"/>
                  <a:gd name="connsiteY2" fmla="*/ 169068 h 297100"/>
                  <a:gd name="connsiteX3" fmla="*/ 137108 w 408571"/>
                  <a:gd name="connsiteY3" fmla="*/ 280987 h 297100"/>
                  <a:gd name="connsiteX4" fmla="*/ 229977 w 408571"/>
                  <a:gd name="connsiteY4" fmla="*/ 273843 h 297100"/>
                  <a:gd name="connsiteX5" fmla="*/ 408571 w 408571"/>
                  <a:gd name="connsiteY5" fmla="*/ 35718 h 297100"/>
                  <a:gd name="connsiteX6" fmla="*/ 387139 w 408571"/>
                  <a:gd name="connsiteY6" fmla="*/ 0 h 297100"/>
                  <a:gd name="connsiteX7" fmla="*/ 179971 w 408571"/>
                  <a:gd name="connsiteY7" fmla="*/ 176212 h 297100"/>
                  <a:gd name="connsiteX0" fmla="*/ 179971 w 408571"/>
                  <a:gd name="connsiteY0" fmla="*/ 176212 h 297100"/>
                  <a:gd name="connsiteX1" fmla="*/ 84721 w 408571"/>
                  <a:gd name="connsiteY1" fmla="*/ 97631 h 297100"/>
                  <a:gd name="connsiteX2" fmla="*/ 10902 w 408571"/>
                  <a:gd name="connsiteY2" fmla="*/ 169068 h 297100"/>
                  <a:gd name="connsiteX3" fmla="*/ 137108 w 408571"/>
                  <a:gd name="connsiteY3" fmla="*/ 280987 h 297100"/>
                  <a:gd name="connsiteX4" fmla="*/ 229977 w 408571"/>
                  <a:gd name="connsiteY4" fmla="*/ 273843 h 297100"/>
                  <a:gd name="connsiteX5" fmla="*/ 408571 w 408571"/>
                  <a:gd name="connsiteY5" fmla="*/ 35718 h 297100"/>
                  <a:gd name="connsiteX6" fmla="*/ 387139 w 408571"/>
                  <a:gd name="connsiteY6" fmla="*/ 0 h 297100"/>
                  <a:gd name="connsiteX7" fmla="*/ 179971 w 408571"/>
                  <a:gd name="connsiteY7" fmla="*/ 176212 h 297100"/>
                  <a:gd name="connsiteX0" fmla="*/ 179971 w 408571"/>
                  <a:gd name="connsiteY0" fmla="*/ 176212 h 297100"/>
                  <a:gd name="connsiteX1" fmla="*/ 84721 w 408571"/>
                  <a:gd name="connsiteY1" fmla="*/ 97631 h 297100"/>
                  <a:gd name="connsiteX2" fmla="*/ 10902 w 408571"/>
                  <a:gd name="connsiteY2" fmla="*/ 169068 h 297100"/>
                  <a:gd name="connsiteX3" fmla="*/ 137108 w 408571"/>
                  <a:gd name="connsiteY3" fmla="*/ 280987 h 297100"/>
                  <a:gd name="connsiteX4" fmla="*/ 229977 w 408571"/>
                  <a:gd name="connsiteY4" fmla="*/ 273843 h 297100"/>
                  <a:gd name="connsiteX5" fmla="*/ 408571 w 408571"/>
                  <a:gd name="connsiteY5" fmla="*/ 35718 h 297100"/>
                  <a:gd name="connsiteX6" fmla="*/ 387139 w 408571"/>
                  <a:gd name="connsiteY6" fmla="*/ 0 h 297100"/>
                  <a:gd name="connsiteX7" fmla="*/ 179971 w 408571"/>
                  <a:gd name="connsiteY7" fmla="*/ 176212 h 297100"/>
                  <a:gd name="connsiteX0" fmla="*/ 179971 w 408571"/>
                  <a:gd name="connsiteY0" fmla="*/ 176212 h 297100"/>
                  <a:gd name="connsiteX1" fmla="*/ 84721 w 408571"/>
                  <a:gd name="connsiteY1" fmla="*/ 97631 h 297100"/>
                  <a:gd name="connsiteX2" fmla="*/ 10902 w 408571"/>
                  <a:gd name="connsiteY2" fmla="*/ 169068 h 297100"/>
                  <a:gd name="connsiteX3" fmla="*/ 137108 w 408571"/>
                  <a:gd name="connsiteY3" fmla="*/ 280987 h 297100"/>
                  <a:gd name="connsiteX4" fmla="*/ 229977 w 408571"/>
                  <a:gd name="connsiteY4" fmla="*/ 273843 h 297100"/>
                  <a:gd name="connsiteX5" fmla="*/ 408571 w 408571"/>
                  <a:gd name="connsiteY5" fmla="*/ 35718 h 297100"/>
                  <a:gd name="connsiteX6" fmla="*/ 387139 w 408571"/>
                  <a:gd name="connsiteY6" fmla="*/ 0 h 297100"/>
                  <a:gd name="connsiteX7" fmla="*/ 179971 w 408571"/>
                  <a:gd name="connsiteY7" fmla="*/ 176212 h 297100"/>
                  <a:gd name="connsiteX0" fmla="*/ 179971 w 408571"/>
                  <a:gd name="connsiteY0" fmla="*/ 176212 h 297100"/>
                  <a:gd name="connsiteX1" fmla="*/ 84721 w 408571"/>
                  <a:gd name="connsiteY1" fmla="*/ 97631 h 297100"/>
                  <a:gd name="connsiteX2" fmla="*/ 10902 w 408571"/>
                  <a:gd name="connsiteY2" fmla="*/ 169068 h 297100"/>
                  <a:gd name="connsiteX3" fmla="*/ 137108 w 408571"/>
                  <a:gd name="connsiteY3" fmla="*/ 280987 h 297100"/>
                  <a:gd name="connsiteX4" fmla="*/ 229977 w 408571"/>
                  <a:gd name="connsiteY4" fmla="*/ 273843 h 297100"/>
                  <a:gd name="connsiteX5" fmla="*/ 408571 w 408571"/>
                  <a:gd name="connsiteY5" fmla="*/ 35718 h 297100"/>
                  <a:gd name="connsiteX6" fmla="*/ 387139 w 408571"/>
                  <a:gd name="connsiteY6" fmla="*/ 0 h 297100"/>
                  <a:gd name="connsiteX7" fmla="*/ 179971 w 408571"/>
                  <a:gd name="connsiteY7" fmla="*/ 176212 h 297100"/>
                  <a:gd name="connsiteX0" fmla="*/ 179971 w 425397"/>
                  <a:gd name="connsiteY0" fmla="*/ 176212 h 297100"/>
                  <a:gd name="connsiteX1" fmla="*/ 84721 w 425397"/>
                  <a:gd name="connsiteY1" fmla="*/ 97631 h 297100"/>
                  <a:gd name="connsiteX2" fmla="*/ 10902 w 425397"/>
                  <a:gd name="connsiteY2" fmla="*/ 169068 h 297100"/>
                  <a:gd name="connsiteX3" fmla="*/ 137108 w 425397"/>
                  <a:gd name="connsiteY3" fmla="*/ 280987 h 297100"/>
                  <a:gd name="connsiteX4" fmla="*/ 229977 w 425397"/>
                  <a:gd name="connsiteY4" fmla="*/ 273843 h 297100"/>
                  <a:gd name="connsiteX5" fmla="*/ 408571 w 425397"/>
                  <a:gd name="connsiteY5" fmla="*/ 35718 h 297100"/>
                  <a:gd name="connsiteX6" fmla="*/ 387139 w 425397"/>
                  <a:gd name="connsiteY6" fmla="*/ 0 h 297100"/>
                  <a:gd name="connsiteX7" fmla="*/ 179971 w 425397"/>
                  <a:gd name="connsiteY7" fmla="*/ 176212 h 297100"/>
                  <a:gd name="connsiteX0" fmla="*/ 179971 w 445220"/>
                  <a:gd name="connsiteY0" fmla="*/ 184370 h 305258"/>
                  <a:gd name="connsiteX1" fmla="*/ 84721 w 445220"/>
                  <a:gd name="connsiteY1" fmla="*/ 105789 h 305258"/>
                  <a:gd name="connsiteX2" fmla="*/ 10902 w 445220"/>
                  <a:gd name="connsiteY2" fmla="*/ 177226 h 305258"/>
                  <a:gd name="connsiteX3" fmla="*/ 137108 w 445220"/>
                  <a:gd name="connsiteY3" fmla="*/ 289145 h 305258"/>
                  <a:gd name="connsiteX4" fmla="*/ 229977 w 445220"/>
                  <a:gd name="connsiteY4" fmla="*/ 282001 h 305258"/>
                  <a:gd name="connsiteX5" fmla="*/ 408571 w 445220"/>
                  <a:gd name="connsiteY5" fmla="*/ 43876 h 305258"/>
                  <a:gd name="connsiteX6" fmla="*/ 387139 w 445220"/>
                  <a:gd name="connsiteY6" fmla="*/ 8158 h 305258"/>
                  <a:gd name="connsiteX7" fmla="*/ 179971 w 445220"/>
                  <a:gd name="connsiteY7" fmla="*/ 184370 h 3052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45220" h="305258">
                    <a:moveTo>
                      <a:pt x="179971" y="184370"/>
                    </a:moveTo>
                    <a:lnTo>
                      <a:pt x="84721" y="105789"/>
                    </a:lnTo>
                    <a:cubicBezTo>
                      <a:pt x="31540" y="79595"/>
                      <a:pt x="-24023" y="115314"/>
                      <a:pt x="10902" y="177226"/>
                    </a:cubicBezTo>
                    <a:lnTo>
                      <a:pt x="137108" y="289145"/>
                    </a:lnTo>
                    <a:cubicBezTo>
                      <a:pt x="170445" y="310576"/>
                      <a:pt x="199021" y="312957"/>
                      <a:pt x="229977" y="282001"/>
                    </a:cubicBezTo>
                    <a:cubicBezTo>
                      <a:pt x="277602" y="197863"/>
                      <a:pt x="322846" y="108963"/>
                      <a:pt x="408571" y="43876"/>
                    </a:cubicBezTo>
                    <a:cubicBezTo>
                      <a:pt x="453815" y="17683"/>
                      <a:pt x="468102" y="-15654"/>
                      <a:pt x="387139" y="8158"/>
                    </a:cubicBezTo>
                    <a:cubicBezTo>
                      <a:pt x="287127" y="35939"/>
                      <a:pt x="234739" y="125633"/>
                      <a:pt x="179971" y="184370"/>
                    </a:cubicBezTo>
                    <a:close/>
                  </a:path>
                </a:pathLst>
              </a:custGeom>
              <a:solidFill>
                <a:srgbClr val="FF0000"/>
              </a:solidFill>
              <a:ln w="3175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0732" name="Rectangle 12"/>
              <p:cNvSpPr>
                <a:spLocks noChangeArrowheads="1"/>
              </p:cNvSpPr>
              <p:nvPr/>
            </p:nvSpPr>
            <p:spPr bwMode="auto">
              <a:xfrm>
                <a:off x="2233272" y="5120733"/>
                <a:ext cx="9059199" cy="5524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just">
                  <a:lnSpc>
                    <a:spcPct val="115000"/>
                  </a:lnSpc>
                  <a:spcBef>
                    <a:spcPct val="0"/>
                  </a:spcBef>
                  <a:buFontTx/>
                  <a:buNone/>
                </a:pPr>
                <a:endParaRPr lang="en-US" altLang="en-US" sz="2600" b="1" dirty="0">
                  <a:solidFill>
                    <a:srgbClr val="0000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3" name="Rectangle 2"/>
            <p:cNvSpPr/>
            <p:nvPr/>
          </p:nvSpPr>
          <p:spPr>
            <a:xfrm>
              <a:off x="2085067" y="5017431"/>
              <a:ext cx="9381219" cy="10833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5000"/>
                </a:lnSpc>
                <a:spcBef>
                  <a:spcPct val="0"/>
                </a:spcBef>
                <a:buFontTx/>
                <a:buNone/>
              </a:pPr>
              <a:r>
                <a:rPr lang="en-US" sz="28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Vận</a:t>
              </a:r>
              <a:r>
                <a:rPr 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dụng</a:t>
              </a:r>
              <a:r>
                <a:rPr 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kiến</a:t>
              </a:r>
              <a:r>
                <a:rPr 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thức</a:t>
              </a:r>
              <a:r>
                <a:rPr 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đã</a:t>
              </a:r>
              <a:r>
                <a:rPr 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học</a:t>
              </a:r>
              <a:r>
                <a:rPr 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vào</a:t>
              </a:r>
              <a:r>
                <a:rPr 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thực</a:t>
              </a:r>
              <a:r>
                <a:rPr 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tiễn</a:t>
              </a:r>
              <a:r>
                <a:rPr 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và</a:t>
              </a:r>
              <a:r>
                <a:rPr 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ứng</a:t>
              </a:r>
              <a:r>
                <a:rPr 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xử</a:t>
              </a:r>
              <a:r>
                <a:rPr 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phù</a:t>
              </a:r>
              <a:r>
                <a:rPr 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hợp</a:t>
              </a:r>
              <a:r>
                <a:rPr 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với</a:t>
              </a:r>
              <a:r>
                <a:rPr 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tự</a:t>
              </a:r>
              <a:r>
                <a:rPr 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nhiên</a:t>
              </a:r>
              <a:r>
                <a:rPr 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sz="28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môi</a:t>
              </a:r>
              <a:r>
                <a:rPr 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trường</a:t>
              </a:r>
              <a:r>
                <a:rPr 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62362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875262" y="608658"/>
            <a:ext cx="10441495" cy="4079456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en-US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8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sz="28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khí</a:t>
            </a:r>
            <a:r>
              <a:rPr lang="en-US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hậu</a:t>
            </a:r>
            <a:r>
              <a:rPr lang="en-US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nhiệt</a:t>
            </a:r>
            <a:r>
              <a:rPr lang="en-US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đới</a:t>
            </a:r>
            <a:r>
              <a:rPr lang="en-US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gió</a:t>
            </a:r>
            <a:r>
              <a:rPr lang="en-US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nhiệt</a:t>
            </a:r>
            <a:r>
              <a:rPr lang="en-US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lang="en-US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, </a:t>
            </a:r>
            <a:r>
              <a:rPr lang="en-US" sz="28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gió</a:t>
            </a:r>
            <a:r>
              <a:rPr lang="en-US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mưa</a:t>
            </a:r>
            <a:r>
              <a:rPr lang="en-US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thay</a:t>
            </a:r>
            <a:r>
              <a:rPr lang="en-US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đổi</a:t>
            </a:r>
            <a:r>
              <a:rPr lang="en-US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en-US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8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Khí</a:t>
            </a:r>
            <a:r>
              <a:rPr lang="en-US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hậu</a:t>
            </a:r>
            <a:r>
              <a:rPr lang="en-US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sz="28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biệt</a:t>
            </a:r>
            <a:r>
              <a:rPr lang="en-US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giữa</a:t>
            </a:r>
            <a:r>
              <a:rPr lang="en-US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miền</a:t>
            </a:r>
            <a:r>
              <a:rPr lang="en-US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Bắc</a:t>
            </a:r>
            <a:r>
              <a:rPr lang="en-US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miền</a:t>
            </a:r>
            <a:r>
              <a:rPr lang="en-US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Nam. </a:t>
            </a:r>
            <a:r>
              <a:rPr lang="en-US" sz="28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Miền</a:t>
            </a:r>
            <a:r>
              <a:rPr lang="en-US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Bắc</a:t>
            </a:r>
            <a:r>
              <a:rPr lang="en-US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đông</a:t>
            </a:r>
            <a:r>
              <a:rPr lang="en-US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lạnh</a:t>
            </a:r>
            <a:r>
              <a:rPr lang="en-US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mưa</a:t>
            </a:r>
            <a:r>
              <a:rPr lang="en-US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phùn</a:t>
            </a:r>
            <a:r>
              <a:rPr lang="en-US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en-US" sz="28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miền</a:t>
            </a:r>
            <a:r>
              <a:rPr lang="en-US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Nam </a:t>
            </a:r>
            <a:r>
              <a:rPr lang="en-US" sz="28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nóng</a:t>
            </a:r>
            <a:r>
              <a:rPr lang="en-US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quanh</a:t>
            </a:r>
            <a:r>
              <a:rPr lang="en-US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mưa</a:t>
            </a:r>
            <a:r>
              <a:rPr lang="en-US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</a:t>
            </a:r>
            <a:r>
              <a:rPr lang="en-US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rõ</a:t>
            </a:r>
            <a:r>
              <a:rPr lang="en-US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rệt</a:t>
            </a:r>
            <a:r>
              <a:rPr lang="en-US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10" name="PA_图片 10">
            <a:extLst>
              <a:ext uri="{FF2B5EF4-FFF2-40B4-BE49-F238E27FC236}">
                <a16:creationId xmlns:a16="http://schemas.microsoft.com/office/drawing/2014/main" xmlns="" id="{907766DA-4799-460D-A039-25FCC18BA3BA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2384" y="3377836"/>
            <a:ext cx="3837852" cy="3837852"/>
          </a:xfrm>
          <a:prstGeom prst="rect">
            <a:avLst/>
          </a:prstGeom>
        </p:spPr>
      </p:pic>
      <p:pic>
        <p:nvPicPr>
          <p:cNvPr id="12" name="图片 6">
            <a:extLst>
              <a:ext uri="{FF2B5EF4-FFF2-40B4-BE49-F238E27FC236}">
                <a16:creationId xmlns:a16="http://schemas.microsoft.com/office/drawing/2014/main" xmlns="" id="{D56CF721-6994-4ABB-AFE0-1251486744C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2288" r="3142"/>
          <a:stretch/>
        </p:blipFill>
        <p:spPr>
          <a:xfrm>
            <a:off x="0" y="0"/>
            <a:ext cx="2440514" cy="1528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7711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事情&#10;&#10;已生成极高可信度的说明">
            <a:extLst>
              <a:ext uri="{FF2B5EF4-FFF2-40B4-BE49-F238E27FC236}">
                <a16:creationId xmlns:a16="http://schemas.microsoft.com/office/drawing/2014/main" xmlns="" id="{59EF3AD0-F08C-4A1E-A601-86B9EB13C04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10" name="Rounded Rectangle 9"/>
          <p:cNvSpPr/>
          <p:nvPr/>
        </p:nvSpPr>
        <p:spPr>
          <a:xfrm>
            <a:off x="797466" y="973551"/>
            <a:ext cx="10441495" cy="4411250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A_图片 8" descr="图片包含 矢量图形&#10;&#10;已生成高可信度的说明">
            <a:extLst>
              <a:ext uri="{FF2B5EF4-FFF2-40B4-BE49-F238E27FC236}">
                <a16:creationId xmlns:a16="http://schemas.microsoft.com/office/drawing/2014/main" xmlns="" id="{4DA5AF76-6DDF-4146-8347-8D8DFFC7778A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048698"/>
            <a:ext cx="2559562" cy="3696200"/>
          </a:xfrm>
          <a:prstGeom prst="rect">
            <a:avLst/>
          </a:prstGeom>
        </p:spPr>
      </p:pic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838947" y="1365202"/>
            <a:ext cx="10358534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just">
              <a:lnSpc>
                <a:spcPct val="150000"/>
              </a:lnSpc>
              <a:spcBef>
                <a:spcPct val="0"/>
              </a:spcBef>
              <a:buClrTx/>
              <a:buSzTx/>
              <a:buNone/>
            </a:pPr>
            <a:r>
              <a:rPr lang="nb-NO" altLang="en-US" sz="3000" b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 </a:t>
            </a:r>
            <a:r>
              <a:rPr lang="da-DK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Khí hậu nước ta có thuận lợi, khó khăn gì đối với việc phát triển nông nghiệp ? </a:t>
            </a:r>
            <a:endParaRPr lang="en-US" altLang="en-US" sz="3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912027" y="4370892"/>
            <a:ext cx="10777163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ClrTx/>
              <a:buSzTx/>
              <a:buNone/>
            </a:pPr>
            <a:r>
              <a:rPr lang="nb-NO" altLang="en-US" sz="3000" b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 </a:t>
            </a:r>
            <a:r>
              <a:rPr lang="nb-NO" alt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Chuẩn bị bài sau: </a:t>
            </a:r>
            <a:r>
              <a:rPr lang="nb-NO" altLang="en-US" sz="3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Sông ngòi</a:t>
            </a:r>
            <a:endParaRPr lang="en-US" altLang="en-US" sz="3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918345" y="91520"/>
            <a:ext cx="5804794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4800" b="1" dirty="0" err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Vận</a:t>
            </a:r>
            <a:r>
              <a:rPr lang="en-US" sz="48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 </a:t>
            </a:r>
            <a:r>
              <a:rPr lang="en-US" sz="4800" b="1" dirty="0" err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dụng</a:t>
            </a:r>
            <a:r>
              <a:rPr lang="en-US" sz="48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, </a:t>
            </a:r>
            <a:r>
              <a:rPr lang="en-US" sz="4800" b="1" dirty="0" err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trải</a:t>
            </a:r>
            <a:r>
              <a:rPr lang="en-US" sz="48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 </a:t>
            </a:r>
            <a:r>
              <a:rPr lang="en-US" sz="4800" b="1" dirty="0" err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nghiệm</a:t>
            </a:r>
            <a:endParaRPr lang="en-US" sz="48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912027" y="2842530"/>
            <a:ext cx="10367965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just">
              <a:lnSpc>
                <a:spcPct val="150000"/>
              </a:lnSpc>
              <a:spcBef>
                <a:spcPct val="0"/>
              </a:spcBef>
              <a:buClrTx/>
              <a:buSzTx/>
              <a:buNone/>
            </a:pPr>
            <a:r>
              <a:rPr lang="nb-NO" altLang="en-US" sz="3000" b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 </a:t>
            </a:r>
            <a:r>
              <a:rPr lang="da-DK" altLang="en-US" sz="3000" b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E</a:t>
            </a:r>
            <a:r>
              <a:rPr lang="da-DK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 sẽ làm gì để khắc phục những hậu quả do thiên tai mang đến?</a:t>
            </a:r>
            <a:endParaRPr lang="en-US" altLang="en-US" sz="3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3489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174171"/>
            <a:ext cx="6894286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30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3000" b="1" i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30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sz="3000" b="1" i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0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i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khí</a:t>
            </a:r>
            <a:r>
              <a:rPr lang="en-US" sz="30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i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hậu</a:t>
            </a:r>
            <a:r>
              <a:rPr lang="en-US" sz="30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i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nhiệt</a:t>
            </a:r>
            <a:r>
              <a:rPr lang="en-US" sz="30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i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đới</a:t>
            </a:r>
            <a:r>
              <a:rPr lang="en-US" sz="30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i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gió</a:t>
            </a:r>
            <a:r>
              <a:rPr lang="en-US" sz="30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i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endParaRPr lang="en-US" sz="3000" b="1" i="1" u="sng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267" name="Picture 3" descr="Luoc do khi hau Viet Nam"/>
          <p:cNvPicPr>
            <a:picLocks noChangeAspect="1" noChangeArrowheads="1"/>
          </p:cNvPicPr>
          <p:nvPr/>
        </p:nvPicPr>
        <p:blipFill>
          <a:blip r:embed="rId3">
            <a:lum contrast="12000"/>
          </a:blip>
          <a:srcRect/>
          <a:stretch>
            <a:fillRect/>
          </a:stretch>
        </p:blipFill>
        <p:spPr bwMode="auto">
          <a:xfrm>
            <a:off x="6502401" y="0"/>
            <a:ext cx="5689600" cy="6858000"/>
          </a:xfrm>
          <a:prstGeom prst="rect">
            <a:avLst/>
          </a:prstGeom>
          <a:noFill/>
          <a:ln w="38100">
            <a:solidFill>
              <a:schemeClr val="hlink"/>
            </a:solidFill>
            <a:miter lim="800000"/>
            <a:headEnd/>
            <a:tailEnd/>
          </a:ln>
        </p:spPr>
      </p:pic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827315" y="2459308"/>
            <a:ext cx="4644569" cy="95410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just">
              <a:defRPr/>
            </a:pPr>
            <a:r>
              <a:rPr lang="en-US" sz="2800" b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nêu</a:t>
            </a:r>
            <a:r>
              <a:rPr lang="en-US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</a:t>
            </a:r>
            <a:r>
              <a:rPr lang="en-US" sz="2800" b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ặc</a:t>
            </a:r>
            <a:r>
              <a:rPr lang="en-US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</a:t>
            </a:r>
            <a:r>
              <a:rPr lang="en-US" sz="2800" b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iểm</a:t>
            </a:r>
            <a:r>
              <a:rPr lang="en-US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khí</a:t>
            </a:r>
            <a:r>
              <a:rPr lang="en-US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hậu</a:t>
            </a:r>
            <a:r>
              <a:rPr lang="en-US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nhiệt</a:t>
            </a:r>
            <a:r>
              <a:rPr lang="en-US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</a:t>
            </a:r>
            <a:r>
              <a:rPr lang="en-US" sz="2800" b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ới</a:t>
            </a:r>
            <a:r>
              <a:rPr lang="en-US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gió</a:t>
            </a:r>
            <a:r>
              <a:rPr lang="en-US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ở n</a:t>
            </a:r>
            <a:r>
              <a:rPr lang="vi-VN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2800" b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ớc</a:t>
            </a:r>
            <a:r>
              <a:rPr lang="en-US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ta</a:t>
            </a:r>
            <a:r>
              <a:rPr lang="en-US" sz="2800" b="1" i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94687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126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1912257" y="3081323"/>
            <a:ext cx="76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Bắc</a:t>
            </a:r>
          </a:p>
        </p:txBody>
      </p:sp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464457" y="5062524"/>
            <a:ext cx="9144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Tây Nam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3207657" y="5062524"/>
            <a:ext cx="9906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Đông Nam</a:t>
            </a:r>
          </a:p>
        </p:txBody>
      </p:sp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3131457" y="3005124"/>
            <a:ext cx="9906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ĐôngBắc</a:t>
            </a:r>
          </a:p>
        </p:txBody>
      </p:sp>
      <p:sp>
        <p:nvSpPr>
          <p:cNvPr id="13318" name="Text Box 6"/>
          <p:cNvSpPr txBox="1">
            <a:spLocks noChangeArrowheads="1"/>
          </p:cNvSpPr>
          <p:nvPr/>
        </p:nvSpPr>
        <p:spPr bwMode="auto">
          <a:xfrm>
            <a:off x="464457" y="3005124"/>
            <a:ext cx="7620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Tây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Bắc</a:t>
            </a:r>
          </a:p>
        </p:txBody>
      </p:sp>
      <p:sp>
        <p:nvSpPr>
          <p:cNvPr id="13319" name="Text Box 7"/>
          <p:cNvSpPr txBox="1">
            <a:spLocks noChangeArrowheads="1"/>
          </p:cNvSpPr>
          <p:nvPr/>
        </p:nvSpPr>
        <p:spPr bwMode="auto">
          <a:xfrm>
            <a:off x="3207657" y="4300523"/>
            <a:ext cx="990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Đông</a:t>
            </a:r>
          </a:p>
        </p:txBody>
      </p:sp>
      <p:sp>
        <p:nvSpPr>
          <p:cNvPr id="13320" name="Text Box 8"/>
          <p:cNvSpPr txBox="1">
            <a:spLocks noChangeArrowheads="1"/>
          </p:cNvSpPr>
          <p:nvPr/>
        </p:nvSpPr>
        <p:spPr bwMode="auto">
          <a:xfrm>
            <a:off x="464457" y="4300523"/>
            <a:ext cx="76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Tây</a:t>
            </a:r>
            <a:endParaRPr lang="en-US" sz="240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321" name="Text Box 9"/>
          <p:cNvSpPr txBox="1">
            <a:spLocks noChangeArrowheads="1"/>
          </p:cNvSpPr>
          <p:nvPr/>
        </p:nvSpPr>
        <p:spPr bwMode="auto">
          <a:xfrm>
            <a:off x="1912257" y="5443523"/>
            <a:ext cx="914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Nam</a:t>
            </a:r>
          </a:p>
        </p:txBody>
      </p:sp>
      <p:sp>
        <p:nvSpPr>
          <p:cNvPr id="13322" name="Line 10"/>
          <p:cNvSpPr>
            <a:spLocks noChangeShapeType="1"/>
          </p:cNvSpPr>
          <p:nvPr/>
        </p:nvSpPr>
        <p:spPr bwMode="auto">
          <a:xfrm>
            <a:off x="2217057" y="3538523"/>
            <a:ext cx="0" cy="457200"/>
          </a:xfrm>
          <a:prstGeom prst="line">
            <a:avLst/>
          </a:prstGeom>
          <a:noFill/>
          <a:ln w="76200">
            <a:solidFill>
              <a:srgbClr val="0000CC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323" name="Line 11"/>
          <p:cNvSpPr>
            <a:spLocks noChangeShapeType="1"/>
          </p:cNvSpPr>
          <p:nvPr/>
        </p:nvSpPr>
        <p:spPr bwMode="auto">
          <a:xfrm flipH="1">
            <a:off x="2674257" y="4529123"/>
            <a:ext cx="457200" cy="0"/>
          </a:xfrm>
          <a:prstGeom prst="line">
            <a:avLst/>
          </a:prstGeom>
          <a:noFill/>
          <a:ln w="76200">
            <a:solidFill>
              <a:srgbClr val="0000CC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324" name="Line 12"/>
          <p:cNvSpPr>
            <a:spLocks noChangeShapeType="1"/>
          </p:cNvSpPr>
          <p:nvPr/>
        </p:nvSpPr>
        <p:spPr bwMode="auto">
          <a:xfrm>
            <a:off x="1226457" y="4529123"/>
            <a:ext cx="533400" cy="0"/>
          </a:xfrm>
          <a:prstGeom prst="line">
            <a:avLst/>
          </a:prstGeom>
          <a:noFill/>
          <a:ln w="76200">
            <a:solidFill>
              <a:srgbClr val="0000CC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325" name="Line 13"/>
          <p:cNvSpPr>
            <a:spLocks noChangeShapeType="1"/>
          </p:cNvSpPr>
          <p:nvPr/>
        </p:nvSpPr>
        <p:spPr bwMode="auto">
          <a:xfrm flipH="1" flipV="1">
            <a:off x="2217057" y="4986323"/>
            <a:ext cx="0" cy="457200"/>
          </a:xfrm>
          <a:prstGeom prst="line">
            <a:avLst/>
          </a:prstGeom>
          <a:noFill/>
          <a:ln w="76200">
            <a:solidFill>
              <a:srgbClr val="0000CC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326" name="Line 14"/>
          <p:cNvSpPr>
            <a:spLocks noChangeShapeType="1"/>
          </p:cNvSpPr>
          <p:nvPr/>
        </p:nvSpPr>
        <p:spPr bwMode="auto">
          <a:xfrm flipH="1" flipV="1">
            <a:off x="2598057" y="4986323"/>
            <a:ext cx="457200" cy="38100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327" name="Line 15"/>
          <p:cNvSpPr>
            <a:spLocks noChangeShapeType="1"/>
          </p:cNvSpPr>
          <p:nvPr/>
        </p:nvSpPr>
        <p:spPr bwMode="auto">
          <a:xfrm flipV="1">
            <a:off x="1378857" y="5062523"/>
            <a:ext cx="533400" cy="38100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328" name="Line 16"/>
          <p:cNvSpPr>
            <a:spLocks noChangeShapeType="1"/>
          </p:cNvSpPr>
          <p:nvPr/>
        </p:nvSpPr>
        <p:spPr bwMode="auto">
          <a:xfrm flipH="1">
            <a:off x="2750457" y="3767123"/>
            <a:ext cx="381000" cy="30480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329" name="Line 17"/>
          <p:cNvSpPr>
            <a:spLocks noChangeShapeType="1"/>
          </p:cNvSpPr>
          <p:nvPr/>
        </p:nvSpPr>
        <p:spPr bwMode="auto">
          <a:xfrm>
            <a:off x="1302657" y="3614723"/>
            <a:ext cx="381000" cy="38100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43" name="AutoShape 18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1988457" y="4224323"/>
            <a:ext cx="457200" cy="533400"/>
          </a:xfrm>
          <a:prstGeom prst="actionButtonHome">
            <a:avLst/>
          </a:prstGeom>
          <a:gradFill rotWithShape="1">
            <a:gsLst>
              <a:gs pos="0">
                <a:srgbClr val="FF9900"/>
              </a:gs>
              <a:gs pos="50000">
                <a:srgbClr val="99FFCC"/>
              </a:gs>
              <a:gs pos="100000">
                <a:srgbClr val="FF990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331" name="Rectangle 19"/>
          <p:cNvSpPr>
            <a:spLocks noGrp="1" noChangeArrowheads="1"/>
          </p:cNvSpPr>
          <p:nvPr>
            <p:ph type="title"/>
          </p:nvPr>
        </p:nvSpPr>
        <p:spPr>
          <a:xfrm>
            <a:off x="326580" y="642923"/>
            <a:ext cx="5609753" cy="1143000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eaLnBrk="1" hangingPunct="1">
              <a:lnSpc>
                <a:spcPct val="100000"/>
              </a:lnSpc>
            </a:pP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30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sz="30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gió</a:t>
            </a:r>
            <a:r>
              <a:rPr lang="en-US" sz="30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en-US" sz="30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gió</a:t>
            </a:r>
            <a:r>
              <a:rPr lang="en-US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en-US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7?</a:t>
            </a:r>
          </a:p>
        </p:txBody>
      </p:sp>
      <p:graphicFrame>
        <p:nvGraphicFramePr>
          <p:cNvPr id="1026" name="Object 20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33182536"/>
              </p:ext>
            </p:extLst>
          </p:nvPr>
        </p:nvGraphicFramePr>
        <p:xfrm>
          <a:off x="6469732" y="0"/>
          <a:ext cx="5715009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PhotoImpact" r:id="rId4" imgW="7352381" imgH="9523810" progId="PI3.Image">
                  <p:embed/>
                </p:oleObj>
              </mc:Choice>
              <mc:Fallback>
                <p:oleObj name="PhotoImpact" r:id="rId4" imgW="7352381" imgH="9523810" progId="PI3.Imag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69732" y="0"/>
                        <a:ext cx="5715009" cy="6858000"/>
                      </a:xfrm>
                      <a:prstGeom prst="rect">
                        <a:avLst/>
                      </a:prstGeom>
                      <a:noFill/>
                      <a:ln w="57150">
                        <a:solidFill>
                          <a:schemeClr val="hlink"/>
                        </a:solidFill>
                        <a:miter lim="800000"/>
                        <a:headEnd/>
                        <a:tailEnd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10057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  <p:bldP spid="13315" grpId="0"/>
      <p:bldP spid="13316" grpId="0"/>
      <p:bldP spid="13317" grpId="0"/>
      <p:bldP spid="13318" grpId="0"/>
      <p:bldP spid="13319" grpId="0"/>
      <p:bldP spid="13320" grpId="0"/>
      <p:bldP spid="13321" grpId="0"/>
      <p:bldP spid="13322" grpId="0" animBg="1"/>
      <p:bldP spid="13323" grpId="0" animBg="1"/>
      <p:bldP spid="13324" grpId="0" animBg="1"/>
      <p:bldP spid="13325" grpId="0" animBg="1"/>
      <p:bldP spid="13326" grpId="0" animBg="1"/>
      <p:bldP spid="13327" grpId="0" animBg="1"/>
      <p:bldP spid="13328" grpId="0" animBg="1"/>
      <p:bldP spid="13329" grpId="0" animBg="1"/>
      <p:bldP spid="1043" grpId="0" animBg="1"/>
      <p:bldP spid="1333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624114" y="2857500"/>
            <a:ext cx="4317774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b="1" i="1" dirty="0" err="1">
                <a:solidFill>
                  <a:srgbClr val="0F19E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b="1" i="1" dirty="0">
                <a:solidFill>
                  <a:srgbClr val="0F19E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>
                <a:solidFill>
                  <a:srgbClr val="0F19E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gió</a:t>
            </a:r>
            <a:r>
              <a:rPr lang="en-US" b="1" i="1" dirty="0">
                <a:solidFill>
                  <a:srgbClr val="0F19E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>
                <a:solidFill>
                  <a:srgbClr val="0F19E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en-US" b="1" i="1" dirty="0">
                <a:solidFill>
                  <a:srgbClr val="0F19E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</a:p>
        </p:txBody>
      </p:sp>
      <p:graphicFrame>
        <p:nvGraphicFramePr>
          <p:cNvPr id="2050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5373688" y="0"/>
          <a:ext cx="5294312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PhotoImpact" r:id="rId4" imgW="7352381" imgH="9523810" progId="PI3.Image">
                  <p:embed/>
                </p:oleObj>
              </mc:Choice>
              <mc:Fallback>
                <p:oleObj name="PhotoImpact" r:id="rId4" imgW="7352381" imgH="9523810" progId="PI3.Imag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73688" y="0"/>
                        <a:ext cx="5294312" cy="6858000"/>
                      </a:xfrm>
                      <a:prstGeom prst="rect">
                        <a:avLst/>
                      </a:prstGeom>
                      <a:noFill/>
                      <a:ln w="57150">
                        <a:solidFill>
                          <a:schemeClr val="hlink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364" name="Picture 4" descr="rut 1"/>
          <p:cNvPicPr>
            <a:picLocks noChangeAspect="1" noChangeArrowheads="1"/>
          </p:cNvPicPr>
          <p:nvPr/>
        </p:nvPicPr>
        <p:blipFill>
          <a:blip r:embed="rId6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14409" t="41559" r="-18311" b="34465"/>
          <a:stretch>
            <a:fillRect/>
          </a:stretch>
        </p:blipFill>
        <p:spPr bwMode="auto">
          <a:xfrm rot="-8133768">
            <a:off x="6934200" y="0"/>
            <a:ext cx="725488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5" descr="rut 1"/>
          <p:cNvPicPr>
            <a:picLocks noChangeAspect="1" noChangeArrowheads="1"/>
          </p:cNvPicPr>
          <p:nvPr/>
        </p:nvPicPr>
        <p:blipFill>
          <a:blip r:embed="rId6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14409" t="41559" r="-18311" b="34465"/>
          <a:stretch>
            <a:fillRect/>
          </a:stretch>
        </p:blipFill>
        <p:spPr bwMode="auto">
          <a:xfrm rot="-8133768">
            <a:off x="7467600" y="228600"/>
            <a:ext cx="725488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Picture 6" descr="rut 1"/>
          <p:cNvPicPr>
            <a:picLocks noChangeAspect="1" noChangeArrowheads="1"/>
          </p:cNvPicPr>
          <p:nvPr/>
        </p:nvPicPr>
        <p:blipFill>
          <a:blip r:embed="rId6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14409" t="41559" r="-18311" b="34465"/>
          <a:stretch>
            <a:fillRect/>
          </a:stretch>
        </p:blipFill>
        <p:spPr bwMode="auto">
          <a:xfrm rot="-8133768">
            <a:off x="7086600" y="1828800"/>
            <a:ext cx="725488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7" name="Picture 7" descr="rut 1"/>
          <p:cNvPicPr>
            <a:picLocks noChangeAspect="1" noChangeArrowheads="1"/>
          </p:cNvPicPr>
          <p:nvPr/>
        </p:nvPicPr>
        <p:blipFill>
          <a:blip r:embed="rId6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14409" t="41559" r="-18311" b="34465"/>
          <a:stretch>
            <a:fillRect/>
          </a:stretch>
        </p:blipFill>
        <p:spPr bwMode="auto">
          <a:xfrm rot="-8133768">
            <a:off x="8305800" y="3276600"/>
            <a:ext cx="725488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8" name="Picture 8" descr="rut 1"/>
          <p:cNvPicPr>
            <a:picLocks noChangeAspect="1" noChangeArrowheads="1"/>
          </p:cNvPicPr>
          <p:nvPr/>
        </p:nvPicPr>
        <p:blipFill>
          <a:blip r:embed="rId6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14409" t="41559" r="-18311" b="34465"/>
          <a:stretch>
            <a:fillRect/>
          </a:stretch>
        </p:blipFill>
        <p:spPr bwMode="auto">
          <a:xfrm rot="-8133768">
            <a:off x="8534400" y="4267200"/>
            <a:ext cx="725488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36949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1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1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10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10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10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8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9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0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31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>
          <a:xfrm>
            <a:off x="464457" y="2819400"/>
            <a:ext cx="4484914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gió</a:t>
            </a:r>
            <a:r>
              <a:rPr lang="en-US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en-US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7</a:t>
            </a:r>
          </a:p>
        </p:txBody>
      </p:sp>
      <p:graphicFrame>
        <p:nvGraphicFramePr>
          <p:cNvPr id="3074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5373688" y="0"/>
          <a:ext cx="5294312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PhotoImpact" r:id="rId4" imgW="7352381" imgH="9523810" progId="PI3.Image">
                  <p:embed/>
                </p:oleObj>
              </mc:Choice>
              <mc:Fallback>
                <p:oleObj name="PhotoImpact" r:id="rId4" imgW="7352381" imgH="9523810" progId="PI3.Imag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73688" y="0"/>
                        <a:ext cx="5294312" cy="6858000"/>
                      </a:xfrm>
                      <a:prstGeom prst="rect">
                        <a:avLst/>
                      </a:prstGeom>
                      <a:noFill/>
                      <a:ln w="57150">
                        <a:solidFill>
                          <a:schemeClr val="hlink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7412" name="Picture 4" descr="muiten_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867400" y="6246814"/>
            <a:ext cx="685800" cy="382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5" descr="muiten_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858000" y="6475414"/>
            <a:ext cx="685800" cy="382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Picture 6" descr="muiten_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696200" y="5943600"/>
            <a:ext cx="685800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5" name="Picture 7" descr="muiten_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458200" y="5410200"/>
            <a:ext cx="685800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6" name="Picture 8" descr="muiten_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086600" y="4800600"/>
            <a:ext cx="685800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7" name="Picture 9" descr="muiten_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239000" y="3581400"/>
            <a:ext cx="685800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8" name="Picture 10" descr="muiten_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19800" y="2286000"/>
            <a:ext cx="685800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9" name="Picture 11" descr="muiten_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334000" y="1219200"/>
            <a:ext cx="685800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0" name="Picture 12" descr="muiten_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620000" y="1295400"/>
            <a:ext cx="685800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1" name="Picture 13" descr="muiten_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567740" flipH="1">
            <a:off x="7391400" y="1752600"/>
            <a:ext cx="685800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01585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2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" dur="2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3" dur="20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6" dur="20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9" dur="20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2" dur="20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5" dur="20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8" dur="20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20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20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3379" name="Text Box 3"/>
          <p:cNvSpPr txBox="1">
            <a:spLocks noChangeArrowheads="1"/>
          </p:cNvSpPr>
          <p:nvPr/>
        </p:nvSpPr>
        <p:spPr bwMode="auto">
          <a:xfrm>
            <a:off x="3200400" y="1524000"/>
            <a:ext cx="1828800" cy="6858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 algn="ctr"/>
            <a:endParaRPr lang="en-US" altLang="en-US" sz="2000">
              <a:solidFill>
                <a:srgbClr val="FF33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3380" name="Text Box 4"/>
          <p:cNvSpPr txBox="1">
            <a:spLocks noChangeArrowheads="1"/>
          </p:cNvSpPr>
          <p:nvPr/>
        </p:nvSpPr>
        <p:spPr bwMode="auto">
          <a:xfrm>
            <a:off x="3200400" y="2514600"/>
            <a:ext cx="1752600" cy="6858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 algn="ctr"/>
            <a:endParaRPr lang="en-US" altLang="en-US" sz="2000">
              <a:solidFill>
                <a:srgbClr val="FF33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3381" name="Text Box 5"/>
          <p:cNvSpPr txBox="1">
            <a:spLocks noChangeArrowheads="1"/>
          </p:cNvSpPr>
          <p:nvPr/>
        </p:nvSpPr>
        <p:spPr bwMode="auto">
          <a:xfrm>
            <a:off x="6781800" y="1524000"/>
            <a:ext cx="1905000" cy="6858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 algn="ctr"/>
            <a:endParaRPr lang="en-US" altLang="en-US" sz="1800">
              <a:solidFill>
                <a:srgbClr val="00CC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3382" name="Text Box 6"/>
          <p:cNvSpPr txBox="1">
            <a:spLocks noChangeArrowheads="1"/>
          </p:cNvSpPr>
          <p:nvPr/>
        </p:nvSpPr>
        <p:spPr bwMode="auto">
          <a:xfrm>
            <a:off x="6808788" y="2511426"/>
            <a:ext cx="1954212" cy="91757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endParaRPr lang="en-US" altLang="en-US" sz="2000">
              <a:solidFill>
                <a:srgbClr val="00CC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3383" name="Text Box 7"/>
          <p:cNvSpPr txBox="1">
            <a:spLocks noChangeArrowheads="1"/>
          </p:cNvSpPr>
          <p:nvPr/>
        </p:nvSpPr>
        <p:spPr bwMode="auto">
          <a:xfrm>
            <a:off x="4572000" y="3581400"/>
            <a:ext cx="2362200" cy="5715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 algn="ctr"/>
            <a:r>
              <a:rPr lang="en-US" sz="1600" dirty="0">
                <a:solidFill>
                  <a:srgbClr val="0F19E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KHÍ HẬU NHIỆT ĐỚI GIÓ MÙA </a:t>
            </a:r>
          </a:p>
          <a:p>
            <a:pPr algn="ctr"/>
            <a:endParaRPr lang="en-US" altLang="en-US" sz="1600" dirty="0">
              <a:solidFill>
                <a:srgbClr val="FF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3384" name="Text Box 8"/>
          <p:cNvSpPr txBox="1">
            <a:spLocks noChangeArrowheads="1"/>
          </p:cNvSpPr>
          <p:nvPr/>
        </p:nvSpPr>
        <p:spPr bwMode="auto">
          <a:xfrm>
            <a:off x="5181600" y="685800"/>
            <a:ext cx="1257300" cy="5715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VỊ TRÍ</a:t>
            </a:r>
          </a:p>
          <a:p>
            <a:pPr algn="ctr"/>
            <a:endParaRPr lang="en-US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3385" name="Line 9"/>
          <p:cNvSpPr>
            <a:spLocks noChangeShapeType="1"/>
          </p:cNvSpPr>
          <p:nvPr/>
        </p:nvSpPr>
        <p:spPr bwMode="auto">
          <a:xfrm flipH="1">
            <a:off x="3810000" y="914400"/>
            <a:ext cx="1371600" cy="6096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3386" name="Line 10"/>
          <p:cNvSpPr>
            <a:spLocks noChangeShapeType="1"/>
          </p:cNvSpPr>
          <p:nvPr/>
        </p:nvSpPr>
        <p:spPr bwMode="auto">
          <a:xfrm>
            <a:off x="3810000" y="2209800"/>
            <a:ext cx="0" cy="3429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3387" name="Line 11"/>
          <p:cNvSpPr>
            <a:spLocks noChangeShapeType="1"/>
          </p:cNvSpPr>
          <p:nvPr/>
        </p:nvSpPr>
        <p:spPr bwMode="auto">
          <a:xfrm>
            <a:off x="3886200" y="3200400"/>
            <a:ext cx="673100" cy="6731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3388" name="Line 12"/>
          <p:cNvSpPr>
            <a:spLocks noChangeShapeType="1"/>
          </p:cNvSpPr>
          <p:nvPr/>
        </p:nvSpPr>
        <p:spPr bwMode="auto">
          <a:xfrm>
            <a:off x="6477000" y="914400"/>
            <a:ext cx="1371600" cy="6096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3389" name="Line 13"/>
          <p:cNvSpPr>
            <a:spLocks noChangeShapeType="1"/>
          </p:cNvSpPr>
          <p:nvPr/>
        </p:nvSpPr>
        <p:spPr bwMode="auto">
          <a:xfrm>
            <a:off x="7848600" y="2209800"/>
            <a:ext cx="0" cy="3429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3390" name="Line 14"/>
          <p:cNvSpPr>
            <a:spLocks noChangeShapeType="1"/>
          </p:cNvSpPr>
          <p:nvPr/>
        </p:nvSpPr>
        <p:spPr bwMode="auto">
          <a:xfrm flipH="1">
            <a:off x="6934200" y="3429000"/>
            <a:ext cx="990600" cy="4445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3399" name="Text Box 23"/>
          <p:cNvSpPr txBox="1">
            <a:spLocks noChangeArrowheads="1"/>
          </p:cNvSpPr>
          <p:nvPr/>
        </p:nvSpPr>
        <p:spPr bwMode="auto">
          <a:xfrm>
            <a:off x="1984829" y="4981576"/>
            <a:ext cx="1676400" cy="1143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 algn="ctr"/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Vùng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khí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hậu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nhiệt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đới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endParaRPr lang="en-US" altLang="en-US" sz="2400" dirty="0">
              <a:solidFill>
                <a:srgbClr val="FF33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3400" name="Text Box 24"/>
          <p:cNvSpPr txBox="1">
            <a:spLocks noChangeArrowheads="1"/>
          </p:cNvSpPr>
          <p:nvPr/>
        </p:nvSpPr>
        <p:spPr bwMode="auto">
          <a:xfrm>
            <a:off x="3889829" y="4981576"/>
            <a:ext cx="1905000" cy="1143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 algn="ctr"/>
            <a:r>
              <a:rPr lang="en-US" sz="2400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Vùng</a:t>
            </a:r>
            <a:r>
              <a:rPr lang="en-US" sz="2400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gió</a:t>
            </a:r>
            <a:r>
              <a:rPr lang="en-US" sz="2400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2400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400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Gần</a:t>
            </a:r>
            <a:r>
              <a:rPr lang="en-US" sz="2400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biển</a:t>
            </a:r>
            <a:r>
              <a:rPr lang="en-US" sz="2400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ctr"/>
            <a:endParaRPr lang="en-US" altLang="en-US" sz="2400" dirty="0">
              <a:solidFill>
                <a:srgbClr val="008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3401" name="Text Box 25"/>
          <p:cNvSpPr txBox="1">
            <a:spLocks noChangeArrowheads="1"/>
          </p:cNvSpPr>
          <p:nvPr/>
        </p:nvSpPr>
        <p:spPr bwMode="auto">
          <a:xfrm>
            <a:off x="6023429" y="4981576"/>
            <a:ext cx="2209800" cy="1143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r>
              <a:rPr lang="vi-VN" sz="2400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-Mưa nhiều </a:t>
            </a:r>
          </a:p>
          <a:p>
            <a:r>
              <a:rPr lang="vi-VN" sz="2400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Gió mưa thay đổi theo mùa </a:t>
            </a:r>
          </a:p>
          <a:p>
            <a:endParaRPr lang="en-US" altLang="en-US" sz="2400" dirty="0">
              <a:solidFill>
                <a:srgbClr val="008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3402" name="Text Box 26"/>
          <p:cNvSpPr txBox="1">
            <a:spLocks noChangeArrowheads="1"/>
          </p:cNvSpPr>
          <p:nvPr/>
        </p:nvSpPr>
        <p:spPr bwMode="auto">
          <a:xfrm>
            <a:off x="8385629" y="4981576"/>
            <a:ext cx="1600200" cy="1143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 algn="ctr"/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Khí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hậu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nóng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endParaRPr lang="en-US" altLang="en-US" sz="2400" dirty="0">
              <a:solidFill>
                <a:srgbClr val="FF33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1224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3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13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3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13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3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613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3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613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3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613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3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13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3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613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3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613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3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613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3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613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3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613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3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613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3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3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3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3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3379" grpId="0" animBg="1"/>
      <p:bldP spid="613380" grpId="0" animBg="1"/>
      <p:bldP spid="613381" grpId="0" animBg="1"/>
      <p:bldP spid="613382" grpId="0" animBg="1"/>
      <p:bldP spid="613383" grpId="0" animBg="1"/>
      <p:bldP spid="613384" grpId="0" animBg="1"/>
      <p:bldP spid="613385" grpId="0" animBg="1"/>
      <p:bldP spid="613386" grpId="0" animBg="1"/>
      <p:bldP spid="613387" grpId="0" animBg="1"/>
      <p:bldP spid="613388" grpId="0" animBg="1"/>
      <p:bldP spid="613389" grpId="0" animBg="1"/>
      <p:bldP spid="613390" grpId="0" animBg="1"/>
      <p:bldP spid="613399" grpId="0" animBg="1"/>
      <p:bldP spid="613400" grpId="0" animBg="1"/>
      <p:bldP spid="613401" grpId="0" animBg="1"/>
      <p:bldP spid="61340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AutoShape 2"/>
          <p:cNvSpPr>
            <a:spLocks noChangeAspect="1" noChangeArrowheads="1"/>
          </p:cNvSpPr>
          <p:nvPr/>
        </p:nvSpPr>
        <p:spPr bwMode="auto">
          <a:xfrm>
            <a:off x="3454400" y="1219200"/>
            <a:ext cx="5486400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619523" name="Text Box 3"/>
          <p:cNvSpPr txBox="1">
            <a:spLocks noChangeArrowheads="1"/>
          </p:cNvSpPr>
          <p:nvPr/>
        </p:nvSpPr>
        <p:spPr bwMode="auto">
          <a:xfrm>
            <a:off x="3124200" y="2019300"/>
            <a:ext cx="1981200" cy="8001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 algn="ctr"/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Vùng khí hậu nhiệt đới </a:t>
            </a:r>
            <a:endParaRPr 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9524" name="Text Box 4"/>
          <p:cNvSpPr txBox="1">
            <a:spLocks noChangeArrowheads="1"/>
          </p:cNvSpPr>
          <p:nvPr/>
        </p:nvSpPr>
        <p:spPr bwMode="auto">
          <a:xfrm>
            <a:off x="3048000" y="3352800"/>
            <a:ext cx="1981200" cy="6858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 algn="ctr"/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Khí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hậu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nóng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619525" name="Text Box 5"/>
          <p:cNvSpPr txBox="1">
            <a:spLocks noChangeArrowheads="1"/>
          </p:cNvSpPr>
          <p:nvPr/>
        </p:nvSpPr>
        <p:spPr bwMode="auto">
          <a:xfrm>
            <a:off x="6908800" y="2019300"/>
            <a:ext cx="2387600" cy="8001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 algn="ctr"/>
            <a:r>
              <a:rPr lang="en-US" sz="240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Vùng có gió mùa (Gần biển)</a:t>
            </a:r>
            <a:endParaRPr lang="en-US" sz="2400" dirty="0">
              <a:solidFill>
                <a:srgbClr val="0066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9526" name="Text Box 6"/>
          <p:cNvSpPr txBox="1">
            <a:spLocks noChangeArrowheads="1"/>
          </p:cNvSpPr>
          <p:nvPr/>
        </p:nvSpPr>
        <p:spPr bwMode="auto">
          <a:xfrm>
            <a:off x="6858000" y="3200400"/>
            <a:ext cx="2438400" cy="1143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r>
              <a:rPr lang="vi-VN" sz="2400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-Mưa nhiều </a:t>
            </a:r>
          </a:p>
          <a:p>
            <a:r>
              <a:rPr lang="vi-VN" sz="2400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Gió mưa thay đổi theo mùa </a:t>
            </a:r>
          </a:p>
          <a:p>
            <a:endParaRPr lang="en-US" altLang="en-US" sz="2400" dirty="0">
              <a:solidFill>
                <a:srgbClr val="008000"/>
              </a:solidFill>
            </a:endParaRPr>
          </a:p>
        </p:txBody>
      </p:sp>
      <p:sp>
        <p:nvSpPr>
          <p:cNvPr id="619527" name="Text Box 7"/>
          <p:cNvSpPr txBox="1">
            <a:spLocks noChangeArrowheads="1"/>
          </p:cNvSpPr>
          <p:nvPr/>
        </p:nvSpPr>
        <p:spPr bwMode="auto">
          <a:xfrm>
            <a:off x="5029200" y="4343400"/>
            <a:ext cx="1397000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 algn="ctr"/>
            <a:r>
              <a:rPr lang="en-US" sz="1600" dirty="0">
                <a:solidFill>
                  <a:srgbClr val="0F19E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KHÍ HẬU NHIỆT ĐỚI GIÓ MÙA </a:t>
            </a:r>
          </a:p>
        </p:txBody>
      </p:sp>
      <p:sp>
        <p:nvSpPr>
          <p:cNvPr id="619528" name="Text Box 8"/>
          <p:cNvSpPr txBox="1">
            <a:spLocks noChangeArrowheads="1"/>
          </p:cNvSpPr>
          <p:nvPr/>
        </p:nvSpPr>
        <p:spPr bwMode="auto">
          <a:xfrm>
            <a:off x="5194300" y="1219200"/>
            <a:ext cx="1257300" cy="5715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 algn="ctr"/>
            <a:r>
              <a:rPr lang="en-US" altLang="en-US" sz="2000" smtClean="0">
                <a:latin typeface=".VnTimeH" panose="020B7200000000000000" pitchFamily="34" charset="0"/>
              </a:rPr>
              <a:t>Vị trí</a:t>
            </a:r>
            <a:endParaRPr lang="en-US" altLang="en-US" sz="2000" dirty="0"/>
          </a:p>
        </p:txBody>
      </p:sp>
      <p:sp>
        <p:nvSpPr>
          <p:cNvPr id="619529" name="Line 9"/>
          <p:cNvSpPr>
            <a:spLocks noChangeShapeType="1"/>
          </p:cNvSpPr>
          <p:nvPr/>
        </p:nvSpPr>
        <p:spPr bwMode="auto">
          <a:xfrm flipH="1">
            <a:off x="4114800" y="1447800"/>
            <a:ext cx="1079500" cy="5334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9530" name="Line 10"/>
          <p:cNvSpPr>
            <a:spLocks noChangeShapeType="1"/>
          </p:cNvSpPr>
          <p:nvPr/>
        </p:nvSpPr>
        <p:spPr bwMode="auto">
          <a:xfrm>
            <a:off x="4038600" y="2819400"/>
            <a:ext cx="0" cy="5334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9531" name="Line 11"/>
          <p:cNvSpPr>
            <a:spLocks noChangeShapeType="1"/>
          </p:cNvSpPr>
          <p:nvPr/>
        </p:nvSpPr>
        <p:spPr bwMode="auto">
          <a:xfrm>
            <a:off x="4038600" y="4038600"/>
            <a:ext cx="977900" cy="6731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9532" name="Line 12"/>
          <p:cNvSpPr>
            <a:spLocks noChangeShapeType="1"/>
          </p:cNvSpPr>
          <p:nvPr/>
        </p:nvSpPr>
        <p:spPr bwMode="auto">
          <a:xfrm>
            <a:off x="6451600" y="1447800"/>
            <a:ext cx="1473200" cy="5334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9533" name="Line 13"/>
          <p:cNvSpPr>
            <a:spLocks noChangeShapeType="1"/>
          </p:cNvSpPr>
          <p:nvPr/>
        </p:nvSpPr>
        <p:spPr bwMode="auto">
          <a:xfrm>
            <a:off x="7924800" y="2819400"/>
            <a:ext cx="0" cy="3429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9534" name="Line 14"/>
          <p:cNvSpPr>
            <a:spLocks noChangeShapeType="1"/>
          </p:cNvSpPr>
          <p:nvPr/>
        </p:nvSpPr>
        <p:spPr bwMode="auto">
          <a:xfrm flipH="1">
            <a:off x="6400800" y="4343400"/>
            <a:ext cx="1524000" cy="3683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4398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19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19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619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619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619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19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619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619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619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619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619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619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9523" grpId="0" animBg="1"/>
      <p:bldP spid="619524" grpId="0" animBg="1"/>
      <p:bldP spid="619525" grpId="0" animBg="1"/>
      <p:bldP spid="619526" grpId="0" animBg="1"/>
      <p:bldP spid="619527" grpId="0" animBg="1"/>
      <p:bldP spid="619528" grpId="0" animBg="1"/>
      <p:bldP spid="619529" grpId="0" animBg="1"/>
      <p:bldP spid="619530" grpId="0" animBg="1"/>
      <p:bldP spid="619531" grpId="0" animBg="1"/>
      <p:bldP spid="619532" grpId="0" animBg="1"/>
      <p:bldP spid="619533" grpId="0" animBg="1"/>
      <p:bldP spid="61953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434</TotalTime>
  <Words>959</Words>
  <Application>Microsoft Office PowerPoint</Application>
  <PresentationFormat>Widescreen</PresentationFormat>
  <Paragraphs>142</Paragraphs>
  <Slides>31</Slides>
  <Notes>18</Notes>
  <HiddenSlides>0</HiddenSlides>
  <MMClips>2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44" baseType="lpstr">
      <vt:lpstr>宋体</vt:lpstr>
      <vt:lpstr>宋体</vt:lpstr>
      <vt:lpstr>.VnTime</vt:lpstr>
      <vt:lpstr>.VnTimeH</vt:lpstr>
      <vt:lpstr>Arial</vt:lpstr>
      <vt:lpstr>Calibri</vt:lpstr>
      <vt:lpstr>Calibri Light</vt:lpstr>
      <vt:lpstr>Cambria</vt:lpstr>
      <vt:lpstr>Times New Roman</vt:lpstr>
      <vt:lpstr>Wingdings</vt:lpstr>
      <vt:lpstr>Office Theme</vt:lpstr>
      <vt:lpstr>1_Office Theme</vt:lpstr>
      <vt:lpstr>PhotoImpact</vt:lpstr>
      <vt:lpstr>PowerPoint Presentation</vt:lpstr>
      <vt:lpstr>PowerPoint Presentation</vt:lpstr>
      <vt:lpstr>PowerPoint Presentation</vt:lpstr>
      <vt:lpstr>1. Nước ta có khí hậu nhiệt đới gió mùa</vt:lpstr>
      <vt:lpstr>Chỉ trên hình  hướng gió tháng 1 và hướng gió tháng 7?</vt:lpstr>
      <vt:lpstr>Hướng gió tháng 1</vt:lpstr>
      <vt:lpstr>Hướng gió tháng 7</vt:lpstr>
      <vt:lpstr>PowerPoint Presentation</vt:lpstr>
      <vt:lpstr>PowerPoint Presentation</vt:lpstr>
      <vt:lpstr>PowerPoint Presentation</vt:lpstr>
      <vt:lpstr>2. Khí hậu giữa các miền có sự khác nhau</vt:lpstr>
      <vt:lpstr>- Ở miền Bắc, ứng với hai mùa gió là mùa hạ và mùa đông.  - Mùa hạ trời nóng và có nhiều mưa.  - Mùa đông lạnh và ít mưa.  - Mùa xuân có mưa phùn ẩm ướt. - Mùa thu trời se lạnh, khô hanh.</vt:lpstr>
      <vt:lpstr>- Ở miền Nam khí hậu nóng quanh năm, chỉ có mùa mưa và mùa khô.  - Mùa mưa thường có mưa rào.  - Mùa khô hầu như không mưa, ban ngày nắng chói chang, ban đêm dịu mát hơn.</vt:lpstr>
      <vt:lpstr>Dựa vào bảng số liệu, hãy nhận xét về sự chênh lệch nhiệt độ trung bình giữa tháng 1 và tháng 7 của Hà Nội và Thành phố Hồ Chí Minh?</vt:lpstr>
      <vt:lpstr>Sự chênh lệch nhiệt độ trung bình giữa tháng 1 và tháng 7 của Hà Nội và Thành phố Hồ Chí Minh.</vt:lpstr>
      <vt:lpstr>PowerPoint Presentation</vt:lpstr>
      <vt:lpstr>PowerPoint Presentation</vt:lpstr>
      <vt:lpstr>3. Ảnh hưởng của khí hậu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Huy Hoang</cp:lastModifiedBy>
  <cp:revision>40</cp:revision>
  <dcterms:created xsi:type="dcterms:W3CDTF">2021-08-28T13:00:20Z</dcterms:created>
  <dcterms:modified xsi:type="dcterms:W3CDTF">2021-09-23T08:20:31Z</dcterms:modified>
</cp:coreProperties>
</file>