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unknown"/>
  <Default Extension="crdownload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1"/>
  </p:notesMasterIdLst>
  <p:sldIdLst>
    <p:sldId id="337" r:id="rId2"/>
    <p:sldId id="297" r:id="rId3"/>
    <p:sldId id="296" r:id="rId4"/>
    <p:sldId id="351" r:id="rId5"/>
    <p:sldId id="352" r:id="rId6"/>
    <p:sldId id="357" r:id="rId7"/>
    <p:sldId id="308" r:id="rId8"/>
    <p:sldId id="350" r:id="rId9"/>
    <p:sldId id="272" r:id="rId10"/>
    <p:sldId id="353" r:id="rId11"/>
    <p:sldId id="354" r:id="rId12"/>
    <p:sldId id="355" r:id="rId13"/>
    <p:sldId id="343" r:id="rId14"/>
    <p:sldId id="356" r:id="rId15"/>
    <p:sldId id="344" r:id="rId16"/>
    <p:sldId id="309" r:id="rId17"/>
    <p:sldId id="345" r:id="rId18"/>
    <p:sldId id="327" r:id="rId19"/>
    <p:sldId id="330" r:id="rId20"/>
  </p:sldIdLst>
  <p:sldSz cx="12192000" cy="6858000"/>
  <p:notesSz cx="6858000" cy="9144000"/>
  <p:embeddedFontLst>
    <p:embeddedFont>
      <p:font typeface="Cambria" pitchFamily="18" charset="0"/>
      <p:regular r:id="rId22"/>
      <p:bold r:id="rId23"/>
      <p:italic r:id="rId24"/>
      <p:boldItalic r:id="rId25"/>
    </p:embeddedFont>
    <p:embeddedFont>
      <p:font typeface="UTM Showcard" pitchFamily="18" charset="0"/>
      <p:regular r:id="rId26"/>
    </p:embeddedFont>
    <p:embeddedFont>
      <p:font typeface="SVN-Newton" pitchFamily="18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Sylfaen" pitchFamily="18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76"/>
    <a:srgbClr val="D2D0E3"/>
    <a:srgbClr val="F9F5CD"/>
    <a:srgbClr val="FFB400"/>
    <a:srgbClr val="32A773"/>
    <a:srgbClr val="E65C01"/>
    <a:srgbClr val="D80000"/>
    <a:srgbClr val="9CDEF8"/>
    <a:srgbClr val="F0E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23C97-4224-430E-8EED-C94F58BF6A10}" type="datetimeFigureOut">
              <a:rPr lang="en-US" smtClean="0"/>
              <a:t>10/26/2023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05EAD-EEE9-46DC-B2D9-5B23B07136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103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cho</a:t>
            </a:r>
            <a:r>
              <a:rPr lang="en-US" dirty="0"/>
              <a:t> HS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giấy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B05EAD-EEE9-46DC-B2D9-5B23B07136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1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16578"/>
      </p:ext>
    </p:extLst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4495"/>
      </p:ext>
    </p:extLst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5440946"/>
      </p:ext>
    </p:extLst>
  </p:cSld>
  <p:clrMapOvr>
    <a:masterClrMapping/>
  </p:clrMapOvr>
  <p:transition spd="slow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89238"/>
      </p:ext>
    </p:extLst>
  </p:cSld>
  <p:clrMapOvr>
    <a:masterClrMapping/>
  </p:clrMapOvr>
  <p:transition spd="slow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507477"/>
      </p:ext>
    </p:extLst>
  </p:cSld>
  <p:clrMapOvr>
    <a:masterClrMapping/>
  </p:clrMapOvr>
  <p:transition spd="slow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ADF651B-3251-5D64-47A3-D488DAD91CE4}"/>
              </a:ext>
            </a:extLst>
          </p:cNvPr>
          <p:cNvSpPr/>
          <p:nvPr userDrawn="1"/>
        </p:nvSpPr>
        <p:spPr>
          <a:xfrm>
            <a:off x="9776012" y="0"/>
            <a:ext cx="2415988" cy="564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FAD2657-3D19-825E-B5BF-5101450A6D8E}"/>
              </a:ext>
            </a:extLst>
          </p:cNvPr>
          <p:cNvSpPr/>
          <p:nvPr userDrawn="1"/>
        </p:nvSpPr>
        <p:spPr>
          <a:xfrm>
            <a:off x="0" y="6293224"/>
            <a:ext cx="2415988" cy="564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81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37048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02522"/>
      </p:ext>
    </p:extLst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94238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596985"/>
      </p:ext>
    </p:extLst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7918DD-F32C-40AE-BFB5-741B5886C773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49654-8A83-41C1-B6F2-193D7127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871837"/>
      </p:ext>
    </p:extLst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055270"/>
      </p:ext>
    </p:extLst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7750271"/>
      </p:ext>
    </p:extLst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732394"/>
      </p:ext>
    </p:extLst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23" Type="http://schemas.openxmlformats.org/officeDocument/2006/relationships/hyperlink" Target="https://www.facebook.com/groups/629898828017053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0" y="4630318"/>
            <a:ext cx="12192000" cy="2256061"/>
            <a:chOff x="0" y="4332156"/>
            <a:chExt cx="12292858" cy="255422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65"/>
            <a:ext cx="3042933" cy="28887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"/>
          <a:stretch/>
        </p:blipFill>
        <p:spPr>
          <a:xfrm>
            <a:off x="9362840" y="0"/>
            <a:ext cx="2829160" cy="2141457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251400" y="210132"/>
            <a:ext cx="11789229" cy="6466115"/>
            <a:chOff x="666750" y="666750"/>
            <a:chExt cx="11049000" cy="5695950"/>
          </a:xfrm>
          <a:effectLst>
            <a:outerShdw blurRad="2540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5" name="圆角矩形 4"/>
            <p:cNvSpPr/>
            <p:nvPr userDrawn="1"/>
          </p:nvSpPr>
          <p:spPr>
            <a:xfrm>
              <a:off x="666750" y="666750"/>
              <a:ext cx="11049000" cy="56959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 userDrawn="1"/>
          </p:nvSpPr>
          <p:spPr>
            <a:xfrm>
              <a:off x="835491" y="857250"/>
              <a:ext cx="10687050" cy="531495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6D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7689B2F-D57F-5143-3533-EB4D04B8D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052205" y="-221073"/>
            <a:ext cx="2186247" cy="23174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1FBDFDB-F1AD-5D29-570A-A1CFAF95F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2" y="7791454"/>
            <a:ext cx="1824009" cy="2002485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EC70C2D6-565D-55C2-DF6D-E3B682B5687D}"/>
              </a:ext>
            </a:extLst>
          </p:cNvPr>
          <p:cNvSpPr txBox="1"/>
          <p:nvPr userDrawn="1"/>
        </p:nvSpPr>
        <p:spPr>
          <a:xfrm>
            <a:off x="3048003" y="9098621"/>
            <a:ext cx="6228184" cy="7521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1429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429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429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MĂNG NON- TÀI LIỆU TIỂU HỌC | Facebook</a:t>
            </a:r>
            <a:endParaRPr kumimoji="0" lang="en-US" sz="1429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1429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1429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1429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62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8.png"/><Relationship Id="rId4" Type="http://schemas.openxmlformats.org/officeDocument/2006/relationships/image" Target="../media/image3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microsoft.com/office/2007/relationships/hdphoto" Target="../media/hdphoto5.wdp"/><Relationship Id="rId4" Type="http://schemas.openxmlformats.org/officeDocument/2006/relationships/image" Target="../media/image41.pn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vi.wikipedia.org/wiki/Trung_Qu%E1%BB%91c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vi.wikipedia.org/wiki/V%C3%B9ng_T%C3%A2y_B%E1%BA%AFc_(Vi%E1%BB%87t_Nam)" TargetMode="External"/><Relationship Id="rId2" Type="http://schemas.openxmlformats.org/officeDocument/2006/relationships/hyperlink" Target="https://vi.wikipedia.org/wiki/D%C3%A2n_t%E1%BB%99c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crdownload"/><Relationship Id="rId5" Type="http://schemas.openxmlformats.org/officeDocument/2006/relationships/image" Target="../media/image48.jp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873" y="-28380"/>
            <a:ext cx="12192000" cy="6886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"/>
          <a:stretch/>
        </p:blipFill>
        <p:spPr>
          <a:xfrm>
            <a:off x="9362840" y="0"/>
            <a:ext cx="2829160" cy="2141457"/>
          </a:xfrm>
          <a:prstGeom prst="rect">
            <a:avLst/>
          </a:prstGeom>
        </p:spPr>
      </p:pic>
      <p:pic>
        <p:nvPicPr>
          <p:cNvPr id="14" name="图片 16">
            <a:extLst>
              <a:ext uri="{FF2B5EF4-FFF2-40B4-BE49-F238E27FC236}">
                <a16:creationId xmlns:a16="http://schemas.microsoft.com/office/drawing/2014/main" xmlns="" id="{255B464B-6BF1-4797-0ED3-A536B72FF8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"/>
          <a:stretch/>
        </p:blipFill>
        <p:spPr>
          <a:xfrm flipH="1">
            <a:off x="-67873" y="0"/>
            <a:ext cx="2829159" cy="2141457"/>
          </a:xfrm>
          <a:prstGeom prst="rect">
            <a:avLst/>
          </a:prstGeom>
        </p:spPr>
      </p:pic>
      <p:pic>
        <p:nvPicPr>
          <p:cNvPr id="8" name="Picture 7" descr="A farm with a windmill and a dirt road&#10;&#10;Description automatically generated">
            <a:extLst>
              <a:ext uri="{FF2B5EF4-FFF2-40B4-BE49-F238E27FC236}">
                <a16:creationId xmlns:a16="http://schemas.microsoft.com/office/drawing/2014/main" xmlns="" id="{50D50014-F342-52CB-C685-2A5D43AAD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207" y="-1812045"/>
            <a:ext cx="14136413" cy="825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A2585572-C11A-E727-879F-F77C30F923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805" y="-28380"/>
            <a:ext cx="12192000" cy="6802374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75E7170E-C9BD-EA4C-E5FD-903767FF7E1F}"/>
              </a:ext>
            </a:extLst>
          </p:cNvPr>
          <p:cNvGrpSpPr/>
          <p:nvPr/>
        </p:nvGrpSpPr>
        <p:grpSpPr>
          <a:xfrm>
            <a:off x="-830317" y="-557048"/>
            <a:ext cx="14409683" cy="7553830"/>
            <a:chOff x="12815113" y="737667"/>
            <a:chExt cx="12862904" cy="6922450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xmlns="" id="{3D8FD088-DA13-0F20-2859-ECA505BAC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9684" l="160" r="634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64172" y="737667"/>
              <a:ext cx="3681348" cy="6905354"/>
            </a:xfrm>
            <a:prstGeom prst="rect">
              <a:avLst/>
            </a:prstGeom>
          </p:spPr>
        </p:pic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FBA49C22-1D5E-B8EC-113D-5B4944EEBEB4}"/>
                </a:ext>
              </a:extLst>
            </p:cNvPr>
            <p:cNvGrpSpPr/>
            <p:nvPr/>
          </p:nvGrpSpPr>
          <p:grpSpPr>
            <a:xfrm>
              <a:off x="12815113" y="6494712"/>
              <a:ext cx="12862904" cy="1165405"/>
              <a:chOff x="12930679" y="6604597"/>
              <a:chExt cx="12865487" cy="1111144"/>
            </a:xfrm>
          </p:grpSpPr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xmlns="" id="{9C4FC219-B030-4983-7201-FFE6B153F0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39753" y="6604597"/>
                <a:ext cx="6956413" cy="10632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xmlns="" id="{F73B8263-5840-2822-F0D3-DF3730A2B7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30679" y="6643499"/>
                <a:ext cx="6956413" cy="10722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C33AE4B7-00F6-687E-0ACB-03850D9A1F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48"/>
            <a:stretch/>
          </p:blipFill>
          <p:spPr>
            <a:xfrm>
              <a:off x="23419291" y="2899048"/>
              <a:ext cx="2008829" cy="468381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C79A90BE-3D6C-4346-FDD5-FE1152D0CF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48"/>
            <a:stretch/>
          </p:blipFill>
          <p:spPr>
            <a:xfrm flipH="1">
              <a:off x="13047587" y="4945823"/>
              <a:ext cx="1530892" cy="2583964"/>
            </a:xfrm>
            <a:prstGeom prst="rect">
              <a:avLst/>
            </a:prstGeom>
          </p:spPr>
        </p:pic>
      </p:grpSp>
      <p:pic>
        <p:nvPicPr>
          <p:cNvPr id="3" name="Picture 2" descr="A green and white logo&#10;&#10;Description automatically generated">
            <a:extLst>
              <a:ext uri="{FF2B5EF4-FFF2-40B4-BE49-F238E27FC236}">
                <a16:creationId xmlns:a16="http://schemas.microsoft.com/office/drawing/2014/main" xmlns="" id="{CA8DACD4-AFE2-98F0-AA70-D096A43EBE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305" y="-244818"/>
            <a:ext cx="1511000" cy="1511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435359" y="3582649"/>
            <a:ext cx="5688891" cy="7743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Giáo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viên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: </a:t>
            </a:r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Hoàng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Thị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Thùy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Sylfaen" pitchFamily="18" charset="0"/>
              </a:rPr>
              <a:t>Linh</a:t>
            </a:r>
            <a:r>
              <a:rPr lang="en-US" sz="2800" b="1" i="1" dirty="0" smtClean="0">
                <a:solidFill>
                  <a:schemeClr val="tx1"/>
                </a:solidFill>
                <a:latin typeface="Sylfaen" pitchFamily="18" charset="0"/>
              </a:rPr>
              <a:t> </a:t>
            </a:r>
            <a:endParaRPr lang="en-US" sz="2800" b="1" i="1" dirty="0">
              <a:solidFill>
                <a:schemeClr val="tx1"/>
              </a:solidFill>
              <a:latin typeface="Sylfae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962" y="-344145"/>
            <a:ext cx="1390531" cy="136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9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6724DFB-0FE6-71F0-51EF-0E8F84283142}"/>
              </a:ext>
            </a:extLst>
          </p:cNvPr>
          <p:cNvGrpSpPr/>
          <p:nvPr/>
        </p:nvGrpSpPr>
        <p:grpSpPr>
          <a:xfrm>
            <a:off x="1721189" y="647509"/>
            <a:ext cx="9821884" cy="4529083"/>
            <a:chOff x="5495498" y="4815040"/>
            <a:chExt cx="8440783" cy="234726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8447C3AD-BEC4-D9CB-EF02-163CD3E45FFA}"/>
                </a:ext>
              </a:extLst>
            </p:cNvPr>
            <p:cNvSpPr/>
            <p:nvPr/>
          </p:nvSpPr>
          <p:spPr>
            <a:xfrm>
              <a:off x="5495498" y="4815040"/>
              <a:ext cx="8440783" cy="2347269"/>
            </a:xfrm>
            <a:prstGeom prst="roundRect">
              <a:avLst>
                <a:gd name="adj" fmla="val 31772"/>
              </a:avLst>
            </a:prstGeom>
            <a:solidFill>
              <a:srgbClr val="E9C8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CC1AF1D6-D536-A4B3-3AAC-9778DA87CFD0}"/>
                </a:ext>
              </a:extLst>
            </p:cNvPr>
            <p:cNvSpPr txBox="1"/>
            <p:nvPr/>
          </p:nvSpPr>
          <p:spPr>
            <a:xfrm>
              <a:off x="6118078" y="4815040"/>
              <a:ext cx="7391345" cy="229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Chợ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phiên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vùng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Trung du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miền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núi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Bắc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Bộ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thường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họp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vào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những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ngày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nhất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Hàng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hóa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phần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lớn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sản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phẩm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của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người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dân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địa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nhất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hàng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thổ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cẩm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cụ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xuất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món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trưng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thắng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cố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cơm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lam…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5154D3A-0C37-F338-33B0-E4E2A059F6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95" r="83764" b="37529"/>
          <a:stretch/>
        </p:blipFill>
        <p:spPr>
          <a:xfrm flipH="1">
            <a:off x="-398254" y="3275536"/>
            <a:ext cx="2847372" cy="362935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EEC00CB7-F35B-4563-8D62-8CD05862A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023952" y="5544699"/>
            <a:ext cx="828675" cy="77152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36BD9836-6C3A-B484-3B59-A3609D04E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52627" y="5225611"/>
            <a:ext cx="733425" cy="63817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xmlns="" id="{42F4875E-133C-1C89-845D-1B45B1A0B4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379621" y="5775680"/>
            <a:ext cx="666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6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09224A-0D68-5DFB-46D0-B5A87E74E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863" y="504385"/>
            <a:ext cx="2820435" cy="31307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5502E58-00D4-C59D-93CE-7B158F753BF3}"/>
              </a:ext>
            </a:extLst>
          </p:cNvPr>
          <p:cNvSpPr/>
          <p:nvPr/>
        </p:nvSpPr>
        <p:spPr>
          <a:xfrm>
            <a:off x="3221390" y="5387178"/>
            <a:ext cx="38894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en-US" sz="6000" dirty="0" err="1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6000" dirty="0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dirty="0" err="1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gốm</a:t>
            </a:r>
            <a:endParaRPr lang="en-US" altLang="en-US" sz="6000" dirty="0">
              <a:solidFill>
                <a:srgbClr val="002060"/>
              </a:solidFill>
              <a:latin typeface="UTM Showcard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0F7C00-536D-94FC-E2DB-8BC11A6A0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93" y="504386"/>
            <a:ext cx="4373181" cy="4672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A028B5F-700C-48B0-F6A3-59C84690E0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112" y="504385"/>
            <a:ext cx="3217885" cy="40545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E7D8A3C-C1B6-BE71-47A0-7DAC2AD55C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5769" y1="21786" x2="56923" y2="27143"/>
                        <a14:foregroundMark x1="60385" y1="37500" x2="60385" y2="39643"/>
                        <a14:foregroundMark x1="67692" y1="47857" x2="70385" y2="7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941" y="4246180"/>
            <a:ext cx="3363059" cy="270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4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ooking at a person in a loom&#10;&#10;Description automatically generated">
            <a:extLst>
              <a:ext uri="{FF2B5EF4-FFF2-40B4-BE49-F238E27FC236}">
                <a16:creationId xmlns:a16="http://schemas.microsoft.com/office/drawing/2014/main" xmlns="" id="{8699248E-B625-FE58-6383-6B84CFB82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86" y="685801"/>
            <a:ext cx="5264798" cy="2743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group of people working on a loom&#10;&#10;Description automatically generated">
            <a:extLst>
              <a:ext uri="{FF2B5EF4-FFF2-40B4-BE49-F238E27FC236}">
                <a16:creationId xmlns:a16="http://schemas.microsoft.com/office/drawing/2014/main" xmlns="" id="{E42B4021-07F5-9DA9-77C1-C061456BE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86" y="3620814"/>
            <a:ext cx="5292514" cy="2743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erson sitting on a wooden machine&#10;&#10;Description automatically generated with medium confidence">
            <a:extLst>
              <a:ext uri="{FF2B5EF4-FFF2-40B4-BE49-F238E27FC236}">
                <a16:creationId xmlns:a16="http://schemas.microsoft.com/office/drawing/2014/main" xmlns="" id="{FF3D1021-A5DB-3A95-7404-67510C0B3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658" y="685801"/>
            <a:ext cx="5510908" cy="56782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082636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7DCBCF46-C3E3-37C3-32E0-F0FECE1B9307}"/>
              </a:ext>
            </a:extLst>
          </p:cNvPr>
          <p:cNvSpPr/>
          <p:nvPr/>
        </p:nvSpPr>
        <p:spPr>
          <a:xfrm>
            <a:off x="872567" y="625884"/>
            <a:ext cx="10699324" cy="2569261"/>
          </a:xfrm>
          <a:prstGeom prst="roundRect">
            <a:avLst>
              <a:gd name="adj" fmla="val 31772"/>
            </a:avLst>
          </a:prstGeom>
          <a:solidFill>
            <a:srgbClr val="FFF3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2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Thắng cố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là món ăn đặc trưng truyền thống của </a:t>
            </a:r>
            <a:r>
              <a:rPr lang="vi-VN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người H’mông 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có nguồn gốc từ Vân Nam (</a:t>
            </a:r>
            <a:r>
              <a:rPr lang="vi-VN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  <a:hlinkClick r:id="rId2" tooltip="Trung Quốc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Trung Quốc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); về sau được du nhập sang các dân tộc </a:t>
            </a:r>
            <a:r>
              <a:rPr lang="vi-VN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Kinh, Dao, Tày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Thịt nấu thắng cố theo truyền thống là </a:t>
            </a:r>
            <a:r>
              <a:rPr lang="vi-VN" sz="3200" b="0" i="0" strike="noStrike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thịt ngựa </a:t>
            </a:r>
            <a:r>
              <a:rPr lang="vi-VN" sz="32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về sau có thêm 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thịt bò, thịt trâu, thịt lợn. </a:t>
            </a:r>
            <a:endParaRPr kumimoji="0" lang="en-US" sz="3200" b="0" i="0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92E6C8-DA5A-CEB8-8B19-82E46E1FC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95" r="83764" b="37529"/>
          <a:stretch/>
        </p:blipFill>
        <p:spPr>
          <a:xfrm flipH="1">
            <a:off x="-398254" y="3275536"/>
            <a:ext cx="2847372" cy="3629356"/>
          </a:xfrm>
          <a:prstGeom prst="rect">
            <a:avLst/>
          </a:prstGeom>
        </p:spPr>
      </p:pic>
      <p:pic>
        <p:nvPicPr>
          <p:cNvPr id="4" name="Picture 3" descr="A large pot of soup with meat and vegetables&#10;&#10;Description automatically generated">
            <a:extLst>
              <a:ext uri="{FF2B5EF4-FFF2-40B4-BE49-F238E27FC236}">
                <a16:creationId xmlns:a16="http://schemas.microsoft.com/office/drawing/2014/main" xmlns="" id="{88803D55-DD08-4AAB-1BC1-D2BBD3EF40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73" y="3275536"/>
            <a:ext cx="6111431" cy="2888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929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7DCBCF46-C3E3-37C3-32E0-F0FECE1B9307}"/>
              </a:ext>
            </a:extLst>
          </p:cNvPr>
          <p:cNvSpPr/>
          <p:nvPr/>
        </p:nvSpPr>
        <p:spPr>
          <a:xfrm>
            <a:off x="872567" y="625884"/>
            <a:ext cx="10699324" cy="2569261"/>
          </a:xfrm>
          <a:prstGeom prst="roundRect">
            <a:avLst>
              <a:gd name="adj" fmla="val 31772"/>
            </a:avLst>
          </a:prstGeom>
          <a:solidFill>
            <a:srgbClr val="D2D0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Cơm lam </a:t>
            </a:r>
            <a:r>
              <a:rPr lang="vi-VN" sz="3200" b="0" i="0" dirty="0">
                <a:solidFill>
                  <a:srgbClr val="20212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 loại </a:t>
            </a:r>
            <a:r>
              <a:rPr lang="vi-VN" sz="3200" b="0" i="0" strike="noStrike" dirty="0">
                <a:solidFill>
                  <a:srgbClr val="3366CC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cơm</a:t>
            </a:r>
            <a:r>
              <a:rPr lang="vi-VN" sz="3200" b="0" i="0" dirty="0">
                <a:solidFill>
                  <a:srgbClr val="20212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được làm từ gạo (thường là </a:t>
            </a:r>
            <a:r>
              <a:rPr lang="vi-VN" sz="3200" b="0" i="0" strike="noStrike" dirty="0">
                <a:solidFill>
                  <a:srgbClr val="3366CC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gạo nếp</a:t>
            </a:r>
            <a:r>
              <a:rPr lang="vi-VN" sz="3200" b="0" i="0" dirty="0">
                <a:solidFill>
                  <a:srgbClr val="20212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) cùng một số nguyên liệu khác, cho vào ống tre, giang, nứa v.v. và nướng chín trên lửa. Cơm đặc trưng của các </a:t>
            </a:r>
            <a:r>
              <a:rPr lang="vi-VN" sz="3200" b="0" i="0" strike="noStrike" dirty="0">
                <a:solidFill>
                  <a:srgbClr val="3366CC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hlinkClick r:id="rId2" tooltip="Dân tộc"/>
              </a:rPr>
              <a:t>dân tộc</a:t>
            </a:r>
            <a:r>
              <a:rPr lang="vi-VN" sz="3200" b="0" i="0" dirty="0">
                <a:solidFill>
                  <a:srgbClr val="20212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r>
              <a:rPr lang="vi-VN" sz="3200" b="0" i="0" strike="noStrike" dirty="0">
                <a:solidFill>
                  <a:srgbClr val="3366CC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hlinkClick r:id="rId3" tooltip="Vùng Tây Bắc (Việt Nam)"/>
              </a:rPr>
              <a:t>vùng Tây Bắc Việt Nam</a:t>
            </a:r>
            <a:r>
              <a:rPr lang="vi-VN" sz="3200" b="0" i="0" dirty="0">
                <a:solidFill>
                  <a:srgbClr val="202122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 và các vùng </a:t>
            </a:r>
            <a:r>
              <a:rPr lang="vi-VN" sz="3200" dirty="0">
                <a:solidFill>
                  <a:srgbClr val="3366CC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Đông Bắc, Tây Nguyên. </a:t>
            </a:r>
            <a:endParaRPr kumimoji="0" lang="en-US" sz="3200" b="0" i="0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92E6C8-DA5A-CEB8-8B19-82E46E1FC5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95" r="83764" b="37529"/>
          <a:stretch/>
        </p:blipFill>
        <p:spPr>
          <a:xfrm flipH="1">
            <a:off x="-398254" y="4151586"/>
            <a:ext cx="2363688" cy="2753306"/>
          </a:xfrm>
          <a:prstGeom prst="rect">
            <a:avLst/>
          </a:prstGeom>
        </p:spPr>
      </p:pic>
      <p:pic>
        <p:nvPicPr>
          <p:cNvPr id="5" name="Picture 4" descr="A plate of cut up sugar cane&#10;&#10;Description automatically generated with medium confidence">
            <a:extLst>
              <a:ext uri="{FF2B5EF4-FFF2-40B4-BE49-F238E27FC236}">
                <a16:creationId xmlns:a16="http://schemas.microsoft.com/office/drawing/2014/main" xmlns="" id="{DD425881-80A8-339A-5968-731841A6CF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94" y="3315803"/>
            <a:ext cx="4740166" cy="2916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plate of food with a couple of bowls of food&#10;&#10;Description automatically generated">
            <a:extLst>
              <a:ext uri="{FF2B5EF4-FFF2-40B4-BE49-F238E27FC236}">
                <a16:creationId xmlns:a16="http://schemas.microsoft.com/office/drawing/2014/main" xmlns="" id="{4961CA39-F5B9-FEB3-39C6-7D67E0B5F0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1" b="9095"/>
          <a:stretch/>
        </p:blipFill>
        <p:spPr>
          <a:xfrm>
            <a:off x="7115919" y="3315802"/>
            <a:ext cx="4455971" cy="2916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877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ECE5DD7-A07D-D422-7307-F61A4A474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1935"/>
            <a:ext cx="1640592" cy="141606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3DDB307-4B93-8B2B-18C9-C33D8852C998}"/>
              </a:ext>
            </a:extLst>
          </p:cNvPr>
          <p:cNvGrpSpPr/>
          <p:nvPr/>
        </p:nvGrpSpPr>
        <p:grpSpPr>
          <a:xfrm>
            <a:off x="748718" y="543554"/>
            <a:ext cx="10511324" cy="1684639"/>
            <a:chOff x="899618" y="1772380"/>
            <a:chExt cx="6281600" cy="2335134"/>
          </a:xfrm>
          <a:solidFill>
            <a:srgbClr val="FFC876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9DC88FE0-B235-53E7-EC5B-762BB908B245}"/>
                </a:ext>
              </a:extLst>
            </p:cNvPr>
            <p:cNvSpPr/>
            <p:nvPr/>
          </p:nvSpPr>
          <p:spPr>
            <a:xfrm>
              <a:off x="899618" y="1772380"/>
              <a:ext cx="6281600" cy="2335134"/>
            </a:xfrm>
            <a:prstGeom prst="roundRect">
              <a:avLst>
                <a:gd name="adj" fmla="val 31772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323E633-DAF9-AED7-2BEC-43EB2740495F}"/>
                </a:ext>
              </a:extLst>
            </p:cNvPr>
            <p:cNvSpPr txBox="1"/>
            <p:nvPr/>
          </p:nvSpPr>
          <p:spPr>
            <a:xfrm>
              <a:off x="1102387" y="1910411"/>
              <a:ext cx="5819240" cy="21757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   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Chợ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phiên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Tây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Bắc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còn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là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nơi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giao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lưu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,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gặp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gỡ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của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người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dân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sau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những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giờ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lao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động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vất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vả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,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nơi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kết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bạn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của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các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nam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thanh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niên</a:t>
              </a:r>
              <a:r>
                <a:rPr lang="en-US" sz="32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.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Picture 4" descr="A group of people dancing in a circle&#10;&#10;Description automatically generated">
            <a:extLst>
              <a:ext uri="{FF2B5EF4-FFF2-40B4-BE49-F238E27FC236}">
                <a16:creationId xmlns:a16="http://schemas.microsoft.com/office/drawing/2014/main" xmlns="" id="{3C85E527-7BD0-3EE6-EAA9-952C094450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696" y="2448035"/>
            <a:ext cx="4782207" cy="3766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A group of people dancing in a field&#10;&#10;Description automatically generated">
            <a:extLst>
              <a:ext uri="{FF2B5EF4-FFF2-40B4-BE49-F238E27FC236}">
                <a16:creationId xmlns:a16="http://schemas.microsoft.com/office/drawing/2014/main" xmlns="" id="{51A394DF-D952-DB18-0847-698DC6218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192" y="2366710"/>
            <a:ext cx="4782207" cy="3766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66964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3"/>
          <a:stretch/>
        </p:blipFill>
        <p:spPr>
          <a:xfrm>
            <a:off x="-17527" y="62892"/>
            <a:ext cx="4069174" cy="29851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4630318"/>
            <a:ext cx="12192000" cy="2256061"/>
            <a:chOff x="0" y="4332156"/>
            <a:chExt cx="12292858" cy="2554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grpSp>
        <p:nvGrpSpPr>
          <p:cNvPr id="17" name="组合 30">
            <a:extLst>
              <a:ext uri="{FF2B5EF4-FFF2-40B4-BE49-F238E27FC236}">
                <a16:creationId xmlns:a16="http://schemas.microsoft.com/office/drawing/2014/main" xmlns="" id="{549AA997-42FD-5CD3-3139-6F1D4CCEBE64}"/>
              </a:ext>
            </a:extLst>
          </p:cNvPr>
          <p:cNvGrpSpPr/>
          <p:nvPr/>
        </p:nvGrpSpPr>
        <p:grpSpPr>
          <a:xfrm>
            <a:off x="3778331" y="857268"/>
            <a:ext cx="6399817" cy="4806326"/>
            <a:chOff x="1346200" y="3302000"/>
            <a:chExt cx="2413000" cy="990600"/>
          </a:xfrm>
          <a:effectLst>
            <a:outerShdw blurRad="2540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18" name="圆角矩形 27">
              <a:extLst>
                <a:ext uri="{FF2B5EF4-FFF2-40B4-BE49-F238E27FC236}">
                  <a16:creationId xmlns:a16="http://schemas.microsoft.com/office/drawing/2014/main" xmlns="" id="{BF3B9CED-8F27-DC60-7AF5-BCA8B51E5DAB}"/>
                </a:ext>
              </a:extLst>
            </p:cNvPr>
            <p:cNvSpPr/>
            <p:nvPr/>
          </p:nvSpPr>
          <p:spPr>
            <a:xfrm>
              <a:off x="1346200" y="3302000"/>
              <a:ext cx="2413000" cy="990600"/>
            </a:xfrm>
            <a:prstGeom prst="roundRect">
              <a:avLst>
                <a:gd name="adj" fmla="val 31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思源黑体 CN"/>
                <a:cs typeface="+mn-cs"/>
              </a:endParaRPr>
            </a:p>
          </p:txBody>
        </p:sp>
        <p:sp>
          <p:nvSpPr>
            <p:cNvPr id="19" name="圆角矩形 28">
              <a:extLst>
                <a:ext uri="{FF2B5EF4-FFF2-40B4-BE49-F238E27FC236}">
                  <a16:creationId xmlns:a16="http://schemas.microsoft.com/office/drawing/2014/main" xmlns="" id="{34B500FB-4193-93F4-A4A6-5864E0228B4D}"/>
                </a:ext>
              </a:extLst>
            </p:cNvPr>
            <p:cNvSpPr/>
            <p:nvPr/>
          </p:nvSpPr>
          <p:spPr>
            <a:xfrm>
              <a:off x="1415668" y="3339776"/>
              <a:ext cx="2265869" cy="910464"/>
            </a:xfrm>
            <a:prstGeom prst="roundRect">
              <a:avLst>
                <a:gd name="adj" fmla="val 30295"/>
              </a:avLst>
            </a:prstGeom>
            <a:solidFill>
              <a:schemeClr val="bg1"/>
            </a:solidFill>
            <a:ln w="19050">
              <a:solidFill>
                <a:srgbClr val="F26D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思源黑体 CN"/>
                <a:cs typeface="+mn-cs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149067" y="-365"/>
            <a:ext cx="3042933" cy="2888708"/>
          </a:xfrm>
          <a:prstGeom prst="rect">
            <a:avLst/>
          </a:prstGeom>
        </p:spPr>
      </p:pic>
      <p:pic>
        <p:nvPicPr>
          <p:cNvPr id="16" name="图片 18">
            <a:extLst>
              <a:ext uri="{FF2B5EF4-FFF2-40B4-BE49-F238E27FC236}">
                <a16:creationId xmlns:a16="http://schemas.microsoft.com/office/drawing/2014/main" xmlns="" id="{765A0901-D70B-96AE-979E-C8E259E8B7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435778"/>
            <a:ext cx="5469108" cy="5450601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BB1D8CF-2333-0132-980B-C27423EAB3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2820" y="629690"/>
            <a:ext cx="6761050" cy="537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47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D22B9D22-EA4C-C1D1-C99F-D4F281F88112}"/>
              </a:ext>
            </a:extLst>
          </p:cNvPr>
          <p:cNvSpPr/>
          <p:nvPr/>
        </p:nvSpPr>
        <p:spPr>
          <a:xfrm>
            <a:off x="656493" y="2291254"/>
            <a:ext cx="5383485" cy="4022971"/>
          </a:xfrm>
          <a:prstGeom prst="roundRect">
            <a:avLst/>
          </a:prstGeom>
          <a:solidFill>
            <a:srgbClr val="F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思源黑体 CN"/>
              <a:cs typeface="+mn-cs"/>
            </a:endParaRPr>
          </a:p>
        </p:txBody>
      </p:sp>
      <p:pic>
        <p:nvPicPr>
          <p:cNvPr id="7" name="Picture 6" descr="A collection of honey icons&#10;&#10;Description automatically generated">
            <a:extLst>
              <a:ext uri="{FF2B5EF4-FFF2-40B4-BE49-F238E27FC236}">
                <a16:creationId xmlns:a16="http://schemas.microsoft.com/office/drawing/2014/main" xmlns="" id="{DC6FD03A-7C9C-4C77-D296-D8C579FBAB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97" t="4103" r="427" b="70256"/>
          <a:stretch/>
        </p:blipFill>
        <p:spPr>
          <a:xfrm>
            <a:off x="600471" y="2014285"/>
            <a:ext cx="1204208" cy="1088140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AE17D8F0-6F97-DEBF-CD33-0A2702765A12}"/>
              </a:ext>
            </a:extLst>
          </p:cNvPr>
          <p:cNvSpPr/>
          <p:nvPr/>
        </p:nvSpPr>
        <p:spPr>
          <a:xfrm>
            <a:off x="6586182" y="2326963"/>
            <a:ext cx="5012210" cy="3834184"/>
          </a:xfrm>
          <a:prstGeom prst="roundRect">
            <a:avLst/>
          </a:prstGeom>
          <a:solidFill>
            <a:srgbClr val="FCE7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思源黑体 CN"/>
              <a:cs typeface="+mn-cs"/>
            </a:endParaRPr>
          </a:p>
        </p:txBody>
      </p:sp>
      <p:pic>
        <p:nvPicPr>
          <p:cNvPr id="8" name="Picture 7" descr="A collection of honey icons&#10;&#10;Description automatically generated">
            <a:extLst>
              <a:ext uri="{FF2B5EF4-FFF2-40B4-BE49-F238E27FC236}">
                <a16:creationId xmlns:a16="http://schemas.microsoft.com/office/drawing/2014/main" xmlns="" id="{73CB88D6-FCB1-E45A-95A3-BA99DB0078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8" t="66893" r="25898" b="799"/>
          <a:stretch/>
        </p:blipFill>
        <p:spPr>
          <a:xfrm>
            <a:off x="6188499" y="1862596"/>
            <a:ext cx="1639985" cy="1239829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311AA5FA-CE79-DA44-D4D7-E7467FFD608D}"/>
              </a:ext>
            </a:extLst>
          </p:cNvPr>
          <p:cNvCxnSpPr/>
          <p:nvPr/>
        </p:nvCxnSpPr>
        <p:spPr>
          <a:xfrm>
            <a:off x="6260122" y="1922585"/>
            <a:ext cx="0" cy="4202854"/>
          </a:xfrm>
          <a:prstGeom prst="line">
            <a:avLst/>
          </a:prstGeom>
          <a:ln w="28575">
            <a:solidFill>
              <a:srgbClr val="32A773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6B9C00CF-E45A-C321-928A-2A0BA899744B}"/>
              </a:ext>
            </a:extLst>
          </p:cNvPr>
          <p:cNvGrpSpPr/>
          <p:nvPr/>
        </p:nvGrpSpPr>
        <p:grpSpPr>
          <a:xfrm>
            <a:off x="1031561" y="543774"/>
            <a:ext cx="10319514" cy="1378811"/>
            <a:chOff x="5598766" y="4685655"/>
            <a:chExt cx="6572682" cy="25400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43B083F5-63BB-9478-A73B-DE51C013751B}"/>
                </a:ext>
              </a:extLst>
            </p:cNvPr>
            <p:cNvSpPr/>
            <p:nvPr/>
          </p:nvSpPr>
          <p:spPr>
            <a:xfrm>
              <a:off x="5598766" y="4685655"/>
              <a:ext cx="6572682" cy="2540086"/>
            </a:xfrm>
            <a:prstGeom prst="roundRect">
              <a:avLst>
                <a:gd name="adj" fmla="val 25960"/>
              </a:avLst>
            </a:prstGeom>
            <a:solidFill>
              <a:srgbClr val="E9C8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4E1855E7-90E7-A390-411E-CCD511B28340}"/>
                </a:ext>
              </a:extLst>
            </p:cNvPr>
            <p:cNvSpPr txBox="1"/>
            <p:nvPr/>
          </p:nvSpPr>
          <p:spPr>
            <a:xfrm>
              <a:off x="5859814" y="4899801"/>
              <a:ext cx="5998676" cy="2211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So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sánh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phiên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chợ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vùng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Trung du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và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miền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núi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Bắc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Bộ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với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phiên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chợ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ở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nơi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em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sống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BB4FEC8-A465-A2AA-1176-47CCDF05456B}"/>
              </a:ext>
            </a:extLst>
          </p:cNvPr>
          <p:cNvSpPr txBox="1"/>
          <p:nvPr/>
        </p:nvSpPr>
        <p:spPr>
          <a:xfrm>
            <a:off x="1710037" y="2317595"/>
            <a:ext cx="3860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Phiên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chợ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Vùng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Trung du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miền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núi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Bắc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Bộ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EB7323-F90D-4C8E-C16A-E6F99A573DF5}"/>
              </a:ext>
            </a:extLst>
          </p:cNvPr>
          <p:cNvSpPr txBox="1"/>
          <p:nvPr/>
        </p:nvSpPr>
        <p:spPr>
          <a:xfrm>
            <a:off x="7357487" y="2433331"/>
            <a:ext cx="386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Chợ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nơi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sống</a:t>
            </a:r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6BBB7DF-B9A3-CDD8-F6D5-D7998DBF1762}"/>
              </a:ext>
            </a:extLst>
          </p:cNvPr>
          <p:cNvSpPr/>
          <p:nvPr/>
        </p:nvSpPr>
        <p:spPr>
          <a:xfrm>
            <a:off x="738223" y="3271702"/>
            <a:ext cx="51936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to. 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,…)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060C8FD-5F47-021A-E31D-A97F2AB05824}"/>
              </a:ext>
            </a:extLst>
          </p:cNvPr>
          <p:cNvSpPr/>
          <p:nvPr/>
        </p:nvSpPr>
        <p:spPr>
          <a:xfrm>
            <a:off x="6730797" y="3035355"/>
            <a:ext cx="4804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,…)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85281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E4E2C409-CAD0-7862-4B3C-CFDE7AB8FC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281" y="253778"/>
            <a:ext cx="1304182" cy="155437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6A58155A-7D13-2774-5965-94C064FB532E}"/>
              </a:ext>
            </a:extLst>
          </p:cNvPr>
          <p:cNvGrpSpPr/>
          <p:nvPr/>
        </p:nvGrpSpPr>
        <p:grpSpPr>
          <a:xfrm>
            <a:off x="1739824" y="507902"/>
            <a:ext cx="9716451" cy="2014581"/>
            <a:chOff x="5598766" y="4685655"/>
            <a:chExt cx="6572682" cy="25400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47D1372F-1090-B803-DCBA-B74389284896}"/>
                </a:ext>
              </a:extLst>
            </p:cNvPr>
            <p:cNvSpPr/>
            <p:nvPr/>
          </p:nvSpPr>
          <p:spPr>
            <a:xfrm>
              <a:off x="5598766" y="4685655"/>
              <a:ext cx="6572682" cy="2540086"/>
            </a:xfrm>
            <a:prstGeom prst="roundRect">
              <a:avLst>
                <a:gd name="adj" fmla="val 25960"/>
              </a:avLst>
            </a:prstGeom>
            <a:solidFill>
              <a:srgbClr val="E9C8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8CDCDC3-F7FA-4065-2A53-A469ED4C7EF9}"/>
                </a:ext>
              </a:extLst>
            </p:cNvPr>
            <p:cNvSpPr txBox="1"/>
            <p:nvPr/>
          </p:nvSpPr>
          <p:spPr>
            <a:xfrm>
              <a:off x="5859814" y="4899801"/>
              <a:ext cx="5998676" cy="2211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Vẽ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sơ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đồ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tư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duy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thể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hiện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một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số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nét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văn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hóa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nổi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bật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ở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vùng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Trung du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và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miền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núi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Bắc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Bộ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theo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sơ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đồ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dưới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đây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: </a:t>
              </a:r>
            </a:p>
          </p:txBody>
        </p:sp>
      </p:grpSp>
      <p:pic>
        <p:nvPicPr>
          <p:cNvPr id="35" name="Picture 34" descr="A group of cartoon bees&#10;&#10;Description automatically generated">
            <a:extLst>
              <a:ext uri="{FF2B5EF4-FFF2-40B4-BE49-F238E27FC236}">
                <a16:creationId xmlns:a16="http://schemas.microsoft.com/office/drawing/2014/main" xmlns="" id="{8754EB96-98AC-A362-93AC-57760B648E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28" b="50000"/>
          <a:stretch/>
        </p:blipFill>
        <p:spPr>
          <a:xfrm>
            <a:off x="176898" y="1190908"/>
            <a:ext cx="1369971" cy="1572812"/>
          </a:xfrm>
          <a:prstGeom prst="rect">
            <a:avLst/>
          </a:prstGeom>
        </p:spPr>
      </p:pic>
      <p:pic>
        <p:nvPicPr>
          <p:cNvPr id="45" name="3 Minute Timer with Music for Kids! Countdown Videos HD! (1)">
            <a:hlinkClick r:id="" action="ppaction://media"/>
            <a:extLst>
              <a:ext uri="{FF2B5EF4-FFF2-40B4-BE49-F238E27FC236}">
                <a16:creationId xmlns:a16="http://schemas.microsoft.com/office/drawing/2014/main" xmlns="" id="{1B971949-0E01-C849-22AA-EDBB9DED61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19599" y="5748524"/>
            <a:ext cx="1972401" cy="1109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xmlns="" id="{F1D30F0C-35DD-A87D-3251-43C201413C6A}"/>
              </a:ext>
            </a:extLst>
          </p:cNvPr>
          <p:cNvSpPr/>
          <p:nvPr/>
        </p:nvSpPr>
        <p:spPr>
          <a:xfrm>
            <a:off x="5433848" y="3157922"/>
            <a:ext cx="1891863" cy="1158767"/>
          </a:xfrm>
          <a:prstGeom prst="ellipse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06F89DFA-8748-50AD-2F7C-FBBBB0DA61D0}"/>
              </a:ext>
            </a:extLst>
          </p:cNvPr>
          <p:cNvSpPr/>
          <p:nvPr/>
        </p:nvSpPr>
        <p:spPr>
          <a:xfrm>
            <a:off x="2833851" y="3231930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5B68A6F1-F0D5-D81D-8E61-F8A539F95C25}"/>
              </a:ext>
            </a:extLst>
          </p:cNvPr>
          <p:cNvSpPr/>
          <p:nvPr/>
        </p:nvSpPr>
        <p:spPr>
          <a:xfrm>
            <a:off x="7907324" y="3213101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5623730C-4869-0C77-DCE7-19AF3FD98822}"/>
              </a:ext>
            </a:extLst>
          </p:cNvPr>
          <p:cNvSpPr/>
          <p:nvPr/>
        </p:nvSpPr>
        <p:spPr>
          <a:xfrm>
            <a:off x="567660" y="2821592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A3637736-7880-7B62-7ED9-7528551EC2DE}"/>
              </a:ext>
            </a:extLst>
          </p:cNvPr>
          <p:cNvSpPr/>
          <p:nvPr/>
        </p:nvSpPr>
        <p:spPr>
          <a:xfrm>
            <a:off x="569406" y="4618685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3F415CFF-40D4-7002-BA06-88FD426FA91A}"/>
              </a:ext>
            </a:extLst>
          </p:cNvPr>
          <p:cNvSpPr/>
          <p:nvPr/>
        </p:nvSpPr>
        <p:spPr>
          <a:xfrm>
            <a:off x="9990084" y="2671817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16997DF9-21F7-211F-CCA5-860B803FA5E0}"/>
              </a:ext>
            </a:extLst>
          </p:cNvPr>
          <p:cNvSpPr/>
          <p:nvPr/>
        </p:nvSpPr>
        <p:spPr>
          <a:xfrm>
            <a:off x="10016360" y="4363374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4F6EBBAE-D0C0-BB4B-2847-F0625BA1E6EB}"/>
              </a:ext>
            </a:extLst>
          </p:cNvPr>
          <p:cNvSpPr/>
          <p:nvPr/>
        </p:nvSpPr>
        <p:spPr>
          <a:xfrm>
            <a:off x="2917933" y="4981466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221206E2-567E-A7DB-F54A-3A680D1C1F7B}"/>
              </a:ext>
            </a:extLst>
          </p:cNvPr>
          <p:cNvSpPr/>
          <p:nvPr/>
        </p:nvSpPr>
        <p:spPr>
          <a:xfrm>
            <a:off x="5580994" y="4929356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87557134-C328-DF8B-5BFC-406329957CDC}"/>
              </a:ext>
            </a:extLst>
          </p:cNvPr>
          <p:cNvSpPr/>
          <p:nvPr/>
        </p:nvSpPr>
        <p:spPr>
          <a:xfrm>
            <a:off x="7970126" y="4929356"/>
            <a:ext cx="1744717" cy="1048407"/>
          </a:xfrm>
          <a:prstGeom prst="roundRect">
            <a:avLst/>
          </a:prstGeom>
          <a:solidFill>
            <a:srgbClr val="FFC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424AEF78-1D85-0707-D247-D13256F0AF12}"/>
              </a:ext>
            </a:extLst>
          </p:cNvPr>
          <p:cNvCxnSpPr>
            <a:cxnSpLocks/>
          </p:cNvCxnSpPr>
          <p:nvPr/>
        </p:nvCxnSpPr>
        <p:spPr>
          <a:xfrm flipV="1">
            <a:off x="4578568" y="3746719"/>
            <a:ext cx="855280" cy="18828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0D88ABF-715C-6F8F-9EE7-7AFAFF5AD2E3}"/>
              </a:ext>
            </a:extLst>
          </p:cNvPr>
          <p:cNvCxnSpPr/>
          <p:nvPr/>
        </p:nvCxnSpPr>
        <p:spPr>
          <a:xfrm flipV="1">
            <a:off x="7272399" y="3756133"/>
            <a:ext cx="855280" cy="18828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1B732135-C814-2D31-D27D-5038345EAD74}"/>
              </a:ext>
            </a:extLst>
          </p:cNvPr>
          <p:cNvCxnSpPr>
            <a:cxnSpLocks/>
          </p:cNvCxnSpPr>
          <p:nvPr/>
        </p:nvCxnSpPr>
        <p:spPr>
          <a:xfrm flipV="1">
            <a:off x="2017291" y="3526511"/>
            <a:ext cx="855280" cy="18828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593E89CE-1632-32B1-092E-A0521528A5DA}"/>
              </a:ext>
            </a:extLst>
          </p:cNvPr>
          <p:cNvCxnSpPr>
            <a:cxnSpLocks/>
          </p:cNvCxnSpPr>
          <p:nvPr/>
        </p:nvCxnSpPr>
        <p:spPr>
          <a:xfrm flipV="1">
            <a:off x="2226936" y="3545339"/>
            <a:ext cx="632218" cy="1339465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A17E8178-5ACE-3C77-A29F-AB1C2083B396}"/>
              </a:ext>
            </a:extLst>
          </p:cNvPr>
          <p:cNvCxnSpPr>
            <a:cxnSpLocks/>
          </p:cNvCxnSpPr>
          <p:nvPr/>
        </p:nvCxnSpPr>
        <p:spPr>
          <a:xfrm flipH="1" flipV="1">
            <a:off x="6415340" y="3765547"/>
            <a:ext cx="29936" cy="1258145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5168E07D-2733-F81E-199A-5E1324839F27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4662650" y="5505669"/>
            <a:ext cx="1044467" cy="1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A85837CF-060B-A732-E451-C7E6E965DC2D}"/>
              </a:ext>
            </a:extLst>
          </p:cNvPr>
          <p:cNvCxnSpPr>
            <a:cxnSpLocks/>
          </p:cNvCxnSpPr>
          <p:nvPr/>
        </p:nvCxnSpPr>
        <p:spPr>
          <a:xfrm flipH="1">
            <a:off x="7242596" y="5495158"/>
            <a:ext cx="1044467" cy="1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AFE36FDD-29E8-2CE0-C8B2-64556F4A6E2E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9652041" y="3196021"/>
            <a:ext cx="338043" cy="520484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44F58FAC-0D58-A5D3-9B45-349BA6A56A5F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9652041" y="3737305"/>
            <a:ext cx="364319" cy="1150273"/>
          </a:xfrm>
          <a:prstGeom prst="line">
            <a:avLst/>
          </a:prstGeom>
          <a:ln w="50800">
            <a:solidFill>
              <a:srgbClr val="FFC87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BAF2215-435F-E151-47B1-4B7631ECB7A5}"/>
              </a:ext>
            </a:extLst>
          </p:cNvPr>
          <p:cNvSpPr txBox="1"/>
          <p:nvPr/>
        </p:nvSpPr>
        <p:spPr>
          <a:xfrm>
            <a:off x="5562039" y="3277673"/>
            <a:ext cx="178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Nét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nổi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bật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6EBAA66-787B-4B20-47B1-0EF89D61785F}"/>
              </a:ext>
            </a:extLst>
          </p:cNvPr>
          <p:cNvSpPr txBox="1"/>
          <p:nvPr/>
        </p:nvSpPr>
        <p:spPr>
          <a:xfrm>
            <a:off x="2945426" y="3359462"/>
            <a:ext cx="178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Chợ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phiên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vùng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cao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B30719A4-779C-E009-2967-016BD5651A3B}"/>
              </a:ext>
            </a:extLst>
          </p:cNvPr>
          <p:cNvSpPr txBox="1"/>
          <p:nvPr/>
        </p:nvSpPr>
        <p:spPr>
          <a:xfrm>
            <a:off x="8262736" y="3441904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Lễ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DC1EBAD-96F1-46EB-717F-015534848587}"/>
              </a:ext>
            </a:extLst>
          </p:cNvPr>
          <p:cNvSpPr txBox="1"/>
          <p:nvPr/>
        </p:nvSpPr>
        <p:spPr>
          <a:xfrm>
            <a:off x="5773912" y="4981466"/>
            <a:ext cx="178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Hát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múa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DD47DDE-1A99-C586-9B02-C0488834F906}"/>
              </a:ext>
            </a:extLst>
          </p:cNvPr>
          <p:cNvSpPr txBox="1"/>
          <p:nvPr/>
        </p:nvSpPr>
        <p:spPr>
          <a:xfrm>
            <a:off x="10102313" y="285695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Lồng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Tồng</a:t>
            </a:r>
            <a:endParaRPr lang="vi-VN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022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3" fill="hold" display="0">
                  <p:stCondLst>
                    <p:cond delay="indefinite"/>
                  </p:stCondLst>
                </p:cTn>
                <p:tgtEl>
                  <p:spTgt spid="45"/>
                </p:tgtEl>
              </p:cMediaNode>
            </p:video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3" grpId="0"/>
      <p:bldP spid="34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4630318"/>
            <a:ext cx="12192000" cy="2256061"/>
            <a:chOff x="0" y="4332156"/>
            <a:chExt cx="12292858" cy="2554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07977"/>
            <a:ext cx="3042933" cy="28887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"/>
          <a:stretch/>
        </p:blipFill>
        <p:spPr>
          <a:xfrm>
            <a:off x="9362840" y="0"/>
            <a:ext cx="2829160" cy="2141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4685" y="-31022"/>
            <a:ext cx="9542602" cy="66652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362" y="2662353"/>
            <a:ext cx="4536816" cy="4536816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8724">
            <a:off x="-595948" y="2680294"/>
            <a:ext cx="4407540" cy="4407540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AB35033-D435-07FE-D431-9159EC6ADF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60098" y="1917136"/>
            <a:ext cx="8071804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05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3"/>
          <a:stretch/>
        </p:blipFill>
        <p:spPr>
          <a:xfrm>
            <a:off x="-17527" y="62892"/>
            <a:ext cx="4069174" cy="29851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4630318"/>
            <a:ext cx="12192000" cy="2256061"/>
            <a:chOff x="0" y="4332156"/>
            <a:chExt cx="12292858" cy="2554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3D0D61E-254A-CE8C-0175-D42E7CFBF32D}"/>
              </a:ext>
            </a:extLst>
          </p:cNvPr>
          <p:cNvGrpSpPr/>
          <p:nvPr/>
        </p:nvGrpSpPr>
        <p:grpSpPr>
          <a:xfrm>
            <a:off x="3657119" y="743479"/>
            <a:ext cx="6614733" cy="5371042"/>
            <a:chOff x="3657119" y="743479"/>
            <a:chExt cx="6614733" cy="5371042"/>
          </a:xfrm>
        </p:grpSpPr>
        <p:grpSp>
          <p:nvGrpSpPr>
            <p:cNvPr id="17" name="组合 30">
              <a:extLst>
                <a:ext uri="{FF2B5EF4-FFF2-40B4-BE49-F238E27FC236}">
                  <a16:creationId xmlns:a16="http://schemas.microsoft.com/office/drawing/2014/main" xmlns="" id="{549AA997-42FD-5CD3-3139-6F1D4CCEBE64}"/>
                </a:ext>
              </a:extLst>
            </p:cNvPr>
            <p:cNvGrpSpPr/>
            <p:nvPr/>
          </p:nvGrpSpPr>
          <p:grpSpPr>
            <a:xfrm>
              <a:off x="3784343" y="931732"/>
              <a:ext cx="6399817" cy="4806326"/>
              <a:chOff x="1346200" y="3302000"/>
              <a:chExt cx="2413000" cy="990600"/>
            </a:xfrm>
            <a:effectLst>
              <a:outerShdw blurRad="254000" sx="102000" sy="102000" algn="ctr" rotWithShape="0">
                <a:prstClr val="black">
                  <a:alpha val="25000"/>
                </a:prstClr>
              </a:outerShdw>
            </a:effectLst>
          </p:grpSpPr>
          <p:sp>
            <p:nvSpPr>
              <p:cNvPr id="18" name="圆角矩形 27">
                <a:extLst>
                  <a:ext uri="{FF2B5EF4-FFF2-40B4-BE49-F238E27FC236}">
                    <a16:creationId xmlns:a16="http://schemas.microsoft.com/office/drawing/2014/main" xmlns="" id="{BF3B9CED-8F27-DC60-7AF5-BCA8B51E5DAB}"/>
                  </a:ext>
                </a:extLst>
              </p:cNvPr>
              <p:cNvSpPr/>
              <p:nvPr/>
            </p:nvSpPr>
            <p:spPr>
              <a:xfrm>
                <a:off x="1346200" y="3302000"/>
                <a:ext cx="2413000" cy="990600"/>
              </a:xfrm>
              <a:prstGeom prst="roundRect">
                <a:avLst>
                  <a:gd name="adj" fmla="val 3138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CN"/>
                  <a:cs typeface="+mn-cs"/>
                </a:endParaRPr>
              </a:p>
            </p:txBody>
          </p:sp>
          <p:sp>
            <p:nvSpPr>
              <p:cNvPr id="19" name="圆角矩形 28">
                <a:extLst>
                  <a:ext uri="{FF2B5EF4-FFF2-40B4-BE49-F238E27FC236}">
                    <a16:creationId xmlns:a16="http://schemas.microsoft.com/office/drawing/2014/main" xmlns="" id="{34B500FB-4193-93F4-A4A6-5864E0228B4D}"/>
                  </a:ext>
                </a:extLst>
              </p:cNvPr>
              <p:cNvSpPr/>
              <p:nvPr/>
            </p:nvSpPr>
            <p:spPr>
              <a:xfrm>
                <a:off x="1415668" y="3339776"/>
                <a:ext cx="2265869" cy="910464"/>
              </a:xfrm>
              <a:prstGeom prst="roundRect">
                <a:avLst>
                  <a:gd name="adj" fmla="val 30295"/>
                </a:avLst>
              </a:prstGeom>
              <a:solidFill>
                <a:schemeClr val="bg1"/>
              </a:solidFill>
              <a:ln w="19050">
                <a:solidFill>
                  <a:srgbClr val="F26D1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CN"/>
                  <a:cs typeface="+mn-cs"/>
                </a:endParaRP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207C228D-21A5-1960-B5C4-4D87ABA7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57119" y="743479"/>
              <a:ext cx="6614733" cy="5371042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149067" y="-365"/>
            <a:ext cx="3042933" cy="2888708"/>
          </a:xfrm>
          <a:prstGeom prst="rect">
            <a:avLst/>
          </a:prstGeom>
        </p:spPr>
      </p:pic>
      <p:pic>
        <p:nvPicPr>
          <p:cNvPr id="15" name="图片 18">
            <a:extLst>
              <a:ext uri="{FF2B5EF4-FFF2-40B4-BE49-F238E27FC236}">
                <a16:creationId xmlns:a16="http://schemas.microsoft.com/office/drawing/2014/main" xmlns="" id="{26A3F4C8-03D9-2EDE-028E-78ACF348701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1564" y="1435778"/>
            <a:ext cx="5469108" cy="5450601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361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859" y="5048907"/>
            <a:ext cx="12192000" cy="2256061"/>
            <a:chOff x="0" y="4332156"/>
            <a:chExt cx="12292858" cy="2554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07977"/>
            <a:ext cx="3042933" cy="28887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2"/>
          <a:stretch/>
        </p:blipFill>
        <p:spPr>
          <a:xfrm>
            <a:off x="9380699" y="0"/>
            <a:ext cx="2829160" cy="21414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1905" y="-43137"/>
            <a:ext cx="9542602" cy="66652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024" y="2698078"/>
            <a:ext cx="4536816" cy="4536816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8724">
            <a:off x="-716278" y="2692300"/>
            <a:ext cx="4407540" cy="4407540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C1161C3-CD43-B756-AA4E-63E6669993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9683" y="1255393"/>
            <a:ext cx="7492633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2D981D9C-5363-15D9-F1EB-CFF91B751738}"/>
              </a:ext>
            </a:extLst>
          </p:cNvPr>
          <p:cNvSpPr/>
          <p:nvPr/>
        </p:nvSpPr>
        <p:spPr>
          <a:xfrm>
            <a:off x="964106" y="698721"/>
            <a:ext cx="9853510" cy="1452717"/>
          </a:xfrm>
          <a:prstGeom prst="roundRect">
            <a:avLst>
              <a:gd name="adj" fmla="val 31772"/>
            </a:avLst>
          </a:prstGeom>
          <a:solidFill>
            <a:srgbClr val="E9C8E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6C7DF1-E53E-771D-0C63-130BB04A3929}"/>
              </a:ext>
            </a:extLst>
          </p:cNvPr>
          <p:cNvSpPr txBox="1"/>
          <p:nvPr/>
        </p:nvSpPr>
        <p:spPr>
          <a:xfrm>
            <a:off x="1279790" y="496690"/>
            <a:ext cx="9275068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xướng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âm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dân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Tày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Nùng</a:t>
            </a:r>
            <a:r>
              <a:rPr lang="en-US" sz="36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group of people playing instruments&#10;&#10;Description automatically generated">
            <a:extLst>
              <a:ext uri="{FF2B5EF4-FFF2-40B4-BE49-F238E27FC236}">
                <a16:creationId xmlns:a16="http://schemas.microsoft.com/office/drawing/2014/main" xmlns="" id="{52DD2266-B9FE-5248-1D57-6E836FA49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16" y="2371387"/>
            <a:ext cx="5384253" cy="35874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9E8A8BE-525C-FE58-6D90-103499A5FD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850" b="72850" l="10000" r="90000">
                        <a14:foregroundMark x1="21100" y1="37600" x2="29500" y2="37350"/>
                        <a14:foregroundMark x1="27450" y1="30200" x2="32850" y2="29200"/>
                        <a14:foregroundMark x1="33350" y1="28400" x2="55550" y2="30450"/>
                        <a14:foregroundMark x1="25950" y1="65950" x2="72950" y2="71050"/>
                        <a14:foregroundMark x1="71150" y1="64150" x2="79600" y2="65450"/>
                        <a14:foregroundMark x1="54300" y1="28400" x2="68800" y2="31050"/>
                        <a14:foregroundMark x1="68800" y1="31050" x2="73450" y2="34550"/>
                        <a14:foregroundMark x1="66550" y1="28650" x2="73150" y2="31200"/>
                        <a14:foregroundMark x1="73150" y1="31200" x2="73700" y2="31200"/>
                        <a14:foregroundMark x1="25700" y1="29700" x2="36150" y2="29200"/>
                        <a14:foregroundMark x1="26950" y1="64150" x2="30850" y2="71050"/>
                        <a14:foregroundMark x1="30850" y1="71050" x2="45250" y2="70550"/>
                        <a14:foregroundMark x1="45250" y1="70550" x2="57950" y2="71550"/>
                        <a14:foregroundMark x1="57950" y1="71550" x2="74100" y2="69900"/>
                        <a14:foregroundMark x1="74100" y1="69900" x2="74200" y2="70050"/>
                        <a14:foregroundMark x1="27450" y1="61600" x2="27400" y2="71100"/>
                        <a14:foregroundMark x1="27400" y1="71100" x2="35000" y2="71850"/>
                        <a14:foregroundMark x1="35000" y1="71850" x2="37450" y2="70550"/>
                        <a14:foregroundMark x1="68600" y1="29950" x2="47200" y2="28050"/>
                        <a14:foregroundMark x1="47200" y1="28050" x2="71000" y2="30450"/>
                        <a14:foregroundMark x1="71000" y1="30450" x2="72450" y2="45800"/>
                        <a14:foregroundMark x1="71150" y1="51900" x2="73100" y2="61450"/>
                        <a14:foregroundMark x1="73100" y1="61450" x2="77550" y2="60850"/>
                        <a14:foregroundMark x1="77050" y1="62150" x2="81900" y2="69550"/>
                        <a14:foregroundMark x1="75750" y1="67500" x2="67000" y2="71400"/>
                        <a14:foregroundMark x1="67000" y1="71400" x2="33700" y2="70250"/>
                        <a14:foregroundMark x1="33700" y1="70250" x2="44350" y2="66000"/>
                        <a14:foregroundMark x1="44350" y1="66000" x2="74700" y2="67100"/>
                        <a14:foregroundMark x1="74700" y1="67100" x2="70500" y2="34850"/>
                        <a14:foregroundMark x1="70500" y1="34850" x2="68100" y2="29200"/>
                        <a14:foregroundMark x1="71150" y1="28900" x2="74500" y2="29700"/>
                        <a14:foregroundMark x1="71650" y1="27900" x2="71150" y2="34550"/>
                        <a14:foregroundMark x1="71150" y1="34550" x2="71150" y2="34550"/>
                        <a14:foregroundMark x1="73700" y1="30700" x2="72950" y2="36050"/>
                        <a14:foregroundMark x1="26700" y1="66450" x2="27200" y2="70550"/>
                        <a14:foregroundMark x1="26700" y1="67000" x2="26950" y2="61100"/>
                        <a14:foregroundMark x1="24650" y1="29450" x2="37750" y2="28400"/>
                        <a14:foregroundMark x1="37750" y1="28400" x2="65200" y2="29400"/>
                        <a14:foregroundMark x1="65200" y1="29400" x2="69350" y2="28650"/>
                        <a14:foregroundMark x1="26700" y1="65200" x2="26950" y2="65950"/>
                        <a14:foregroundMark x1="25450" y1="67750" x2="25450" y2="67750"/>
                        <a14:foregroundMark x1="26700" y1="65450" x2="26700" y2="72850"/>
                        <a14:foregroundMark x1="26700" y1="65950" x2="39950" y2="70850"/>
                        <a14:foregroundMark x1="39950" y1="70850" x2="52150" y2="70800"/>
                        <a14:foregroundMark x1="52150" y1="70800" x2="59900" y2="71300"/>
                        <a14:foregroundMark x1="26200" y1="66450" x2="26950" y2="70800"/>
                        <a14:foregroundMark x1="25950" y1="68750" x2="29000" y2="65950"/>
                        <a14:foregroundMark x1="26450" y1="69300" x2="26700" y2="71850"/>
                        <a14:foregroundMark x1="26950" y1="68750" x2="26700" y2="72100"/>
                        <a14:backgroundMark x1="75250" y1="25600" x2="83350" y2="33100"/>
                        <a14:backgroundMark x1="83350" y1="33100" x2="89600" y2="43400"/>
                        <a14:backgroundMark x1="89600" y1="43400" x2="90550" y2="49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592" b="23566"/>
          <a:stretch/>
        </p:blipFill>
        <p:spPr>
          <a:xfrm>
            <a:off x="6096000" y="2561742"/>
            <a:ext cx="5358416" cy="27243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47C5CD-3DA1-E346-E8C8-5006B1144096}"/>
              </a:ext>
            </a:extLst>
          </p:cNvPr>
          <p:cNvSpPr txBox="1"/>
          <p:nvPr/>
        </p:nvSpPr>
        <p:spPr>
          <a:xfrm>
            <a:off x="7556938" y="3223493"/>
            <a:ext cx="3502417" cy="1103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0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Hát</a:t>
            </a:r>
            <a:r>
              <a:rPr lang="en-US" sz="5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then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1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2D981D9C-5363-15D9-F1EB-CFF91B751738}"/>
              </a:ext>
            </a:extLst>
          </p:cNvPr>
          <p:cNvSpPr/>
          <p:nvPr/>
        </p:nvSpPr>
        <p:spPr>
          <a:xfrm>
            <a:off x="964106" y="698722"/>
            <a:ext cx="9853510" cy="873196"/>
          </a:xfrm>
          <a:prstGeom prst="roundRect">
            <a:avLst>
              <a:gd name="adj" fmla="val 31772"/>
            </a:avLst>
          </a:prstGeom>
          <a:solidFill>
            <a:srgbClr val="F9F5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6C7DF1-E53E-771D-0C63-130BB04A3929}"/>
              </a:ext>
            </a:extLst>
          </p:cNvPr>
          <p:cNvSpPr txBox="1"/>
          <p:nvPr/>
        </p:nvSpPr>
        <p:spPr>
          <a:xfrm>
            <a:off x="1279790" y="496690"/>
            <a:ext cx="9275068" cy="820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múa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lễ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hội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Gầu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9E8A8BE-525C-FE58-6D90-103499A5FD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50" b="72850" l="10000" r="90000">
                        <a14:foregroundMark x1="21100" y1="37600" x2="29500" y2="37350"/>
                        <a14:foregroundMark x1="27450" y1="30200" x2="32850" y2="29200"/>
                        <a14:foregroundMark x1="33350" y1="28400" x2="55550" y2="30450"/>
                        <a14:foregroundMark x1="25950" y1="65950" x2="72950" y2="71050"/>
                        <a14:foregroundMark x1="71150" y1="64150" x2="79600" y2="65450"/>
                        <a14:foregroundMark x1="54300" y1="28400" x2="68800" y2="31050"/>
                        <a14:foregroundMark x1="68800" y1="31050" x2="73450" y2="34550"/>
                        <a14:foregroundMark x1="66550" y1="28650" x2="73150" y2="31200"/>
                        <a14:foregroundMark x1="73150" y1="31200" x2="73700" y2="31200"/>
                        <a14:foregroundMark x1="25700" y1="29700" x2="36150" y2="29200"/>
                        <a14:foregroundMark x1="26950" y1="64150" x2="30850" y2="71050"/>
                        <a14:foregroundMark x1="30850" y1="71050" x2="45250" y2="70550"/>
                        <a14:foregroundMark x1="45250" y1="70550" x2="57950" y2="71550"/>
                        <a14:foregroundMark x1="57950" y1="71550" x2="74100" y2="69900"/>
                        <a14:foregroundMark x1="74100" y1="69900" x2="74200" y2="70050"/>
                        <a14:foregroundMark x1="27450" y1="61600" x2="27400" y2="71100"/>
                        <a14:foregroundMark x1="27400" y1="71100" x2="35000" y2="71850"/>
                        <a14:foregroundMark x1="35000" y1="71850" x2="37450" y2="70550"/>
                        <a14:foregroundMark x1="68600" y1="29950" x2="47200" y2="28050"/>
                        <a14:foregroundMark x1="47200" y1="28050" x2="71000" y2="30450"/>
                        <a14:foregroundMark x1="71000" y1="30450" x2="72450" y2="45800"/>
                        <a14:foregroundMark x1="71150" y1="51900" x2="73100" y2="61450"/>
                        <a14:foregroundMark x1="73100" y1="61450" x2="77550" y2="60850"/>
                        <a14:foregroundMark x1="77050" y1="62150" x2="81900" y2="69550"/>
                        <a14:foregroundMark x1="75750" y1="67500" x2="67000" y2="71400"/>
                        <a14:foregroundMark x1="67000" y1="71400" x2="33700" y2="70250"/>
                        <a14:foregroundMark x1="33700" y1="70250" x2="44350" y2="66000"/>
                        <a14:foregroundMark x1="44350" y1="66000" x2="74700" y2="67100"/>
                        <a14:foregroundMark x1="74700" y1="67100" x2="70500" y2="34850"/>
                        <a14:foregroundMark x1="70500" y1="34850" x2="68100" y2="29200"/>
                        <a14:foregroundMark x1="71150" y1="28900" x2="74500" y2="29700"/>
                        <a14:foregroundMark x1="71650" y1="27900" x2="71150" y2="34550"/>
                        <a14:foregroundMark x1="71150" y1="34550" x2="71150" y2="34550"/>
                        <a14:foregroundMark x1="73700" y1="30700" x2="72950" y2="36050"/>
                        <a14:foregroundMark x1="26700" y1="66450" x2="27200" y2="70550"/>
                        <a14:foregroundMark x1="26700" y1="67000" x2="26950" y2="61100"/>
                        <a14:foregroundMark x1="24650" y1="29450" x2="37750" y2="28400"/>
                        <a14:foregroundMark x1="37750" y1="28400" x2="65200" y2="29400"/>
                        <a14:foregroundMark x1="65200" y1="29400" x2="69350" y2="28650"/>
                        <a14:foregroundMark x1="26700" y1="65200" x2="26950" y2="65950"/>
                        <a14:foregroundMark x1="25450" y1="67750" x2="25450" y2="67750"/>
                        <a14:foregroundMark x1="26700" y1="65450" x2="26700" y2="72850"/>
                        <a14:foregroundMark x1="26700" y1="65950" x2="39950" y2="70850"/>
                        <a14:foregroundMark x1="39950" y1="70850" x2="52150" y2="70800"/>
                        <a14:foregroundMark x1="52150" y1="70800" x2="59900" y2="71300"/>
                        <a14:foregroundMark x1="26200" y1="66450" x2="26950" y2="70800"/>
                        <a14:foregroundMark x1="25950" y1="68750" x2="29000" y2="65950"/>
                        <a14:foregroundMark x1="26450" y1="69300" x2="26700" y2="71850"/>
                        <a14:foregroundMark x1="26950" y1="68750" x2="26700" y2="72100"/>
                        <a14:backgroundMark x1="75250" y1="25600" x2="83350" y2="33100"/>
                        <a14:backgroundMark x1="83350" y1="33100" x2="89600" y2="43400"/>
                        <a14:backgroundMark x1="89600" y1="43400" x2="90550" y2="49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592" b="23566"/>
          <a:stretch/>
        </p:blipFill>
        <p:spPr>
          <a:xfrm>
            <a:off x="7399283" y="2298983"/>
            <a:ext cx="5358416" cy="27243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D47C5CD-3DA1-E346-E8C8-5006B1144096}"/>
              </a:ext>
            </a:extLst>
          </p:cNvPr>
          <p:cNvSpPr txBox="1"/>
          <p:nvPr/>
        </p:nvSpPr>
        <p:spPr>
          <a:xfrm>
            <a:off x="8565931" y="2877118"/>
            <a:ext cx="3502417" cy="1103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Múa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khèn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Khen Dancing of Hmong people in Ha Giang - Múa khèn người Mông (Hà Giang)">
            <a:hlinkClick r:id="" action="ppaction://media"/>
            <a:extLst>
              <a:ext uri="{FF2B5EF4-FFF2-40B4-BE49-F238E27FC236}">
                <a16:creationId xmlns:a16="http://schemas.microsoft.com/office/drawing/2014/main" xmlns="" id="{14261C96-F4A5-5C68-BC6F-9BC5C7D3D02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961" end="171617.411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492" y="1773950"/>
            <a:ext cx="7297025" cy="435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3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151D8BA-4073-1A47-BD9B-1DBC89A088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343" y="5003074"/>
            <a:ext cx="3647391" cy="20942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7A3731BC-074E-6344-97B9-A90B843B4F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1925"/>
            <a:ext cx="1808161" cy="1808161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30105C85-E19C-CE41-9141-B7E012274E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5984" y="1626236"/>
            <a:ext cx="556451" cy="556451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C9AE972C-DD2B-A644-9C25-9A11AB21F0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9505" y="471218"/>
            <a:ext cx="407044" cy="4070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C9AA456-D2BE-5B1E-601E-8F730080D2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625" y="987687"/>
            <a:ext cx="5256319" cy="12770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96207" y="1960012"/>
            <a:ext cx="9773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Mô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tả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đặc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phiên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chợ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vùng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cao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vùng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du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miền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núi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Bắc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Bộ</a:t>
            </a:r>
            <a:endParaRPr lang="en-US" sz="4000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Trân</a:t>
            </a:r>
            <a:r>
              <a:rPr lang="en-US" sz="4000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văn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hoá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truyền</a:t>
            </a:r>
            <a:r>
              <a:rPr lang="en-US" sz="40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thống</a:t>
            </a:r>
            <a:endParaRPr lang="en-US" sz="40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76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3"/>
          <a:stretch/>
        </p:blipFill>
        <p:spPr>
          <a:xfrm>
            <a:off x="-17527" y="62892"/>
            <a:ext cx="4069174" cy="29851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4630318"/>
            <a:ext cx="12192000" cy="2256061"/>
            <a:chOff x="0" y="4332156"/>
            <a:chExt cx="12292858" cy="2554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332156"/>
              <a:ext cx="6196858" cy="25542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96858" y="4332156"/>
              <a:ext cx="6096000" cy="2554224"/>
            </a:xfrm>
            <a:prstGeom prst="rect">
              <a:avLst/>
            </a:prstGeom>
          </p:spPr>
        </p:pic>
      </p:grpSp>
      <p:pic>
        <p:nvPicPr>
          <p:cNvPr id="23" name="图片 17">
            <a:extLst>
              <a:ext uri="{FF2B5EF4-FFF2-40B4-BE49-F238E27FC236}">
                <a16:creationId xmlns:a16="http://schemas.microsoft.com/office/drawing/2014/main" xmlns="" id="{A59043D8-F076-A576-682A-D45109871A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8724">
            <a:off x="-276837" y="1706594"/>
            <a:ext cx="5322705" cy="532270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DE68DBC-C2BA-2704-B1F9-51BF6CFAE201}"/>
              </a:ext>
            </a:extLst>
          </p:cNvPr>
          <p:cNvGrpSpPr/>
          <p:nvPr/>
        </p:nvGrpSpPr>
        <p:grpSpPr>
          <a:xfrm>
            <a:off x="3392956" y="597409"/>
            <a:ext cx="7084166" cy="5371042"/>
            <a:chOff x="3681841" y="699620"/>
            <a:chExt cx="7084166" cy="5371042"/>
          </a:xfrm>
        </p:grpSpPr>
        <p:grpSp>
          <p:nvGrpSpPr>
            <p:cNvPr id="17" name="组合 30">
              <a:extLst>
                <a:ext uri="{FF2B5EF4-FFF2-40B4-BE49-F238E27FC236}">
                  <a16:creationId xmlns:a16="http://schemas.microsoft.com/office/drawing/2014/main" xmlns="" id="{549AA997-42FD-5CD3-3139-6F1D4CCEBE64}"/>
                </a:ext>
              </a:extLst>
            </p:cNvPr>
            <p:cNvGrpSpPr/>
            <p:nvPr/>
          </p:nvGrpSpPr>
          <p:grpSpPr>
            <a:xfrm>
              <a:off x="3778331" y="857268"/>
              <a:ext cx="6399817" cy="4806326"/>
              <a:chOff x="1346200" y="3302000"/>
              <a:chExt cx="2413000" cy="990600"/>
            </a:xfrm>
            <a:effectLst>
              <a:outerShdw blurRad="254000" sx="102000" sy="102000" algn="ctr" rotWithShape="0">
                <a:prstClr val="black">
                  <a:alpha val="25000"/>
                </a:prstClr>
              </a:outerShdw>
            </a:effectLst>
          </p:grpSpPr>
          <p:sp>
            <p:nvSpPr>
              <p:cNvPr id="18" name="圆角矩形 27">
                <a:extLst>
                  <a:ext uri="{FF2B5EF4-FFF2-40B4-BE49-F238E27FC236}">
                    <a16:creationId xmlns:a16="http://schemas.microsoft.com/office/drawing/2014/main" xmlns="" id="{BF3B9CED-8F27-DC60-7AF5-BCA8B51E5DAB}"/>
                  </a:ext>
                </a:extLst>
              </p:cNvPr>
              <p:cNvSpPr/>
              <p:nvPr/>
            </p:nvSpPr>
            <p:spPr>
              <a:xfrm>
                <a:off x="1346200" y="3302000"/>
                <a:ext cx="2413000" cy="990600"/>
              </a:xfrm>
              <a:prstGeom prst="roundRect">
                <a:avLst>
                  <a:gd name="adj" fmla="val 3138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CN"/>
                  <a:cs typeface="+mn-cs"/>
                </a:endParaRPr>
              </a:p>
            </p:txBody>
          </p:sp>
          <p:sp>
            <p:nvSpPr>
              <p:cNvPr id="19" name="圆角矩形 28">
                <a:extLst>
                  <a:ext uri="{FF2B5EF4-FFF2-40B4-BE49-F238E27FC236}">
                    <a16:creationId xmlns:a16="http://schemas.microsoft.com/office/drawing/2014/main" xmlns="" id="{34B500FB-4193-93F4-A4A6-5864E0228B4D}"/>
                  </a:ext>
                </a:extLst>
              </p:cNvPr>
              <p:cNvSpPr/>
              <p:nvPr/>
            </p:nvSpPr>
            <p:spPr>
              <a:xfrm>
                <a:off x="1415668" y="3339776"/>
                <a:ext cx="2265869" cy="910464"/>
              </a:xfrm>
              <a:prstGeom prst="roundRect">
                <a:avLst>
                  <a:gd name="adj" fmla="val 30295"/>
                </a:avLst>
              </a:prstGeom>
              <a:solidFill>
                <a:schemeClr val="bg1"/>
              </a:solidFill>
              <a:ln w="19050">
                <a:solidFill>
                  <a:srgbClr val="F26D1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思源黑体 CN"/>
                  <a:cs typeface="+mn-cs"/>
                </a:endParaRP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F2AE9BA5-5CA4-5469-1ACF-815285B64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81841" y="699620"/>
              <a:ext cx="7084166" cy="5371042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149067" y="-365"/>
            <a:ext cx="3042933" cy="28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8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in a market&#10;&#10;Description automatically generated">
            <a:extLst>
              <a:ext uri="{FF2B5EF4-FFF2-40B4-BE49-F238E27FC236}">
                <a16:creationId xmlns:a16="http://schemas.microsoft.com/office/drawing/2014/main" xmlns="" id="{79D96541-93D4-50BC-3CC9-D7F799997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5571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91F440B-A434-A13D-2207-989DEF1194F9}"/>
              </a:ext>
            </a:extLst>
          </p:cNvPr>
          <p:cNvSpPr/>
          <p:nvPr/>
        </p:nvSpPr>
        <p:spPr>
          <a:xfrm>
            <a:off x="237992" y="304800"/>
            <a:ext cx="6026174" cy="31242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文本框 11">
            <a:extLst>
              <a:ext uri="{FF2B5EF4-FFF2-40B4-BE49-F238E27FC236}">
                <a16:creationId xmlns:a16="http://schemas.microsoft.com/office/drawing/2014/main" xmlns="" id="{F9D35C88-EE89-8A7F-7DF7-B56A706E6CB5}"/>
              </a:ext>
            </a:extLst>
          </p:cNvPr>
          <p:cNvSpPr txBox="1"/>
          <p:nvPr/>
        </p:nvSpPr>
        <p:spPr>
          <a:xfrm>
            <a:off x="-1684289" y="721702"/>
            <a:ext cx="959857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b="1" spc="300" dirty="0">
                <a:gradFill flip="none" rotWithShape="1">
                  <a:gsLst>
                    <a:gs pos="26000">
                      <a:srgbClr val="F4EB3A"/>
                    </a:gs>
                    <a:gs pos="67000">
                      <a:srgbClr val="FF9409">
                        <a:shade val="67500"/>
                        <a:satMod val="115000"/>
                      </a:srgbClr>
                    </a:gs>
                    <a:gs pos="44000">
                      <a:srgbClr val="FFB953"/>
                    </a:gs>
                  </a:gsLst>
                  <a:lin ang="16200000" scaled="1"/>
                  <a:tileRect/>
                </a:gradFill>
                <a:effectLst>
                  <a:glow rad="63500">
                    <a:srgbClr val="FFFF00">
                      <a:alpha val="40000"/>
                    </a:srgbClr>
                  </a:glow>
                  <a:outerShdw blurRad="38100" dist="50800" dir="2640000" algn="tl">
                    <a:srgbClr val="007130"/>
                  </a:outerShdw>
                </a:effectLst>
                <a:latin typeface="UTM Showcard" panose="02040603050506020204" pitchFamily="18" charset="0"/>
                <a:ea typeface="华康POP2体W9" panose="040B0909000000000000" pitchFamily="81" charset="-122"/>
              </a:rPr>
              <a:t>PHIÊN CHỢ </a:t>
            </a:r>
          </a:p>
          <a:p>
            <a:pPr algn="ctr"/>
            <a:r>
              <a:rPr lang="en-US" altLang="zh-CN" sz="6000" b="1" spc="300" dirty="0">
                <a:gradFill flip="none" rotWithShape="1">
                  <a:gsLst>
                    <a:gs pos="26000">
                      <a:srgbClr val="F4EB3A"/>
                    </a:gs>
                    <a:gs pos="67000">
                      <a:srgbClr val="FF9409">
                        <a:shade val="67500"/>
                        <a:satMod val="115000"/>
                      </a:srgbClr>
                    </a:gs>
                    <a:gs pos="44000">
                      <a:srgbClr val="FFB953"/>
                    </a:gs>
                  </a:gsLst>
                  <a:lin ang="16200000" scaled="1"/>
                  <a:tileRect/>
                </a:gradFill>
                <a:effectLst>
                  <a:glow rad="63500">
                    <a:srgbClr val="FFFF00">
                      <a:alpha val="40000"/>
                    </a:srgbClr>
                  </a:glow>
                  <a:outerShdw blurRad="38100" dist="50800" dir="2640000" algn="tl">
                    <a:srgbClr val="007130"/>
                  </a:outerShdw>
                </a:effectLst>
                <a:latin typeface="UTM Showcard" panose="02040603050506020204" pitchFamily="18" charset="0"/>
                <a:ea typeface="华康POP2体W9" panose="040B0909000000000000" pitchFamily="81" charset="-122"/>
              </a:rPr>
              <a:t>VÙNG CAO</a:t>
            </a:r>
            <a:endParaRPr lang="zh-CN" altLang="en-US" sz="6000" b="1" spc="300" dirty="0">
              <a:gradFill flip="none" rotWithShape="1">
                <a:gsLst>
                  <a:gs pos="26000">
                    <a:srgbClr val="F4EB3A"/>
                  </a:gs>
                  <a:gs pos="67000">
                    <a:srgbClr val="FF9409">
                      <a:shade val="67500"/>
                      <a:satMod val="115000"/>
                    </a:srgbClr>
                  </a:gs>
                  <a:gs pos="44000">
                    <a:srgbClr val="FFB953"/>
                  </a:gs>
                </a:gsLst>
                <a:lin ang="16200000" scaled="1"/>
                <a:tileRect/>
              </a:gradFill>
              <a:effectLst>
                <a:glow rad="63500">
                  <a:srgbClr val="FFFF00">
                    <a:alpha val="40000"/>
                  </a:srgbClr>
                </a:glow>
                <a:outerShdw blurRad="38100" dist="50800" dir="2640000" algn="tl">
                  <a:srgbClr val="007130"/>
                </a:outerShdw>
              </a:effectLst>
              <a:latin typeface="UTM Showcard" panose="02040603050506020204" pitchFamily="18" charset="0"/>
              <a:ea typeface="华康POP2体W9" panose="040B09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89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3"/>
          <a:stretch/>
        </p:blipFill>
        <p:spPr>
          <a:xfrm rot="319383">
            <a:off x="482795" y="525720"/>
            <a:ext cx="1569632" cy="125040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897B6283-4AA3-B97A-43E1-10EB8BB925BE}"/>
              </a:ext>
            </a:extLst>
          </p:cNvPr>
          <p:cNvGrpSpPr/>
          <p:nvPr/>
        </p:nvGrpSpPr>
        <p:grpSpPr>
          <a:xfrm>
            <a:off x="2193435" y="635221"/>
            <a:ext cx="8117214" cy="1561441"/>
            <a:chOff x="988956" y="2137775"/>
            <a:chExt cx="3751772" cy="165557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4713728B-F43B-C9EB-0BC3-9CFE608BA32C}"/>
                </a:ext>
              </a:extLst>
            </p:cNvPr>
            <p:cNvSpPr/>
            <p:nvPr/>
          </p:nvSpPr>
          <p:spPr>
            <a:xfrm>
              <a:off x="988956" y="2137775"/>
              <a:ext cx="3751772" cy="1312358"/>
            </a:xfrm>
            <a:prstGeom prst="roundRect">
              <a:avLst>
                <a:gd name="adj" fmla="val 31772"/>
              </a:avLst>
            </a:prstGeom>
            <a:solidFill>
              <a:srgbClr val="FFF3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944A00CC-59C7-0B6E-C60A-5E0CCFA1A69A}"/>
                </a:ext>
              </a:extLst>
            </p:cNvPr>
            <p:cNvSpPr txBox="1"/>
            <p:nvPr/>
          </p:nvSpPr>
          <p:spPr>
            <a:xfrm>
              <a:off x="1157139" y="2137775"/>
              <a:ext cx="3583589" cy="165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Em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hãy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mô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tả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cảnh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chợ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phiên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ở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vùng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Trung du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và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miền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núi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Bắc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 </a:t>
              </a:r>
              <a:r>
                <a:rPr lang="en-US" sz="3600" b="1" kern="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Bộ</a:t>
              </a:r>
              <a:r>
                <a:rPr lang="en-US" sz="3600" b="1" kern="0" dirty="0">
                  <a:solidFill>
                    <a:prstClr val="black"/>
                  </a:solidFill>
                  <a:latin typeface="Times New Roman" panose="02020603050405020304" pitchFamily="18" charset="0"/>
                  <a:ea typeface="思源黑体 CN"/>
                  <a:cs typeface="Times New Roman" panose="02020603050405020304" pitchFamily="18" charset="0"/>
                </a:rPr>
                <a:t>?</a:t>
              </a: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Picture 18" descr="A group of people standing around cows&#10;&#10;Description automatically generated">
            <a:extLst>
              <a:ext uri="{FF2B5EF4-FFF2-40B4-BE49-F238E27FC236}">
                <a16:creationId xmlns:a16="http://schemas.microsoft.com/office/drawing/2014/main" xmlns="" id="{3F447C32-18FB-3689-562A-27CD5E5D9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69" y="2015855"/>
            <a:ext cx="5549761" cy="4206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20" descr="A group of people sitting on the ground&#10;&#10;Description automatically generated">
            <a:extLst>
              <a:ext uri="{FF2B5EF4-FFF2-40B4-BE49-F238E27FC236}">
                <a16:creationId xmlns:a16="http://schemas.microsoft.com/office/drawing/2014/main" xmlns="" id="{FEDF9BB5-790F-1BD3-159D-330F9E2E56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39" y="2040373"/>
            <a:ext cx="5549761" cy="4265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130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400</Words>
  <Application>Microsoft Office PowerPoint</Application>
  <PresentationFormat>Custom</PresentationFormat>
  <Paragraphs>34</Paragraphs>
  <Slides>19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Cambria</vt:lpstr>
      <vt:lpstr>UTM Showcard</vt:lpstr>
      <vt:lpstr>华康POP2体W9</vt:lpstr>
      <vt:lpstr>SVN-Newton</vt:lpstr>
      <vt:lpstr>Times New Roman</vt:lpstr>
      <vt:lpstr>Calibri</vt:lpstr>
      <vt:lpstr>思源黑体 CN</vt:lpstr>
      <vt:lpstr>思源黑体 CN Bold</vt:lpstr>
      <vt:lpstr>Sylfaen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MANG NON</dc:creator>
  <cp:keywords>MĂNG NON TEAM</cp:keywords>
  <cp:lastModifiedBy>MinhThangPC.VN</cp:lastModifiedBy>
  <cp:revision>8</cp:revision>
  <dcterms:created xsi:type="dcterms:W3CDTF">2023-08-12T09:01:19Z</dcterms:created>
  <dcterms:modified xsi:type="dcterms:W3CDTF">2023-10-26T01:23:00Z</dcterms:modified>
</cp:coreProperties>
</file>