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</p:sldMasterIdLst>
  <p:notesMasterIdLst>
    <p:notesMasterId r:id="rId27"/>
  </p:notesMasterIdLst>
  <p:sldIdLst>
    <p:sldId id="357" r:id="rId2"/>
    <p:sldId id="315" r:id="rId3"/>
    <p:sldId id="349" r:id="rId4"/>
    <p:sldId id="256" r:id="rId5"/>
    <p:sldId id="352" r:id="rId6"/>
    <p:sldId id="257" r:id="rId7"/>
    <p:sldId id="342" r:id="rId8"/>
    <p:sldId id="343" r:id="rId9"/>
    <p:sldId id="344" r:id="rId10"/>
    <p:sldId id="345" r:id="rId11"/>
    <p:sldId id="312" r:id="rId12"/>
    <p:sldId id="346" r:id="rId13"/>
    <p:sldId id="347" r:id="rId14"/>
    <p:sldId id="351" r:id="rId15"/>
    <p:sldId id="348" r:id="rId16"/>
    <p:sldId id="264" r:id="rId17"/>
    <p:sldId id="325" r:id="rId18"/>
    <p:sldId id="339" r:id="rId19"/>
    <p:sldId id="354" r:id="rId20"/>
    <p:sldId id="355" r:id="rId21"/>
    <p:sldId id="356" r:id="rId22"/>
    <p:sldId id="340" r:id="rId23"/>
    <p:sldId id="353" r:id="rId24"/>
    <p:sldId id="338" r:id="rId25"/>
    <p:sldId id="258" r:id="rId26"/>
  </p:sldIdLst>
  <p:sldSz cx="12161838" cy="6858000"/>
  <p:notesSz cx="6858000" cy="9144000"/>
  <p:embeddedFontLst>
    <p:embeddedFont>
      <p:font typeface="Roboto Condensed Light" panose="020B0604020202020204" charset="0"/>
      <p:regular r:id="rId28"/>
      <p:italic r:id="rId29"/>
    </p:embeddedFont>
    <p:embeddedFont>
      <p:font typeface="Arial Rounded MT Bold" panose="020F0704030504030204" pitchFamily="34" charset="0"/>
      <p:regular r:id="rId30"/>
    </p:embeddedFont>
    <p:embeddedFont>
      <p:font typeface="Lato" panose="020B0604020202020204" charset="0"/>
      <p:regular r:id="rId31"/>
      <p:bold r:id="rId32"/>
    </p:embeddedFont>
    <p:embeddedFont>
      <p:font typeface="UTM Avo" panose="02040603050506020204" pitchFamily="18" charset="0"/>
      <p:regular r:id="rId33"/>
      <p:bold r:id="rId34"/>
      <p:italic r:id="rId35"/>
      <p:boldItalic r:id="rId36"/>
    </p:embeddedFont>
    <p:embeddedFont>
      <p:font typeface="iCiel Crocante" panose="02000000000000000000" pitchFamily="2" charset="0"/>
      <p:regular r:id="rId37"/>
    </p:embeddedFont>
    <p:embeddedFont>
      <p:font typeface="Fredoka One" panose="020B0604020202020204" charset="0"/>
      <p:regular r:id="rId38"/>
    </p:embeddedFont>
    <p:embeddedFont>
      <p:font typeface="Caveat Brush" panose="020B0604020202020204" charset="0"/>
      <p:regular r:id="rId39"/>
    </p:embeddedFont>
    <p:embeddedFont>
      <p:font typeface="Arial-Rounded" panose="020B0500000000000000" pitchFamily="34" charset="0"/>
      <p:regular r:id="rId40"/>
    </p:embeddedFont>
    <p:embeddedFont>
      <p:font typeface="iCiel Nabila" pitchFamily="2" charset="0"/>
      <p:regular r:id="rId41"/>
    </p:embeddedFont>
    <p:embeddedFont>
      <p:font typeface="iCiel Cadena" panose="02000503000000020004" pitchFamily="2" charset="0"/>
      <p:bold r:id="rId42"/>
    </p:embeddedFont>
    <p:embeddedFont>
      <p:font typeface="Nunito" panose="020B060402020202020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454">
          <p15:clr>
            <a:srgbClr val="9AA0A6"/>
          </p15:clr>
        </p15:guide>
        <p15:guide id="2" orient="horz" pos="576">
          <p15:clr>
            <a:srgbClr val="9AA0A6"/>
          </p15:clr>
        </p15:guide>
        <p15:guide id="3" orient="horz" pos="2843">
          <p15:clr>
            <a:srgbClr val="9AA0A6"/>
          </p15:clr>
        </p15:guide>
        <p15:guide id="4" pos="5306">
          <p15:clr>
            <a:srgbClr val="9AA0A6"/>
          </p15:clr>
        </p15:guide>
        <p15:guide id="5" pos="2880">
          <p15:clr>
            <a:srgbClr val="9AA0A6"/>
          </p15:clr>
        </p15:guide>
        <p15:guide id="6" orient="horz" pos="1794">
          <p15:clr>
            <a:srgbClr val="9AA0A6"/>
          </p15:clr>
        </p15:guide>
        <p15:guide id="7" orient="horz" pos="768">
          <p15:clr>
            <a:srgbClr val="A4A3A4"/>
          </p15:clr>
        </p15:guide>
        <p15:guide id="8" orient="horz" pos="3791">
          <p15:clr>
            <a:srgbClr val="A4A3A4"/>
          </p15:clr>
        </p15:guide>
        <p15:guide id="9" orient="horz" pos="2392">
          <p15:clr>
            <a:srgbClr val="A4A3A4"/>
          </p15:clr>
        </p15:guide>
        <p15:guide id="10" pos="604">
          <p15:clr>
            <a:srgbClr val="A4A3A4"/>
          </p15:clr>
        </p15:guide>
        <p15:guide id="11" pos="7057">
          <p15:clr>
            <a:srgbClr val="A4A3A4"/>
          </p15:clr>
        </p15:guide>
        <p15:guide id="12" pos="38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5050"/>
    <a:srgbClr val="FF0066"/>
    <a:srgbClr val="F094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EE8047C-CD58-48A2-AB3F-55819AF1ADA1}">
  <a:tblStyle styleId="{4EE8047C-CD58-48A2-AB3F-55819AF1ADA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1" autoAdjust="0"/>
    <p:restoredTop sz="85053" autoAdjust="0"/>
  </p:normalViewPr>
  <p:slideViewPr>
    <p:cSldViewPr snapToGrid="0">
      <p:cViewPr varScale="1">
        <p:scale>
          <a:sx n="74" d="100"/>
          <a:sy n="74" d="100"/>
        </p:scale>
        <p:origin x="158" y="58"/>
      </p:cViewPr>
      <p:guideLst>
        <p:guide pos="454"/>
        <p:guide orient="horz" pos="576"/>
        <p:guide orient="horz" pos="2843"/>
        <p:guide pos="5306"/>
        <p:guide pos="2880"/>
        <p:guide orient="horz" pos="1794"/>
        <p:guide orient="horz" pos="768"/>
        <p:guide orient="horz" pos="3791"/>
        <p:guide orient="horz" pos="2392"/>
        <p:guide pos="604"/>
        <p:guide pos="7057"/>
        <p:guide pos="38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9674207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HS làm</a:t>
            </a:r>
            <a:r>
              <a:rPr lang="en-US" baseline="0" smtClean="0"/>
              <a:t> việc nhóm đôi, 1 bạn hỏi và tự mời bạn khác trả lời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44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116328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415124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ca19421708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ca19421708_0_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7275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ca19421708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ca19421708_0_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169744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GV có</a:t>
            </a:r>
            <a:r>
              <a:rPr lang="en-US" baseline="0" smtClean="0"/>
              <a:t> thể hỏi thêm nd củng cố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763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ca19421708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ca19421708_0_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5963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99f2f57a71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99f2f57a71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9244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7344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0413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2683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5454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0346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86321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mtClean="0"/>
              <a:t>GV</a:t>
            </a:r>
            <a:r>
              <a:rPr lang="en-US" baseline="0" smtClean="0"/>
              <a:t> có thể click vào loa để cho HS nghe kể trước, sau đó HS tự kể lại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730011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mtClean="0"/>
              <a:t>Đáp</a:t>
            </a:r>
            <a:r>
              <a:rPr lang="en-US" baseline="0" smtClean="0"/>
              <a:t> án trong SGK k đúng ạ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99811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7626" y="1236033"/>
            <a:ext cx="7601149" cy="3751600"/>
          </a:xfrm>
          <a:prstGeom prst="rect">
            <a:avLst/>
          </a:prstGeom>
        </p:spPr>
        <p:txBody>
          <a:bodyPr spcFirstLastPara="1" wrap="square" lIns="121699" tIns="121699" rIns="121699" bIns="121699" anchor="b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9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7626" y="4987567"/>
            <a:ext cx="6023461" cy="634400"/>
          </a:xfrm>
          <a:prstGeom prst="rect">
            <a:avLst/>
          </a:prstGeom>
        </p:spPr>
        <p:txBody>
          <a:bodyPr spcFirstLastPara="1" wrap="square" lIns="121699" tIns="121699" rIns="121699" bIns="121699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9">
  <p:cSld name="CUSTOM_5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7"/>
          <p:cNvSpPr txBox="1">
            <a:spLocks noGrp="1"/>
          </p:cNvSpPr>
          <p:nvPr>
            <p:ph type="title"/>
          </p:nvPr>
        </p:nvSpPr>
        <p:spPr>
          <a:xfrm>
            <a:off x="957625" y="593367"/>
            <a:ext cx="10246588" cy="763600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5FE1F8-D97A-4DD7-85BE-0842736378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6126" y="6356353"/>
            <a:ext cx="2736414" cy="365125"/>
          </a:xfrm>
          <a:prstGeom prst="rect">
            <a:avLst/>
          </a:prstGeom>
        </p:spPr>
        <p:txBody>
          <a:bodyPr/>
          <a:lstStyle/>
          <a:p>
            <a:fld id="{9BF06B03-135E-4169-9B02-3E1AF83E1D7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410529-5F98-4967-B835-3D58EE4BD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28609" y="6356353"/>
            <a:ext cx="410462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A432DA-B5C5-4FA8-A9BF-F3BEB2C40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89298" y="6356353"/>
            <a:ext cx="2736414" cy="365125"/>
          </a:xfrm>
          <a:prstGeom prst="rect">
            <a:avLst/>
          </a:prstGeom>
        </p:spPr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646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A1A26-E57F-4D27-8EE9-E139D4F3D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BD74F-A6A9-446D-8895-7905F73D0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3096B6-E30C-4D23-B9FF-C03DC6EE69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6126" y="6356351"/>
            <a:ext cx="2736414" cy="365125"/>
          </a:xfrm>
          <a:prstGeom prst="rect">
            <a:avLst/>
          </a:prstGeom>
        </p:spPr>
        <p:txBody>
          <a:bodyPr/>
          <a:lstStyle/>
          <a:p>
            <a:fld id="{9BF06B03-135E-4169-9B02-3E1AF83E1D7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C1069-0F11-478A-A742-9D3A8FCE3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28609" y="6356351"/>
            <a:ext cx="410462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379582-9C1C-4C97-B578-2AF1D9E97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89298" y="6356351"/>
            <a:ext cx="2736414" cy="365125"/>
          </a:xfrm>
          <a:prstGeom prst="rect">
            <a:avLst/>
          </a:prstGeom>
        </p:spPr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961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1089831" y="2147233"/>
            <a:ext cx="6353044" cy="2554000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8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3207213" y="1072567"/>
            <a:ext cx="2118346" cy="1122400"/>
          </a:xfrm>
          <a:prstGeom prst="rect">
            <a:avLst/>
          </a:prstGeom>
        </p:spPr>
        <p:txBody>
          <a:bodyPr spcFirstLastPara="1" wrap="square" lIns="121699" tIns="121699" rIns="121699" bIns="121699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8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2566203" y="4785833"/>
            <a:ext cx="3400367" cy="951200"/>
          </a:xfrm>
          <a:prstGeom prst="rect">
            <a:avLst/>
          </a:prstGeom>
        </p:spPr>
        <p:txBody>
          <a:bodyPr spcFirstLastPara="1" wrap="square" lIns="121699" tIns="121699" rIns="121699" bIns="121699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SzPts val="1500"/>
              <a:buNone/>
              <a:defRPr/>
            </a:lvl9pPr>
          </a:lstStyle>
          <a:p>
            <a:endParaRPr/>
          </a:p>
        </p:txBody>
      </p:sp>
      <p:pic>
        <p:nvPicPr>
          <p:cNvPr id="15" name="Google Shape;15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7444" y="-1734032"/>
            <a:ext cx="9105715" cy="15504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957625" y="593367"/>
            <a:ext cx="10246588" cy="763600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957625" y="1621003"/>
            <a:ext cx="10246588" cy="4555200"/>
          </a:xfrm>
          <a:prstGeom prst="rect">
            <a:avLst/>
          </a:prstGeom>
        </p:spPr>
        <p:txBody>
          <a:bodyPr spcFirstLastPara="1" wrap="square" lIns="121699" tIns="121699" rIns="121699" bIns="121699" anchor="t" anchorCtr="0">
            <a:noAutofit/>
          </a:bodyPr>
          <a:lstStyle>
            <a:lvl1pPr marL="608625" lvl="0" indent="-40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>
                <a:solidFill>
                  <a:srgbClr val="434343"/>
                </a:solidFill>
              </a:defRPr>
            </a:lvl1pPr>
            <a:lvl2pPr marL="1217249" lvl="1" indent="-405750" rtl="0">
              <a:lnSpc>
                <a:spcPct val="115000"/>
              </a:lnSpc>
              <a:spcBef>
                <a:spcPts val="213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825874" lvl="2" indent="-405750" rtl="0">
              <a:lnSpc>
                <a:spcPct val="115000"/>
              </a:lnSpc>
              <a:spcBef>
                <a:spcPts val="213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2434499" lvl="3" indent="-405750" rtl="0">
              <a:lnSpc>
                <a:spcPct val="115000"/>
              </a:lnSpc>
              <a:spcBef>
                <a:spcPts val="213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3043123" lvl="4" indent="-405750" rtl="0">
              <a:lnSpc>
                <a:spcPct val="115000"/>
              </a:lnSpc>
              <a:spcBef>
                <a:spcPts val="213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3651748" lvl="5" indent="-405750" rtl="0">
              <a:lnSpc>
                <a:spcPct val="115000"/>
              </a:lnSpc>
              <a:spcBef>
                <a:spcPts val="213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4260372" lvl="6" indent="-405750" rtl="0">
              <a:lnSpc>
                <a:spcPct val="115000"/>
              </a:lnSpc>
              <a:spcBef>
                <a:spcPts val="213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4868997" lvl="7" indent="-405750" rtl="0">
              <a:lnSpc>
                <a:spcPct val="115000"/>
              </a:lnSpc>
              <a:spcBef>
                <a:spcPts val="213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5477622" lvl="8" indent="-405750" rtl="0">
              <a:lnSpc>
                <a:spcPct val="115000"/>
              </a:lnSpc>
              <a:spcBef>
                <a:spcPts val="2130"/>
              </a:spcBef>
              <a:spcAft>
                <a:spcPts val="213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1943114" y="1597333"/>
            <a:ext cx="8245152" cy="2619200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146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ubTitle" idx="1"/>
          </p:nvPr>
        </p:nvSpPr>
        <p:spPr>
          <a:xfrm>
            <a:off x="2855651" y="4098300"/>
            <a:ext cx="6481126" cy="1068000"/>
          </a:xfrm>
          <a:prstGeom prst="rect">
            <a:avLst/>
          </a:prstGeom>
        </p:spPr>
        <p:txBody>
          <a:bodyPr spcFirstLastPara="1" wrap="square" lIns="121699" tIns="121699" rIns="121699" bIns="121699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3082954" y="1742800"/>
            <a:ext cx="5995930" cy="3372400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33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 txBox="1">
            <a:spLocks noGrp="1"/>
          </p:cNvSpPr>
          <p:nvPr>
            <p:ph type="title"/>
          </p:nvPr>
        </p:nvSpPr>
        <p:spPr>
          <a:xfrm>
            <a:off x="957625" y="3047200"/>
            <a:ext cx="10246588" cy="763600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-text 2">
  <p:cSld name="CUSTOM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1943114" y="1597333"/>
            <a:ext cx="8245152" cy="2619200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146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subTitle" idx="1"/>
          </p:nvPr>
        </p:nvSpPr>
        <p:spPr>
          <a:xfrm>
            <a:off x="2855651" y="4098300"/>
            <a:ext cx="6481126" cy="1068000"/>
          </a:xfrm>
          <a:prstGeom prst="rect">
            <a:avLst/>
          </a:prstGeom>
        </p:spPr>
        <p:txBody>
          <a:bodyPr spcFirstLastPara="1" wrap="square" lIns="121699" tIns="121699" rIns="121699" bIns="121699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7"/>
          <p:cNvSpPr txBox="1">
            <a:spLocks noGrp="1"/>
          </p:cNvSpPr>
          <p:nvPr>
            <p:ph type="title"/>
          </p:nvPr>
        </p:nvSpPr>
        <p:spPr>
          <a:xfrm>
            <a:off x="3181310" y="4762633"/>
            <a:ext cx="5799218" cy="709200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subTitle" idx="1"/>
          </p:nvPr>
        </p:nvSpPr>
        <p:spPr>
          <a:xfrm>
            <a:off x="2602148" y="2949667"/>
            <a:ext cx="6957545" cy="1696000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2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CUSTOM_5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5"/>
          <p:cNvSpPr txBox="1">
            <a:spLocks noGrp="1"/>
          </p:cNvSpPr>
          <p:nvPr>
            <p:ph type="title"/>
          </p:nvPr>
        </p:nvSpPr>
        <p:spPr>
          <a:xfrm>
            <a:off x="957625" y="593367"/>
            <a:ext cx="10246588" cy="763600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4572" y="593367"/>
            <a:ext cx="11332694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veat Brush"/>
              <a:buNone/>
              <a:defRPr sz="3400">
                <a:solidFill>
                  <a:schemeClr val="dk1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4572" y="1536633"/>
            <a:ext cx="11332694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lvl1pPr marL="457200" lvl="0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unito"/>
              <a:buChar char="●"/>
              <a:defRPr sz="15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238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unito"/>
              <a:buChar char="○"/>
              <a:defRPr sz="15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238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unito"/>
              <a:buChar char="■"/>
              <a:defRPr sz="15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238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unito"/>
              <a:buChar char="●"/>
              <a:defRPr sz="15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238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unito"/>
              <a:buChar char="○"/>
              <a:defRPr sz="15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238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unito"/>
              <a:buChar char="■"/>
              <a:defRPr sz="15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238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unito"/>
              <a:buChar char="●"/>
              <a:defRPr sz="15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238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unito"/>
              <a:buChar char="○"/>
              <a:defRPr sz="15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2385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500"/>
              <a:buFont typeface="Nunito"/>
              <a:buChar char="■"/>
              <a:defRPr sz="15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4" r:id="rId5"/>
    <p:sldLayoutId id="2147483656" r:id="rId6"/>
    <p:sldLayoutId id="2147483661" r:id="rId7"/>
    <p:sldLayoutId id="2147483663" r:id="rId8"/>
    <p:sldLayoutId id="2147483671" r:id="rId9"/>
    <p:sldLayoutId id="2147483673" r:id="rId10"/>
    <p:sldLayoutId id="2147483685" r:id="rId11"/>
    <p:sldLayoutId id="2147483686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.xml"/><Relationship Id="rId7" Type="http://schemas.openxmlformats.org/officeDocument/2006/relationships/notesSlide" Target="../notesSlides/notesSlide11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Layout" Target="../slideLayouts/slideLayout10.xml"/><Relationship Id="rId5" Type="http://schemas.openxmlformats.org/officeDocument/2006/relationships/tags" Target="../tags/tag3.xml"/><Relationship Id="rId10" Type="http://schemas.openxmlformats.org/officeDocument/2006/relationships/image" Target="../media/image16.png"/><Relationship Id="rId4" Type="http://schemas.openxmlformats.org/officeDocument/2006/relationships/tags" Target="../tags/tag2.xml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audio" Target="../media/audio3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microsoft.com/office/2007/relationships/hdphoto" Target="../media/hdphoto1.wdp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03" y="379814"/>
            <a:ext cx="1611379" cy="1558657"/>
          </a:xfrm>
          <a:prstGeom prst="rect">
            <a:avLst/>
          </a:prstGeom>
        </p:spPr>
      </p:pic>
      <p:sp>
        <p:nvSpPr>
          <p:cNvPr id="6" name="Text Box 194"/>
          <p:cNvSpPr txBox="1">
            <a:spLocks noChangeArrowheads="1"/>
          </p:cNvSpPr>
          <p:nvPr/>
        </p:nvSpPr>
        <p:spPr bwMode="auto">
          <a:xfrm>
            <a:off x="262558" y="2327146"/>
            <a:ext cx="12163056" cy="114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3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MÔN: </a:t>
            </a:r>
            <a:r>
              <a:rPr lang="en-US" sz="4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TIẾNG VIỆT 2</a:t>
            </a:r>
            <a:endParaRPr lang="en-US" sz="4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endParaRPr lang="en-US" sz="4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191"/>
          <p:cNvSpPr txBox="1">
            <a:spLocks noChangeArrowheads="1"/>
          </p:cNvSpPr>
          <p:nvPr/>
        </p:nvSpPr>
        <p:spPr bwMode="auto">
          <a:xfrm>
            <a:off x="891103" y="965103"/>
            <a:ext cx="11362367" cy="95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700" b="1" dirty="0">
                <a:solidFill>
                  <a:srgbClr val="0000FF"/>
                </a:solidFill>
                <a:latin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2700" b="1" dirty="0">
                <a:solidFill>
                  <a:srgbClr val="0000FF"/>
                </a:solidFill>
                <a:latin typeface="Times New Roman" pitchFamily="18" charset="0"/>
              </a:rPr>
              <a:t>TRƯỜNG TIỂU HỌC ĐOÀN KẾT</a:t>
            </a:r>
          </a:p>
        </p:txBody>
      </p:sp>
      <p:sp>
        <p:nvSpPr>
          <p:cNvPr id="8" name="Text Box 195"/>
          <p:cNvSpPr txBox="1">
            <a:spLocks noChangeArrowheads="1"/>
          </p:cNvSpPr>
          <p:nvPr/>
        </p:nvSpPr>
        <p:spPr bwMode="auto">
          <a:xfrm>
            <a:off x="4025377" y="5760671"/>
            <a:ext cx="7588355" cy="7078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899" tIns="60949" rIns="121899" bIns="6094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800" b="1" i="1" dirty="0" err="1">
                <a:solidFill>
                  <a:srgbClr val="0000FF"/>
                </a:solidFill>
                <a:latin typeface="Times New Roman" pitchFamily="18" charset="0"/>
              </a:rPr>
              <a:t>Giáo</a:t>
            </a:r>
            <a:r>
              <a:rPr lang="en-US" sz="38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800" b="1" i="1" dirty="0" err="1">
                <a:solidFill>
                  <a:srgbClr val="0000FF"/>
                </a:solidFill>
                <a:latin typeface="Times New Roman" pitchFamily="18" charset="0"/>
              </a:rPr>
              <a:t>viên</a:t>
            </a:r>
            <a:r>
              <a:rPr lang="en-US" sz="3800" b="1" i="1" dirty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en-US" sz="3800" b="1" i="1" dirty="0" err="1" smtClean="0">
                <a:solidFill>
                  <a:srgbClr val="0000FF"/>
                </a:solidFill>
                <a:latin typeface="Times New Roman" pitchFamily="18" charset="0"/>
              </a:rPr>
              <a:t>Nguyễn</a:t>
            </a:r>
            <a:r>
              <a:rPr lang="en-US" sz="38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800" b="1" i="1" dirty="0" err="1" smtClean="0">
                <a:solidFill>
                  <a:srgbClr val="0000FF"/>
                </a:solidFill>
                <a:latin typeface="Times New Roman" pitchFamily="18" charset="0"/>
              </a:rPr>
              <a:t>Hồng</a:t>
            </a:r>
            <a:r>
              <a:rPr lang="en-US" sz="38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800" b="1" i="1" dirty="0" err="1" smtClean="0">
                <a:solidFill>
                  <a:srgbClr val="0000FF"/>
                </a:solidFill>
                <a:latin typeface="Times New Roman" pitchFamily="18" charset="0"/>
              </a:rPr>
              <a:t>Nhung</a:t>
            </a:r>
            <a:endParaRPr lang="en-US" sz="38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88" y="4536284"/>
            <a:ext cx="3242099" cy="174925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638195" y="3476178"/>
            <a:ext cx="76603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KỂ CHUYỆN </a:t>
            </a:r>
          </a:p>
          <a:p>
            <a:pPr algn="ctr"/>
            <a:r>
              <a:rPr lang="en-US" sz="28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CHUYỆN BỐN MÙA</a:t>
            </a:r>
            <a:endParaRPr lang="en-US" sz="2800" b="1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407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9536"/>
          <a:stretch/>
        </p:blipFill>
        <p:spPr>
          <a:xfrm>
            <a:off x="3935667" y="703529"/>
            <a:ext cx="4292991" cy="4069228"/>
          </a:xfrm>
          <a:prstGeom prst="rect">
            <a:avLst/>
          </a:prstGeom>
        </p:spPr>
      </p:pic>
      <p:sp>
        <p:nvSpPr>
          <p:cNvPr id="10" name="Google Shape;1333;p36"/>
          <p:cNvSpPr txBox="1">
            <a:spLocks/>
          </p:cNvSpPr>
          <p:nvPr/>
        </p:nvSpPr>
        <p:spPr>
          <a:xfrm>
            <a:off x="3623045" y="5005311"/>
            <a:ext cx="5167558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buNone/>
            </a:pP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Nàng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tiên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thu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thủ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thỉ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với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nàng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tiên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đông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điều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gì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  <a:endParaRPr lang="en-US" sz="3200" b="1" dirty="0">
              <a:solidFill>
                <a:srgbClr val="00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70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333;p36"/>
          <p:cNvSpPr txBox="1">
            <a:spLocks/>
          </p:cNvSpPr>
          <p:nvPr/>
        </p:nvSpPr>
        <p:spPr>
          <a:xfrm>
            <a:off x="152401" y="0"/>
            <a:ext cx="11872119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None/>
            </a:pPr>
            <a:r>
              <a:rPr lang="en-US" sz="4000" b="1" dirty="0">
                <a:solidFill>
                  <a:srgbClr val="000000"/>
                </a:solidFill>
                <a:latin typeface="Arial Rounded MT Bold" pitchFamily="34" charset="0"/>
                <a:ea typeface="Arial-Rounded" pitchFamily="34" charset="0"/>
                <a:cs typeface="Arial-Rounded" pitchFamily="34" charset="0"/>
              </a:rPr>
              <a:t>2</a:t>
            </a:r>
            <a:r>
              <a:rPr lang="en-US" sz="4000" b="1" dirty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Kể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lại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từng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đoạn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của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câu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chuyện</a:t>
            </a:r>
            <a:endParaRPr lang="en-US" sz="4000" b="1" dirty="0">
              <a:solidFill>
                <a:srgbClr val="00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r="49738"/>
          <a:stretch/>
        </p:blipFill>
        <p:spPr>
          <a:xfrm>
            <a:off x="3954240" y="1076209"/>
            <a:ext cx="4476837" cy="4445201"/>
          </a:xfrm>
          <a:prstGeom prst="rect">
            <a:avLst/>
          </a:prstGeom>
        </p:spPr>
      </p:pic>
      <p:pic>
        <p:nvPicPr>
          <p:cNvPr id="2" name="Kể chuyện lớp 2 -Chuyện bốn mùa- ( Tuần 19, sách Kết nối tri thức với cuộc sống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179" end="87602.3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1914" y="5521410"/>
            <a:ext cx="1110573" cy="111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76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333;p36"/>
          <p:cNvSpPr txBox="1">
            <a:spLocks/>
          </p:cNvSpPr>
          <p:nvPr/>
        </p:nvSpPr>
        <p:spPr>
          <a:xfrm>
            <a:off x="152401" y="0"/>
            <a:ext cx="11872119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None/>
            </a:pPr>
            <a:r>
              <a:rPr lang="en-US" sz="4000" b="1" dirty="0">
                <a:solidFill>
                  <a:srgbClr val="000000"/>
                </a:solidFill>
                <a:latin typeface="Arial Rounded MT Bold" pitchFamily="34" charset="0"/>
                <a:ea typeface="Arial-Rounded" pitchFamily="34" charset="0"/>
                <a:cs typeface="Arial-Rounded" pitchFamily="34" charset="0"/>
              </a:rPr>
              <a:t>2</a:t>
            </a:r>
            <a:r>
              <a:rPr lang="en-US" sz="4000" b="1" dirty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Kể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lại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từng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đoạn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của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câu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chuyện</a:t>
            </a:r>
            <a:endParaRPr lang="en-US" sz="4000" b="1" dirty="0">
              <a:solidFill>
                <a:srgbClr val="00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50262"/>
          <a:stretch/>
        </p:blipFill>
        <p:spPr>
          <a:xfrm>
            <a:off x="4061262" y="1231192"/>
            <a:ext cx="4225356" cy="4239710"/>
          </a:xfrm>
          <a:prstGeom prst="rect">
            <a:avLst/>
          </a:prstGeom>
        </p:spPr>
      </p:pic>
      <p:pic>
        <p:nvPicPr>
          <p:cNvPr id="6" name="Kể chuyện lớp 2 -Chuyện bốn mùa- ( Tuần 19, sách Kết nối tri thức với cuộc sống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5799" end="76711.3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1914" y="5521410"/>
            <a:ext cx="1110573" cy="111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2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333;p36"/>
          <p:cNvSpPr txBox="1">
            <a:spLocks/>
          </p:cNvSpPr>
          <p:nvPr/>
        </p:nvSpPr>
        <p:spPr>
          <a:xfrm>
            <a:off x="152401" y="0"/>
            <a:ext cx="11872119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None/>
            </a:pPr>
            <a:r>
              <a:rPr lang="en-US" sz="4000" b="1" dirty="0">
                <a:solidFill>
                  <a:srgbClr val="000000"/>
                </a:solidFill>
                <a:latin typeface="Arial Rounded MT Bold" pitchFamily="34" charset="0"/>
                <a:ea typeface="Arial-Rounded" pitchFamily="34" charset="0"/>
                <a:cs typeface="Arial-Rounded" pitchFamily="34" charset="0"/>
              </a:rPr>
              <a:t>2</a:t>
            </a:r>
            <a:r>
              <a:rPr lang="en-US" sz="4000" b="1" dirty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Kể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lại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từng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đoạn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của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câu</a:t>
            </a:r>
            <a:r>
              <a:rPr lang="en-US" sz="4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chuyện</a:t>
            </a:r>
            <a:endParaRPr lang="en-US" sz="4000" b="1" dirty="0">
              <a:solidFill>
                <a:srgbClr val="00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r="50464"/>
          <a:stretch/>
        </p:blipFill>
        <p:spPr>
          <a:xfrm>
            <a:off x="4076922" y="1385453"/>
            <a:ext cx="4132433" cy="3990464"/>
          </a:xfrm>
          <a:prstGeom prst="rect">
            <a:avLst/>
          </a:prstGeom>
        </p:spPr>
      </p:pic>
      <p:pic>
        <p:nvPicPr>
          <p:cNvPr id="4" name="Kể chuyện lớp 2 -Chuyện bốn mùa- ( Tuần 19, sách Kết nối tri thức với cuộc sống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7100" end="63768.3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1914" y="5521410"/>
            <a:ext cx="1110573" cy="111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8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49738"/>
          <a:stretch/>
        </p:blipFill>
        <p:spPr>
          <a:xfrm>
            <a:off x="0" y="1356967"/>
            <a:ext cx="3539825" cy="35148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0262"/>
          <a:stretch/>
        </p:blipFill>
        <p:spPr>
          <a:xfrm>
            <a:off x="3959662" y="2178094"/>
            <a:ext cx="3965138" cy="39786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50464"/>
          <a:stretch/>
        </p:blipFill>
        <p:spPr>
          <a:xfrm>
            <a:off x="8582022" y="3351047"/>
            <a:ext cx="3543078" cy="342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/>
          <a:srcRect l="49536"/>
          <a:stretch/>
        </p:blipFill>
        <p:spPr>
          <a:xfrm>
            <a:off x="657800" y="1049087"/>
            <a:ext cx="3582651" cy="3395913"/>
          </a:xfrm>
          <a:prstGeom prst="rect">
            <a:avLst/>
          </a:prstGeom>
        </p:spPr>
      </p:pic>
      <p:pic>
        <p:nvPicPr>
          <p:cNvPr id="6" name="Kể chuyện lớp 2 -Chuyện bốn mùa- ( Tuần 19, sách Kết nối tri thức với cuộc sống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9106" end="0.3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81914" y="5521410"/>
            <a:ext cx="1110573" cy="111057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6964CF0-F867-40B3-B2B1-3674F9622D67}"/>
              </a:ext>
            </a:extLst>
          </p:cNvPr>
          <p:cNvGrpSpPr/>
          <p:nvPr/>
        </p:nvGrpSpPr>
        <p:grpSpPr>
          <a:xfrm>
            <a:off x="5562597" y="2444335"/>
            <a:ext cx="4143631" cy="2457597"/>
            <a:chOff x="-3765218" y="2205463"/>
            <a:chExt cx="4957314" cy="3251044"/>
          </a:xfrm>
        </p:grpSpPr>
        <p:pic>
          <p:nvPicPr>
            <p:cNvPr id="8" name="PA_图片 6">
              <a:extLst>
                <a:ext uri="{FF2B5EF4-FFF2-40B4-BE49-F238E27FC236}">
                  <a16:creationId xmlns:a16="http://schemas.microsoft.com/office/drawing/2014/main" id="{32759546-28A9-4DC2-9605-8623813D24D4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0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65218" y="2205463"/>
              <a:ext cx="4957314" cy="325104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71A0E1A-8145-4C37-B0A7-441AC2617E49}"/>
                </a:ext>
              </a:extLst>
            </p:cNvPr>
            <p:cNvSpPr txBox="1"/>
            <p:nvPr/>
          </p:nvSpPr>
          <p:spPr>
            <a:xfrm>
              <a:off x="-2877244" y="3123392"/>
              <a:ext cx="318136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Kể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tự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tin,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biết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kết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hợp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cử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chỉ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,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điệu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bộ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0E7C400-AE01-4578-99D8-288566EB6C8D}"/>
              </a:ext>
            </a:extLst>
          </p:cNvPr>
          <p:cNvGrpSpPr/>
          <p:nvPr/>
        </p:nvGrpSpPr>
        <p:grpSpPr>
          <a:xfrm>
            <a:off x="5993130" y="4295145"/>
            <a:ext cx="6418674" cy="2861654"/>
            <a:chOff x="2827063" y="3191960"/>
            <a:chExt cx="7679107" cy="3785552"/>
          </a:xfrm>
        </p:grpSpPr>
        <p:pic>
          <p:nvPicPr>
            <p:cNvPr id="11" name="PA_图片 6">
              <a:extLst>
                <a:ext uri="{FF2B5EF4-FFF2-40B4-BE49-F238E27FC236}">
                  <a16:creationId xmlns:a16="http://schemas.microsoft.com/office/drawing/2014/main" id="{9555258F-28AA-45E9-99AE-D6F9D4D697FA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0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7063" y="3191960"/>
              <a:ext cx="7679107" cy="3785552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CF663E4-22E1-46B4-A189-4EF1289C479A}"/>
                </a:ext>
              </a:extLst>
            </p:cNvPr>
            <p:cNvSpPr txBox="1"/>
            <p:nvPr/>
          </p:nvSpPr>
          <p:spPr>
            <a:xfrm>
              <a:off x="4187085" y="4230205"/>
              <a:ext cx="4630366" cy="1343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Thể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hiện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được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giọng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kể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phù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hợp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,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phân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biệt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được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giọng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 smtClean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kể</a:t>
              </a:r>
              <a:r>
                <a:rPr lang="en-US" sz="2000" b="1" dirty="0" smtClean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của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nhân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vật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CF5BAD-6952-4BF5-BFA7-1E123E9098A5}"/>
              </a:ext>
            </a:extLst>
          </p:cNvPr>
          <p:cNvGrpSpPr/>
          <p:nvPr/>
        </p:nvGrpSpPr>
        <p:grpSpPr>
          <a:xfrm>
            <a:off x="4240451" y="997866"/>
            <a:ext cx="4760009" cy="2030433"/>
            <a:chOff x="6435112" y="1133830"/>
            <a:chExt cx="5694730" cy="3295447"/>
          </a:xfrm>
        </p:grpSpPr>
        <p:pic>
          <p:nvPicPr>
            <p:cNvPr id="14" name="PA_图片 6">
              <a:extLst>
                <a:ext uri="{FF2B5EF4-FFF2-40B4-BE49-F238E27FC236}">
                  <a16:creationId xmlns:a16="http://schemas.microsoft.com/office/drawing/2014/main" id="{5DF38753-0D78-45E1-9FB4-360550AA63F5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0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5112" y="1133830"/>
              <a:ext cx="5694730" cy="329544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E96EF29-9D46-4CDD-A702-017DDEDBB417}"/>
                </a:ext>
              </a:extLst>
            </p:cNvPr>
            <p:cNvSpPr txBox="1"/>
            <p:nvPr/>
          </p:nvSpPr>
          <p:spPr>
            <a:xfrm>
              <a:off x="7074758" y="2454702"/>
              <a:ext cx="4415435" cy="529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Kể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đúng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nội</a:t>
              </a:r>
              <a:r>
                <a:rPr lang="en-US" sz="2000" b="1" dirty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000" b="1" dirty="0" smtClean="0">
                  <a:solidFill>
                    <a:srgbClr val="002060"/>
                  </a:solidFill>
                  <a:latin typeface="UTM Avo" pitchFamily="18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dung</a:t>
              </a:r>
              <a:endParaRPr lang="en-US" sz="2000" b="1" dirty="0">
                <a:solidFill>
                  <a:srgbClr val="002060"/>
                </a:solidFill>
                <a:latin typeface="UTM Avo" pitchFamily="18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F334468-1D62-4D62-9BEF-8558D344C468}"/>
              </a:ext>
            </a:extLst>
          </p:cNvPr>
          <p:cNvSpPr txBox="1"/>
          <p:nvPr/>
        </p:nvSpPr>
        <p:spPr>
          <a:xfrm>
            <a:off x="5686841" y="492812"/>
            <a:ext cx="4677907" cy="706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990" b="1" dirty="0" err="1">
                <a:solidFill>
                  <a:srgbClr val="FF0000"/>
                </a:solidFill>
                <a:latin typeface="iCiel Nabila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Tiêu</a:t>
            </a:r>
            <a:r>
              <a:rPr lang="en-US" sz="3990" b="1" dirty="0">
                <a:solidFill>
                  <a:srgbClr val="FF0000"/>
                </a:solidFill>
                <a:latin typeface="iCiel Nabila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990" b="1" dirty="0" err="1">
                <a:solidFill>
                  <a:srgbClr val="FF0000"/>
                </a:solidFill>
                <a:latin typeface="iCiel Nabila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chí</a:t>
            </a:r>
            <a:r>
              <a:rPr lang="en-US" sz="3990" b="1" dirty="0">
                <a:solidFill>
                  <a:srgbClr val="FF0000"/>
                </a:solidFill>
                <a:latin typeface="iCiel Nabila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990" b="1" dirty="0" err="1">
                <a:solidFill>
                  <a:srgbClr val="FF0000"/>
                </a:solidFill>
                <a:latin typeface="iCiel Nabila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đánh</a:t>
            </a:r>
            <a:r>
              <a:rPr lang="en-US" sz="3990" b="1" dirty="0">
                <a:solidFill>
                  <a:srgbClr val="FF0000"/>
                </a:solidFill>
                <a:latin typeface="iCiel Nabila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990" b="1" dirty="0" err="1">
                <a:solidFill>
                  <a:srgbClr val="FF0000"/>
                </a:solidFill>
                <a:latin typeface="iCiel Nabila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giá</a:t>
            </a:r>
            <a:r>
              <a:rPr lang="en-US" sz="3990" b="1" dirty="0">
                <a:solidFill>
                  <a:srgbClr val="FF0000"/>
                </a:solidFill>
                <a:latin typeface="iCiel Nabila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85667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43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71429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442173" y="0"/>
            <a:ext cx="5513385" cy="268605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7"/>
          <p:cNvSpPr txBox="1">
            <a:spLocks noGrp="1"/>
          </p:cNvSpPr>
          <p:nvPr>
            <p:ph type="title" idx="4294967295"/>
          </p:nvPr>
        </p:nvSpPr>
        <p:spPr>
          <a:xfrm>
            <a:off x="3771285" y="675197"/>
            <a:ext cx="4855159" cy="745200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Ý </a:t>
            </a:r>
            <a:r>
              <a:rPr lang="en-US" sz="7200" b="1" dirty="0" err="1" smtClean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nghĩa</a:t>
            </a:r>
            <a:endParaRPr sz="6600" b="1" dirty="0">
              <a:solidFill>
                <a:srgbClr val="FF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235" name="Google Shape;235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862747">
            <a:off x="1119979" y="4552854"/>
            <a:ext cx="1352006" cy="1481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4500007">
            <a:off x="9599179" y="4736860"/>
            <a:ext cx="1388713" cy="1514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604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-1423835" y="734700"/>
            <a:ext cx="2921755" cy="1385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29;p47"/>
          <p:cNvSpPr txBox="1">
            <a:spLocks noGrp="1"/>
          </p:cNvSpPr>
          <p:nvPr>
            <p:ph type="title" idx="4294967295"/>
          </p:nvPr>
        </p:nvSpPr>
        <p:spPr>
          <a:xfrm>
            <a:off x="991570" y="2378948"/>
            <a:ext cx="10034068" cy="2555053"/>
          </a:xfrm>
          <a:prstGeom prst="rect">
            <a:avLst/>
          </a:prstGeom>
          <a:solidFill>
            <a:schemeClr val="tx2"/>
          </a:solidFill>
        </p:spPr>
        <p:txBody>
          <a:bodyPr spcFirstLastPara="1" wrap="square" lIns="121699" tIns="121699" rIns="121699" bIns="121699" anchor="ctr" anchorCtr="0">
            <a:noAutofit/>
          </a:bodyPr>
          <a:lstStyle/>
          <a:p>
            <a:pPr algn="just"/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Mỗi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xuân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hạ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thu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đông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có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vẻ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đẹp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riêng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có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ích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cho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cuộc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5400" b="1" dirty="0" err="1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sống</a:t>
            </a:r>
            <a:r>
              <a:rPr lang="en-US" sz="5400" b="1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  <a:endParaRPr sz="48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442174" y="823212"/>
            <a:ext cx="5513385" cy="3926116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7"/>
          <p:cNvSpPr txBox="1">
            <a:spLocks noGrp="1"/>
          </p:cNvSpPr>
          <p:nvPr>
            <p:ph type="title" idx="4294967295"/>
          </p:nvPr>
        </p:nvSpPr>
        <p:spPr>
          <a:xfrm>
            <a:off x="2129959" y="2119700"/>
            <a:ext cx="8137814" cy="1015332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/>
          <a:p>
            <a:pPr algn="ctr"/>
            <a:r>
              <a:rPr lang="en" sz="7200" b="1" dirty="0" smtClean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Trò chơi: Ai nhớ giỏi?</a:t>
            </a:r>
            <a:endParaRPr sz="6600" b="1" dirty="0">
              <a:solidFill>
                <a:srgbClr val="FF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235" name="Google Shape;235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862747">
            <a:off x="1119979" y="4552854"/>
            <a:ext cx="1352006" cy="1481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4500007">
            <a:off x="9599179" y="4736860"/>
            <a:ext cx="1388713" cy="1514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604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-1423835" y="734700"/>
            <a:ext cx="2921755" cy="1385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67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06714" y="2667000"/>
            <a:ext cx="8229600" cy="10137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lvl="0">
              <a:buClrTx/>
              <a:defRPr/>
            </a:pP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A.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xuân</a:t>
            </a:r>
            <a:endParaRPr lang="vi-VN" sz="4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06714" y="5453725"/>
            <a:ext cx="8229600" cy="103963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C.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hè</a:t>
            </a:r>
            <a:endParaRPr lang="en-US" sz="4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06276" y="4039771"/>
            <a:ext cx="8229600" cy="101048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44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B. Mùa thu</a:t>
            </a:r>
            <a:endParaRPr lang="en-US" sz="4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46981" y="381000"/>
            <a:ext cx="9957816" cy="160024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121725" tIns="60862" rIns="121725" bIns="60862">
            <a:spAutoFit/>
          </a:bodyPr>
          <a:lstStyle/>
          <a:p>
            <a:pPr algn="ctr"/>
            <a:r>
              <a:rPr lang="en-US" sz="48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 nào giúp cây cối đâm chồi, </a:t>
            </a:r>
          </a:p>
          <a:p>
            <a:pPr algn="ctr"/>
            <a:r>
              <a:rPr lang="en-US" sz="48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nảy lộc?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521" y="2844273"/>
            <a:ext cx="633852" cy="659161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512" y="4214154"/>
            <a:ext cx="565888" cy="64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950" y="5689374"/>
            <a:ext cx="565888" cy="64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066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06714" y="3978000"/>
            <a:ext cx="8229600" cy="10137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lvl="0">
              <a:buClrTx/>
              <a:defRPr/>
            </a:pPr>
            <a:r>
              <a:rPr lang="en-US" sz="4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thu</a:t>
            </a:r>
            <a:endParaRPr lang="vi-VN" sz="4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06714" y="5453725"/>
            <a:ext cx="8229600" cy="103963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C.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đông</a:t>
            </a:r>
            <a:endParaRPr lang="en-US" sz="4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06714" y="2612616"/>
            <a:ext cx="8229600" cy="101048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4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A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xuân</a:t>
            </a:r>
            <a:endParaRPr lang="en-US" sz="4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46981" y="381000"/>
            <a:ext cx="9957816" cy="8615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121725" tIns="60862" rIns="121725" bIns="60862">
            <a:spAutoFit/>
          </a:bodyPr>
          <a:lstStyle/>
          <a:p>
            <a:pPr algn="ctr"/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nào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học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sinh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tựu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trường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462" y="4233974"/>
            <a:ext cx="633852" cy="659161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945" y="2870786"/>
            <a:ext cx="565888" cy="64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950" y="5689374"/>
            <a:ext cx="565888" cy="64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200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9781" y="1538503"/>
            <a:ext cx="6353044" cy="2465938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/>
            </a:r>
            <a:br>
              <a:rPr lang="en-US" sz="5400" b="1" dirty="0" smtClean="0">
                <a:solidFill>
                  <a:schemeClr val="accent4">
                    <a:lumMod val="75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</a:br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KHỞI </a:t>
            </a:r>
            <a:r>
              <a:rPr lang="en-US" sz="5400" b="1" dirty="0">
                <a:solidFill>
                  <a:schemeClr val="accent4">
                    <a:lumMod val="75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ĐỘNG</a:t>
            </a:r>
            <a:r>
              <a:rPr lang="en-US" sz="8000" b="1" dirty="0">
                <a:solidFill>
                  <a:schemeClr val="accent4">
                    <a:lumMod val="75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/>
            </a:r>
            <a:br>
              <a:rPr lang="en-US" sz="8000" b="1" dirty="0">
                <a:solidFill>
                  <a:schemeClr val="accent4">
                    <a:lumMod val="75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</a:br>
            <a:endParaRPr lang="en-US" sz="8000" b="1" i="1" dirty="0">
              <a:solidFill>
                <a:srgbClr val="FF505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87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921653" y="5288493"/>
            <a:ext cx="8229600" cy="10137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lvl="0">
              <a:buClrTx/>
              <a:defRPr/>
            </a:pP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C.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hè</a:t>
            </a:r>
            <a:endParaRPr lang="vi-VN" sz="4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21653" y="3537463"/>
            <a:ext cx="8229600" cy="103963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4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đông</a:t>
            </a:r>
            <a:endParaRPr lang="en-US" sz="4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06714" y="1815584"/>
            <a:ext cx="8229600" cy="101048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4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A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thu</a:t>
            </a:r>
            <a:endParaRPr lang="en-US" sz="4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46981" y="381000"/>
            <a:ext cx="9957816" cy="8615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121725" tIns="60862" rIns="121725" bIns="60862">
            <a:spAutoFit/>
          </a:bodyPr>
          <a:lstStyle/>
          <a:p>
            <a:pPr algn="ctr"/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nào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cây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đơm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trái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ngọt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401" y="5544467"/>
            <a:ext cx="633852" cy="659161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945" y="2073754"/>
            <a:ext cx="565888" cy="64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889" y="3773112"/>
            <a:ext cx="565888" cy="64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16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921653" y="5288493"/>
            <a:ext cx="8229600" cy="10137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lvl="0">
              <a:buClrTx/>
              <a:defRPr/>
            </a:pP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C.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thu</a:t>
            </a:r>
            <a:endParaRPr lang="vi-VN" sz="4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21653" y="3537463"/>
            <a:ext cx="8229600" cy="103963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4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hè</a:t>
            </a:r>
            <a:endParaRPr lang="en-US" sz="4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06714" y="1815584"/>
            <a:ext cx="8229600" cy="101048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4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A</a:t>
            </a:r>
            <a:r>
              <a:rPr lang="en-US" sz="44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4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4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xuân</a:t>
            </a:r>
            <a:endParaRPr lang="en-US" sz="4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46981" y="381000"/>
            <a:ext cx="9957816" cy="8615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121725" tIns="60862" rIns="121725" bIns="60862">
            <a:spAutoFit/>
          </a:bodyPr>
          <a:lstStyle/>
          <a:p>
            <a:pPr algn="ctr"/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nào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trẻ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em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rước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đèn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phá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cỗ</a:t>
            </a:r>
            <a:r>
              <a:rPr lang="en-US" sz="4800" b="1" dirty="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401" y="5544467"/>
            <a:ext cx="633852" cy="659161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945" y="2073754"/>
            <a:ext cx="565888" cy="64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889" y="3773112"/>
            <a:ext cx="565888" cy="64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705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42441" y="4538737"/>
            <a:ext cx="11034793" cy="10137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pPr algn="just"/>
            <a:r>
              <a:rPr lang="en-US" sz="24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B. </a:t>
            </a:r>
            <a:r>
              <a:rPr lang="en-US" sz="24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Bốn mùa xuân, hạ, thu, đông mỗi mùa một vẻ đẹp riêng, đều có ích cho cuộc sống.</a:t>
            </a:r>
            <a:endParaRPr lang="en-US" sz="2000" b="1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2441" y="3161782"/>
            <a:ext cx="11034793" cy="103963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21725" tIns="60862" rIns="121725" bIns="60862" rtlCol="0" anchor="ctr"/>
          <a:lstStyle/>
          <a:p>
            <a:r>
              <a:rPr lang="en-US" sz="24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A</a:t>
            </a:r>
            <a:r>
              <a:rPr lang="en-US" sz="24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Mùa xuân là mùa đẹp nhất trong năm. Mọi người chỉ nên yêu thích mùa xuân.</a:t>
            </a:r>
            <a:endParaRPr lang="en-US" sz="2400" b="1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7458" y="1097597"/>
            <a:ext cx="11298264" cy="160024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121725" tIns="60862" rIns="121725" bIns="60862">
            <a:spAutoFit/>
          </a:bodyPr>
          <a:lstStyle/>
          <a:p>
            <a:pPr algn="ctr"/>
            <a:r>
              <a:rPr lang="en-US" sz="48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Đâu là nội dung của câu chuyện </a:t>
            </a:r>
          </a:p>
          <a:p>
            <a:pPr algn="ctr"/>
            <a:r>
              <a:rPr lang="en-US" sz="4800" b="1" i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Chuyện bốn mùa?</a:t>
            </a:r>
            <a:endParaRPr lang="en-US" sz="4800" b="1" smtClean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7986" y="4682402"/>
            <a:ext cx="633852" cy="659161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5982" y="3352324"/>
            <a:ext cx="565888" cy="64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18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83"/>
            <a:ext cx="12161838" cy="6841034"/>
          </a:xfrm>
          <a:prstGeom prst="rect">
            <a:avLst/>
          </a:prstGeom>
        </p:spPr>
      </p:pic>
      <p:sp>
        <p:nvSpPr>
          <p:cNvPr id="20" name="文本框 22">
            <a:extLst>
              <a:ext uri="{FF2B5EF4-FFF2-40B4-BE49-F238E27FC236}">
                <a16:creationId xmlns:a16="http://schemas.microsoft.com/office/drawing/2014/main" id="{8E852256-A333-49D6-ADCD-2215C66790B1}"/>
              </a:ext>
            </a:extLst>
          </p:cNvPr>
          <p:cNvSpPr txBox="1"/>
          <p:nvPr/>
        </p:nvSpPr>
        <p:spPr>
          <a:xfrm>
            <a:off x="5661394" y="624416"/>
            <a:ext cx="5210700" cy="921046"/>
          </a:xfrm>
          <a:prstGeom prst="rect">
            <a:avLst/>
          </a:prstGeom>
          <a:noFill/>
        </p:spPr>
        <p:txBody>
          <a:bodyPr wrap="square" lIns="91212" tIns="45606" rIns="91212" bIns="45606" rtlCol="0">
            <a:spAutoFit/>
          </a:bodyPr>
          <a:lstStyle/>
          <a:p>
            <a:r>
              <a:rPr lang="en-US" altLang="zh-CN" sz="5387" dirty="0" err="1">
                <a:latin typeface="iCiel Cadena" panose="02000503000000020004" pitchFamily="2" charset="0"/>
                <a:ea typeface="思源黑体 CN Bold" panose="020B0800000000000000" pitchFamily="34" charset="-122"/>
              </a:rPr>
              <a:t>Yêu</a:t>
            </a:r>
            <a:r>
              <a:rPr lang="en-US" altLang="zh-CN" sz="5387" dirty="0">
                <a:latin typeface="iCiel Cadena" panose="02000503000000020004" pitchFamily="2" charset="0"/>
                <a:ea typeface="思源黑体 CN Bold" panose="020B0800000000000000" pitchFamily="34" charset="-122"/>
              </a:rPr>
              <a:t> </a:t>
            </a:r>
            <a:r>
              <a:rPr lang="en-US" altLang="zh-CN" sz="5387" dirty="0" err="1">
                <a:latin typeface="iCiel Cadena" panose="02000503000000020004" pitchFamily="2" charset="0"/>
                <a:ea typeface="思源黑体 CN Bold" panose="020B0800000000000000" pitchFamily="34" charset="-122"/>
              </a:rPr>
              <a:t>cầu</a:t>
            </a:r>
            <a:r>
              <a:rPr lang="en-US" altLang="zh-CN" sz="5387" dirty="0">
                <a:latin typeface="iCiel Cadena" panose="02000503000000020004" pitchFamily="2" charset="0"/>
                <a:ea typeface="思源黑体 CN Bold" panose="020B0800000000000000" pitchFamily="34" charset="-122"/>
              </a:rPr>
              <a:t> </a:t>
            </a:r>
            <a:r>
              <a:rPr lang="en-US" altLang="zh-CN" sz="5387" dirty="0" err="1">
                <a:latin typeface="iCiel Cadena" panose="02000503000000020004" pitchFamily="2" charset="0"/>
                <a:ea typeface="思源黑体 CN Bold" panose="020B0800000000000000" pitchFamily="34" charset="-122"/>
              </a:rPr>
              <a:t>cần</a:t>
            </a:r>
            <a:r>
              <a:rPr lang="en-US" altLang="zh-CN" sz="5387" dirty="0">
                <a:latin typeface="iCiel Cadena" panose="02000503000000020004" pitchFamily="2" charset="0"/>
                <a:ea typeface="思源黑体 CN Bold" panose="020B0800000000000000" pitchFamily="34" charset="-122"/>
              </a:rPr>
              <a:t> </a:t>
            </a:r>
            <a:r>
              <a:rPr lang="en-US" altLang="zh-CN" sz="5387" dirty="0" err="1">
                <a:latin typeface="iCiel Cadena" panose="02000503000000020004" pitchFamily="2" charset="0"/>
                <a:ea typeface="思源黑体 CN Bold" panose="020B0800000000000000" pitchFamily="34" charset="-122"/>
              </a:rPr>
              <a:t>đạt</a:t>
            </a:r>
            <a:endParaRPr lang="zh-CN" altLang="en-US" sz="5387" dirty="0">
              <a:latin typeface="iCiel Cadena" panose="02000503000000020004" pitchFamily="2" charset="0"/>
              <a:ea typeface="思源黑体 CN Bold" panose="020B0800000000000000" pitchFamily="34" charset="-122"/>
            </a:endParaRPr>
          </a:p>
        </p:txBody>
      </p:sp>
      <p:pic>
        <p:nvPicPr>
          <p:cNvPr id="22" name="Picture 21" descr="A picture containing toy, doll, clock, drawing&#10;&#10;Description automatically generated">
            <a:extLst>
              <a:ext uri="{FF2B5EF4-FFF2-40B4-BE49-F238E27FC236}">
                <a16:creationId xmlns:a16="http://schemas.microsoft.com/office/drawing/2014/main" id="{EE450A0D-CEC3-4764-809D-6E89BC327F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1" y="3134761"/>
            <a:ext cx="3183974" cy="3065677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2910964" y="2239159"/>
            <a:ext cx="8459305" cy="1627841"/>
            <a:chOff x="4129586" y="2020528"/>
            <a:chExt cx="6968574" cy="1106129"/>
          </a:xfrm>
        </p:grpSpPr>
        <p:sp>
          <p:nvSpPr>
            <p:cNvPr id="26" name="Rounded Rectangle 25"/>
            <p:cNvSpPr/>
            <p:nvPr/>
          </p:nvSpPr>
          <p:spPr>
            <a:xfrm>
              <a:off x="4948083" y="2020528"/>
              <a:ext cx="6150077" cy="1106129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 dirty="0">
                <a:solidFill>
                  <a:schemeClr val="tx1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4129586" y="2363428"/>
              <a:ext cx="735480" cy="435077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394" b="1" dirty="0">
                  <a:solidFill>
                    <a:schemeClr val="tx1"/>
                  </a:solidFill>
                  <a:latin typeface="UTM Avo" pitchFamily="18" charset="0"/>
                </a:rPr>
                <a:t>1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280792" y="4095925"/>
            <a:ext cx="8459305" cy="1794274"/>
            <a:chOff x="4129586" y="2020529"/>
            <a:chExt cx="6968574" cy="1106129"/>
          </a:xfrm>
        </p:grpSpPr>
        <p:sp>
          <p:nvSpPr>
            <p:cNvPr id="31" name="Rounded Rectangle 30"/>
            <p:cNvSpPr/>
            <p:nvPr/>
          </p:nvSpPr>
          <p:spPr>
            <a:xfrm>
              <a:off x="4948083" y="2020529"/>
              <a:ext cx="6150077" cy="1106129"/>
            </a:xfrm>
            <a:prstGeom prst="roundRect">
              <a:avLst>
                <a:gd name="adj" fmla="val 50000"/>
              </a:avLst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895" dirty="0">
                <a:solidFill>
                  <a:schemeClr val="tx1"/>
                </a:solidFill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4129586" y="2363428"/>
              <a:ext cx="735480" cy="334727"/>
            </a:xfrm>
            <a:prstGeom prst="roundRect">
              <a:avLst>
                <a:gd name="adj" fmla="val 50000"/>
              </a:avLst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2394" b="1" dirty="0">
                  <a:solidFill>
                    <a:schemeClr val="tx1"/>
                  </a:solidFill>
                  <a:latin typeface="UTM Avo" pitchFamily="18" charset="0"/>
                </a:rPr>
                <a:t>2</a:t>
              </a:r>
            </a:p>
          </p:txBody>
        </p:sp>
      </p:grpSp>
      <p:cxnSp>
        <p:nvCxnSpPr>
          <p:cNvPr id="33" name="Straight Connector 32"/>
          <p:cNvCxnSpPr/>
          <p:nvPr/>
        </p:nvCxnSpPr>
        <p:spPr>
          <a:xfrm>
            <a:off x="3030653" y="3919386"/>
            <a:ext cx="913118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4402780" y="2658307"/>
            <a:ext cx="6871475" cy="736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793" b="1" dirty="0" err="1" smtClean="0">
                <a:latin typeface="UTM Avo" pitchFamily="18" charset="0"/>
              </a:rPr>
              <a:t>Nói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được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nội</a:t>
            </a:r>
            <a:r>
              <a:rPr lang="en-US" sz="2793" b="1" dirty="0">
                <a:latin typeface="UTM Avo" pitchFamily="18" charset="0"/>
              </a:rPr>
              <a:t> dung </a:t>
            </a:r>
            <a:r>
              <a:rPr lang="en-US" sz="2793" b="1" dirty="0" err="1">
                <a:latin typeface="UTM Avo" pitchFamily="18" charset="0"/>
              </a:rPr>
              <a:t>của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từng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tranh</a:t>
            </a:r>
            <a:endParaRPr lang="en-US" sz="2793" b="1" dirty="0">
              <a:latin typeface="UTM Avo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7428" y="4254194"/>
            <a:ext cx="6824294" cy="1378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793" b="1" dirty="0" err="1">
                <a:latin typeface="UTM Avo" pitchFamily="18" charset="0"/>
              </a:rPr>
              <a:t>Kể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được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từng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đoạn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của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câu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chuyện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theo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tranh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và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câu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hỏi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gợi</a:t>
            </a:r>
            <a:r>
              <a:rPr lang="en-US" sz="2793" b="1" dirty="0">
                <a:latin typeface="UTM Avo" pitchFamily="18" charset="0"/>
              </a:rPr>
              <a:t> ý</a:t>
            </a:r>
          </a:p>
        </p:txBody>
      </p:sp>
    </p:spTree>
    <p:extLst>
      <p:ext uri="{BB962C8B-B14F-4D97-AF65-F5344CB8AC3E}">
        <p14:creationId xmlns:p14="http://schemas.microsoft.com/office/powerpoint/2010/main" val="224601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442174" y="823212"/>
            <a:ext cx="5513385" cy="3926116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7"/>
          <p:cNvSpPr txBox="1">
            <a:spLocks noGrp="1"/>
          </p:cNvSpPr>
          <p:nvPr>
            <p:ph type="title" idx="4294967295"/>
          </p:nvPr>
        </p:nvSpPr>
        <p:spPr>
          <a:xfrm>
            <a:off x="1795982" y="734700"/>
            <a:ext cx="4985818" cy="967100"/>
          </a:xfrm>
          <a:prstGeom prst="rect">
            <a:avLst/>
          </a:prstGeom>
        </p:spPr>
        <p:txBody>
          <a:bodyPr spcFirstLastPara="1" wrap="square" lIns="121699" tIns="121699" rIns="121699" bIns="121699" anchor="ctr" anchorCtr="0">
            <a:noAutofit/>
          </a:bodyPr>
          <a:lstStyle/>
          <a:p>
            <a:pPr algn="ctr"/>
            <a:r>
              <a:rPr lang="en" sz="7200" dirty="0" smtClean="0">
                <a:solidFill>
                  <a:schemeClr val="dk2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Cô dặn con:</a:t>
            </a:r>
            <a:endParaRPr sz="6600" dirty="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235" name="Google Shape;235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862747">
            <a:off x="10085537" y="5125168"/>
            <a:ext cx="1352006" cy="1481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4500007">
            <a:off x="9599179" y="4736860"/>
            <a:ext cx="1388713" cy="1514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604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-1423835" y="734700"/>
            <a:ext cx="2921755" cy="138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7380" y="2164187"/>
            <a:ext cx="10802971" cy="13637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497921" y="3795792"/>
            <a:ext cx="9903801" cy="73706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793" b="1" dirty="0" err="1" smtClean="0">
                <a:latin typeface="UTM Avo" pitchFamily="18" charset="0"/>
              </a:rPr>
              <a:t>Chuẩn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bị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bài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sau</a:t>
            </a:r>
            <a:r>
              <a:rPr lang="en-US" sz="2793" b="1" dirty="0" smtClean="0">
                <a:latin typeface="UTM Avo" pitchFamily="18" charset="0"/>
              </a:rPr>
              <a:t>: </a:t>
            </a:r>
            <a:r>
              <a:rPr lang="en-US" sz="2793" b="1" dirty="0" err="1" smtClean="0">
                <a:latin typeface="UTM Avo" pitchFamily="18" charset="0"/>
              </a:rPr>
              <a:t>Kể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chuyện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Hồ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nước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và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mây</a:t>
            </a:r>
            <a:endParaRPr lang="en-US" sz="2793" b="1" dirty="0">
              <a:latin typeface="UTM Avo" pitchFamily="18" charset="0"/>
            </a:endParaRPr>
          </a:p>
        </p:txBody>
      </p:sp>
      <p:pic>
        <p:nvPicPr>
          <p:cNvPr id="9" name="Google Shape;160;p4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48449" y="5385752"/>
            <a:ext cx="1441160" cy="1365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21;p4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67739" y="4749328"/>
            <a:ext cx="2574435" cy="23286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111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563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-1373726" y="3452366"/>
            <a:ext cx="2905595" cy="1555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569;p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0" y="2690404"/>
            <a:ext cx="1969014" cy="452954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722568-5BEC-4CC9-9200-292359A25631}"/>
              </a:ext>
            </a:extLst>
          </p:cNvPr>
          <p:cNvSpPr txBox="1"/>
          <p:nvPr/>
        </p:nvSpPr>
        <p:spPr>
          <a:xfrm>
            <a:off x="2372110" y="1530587"/>
            <a:ext cx="7614262" cy="1565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192" dirty="0" err="1">
                <a:solidFill>
                  <a:srgbClr val="FF0000"/>
                </a:solidFill>
                <a:latin typeface="iCiel Crocante" panose="02000000000000000000" pitchFamily="2" charset="0"/>
              </a:rPr>
              <a:t>Tạm</a:t>
            </a:r>
            <a:r>
              <a:rPr lang="en-US" sz="3192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192" dirty="0" err="1">
                <a:solidFill>
                  <a:srgbClr val="FF0000"/>
                </a:solidFill>
                <a:latin typeface="iCiel Crocante" panose="02000000000000000000" pitchFamily="2" charset="0"/>
              </a:rPr>
              <a:t>biệt</a:t>
            </a:r>
            <a:r>
              <a:rPr lang="en-US" sz="3192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192" dirty="0" err="1">
                <a:solidFill>
                  <a:srgbClr val="FF0000"/>
                </a:solidFill>
                <a:latin typeface="iCiel Crocante" panose="02000000000000000000" pitchFamily="2" charset="0"/>
              </a:rPr>
              <a:t>và</a:t>
            </a:r>
            <a:r>
              <a:rPr lang="en-US" sz="3192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192" dirty="0" err="1">
                <a:solidFill>
                  <a:srgbClr val="FF0000"/>
                </a:solidFill>
                <a:latin typeface="iCiel Crocante" panose="02000000000000000000" pitchFamily="2" charset="0"/>
              </a:rPr>
              <a:t>hẹn</a:t>
            </a:r>
            <a:r>
              <a:rPr lang="en-US" sz="3192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192" dirty="0" err="1">
                <a:solidFill>
                  <a:srgbClr val="FF0000"/>
                </a:solidFill>
                <a:latin typeface="iCiel Crocante" panose="02000000000000000000" pitchFamily="2" charset="0"/>
              </a:rPr>
              <a:t>gặp</a:t>
            </a:r>
            <a:r>
              <a:rPr lang="en-US" sz="3192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192" dirty="0" err="1">
                <a:solidFill>
                  <a:srgbClr val="FF0000"/>
                </a:solidFill>
                <a:latin typeface="iCiel Crocante" panose="02000000000000000000" pitchFamily="2" charset="0"/>
              </a:rPr>
              <a:t>lại</a:t>
            </a:r>
            <a:r>
              <a:rPr lang="en-US" sz="3192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3192" dirty="0" err="1">
                <a:solidFill>
                  <a:srgbClr val="FF0000"/>
                </a:solidFill>
                <a:latin typeface="iCiel Crocante" panose="02000000000000000000" pitchFamily="2" charset="0"/>
              </a:rPr>
              <a:t>các</a:t>
            </a:r>
            <a:r>
              <a:rPr lang="en-US" sz="3192" dirty="0">
                <a:solidFill>
                  <a:srgbClr val="FF0000"/>
                </a:solidFill>
                <a:latin typeface="iCiel Crocante" panose="02000000000000000000" pitchFamily="2" charset="0"/>
              </a:rPr>
              <a:t> con </a:t>
            </a:r>
            <a:r>
              <a:rPr lang="en-US" sz="3192" dirty="0" err="1">
                <a:solidFill>
                  <a:srgbClr val="FF0000"/>
                </a:solidFill>
                <a:latin typeface="iCiel Crocante" panose="02000000000000000000" pitchFamily="2" charset="0"/>
              </a:rPr>
              <a:t>vào</a:t>
            </a:r>
            <a:r>
              <a:rPr lang="en-US" sz="3192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192" dirty="0" err="1">
                <a:solidFill>
                  <a:srgbClr val="FF0000"/>
                </a:solidFill>
                <a:latin typeface="iCiel Crocante" panose="02000000000000000000" pitchFamily="2" charset="0"/>
              </a:rPr>
              <a:t>những</a:t>
            </a:r>
            <a:r>
              <a:rPr lang="en-US" sz="3192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192" dirty="0" err="1">
                <a:solidFill>
                  <a:srgbClr val="FF0000"/>
                </a:solidFill>
                <a:latin typeface="iCiel Crocante" panose="02000000000000000000" pitchFamily="2" charset="0"/>
              </a:rPr>
              <a:t>tiết</a:t>
            </a:r>
            <a:r>
              <a:rPr lang="en-US" sz="3192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192" dirty="0" err="1">
                <a:solidFill>
                  <a:srgbClr val="FF0000"/>
                </a:solidFill>
                <a:latin typeface="iCiel Crocante" panose="02000000000000000000" pitchFamily="2" charset="0"/>
              </a:rPr>
              <a:t>học</a:t>
            </a:r>
            <a:r>
              <a:rPr lang="en-US" sz="3192" dirty="0">
                <a:solidFill>
                  <a:srgbClr val="FF0000"/>
                </a:solidFill>
                <a:latin typeface="iCiel Crocante" panose="02000000000000000000" pitchFamily="2" charset="0"/>
              </a:rPr>
              <a:t> </a:t>
            </a:r>
            <a:r>
              <a:rPr lang="en-US" sz="3192" dirty="0" err="1">
                <a:solidFill>
                  <a:srgbClr val="FF0000"/>
                </a:solidFill>
                <a:latin typeface="iCiel Crocante" panose="02000000000000000000" pitchFamily="2" charset="0"/>
              </a:rPr>
              <a:t>sau</a:t>
            </a:r>
            <a:r>
              <a:rPr lang="en-US" sz="3192" dirty="0">
                <a:solidFill>
                  <a:srgbClr val="FF0000"/>
                </a:solidFill>
                <a:latin typeface="iCiel Crocante" panose="02000000000000000000" pitchFamily="2" charset="0"/>
              </a:rPr>
              <a:t>!</a:t>
            </a:r>
          </a:p>
        </p:txBody>
      </p:sp>
      <p:pic>
        <p:nvPicPr>
          <p:cNvPr id="11" name="图片 30">
            <a:extLst>
              <a:ext uri="{FF2B5EF4-FFF2-40B4-BE49-F238E27FC236}">
                <a16:creationId xmlns:a16="http://schemas.microsoft.com/office/drawing/2014/main" id="{EBF68672-5F38-4E5A-9D6B-7255921E42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029" y="2798354"/>
            <a:ext cx="2540178" cy="4313646"/>
          </a:xfrm>
          <a:prstGeom prst="rect">
            <a:avLst/>
          </a:prstGeom>
        </p:spPr>
      </p:pic>
      <p:pic>
        <p:nvPicPr>
          <p:cNvPr id="12" name="图片 43">
            <a:extLst>
              <a:ext uri="{FF2B5EF4-FFF2-40B4-BE49-F238E27FC236}">
                <a16:creationId xmlns:a16="http://schemas.microsoft.com/office/drawing/2014/main" id="{839B62AF-AC7B-4DF2-8D1A-02CAE1D3E4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110" y="219276"/>
            <a:ext cx="812643" cy="1311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230672005887288284 (video-converter.com)">
            <a:hlinkClick r:id="" action="ppaction://media"/>
            <a:extLst>
              <a:ext uri="{FF2B5EF4-FFF2-40B4-BE49-F238E27FC236}">
                <a16:creationId xmlns:a16="http://schemas.microsoft.com/office/drawing/2014/main" id="{1570636C-4BCB-4681-A912-5A3983FDD77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9422" b="9056"/>
          <a:stretch/>
        </p:blipFill>
        <p:spPr>
          <a:xfrm rot="16200000">
            <a:off x="2992308" y="-2192890"/>
            <a:ext cx="6177224" cy="1088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79116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1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429186" y="5119522"/>
            <a:ext cx="1365256" cy="7078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lIns="91424" tIns="45711" rIns="91424" bIns="45711" rtlCol="0">
            <a:spAutoFit/>
          </a:bodyPr>
          <a:lstStyle/>
          <a:p>
            <a:pPr algn="ctr"/>
            <a:r>
              <a:rPr lang="en-US" sz="4000" smtClean="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S/11</a:t>
            </a:r>
            <a:endParaRPr lang="en-US" sz="4000">
              <a:solidFill>
                <a:srgbClr val="0070C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147" name="Google Shape;14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35547" y="406393"/>
            <a:ext cx="3008850" cy="645160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585485" y="1693279"/>
            <a:ext cx="8431683" cy="18466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4800" b="1" dirty="0" err="1">
                <a:solidFill>
                  <a:srgbClr val="C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Nói</a:t>
            </a:r>
            <a:r>
              <a:rPr lang="en-US" sz="4800" b="1" dirty="0">
                <a:solidFill>
                  <a:srgbClr val="C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>
                <a:solidFill>
                  <a:srgbClr val="C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</a:t>
            </a:r>
            <a:r>
              <a:rPr lang="en-US" sz="4800" b="1" dirty="0">
                <a:solidFill>
                  <a:srgbClr val="C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4800" b="1" dirty="0" err="1">
                <a:solidFill>
                  <a:srgbClr val="C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nghe</a:t>
            </a:r>
            <a:r>
              <a:rPr lang="en-US" sz="4800" b="1" dirty="0">
                <a:solidFill>
                  <a:srgbClr val="C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: </a:t>
            </a:r>
          </a:p>
          <a:p>
            <a:pPr algn="ctr"/>
            <a:r>
              <a:rPr lang="en-US" sz="6600" b="1" dirty="0" smtClean="0">
                <a:solidFill>
                  <a:srgbClr val="C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CHUYỆN BỐN MÙA</a:t>
            </a:r>
            <a:endParaRPr lang="en-US" sz="4800" b="1" dirty="0">
              <a:solidFill>
                <a:srgbClr val="C0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83"/>
            <a:ext cx="12161838" cy="6841034"/>
          </a:xfrm>
          <a:prstGeom prst="rect">
            <a:avLst/>
          </a:prstGeom>
        </p:spPr>
      </p:pic>
      <p:sp>
        <p:nvSpPr>
          <p:cNvPr id="20" name="文本框 22">
            <a:extLst>
              <a:ext uri="{FF2B5EF4-FFF2-40B4-BE49-F238E27FC236}">
                <a16:creationId xmlns:a16="http://schemas.microsoft.com/office/drawing/2014/main" id="{8E852256-A333-49D6-ADCD-2215C66790B1}"/>
              </a:ext>
            </a:extLst>
          </p:cNvPr>
          <p:cNvSpPr txBox="1"/>
          <p:nvPr/>
        </p:nvSpPr>
        <p:spPr>
          <a:xfrm>
            <a:off x="5661394" y="624416"/>
            <a:ext cx="5210700" cy="921046"/>
          </a:xfrm>
          <a:prstGeom prst="rect">
            <a:avLst/>
          </a:prstGeom>
          <a:noFill/>
        </p:spPr>
        <p:txBody>
          <a:bodyPr wrap="square" lIns="91212" tIns="45606" rIns="91212" bIns="45606" rtlCol="0">
            <a:spAutoFit/>
          </a:bodyPr>
          <a:lstStyle/>
          <a:p>
            <a:r>
              <a:rPr lang="en-US" altLang="zh-CN" sz="5387" dirty="0" err="1">
                <a:latin typeface="iCiel Cadena" panose="02000503000000020004" pitchFamily="2" charset="0"/>
                <a:ea typeface="思源黑体 CN Bold" panose="020B0800000000000000" pitchFamily="34" charset="-122"/>
              </a:rPr>
              <a:t>Yêu</a:t>
            </a:r>
            <a:r>
              <a:rPr lang="en-US" altLang="zh-CN" sz="5387" dirty="0">
                <a:latin typeface="iCiel Cadena" panose="02000503000000020004" pitchFamily="2" charset="0"/>
                <a:ea typeface="思源黑体 CN Bold" panose="020B0800000000000000" pitchFamily="34" charset="-122"/>
              </a:rPr>
              <a:t> </a:t>
            </a:r>
            <a:r>
              <a:rPr lang="en-US" altLang="zh-CN" sz="5387" dirty="0" err="1">
                <a:latin typeface="iCiel Cadena" panose="02000503000000020004" pitchFamily="2" charset="0"/>
                <a:ea typeface="思源黑体 CN Bold" panose="020B0800000000000000" pitchFamily="34" charset="-122"/>
              </a:rPr>
              <a:t>cầu</a:t>
            </a:r>
            <a:r>
              <a:rPr lang="en-US" altLang="zh-CN" sz="5387" dirty="0">
                <a:latin typeface="iCiel Cadena" panose="02000503000000020004" pitchFamily="2" charset="0"/>
                <a:ea typeface="思源黑体 CN Bold" panose="020B0800000000000000" pitchFamily="34" charset="-122"/>
              </a:rPr>
              <a:t> </a:t>
            </a:r>
            <a:r>
              <a:rPr lang="en-US" altLang="zh-CN" sz="5387" dirty="0" err="1">
                <a:latin typeface="iCiel Cadena" panose="02000503000000020004" pitchFamily="2" charset="0"/>
                <a:ea typeface="思源黑体 CN Bold" panose="020B0800000000000000" pitchFamily="34" charset="-122"/>
              </a:rPr>
              <a:t>cần</a:t>
            </a:r>
            <a:r>
              <a:rPr lang="en-US" altLang="zh-CN" sz="5387" dirty="0">
                <a:latin typeface="iCiel Cadena" panose="02000503000000020004" pitchFamily="2" charset="0"/>
                <a:ea typeface="思源黑体 CN Bold" panose="020B0800000000000000" pitchFamily="34" charset="-122"/>
              </a:rPr>
              <a:t> </a:t>
            </a:r>
            <a:r>
              <a:rPr lang="en-US" altLang="zh-CN" sz="5387" dirty="0" err="1">
                <a:latin typeface="iCiel Cadena" panose="02000503000000020004" pitchFamily="2" charset="0"/>
                <a:ea typeface="思源黑体 CN Bold" panose="020B0800000000000000" pitchFamily="34" charset="-122"/>
              </a:rPr>
              <a:t>đạt</a:t>
            </a:r>
            <a:endParaRPr lang="zh-CN" altLang="en-US" sz="5387" dirty="0">
              <a:latin typeface="iCiel Cadena" panose="02000503000000020004" pitchFamily="2" charset="0"/>
              <a:ea typeface="思源黑体 CN Bold" panose="020B0800000000000000" pitchFamily="34" charset="-122"/>
            </a:endParaRPr>
          </a:p>
        </p:txBody>
      </p:sp>
      <p:pic>
        <p:nvPicPr>
          <p:cNvPr id="22" name="Picture 21" descr="A picture containing toy, doll, clock, drawing&#10;&#10;Description automatically generated">
            <a:extLst>
              <a:ext uri="{FF2B5EF4-FFF2-40B4-BE49-F238E27FC236}">
                <a16:creationId xmlns:a16="http://schemas.microsoft.com/office/drawing/2014/main" id="{EE450A0D-CEC3-4764-809D-6E89BC327F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1" y="3134761"/>
            <a:ext cx="3183974" cy="3065677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2910964" y="2239159"/>
            <a:ext cx="8459305" cy="1627841"/>
            <a:chOff x="4129586" y="2020528"/>
            <a:chExt cx="6968574" cy="1106129"/>
          </a:xfrm>
        </p:grpSpPr>
        <p:sp>
          <p:nvSpPr>
            <p:cNvPr id="26" name="Rounded Rectangle 25"/>
            <p:cNvSpPr/>
            <p:nvPr/>
          </p:nvSpPr>
          <p:spPr>
            <a:xfrm>
              <a:off x="4948083" y="2020528"/>
              <a:ext cx="6150077" cy="1106129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 dirty="0">
                <a:solidFill>
                  <a:schemeClr val="tx1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4129586" y="2363428"/>
              <a:ext cx="735480" cy="435077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394" b="1" dirty="0">
                  <a:solidFill>
                    <a:schemeClr val="tx1"/>
                  </a:solidFill>
                  <a:latin typeface="UTM Avo" pitchFamily="18" charset="0"/>
                </a:rPr>
                <a:t>1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280792" y="4095925"/>
            <a:ext cx="8459305" cy="1794274"/>
            <a:chOff x="4129586" y="2020529"/>
            <a:chExt cx="6968574" cy="1106129"/>
          </a:xfrm>
        </p:grpSpPr>
        <p:sp>
          <p:nvSpPr>
            <p:cNvPr id="31" name="Rounded Rectangle 30"/>
            <p:cNvSpPr/>
            <p:nvPr/>
          </p:nvSpPr>
          <p:spPr>
            <a:xfrm>
              <a:off x="4948083" y="2020529"/>
              <a:ext cx="6150077" cy="1106129"/>
            </a:xfrm>
            <a:prstGeom prst="roundRect">
              <a:avLst>
                <a:gd name="adj" fmla="val 50000"/>
              </a:avLst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895" dirty="0">
                <a:solidFill>
                  <a:schemeClr val="tx1"/>
                </a:solidFill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4129586" y="2363428"/>
              <a:ext cx="735480" cy="334727"/>
            </a:xfrm>
            <a:prstGeom prst="roundRect">
              <a:avLst>
                <a:gd name="adj" fmla="val 50000"/>
              </a:avLst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2394" b="1" dirty="0">
                  <a:solidFill>
                    <a:schemeClr val="tx1"/>
                  </a:solidFill>
                  <a:latin typeface="UTM Avo" pitchFamily="18" charset="0"/>
                </a:rPr>
                <a:t>2</a:t>
              </a:r>
            </a:p>
          </p:txBody>
        </p:sp>
      </p:grpSp>
      <p:cxnSp>
        <p:nvCxnSpPr>
          <p:cNvPr id="33" name="Straight Connector 32"/>
          <p:cNvCxnSpPr/>
          <p:nvPr/>
        </p:nvCxnSpPr>
        <p:spPr>
          <a:xfrm>
            <a:off x="3030653" y="3919386"/>
            <a:ext cx="913118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4402780" y="2658307"/>
            <a:ext cx="6871475" cy="736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793" b="1" dirty="0" err="1" smtClean="0">
                <a:latin typeface="UTM Avo" pitchFamily="18" charset="0"/>
              </a:rPr>
              <a:t>Nói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được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nội</a:t>
            </a:r>
            <a:r>
              <a:rPr lang="en-US" sz="2793" b="1" dirty="0">
                <a:latin typeface="UTM Avo" pitchFamily="18" charset="0"/>
              </a:rPr>
              <a:t> dung </a:t>
            </a:r>
            <a:r>
              <a:rPr lang="en-US" sz="2793" b="1" dirty="0" err="1">
                <a:latin typeface="UTM Avo" pitchFamily="18" charset="0"/>
              </a:rPr>
              <a:t>của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từng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tranh</a:t>
            </a:r>
            <a:endParaRPr lang="en-US" sz="2793" b="1" dirty="0">
              <a:latin typeface="UTM Avo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7428" y="4254194"/>
            <a:ext cx="6824294" cy="1378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793" b="1" dirty="0" err="1">
                <a:latin typeface="UTM Avo" pitchFamily="18" charset="0"/>
              </a:rPr>
              <a:t>Kể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được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từng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đoạn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của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câu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chuyện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theo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tranh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và</a:t>
            </a:r>
            <a:r>
              <a:rPr lang="en-US" sz="2793" b="1" dirty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câu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 smtClean="0">
                <a:latin typeface="UTM Avo" pitchFamily="18" charset="0"/>
              </a:rPr>
              <a:t>hỏi</a:t>
            </a:r>
            <a:r>
              <a:rPr lang="en-US" sz="2793" b="1" dirty="0" smtClean="0">
                <a:latin typeface="UTM Avo" pitchFamily="18" charset="0"/>
              </a:rPr>
              <a:t> </a:t>
            </a:r>
            <a:r>
              <a:rPr lang="en-US" sz="2793" b="1" dirty="0" err="1">
                <a:latin typeface="UTM Avo" pitchFamily="18" charset="0"/>
              </a:rPr>
              <a:t>gợi</a:t>
            </a:r>
            <a:r>
              <a:rPr lang="en-US" sz="2793" b="1" dirty="0">
                <a:latin typeface="UTM Avo" pitchFamily="18" charset="0"/>
              </a:rPr>
              <a:t> ý</a:t>
            </a:r>
          </a:p>
        </p:txBody>
      </p:sp>
    </p:spTree>
    <p:extLst>
      <p:ext uri="{BB962C8B-B14F-4D97-AF65-F5344CB8AC3E}">
        <p14:creationId xmlns:p14="http://schemas.microsoft.com/office/powerpoint/2010/main" val="9488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333;p36"/>
          <p:cNvSpPr txBox="1">
            <a:spLocks/>
          </p:cNvSpPr>
          <p:nvPr/>
        </p:nvSpPr>
        <p:spPr>
          <a:xfrm>
            <a:off x="699030" y="4883952"/>
            <a:ext cx="2544308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None/>
            </a:pPr>
            <a:r>
              <a:rPr lang="en-US" sz="2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Nàng</a:t>
            </a:r>
            <a:r>
              <a:rPr lang="en-US" sz="2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tiên</a:t>
            </a:r>
            <a:r>
              <a:rPr lang="en-US" sz="2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2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đông</a:t>
            </a:r>
            <a:r>
              <a:rPr lang="en-US" sz="2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nói</a:t>
            </a:r>
            <a:r>
              <a:rPr lang="en-US" sz="2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gì</a:t>
            </a:r>
            <a:r>
              <a:rPr lang="en-US" sz="2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với</a:t>
            </a:r>
            <a:r>
              <a:rPr lang="en-US" sz="2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nàng</a:t>
            </a:r>
            <a:r>
              <a:rPr lang="en-US" sz="2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tiên</a:t>
            </a:r>
            <a:r>
              <a:rPr lang="en-US" sz="2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2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xuân</a:t>
            </a:r>
            <a:r>
              <a:rPr lang="en-US" sz="20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  <a:endParaRPr lang="en-US" sz="2000" b="1" dirty="0">
              <a:solidFill>
                <a:srgbClr val="00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5" name="Google Shape;1333;p36"/>
          <p:cNvSpPr txBox="1">
            <a:spLocks/>
          </p:cNvSpPr>
          <p:nvPr/>
        </p:nvSpPr>
        <p:spPr>
          <a:xfrm>
            <a:off x="133350" y="0"/>
            <a:ext cx="11864209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None/>
            </a:pPr>
            <a:r>
              <a:rPr lang="en-US" sz="3200" b="1">
                <a:solidFill>
                  <a:schemeClr val="bg2">
                    <a:lumMod val="50000"/>
                  </a:schemeClr>
                </a:solidFill>
                <a:latin typeface="Arial Rounded MT Bold" pitchFamily="34" charset="0"/>
                <a:ea typeface="Arial-Rounded" pitchFamily="34" charset="0"/>
                <a:cs typeface="Arial-Rounded" pitchFamily="34" charset="0"/>
              </a:rPr>
              <a:t>1</a:t>
            </a:r>
            <a:r>
              <a:rPr lang="en-US" sz="3200" b="1">
                <a:solidFill>
                  <a:schemeClr val="bg2">
                    <a:lumMod val="50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 </a:t>
            </a:r>
            <a:r>
              <a:rPr lang="en-US" sz="3200" b="1" smtClean="0">
                <a:solidFill>
                  <a:schemeClr val="bg2">
                    <a:lumMod val="50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Dựa vào tranh và câu hỏi gợi ý, nói về nội dung của từng tranh.</a:t>
            </a:r>
            <a:endParaRPr lang="en-US" sz="3200" b="1">
              <a:solidFill>
                <a:schemeClr val="bg2">
                  <a:lumMod val="50000"/>
                </a:schemeClr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6" name="Google Shape;1333;p36"/>
          <p:cNvSpPr txBox="1">
            <a:spLocks/>
          </p:cNvSpPr>
          <p:nvPr/>
        </p:nvSpPr>
        <p:spPr>
          <a:xfrm>
            <a:off x="3132755" y="726429"/>
            <a:ext cx="5865398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buNone/>
            </a:pPr>
            <a:r>
              <a:rPr lang="en-US" sz="4000" b="1" smtClean="0">
                <a:solidFill>
                  <a:schemeClr val="accent4">
                    <a:lumMod val="75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Chuyện bốn mùa</a:t>
            </a:r>
            <a:endParaRPr lang="en-US" sz="4000" b="1">
              <a:solidFill>
                <a:schemeClr val="accent4">
                  <a:lumMod val="75000"/>
                </a:schemeClr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98" y="2331571"/>
            <a:ext cx="5114286" cy="25523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3940" y="2331571"/>
            <a:ext cx="5276190" cy="2523809"/>
          </a:xfrm>
          <a:prstGeom prst="rect">
            <a:avLst/>
          </a:prstGeom>
        </p:spPr>
      </p:pic>
      <p:sp>
        <p:nvSpPr>
          <p:cNvPr id="8" name="Google Shape;1333;p36"/>
          <p:cNvSpPr txBox="1">
            <a:spLocks/>
          </p:cNvSpPr>
          <p:nvPr/>
        </p:nvSpPr>
        <p:spPr>
          <a:xfrm>
            <a:off x="3331001" y="4855380"/>
            <a:ext cx="2544308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None/>
            </a:pPr>
            <a:r>
              <a:rPr lang="en-US" sz="2000" b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Theo nàng Xuân, vườn cây vào mùa hạ như thế nào?</a:t>
            </a:r>
            <a:endParaRPr lang="en-US" sz="2000" b="1">
              <a:solidFill>
                <a:srgbClr val="00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Google Shape;1333;p36"/>
          <p:cNvSpPr txBox="1">
            <a:spLocks/>
          </p:cNvSpPr>
          <p:nvPr/>
        </p:nvSpPr>
        <p:spPr>
          <a:xfrm>
            <a:off x="6102454" y="4826808"/>
            <a:ext cx="2544308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None/>
            </a:pPr>
            <a:r>
              <a:rPr lang="en-US" sz="2000" b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Nàng tiên mùa hạ nói gì với nàng tiên mùa thu?</a:t>
            </a:r>
            <a:endParaRPr lang="en-US" sz="2000" b="1">
              <a:solidFill>
                <a:srgbClr val="00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0" name="Google Shape;1333;p36"/>
          <p:cNvSpPr txBox="1">
            <a:spLocks/>
          </p:cNvSpPr>
          <p:nvPr/>
        </p:nvSpPr>
        <p:spPr>
          <a:xfrm>
            <a:off x="8873907" y="4798236"/>
            <a:ext cx="2544308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just">
              <a:buNone/>
            </a:pPr>
            <a:r>
              <a:rPr lang="en-US" sz="2000" b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Nàng tiên mùa thu thủ thỉ với nàng tiên mùa đông điều gì?</a:t>
            </a:r>
            <a:endParaRPr lang="en-US" sz="2000" b="1">
              <a:solidFill>
                <a:srgbClr val="00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9738"/>
          <a:stretch/>
        </p:blipFill>
        <p:spPr>
          <a:xfrm>
            <a:off x="3682524" y="242221"/>
            <a:ext cx="5316760" cy="5279189"/>
          </a:xfrm>
          <a:prstGeom prst="rect">
            <a:avLst/>
          </a:prstGeom>
        </p:spPr>
      </p:pic>
      <p:sp>
        <p:nvSpPr>
          <p:cNvPr id="7" name="Google Shape;1333;p36"/>
          <p:cNvSpPr txBox="1">
            <a:spLocks/>
          </p:cNvSpPr>
          <p:nvPr/>
        </p:nvSpPr>
        <p:spPr>
          <a:xfrm>
            <a:off x="3148253" y="5521410"/>
            <a:ext cx="6385302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buNone/>
            </a:pP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Nàng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tiên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đông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nói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gì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với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nàng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tiên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xuân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  <a:endParaRPr lang="en-US" sz="3200" b="1" dirty="0">
              <a:solidFill>
                <a:srgbClr val="00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3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0262"/>
          <a:stretch/>
        </p:blipFill>
        <p:spPr>
          <a:xfrm>
            <a:off x="4103792" y="518810"/>
            <a:ext cx="4225356" cy="4239710"/>
          </a:xfrm>
          <a:prstGeom prst="rect">
            <a:avLst/>
          </a:prstGeom>
        </p:spPr>
      </p:pic>
      <p:sp>
        <p:nvSpPr>
          <p:cNvPr id="8" name="Google Shape;1333;p36"/>
          <p:cNvSpPr txBox="1">
            <a:spLocks/>
          </p:cNvSpPr>
          <p:nvPr/>
        </p:nvSpPr>
        <p:spPr>
          <a:xfrm>
            <a:off x="3311698" y="4883953"/>
            <a:ext cx="5809543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buNone/>
            </a:pP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Theo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nàng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Xuân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,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vườn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cây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vào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hạ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như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thế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nào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  <a:endParaRPr lang="en-US" sz="3200" b="1" dirty="0">
              <a:solidFill>
                <a:srgbClr val="00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87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50464"/>
          <a:stretch/>
        </p:blipFill>
        <p:spPr>
          <a:xfrm>
            <a:off x="4172615" y="736867"/>
            <a:ext cx="4132433" cy="3990464"/>
          </a:xfrm>
          <a:prstGeom prst="rect">
            <a:avLst/>
          </a:prstGeom>
        </p:spPr>
      </p:pic>
      <p:sp>
        <p:nvSpPr>
          <p:cNvPr id="9" name="Google Shape;1333;p36"/>
          <p:cNvSpPr txBox="1">
            <a:spLocks/>
          </p:cNvSpPr>
          <p:nvPr/>
        </p:nvSpPr>
        <p:spPr>
          <a:xfrm>
            <a:off x="3710850" y="5071796"/>
            <a:ext cx="4885844" cy="12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699" tIns="121699" rIns="121699" bIns="12169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8625" marR="0" lvl="0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217249" marR="0" lvl="1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825874" marR="0" lvl="2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2434499" marR="0" lvl="3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3043123" marR="0" lvl="4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3651748" marR="0" lvl="5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4260372" marR="0" lvl="6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4868997" marR="0" lvl="7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○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5477622" marR="0" lvl="8" indent="-4395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buNone/>
            </a:pP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Nàng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tiên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hạ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nói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gì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với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nàng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tiên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mùa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thu</a:t>
            </a:r>
            <a:r>
              <a:rPr lang="en-US" sz="3200" b="1" dirty="0" smtClean="0">
                <a:solidFill>
                  <a:srgbClr val="00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?</a:t>
            </a:r>
            <a:endParaRPr lang="en-US" sz="3200" b="1" dirty="0">
              <a:solidFill>
                <a:srgbClr val="00000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41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Question of the Day for Preschool by Slidesgo">
  <a:themeElements>
    <a:clrScheme name="Simple Light">
      <a:dk1>
        <a:srgbClr val="F09420"/>
      </a:dk1>
      <a:lt1>
        <a:srgbClr val="DEF5FD"/>
      </a:lt1>
      <a:dk2>
        <a:srgbClr val="663F0D"/>
      </a:dk2>
      <a:lt2>
        <a:srgbClr val="FFFFFF"/>
      </a:lt2>
      <a:accent1>
        <a:srgbClr val="FFAA1F"/>
      </a:accent1>
      <a:accent2>
        <a:srgbClr val="FD7F77"/>
      </a:accent2>
      <a:accent3>
        <a:srgbClr val="ACCA66"/>
      </a:accent3>
      <a:accent4>
        <a:srgbClr val="FFAB40"/>
      </a:accent4>
      <a:accent5>
        <a:srgbClr val="A86800"/>
      </a:accent5>
      <a:accent6>
        <a:srgbClr val="FFD670"/>
      </a:accent6>
      <a:hlink>
        <a:srgbClr val="663F0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</TotalTime>
  <Words>534</Words>
  <Application>Microsoft Office PowerPoint</Application>
  <PresentationFormat>Custom</PresentationFormat>
  <Paragraphs>72</Paragraphs>
  <Slides>25</Slides>
  <Notes>16</Notes>
  <HiddenSlides>0</HiddenSlides>
  <MMClips>5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40" baseType="lpstr">
      <vt:lpstr>Times New Roman</vt:lpstr>
      <vt:lpstr>Arial</vt:lpstr>
      <vt:lpstr>Roboto Condensed Light</vt:lpstr>
      <vt:lpstr>Arial Rounded MT Bold</vt:lpstr>
      <vt:lpstr>Lato</vt:lpstr>
      <vt:lpstr>UTM Avo</vt:lpstr>
      <vt:lpstr>iCiel Crocante</vt:lpstr>
      <vt:lpstr>Fredoka One</vt:lpstr>
      <vt:lpstr>思源黑体 CN Bold</vt:lpstr>
      <vt:lpstr>Caveat Brush</vt:lpstr>
      <vt:lpstr>Arial-Rounded</vt:lpstr>
      <vt:lpstr>iCiel Nabila</vt:lpstr>
      <vt:lpstr>iCiel Cadena</vt:lpstr>
      <vt:lpstr>Nunito</vt:lpstr>
      <vt:lpstr>Question of the Day for Preschool by Slidesgo</vt:lpstr>
      <vt:lpstr>PowerPoint Presentation</vt:lpstr>
      <vt:lpstr> KHỞI ĐỘNG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Ý nghĩa</vt:lpstr>
      <vt:lpstr>Trò chơi: Ai nhớ giỏi?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Cô dặn con: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 of the Day for Preschool</dc:title>
  <dc:creator>PC</dc:creator>
  <cp:lastModifiedBy>Admin</cp:lastModifiedBy>
  <cp:revision>139</cp:revision>
  <dcterms:modified xsi:type="dcterms:W3CDTF">2023-01-17T14:54:26Z</dcterms:modified>
</cp:coreProperties>
</file>