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57" r:id="rId2"/>
    <p:sldId id="275" r:id="rId3"/>
    <p:sldId id="269" r:id="rId4"/>
    <p:sldId id="274" r:id="rId5"/>
    <p:sldId id="256" r:id="rId6"/>
    <p:sldId id="279" r:id="rId7"/>
    <p:sldId id="259" r:id="rId8"/>
    <p:sldId id="266" r:id="rId9"/>
    <p:sldId id="276" r:id="rId10"/>
    <p:sldId id="277" r:id="rId11"/>
    <p:sldId id="263" r:id="rId12"/>
    <p:sldId id="278" r:id="rId13"/>
    <p:sldId id="280" r:id="rId14"/>
    <p:sldId id="267" r:id="rId15"/>
  </p:sldIdLst>
  <p:sldSz cx="12190413" cy="6858000"/>
  <p:notesSz cx="9144000" cy="6858000"/>
  <p:defaultTextStyle>
    <a:defPPr>
      <a:defRPr lang="vi-V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FE0EE"/>
    <a:srgbClr val="FDF6E5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168" y="3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44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44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BFBB8CB-4E1F-4A49-948B-D1AB63A47BDB}" type="datetimeFigureOut">
              <a:rPr lang="en-US" smtClean="0"/>
              <a:t>20/01/2022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514600" y="857250"/>
            <a:ext cx="4114800" cy="23145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300413"/>
            <a:ext cx="7315200" cy="270033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13513"/>
            <a:ext cx="3962400" cy="3444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13513"/>
            <a:ext cx="3962400" cy="3444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BF70C56-0A08-4A54-9819-59C28AF283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946048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F70C56-0A08-4A54-9819-59C28AF28328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06214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281" y="2130426"/>
            <a:ext cx="10361851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562" y="3886200"/>
            <a:ext cx="8533289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49DE3D-5EB2-47B3-9F8A-4FDCD0679CE9}" type="datetimeFigureOut">
              <a:rPr lang="vi-VN" smtClean="0"/>
              <a:t>20/01/2022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39427D-1539-431F-A972-5D150B606E9D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21349360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49DE3D-5EB2-47B3-9F8A-4FDCD0679CE9}" type="datetimeFigureOut">
              <a:rPr lang="vi-VN" smtClean="0"/>
              <a:t>20/01/2022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39427D-1539-431F-A972-5D150B606E9D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7631938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8049" y="274639"/>
            <a:ext cx="2742843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521" y="274639"/>
            <a:ext cx="8025355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49DE3D-5EB2-47B3-9F8A-4FDCD0679CE9}" type="datetimeFigureOut">
              <a:rPr lang="vi-VN" smtClean="0"/>
              <a:t>20/01/2022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39427D-1539-431F-A972-5D150B606E9D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0837214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49DE3D-5EB2-47B3-9F8A-4FDCD0679CE9}" type="datetimeFigureOut">
              <a:rPr lang="vi-VN" smtClean="0"/>
              <a:t>20/01/2022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39427D-1539-431F-A972-5D150B606E9D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2247163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2959" y="4406901"/>
            <a:ext cx="10361851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2959" y="2906713"/>
            <a:ext cx="10361851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49DE3D-5EB2-47B3-9F8A-4FDCD0679CE9}" type="datetimeFigureOut">
              <a:rPr lang="vi-VN" smtClean="0"/>
              <a:t>20/01/2022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39427D-1539-431F-A972-5D150B606E9D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9624867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521" y="1600201"/>
            <a:ext cx="5384099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6793" y="1600201"/>
            <a:ext cx="5384099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49DE3D-5EB2-47B3-9F8A-4FDCD0679CE9}" type="datetimeFigureOut">
              <a:rPr lang="vi-VN" smtClean="0"/>
              <a:t>20/01/2022</a:t>
            </a:fld>
            <a:endParaRPr lang="vi-V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39427D-1539-431F-A972-5D150B606E9D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7862662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21" y="1535113"/>
            <a:ext cx="5386216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521" y="2174875"/>
            <a:ext cx="5386216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2561" y="1535113"/>
            <a:ext cx="538833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2561" y="2174875"/>
            <a:ext cx="538833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49DE3D-5EB2-47B3-9F8A-4FDCD0679CE9}" type="datetimeFigureOut">
              <a:rPr lang="vi-VN" smtClean="0"/>
              <a:t>20/01/2022</a:t>
            </a:fld>
            <a:endParaRPr lang="vi-VN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39427D-1539-431F-A972-5D150B606E9D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5741702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49DE3D-5EB2-47B3-9F8A-4FDCD0679CE9}" type="datetimeFigureOut">
              <a:rPr lang="vi-VN" smtClean="0"/>
              <a:t>20/01/2022</a:t>
            </a:fld>
            <a:endParaRPr lang="vi-V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39427D-1539-431F-A972-5D150B606E9D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27600246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49DE3D-5EB2-47B3-9F8A-4FDCD0679CE9}" type="datetimeFigureOut">
              <a:rPr lang="vi-VN" smtClean="0"/>
              <a:t>20/01/2022</a:t>
            </a:fld>
            <a:endParaRPr lang="vi-VN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39427D-1539-431F-A972-5D150B606E9D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24880587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21" y="273050"/>
            <a:ext cx="4010562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113" y="273051"/>
            <a:ext cx="681477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21" y="1435101"/>
            <a:ext cx="4010562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49DE3D-5EB2-47B3-9F8A-4FDCD0679CE9}" type="datetimeFigureOut">
              <a:rPr lang="vi-VN" smtClean="0"/>
              <a:t>20/01/2022</a:t>
            </a:fld>
            <a:endParaRPr lang="vi-V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39427D-1539-431F-A972-5D150B606E9D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26786426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406" y="4800600"/>
            <a:ext cx="7314248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406" y="612775"/>
            <a:ext cx="7314248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vi-V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406" y="5367338"/>
            <a:ext cx="7314248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49DE3D-5EB2-47B3-9F8A-4FDCD0679CE9}" type="datetimeFigureOut">
              <a:rPr lang="vi-VN" smtClean="0"/>
              <a:t>20/01/2022</a:t>
            </a:fld>
            <a:endParaRPr lang="vi-V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39427D-1539-431F-A972-5D150B606E9D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106843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21" y="274638"/>
            <a:ext cx="10971372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21" y="1600201"/>
            <a:ext cx="10971372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521" y="6356351"/>
            <a:ext cx="284443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49DE3D-5EB2-47B3-9F8A-4FDCD0679CE9}" type="datetimeFigureOut">
              <a:rPr lang="vi-VN" smtClean="0"/>
              <a:t>20/01/2022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058" y="6356351"/>
            <a:ext cx="386029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6463" y="6356351"/>
            <a:ext cx="284443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39427D-1539-431F-A972-5D150B606E9D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8199308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vi-V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4" Type="http://schemas.microsoft.com/office/2007/relationships/hdphoto" Target="../media/hdphoto2.wdp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4" Type="http://schemas.microsoft.com/office/2007/relationships/hdphoto" Target="../media/hdphoto3.wdp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oogle Shape;88;p1"/>
          <p:cNvSpPr txBox="1"/>
          <p:nvPr/>
        </p:nvSpPr>
        <p:spPr>
          <a:xfrm>
            <a:off x="1630710" y="1412776"/>
            <a:ext cx="9361040" cy="31162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34275" rIns="68569" bIns="34275" anchor="t" anchorCtr="0">
            <a:spAutoFit/>
          </a:bodyPr>
          <a:lstStyle/>
          <a:p>
            <a:pPr algn="ctr"/>
            <a:r>
              <a:rPr lang="en-US" sz="66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  <a:sym typeface="Arial"/>
              </a:rPr>
              <a:t>CHÀO MỪNG </a:t>
            </a:r>
            <a:endParaRPr lang="en-US" sz="6600" b="1" dirty="0" smtClean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  <a:sym typeface="Arial"/>
            </a:endParaRPr>
          </a:p>
          <a:p>
            <a:pPr algn="ctr"/>
            <a:r>
              <a:rPr lang="en-US" sz="66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  <a:sym typeface="Arial"/>
              </a:rPr>
              <a:t>CÁC </a:t>
            </a:r>
            <a:r>
              <a:rPr lang="en-US" sz="66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EM</a:t>
            </a:r>
            <a:r>
              <a:rPr lang="en-US" sz="66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  <a:sym typeface="Arial"/>
              </a:rPr>
              <a:t> ĐẾN VỚI </a:t>
            </a:r>
            <a:endParaRPr lang="en-US" sz="6600" b="1" dirty="0" smtClean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  <a:sym typeface="Arial"/>
            </a:endParaRPr>
          </a:p>
          <a:p>
            <a:pPr algn="ctr"/>
            <a:r>
              <a:rPr lang="en-US" sz="66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  <a:sym typeface="Arial"/>
              </a:rPr>
              <a:t>TIẾT </a:t>
            </a:r>
            <a:r>
              <a:rPr lang="en-US" sz="66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  <a:sym typeface="Arial"/>
              </a:rPr>
              <a:t>HỌC</a:t>
            </a:r>
            <a:endParaRPr sz="66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990733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1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cw">
                                      <p:cBhvr override="childStyle"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89916" l="0" r="100000">
                        <a14:foregroundMark x1="61817" y1="27451" x2="97347" y2="1624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18542" y="1772816"/>
            <a:ext cx="11849100" cy="3400425"/>
          </a:xfrm>
          <a:prstGeom prst="rect">
            <a:avLst/>
          </a:prstGeom>
        </p:spPr>
      </p:pic>
      <p:grpSp>
        <p:nvGrpSpPr>
          <p:cNvPr id="3" name="Group 2"/>
          <p:cNvGrpSpPr/>
          <p:nvPr/>
        </p:nvGrpSpPr>
        <p:grpSpPr>
          <a:xfrm>
            <a:off x="982638" y="548680"/>
            <a:ext cx="10447137" cy="646331"/>
            <a:chOff x="544613" y="188640"/>
            <a:chExt cx="10447137" cy="646331"/>
          </a:xfrm>
        </p:grpSpPr>
        <p:grpSp>
          <p:nvGrpSpPr>
            <p:cNvPr id="4" name="Group 3"/>
            <p:cNvGrpSpPr/>
            <p:nvPr/>
          </p:nvGrpSpPr>
          <p:grpSpPr>
            <a:xfrm>
              <a:off x="544613" y="188640"/>
              <a:ext cx="654049" cy="635000"/>
              <a:chOff x="7934325" y="85725"/>
              <a:chExt cx="654049" cy="635000"/>
            </a:xfrm>
          </p:grpSpPr>
          <p:sp>
            <p:nvSpPr>
              <p:cNvPr id="6" name="Oval 5"/>
              <p:cNvSpPr/>
              <p:nvPr/>
            </p:nvSpPr>
            <p:spPr>
              <a:xfrm>
                <a:off x="8001000" y="152400"/>
                <a:ext cx="520700" cy="495300"/>
              </a:xfrm>
              <a:prstGeom prst="ellipse">
                <a:avLst/>
              </a:prstGeom>
              <a:solidFill>
                <a:srgbClr val="FFC000"/>
              </a:solidFill>
              <a:ln w="28575">
                <a:solidFill>
                  <a:srgbClr val="00206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2800" b="1" dirty="0">
                    <a:solidFill>
                      <a:sysClr val="windowText" lastClr="00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2</a:t>
                </a:r>
                <a:endParaRPr lang="vi-VN" sz="2800" b="1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" name="Oval 6"/>
              <p:cNvSpPr/>
              <p:nvPr/>
            </p:nvSpPr>
            <p:spPr>
              <a:xfrm>
                <a:off x="7934325" y="85725"/>
                <a:ext cx="654049" cy="635000"/>
              </a:xfrm>
              <a:prstGeom prst="ellipse">
                <a:avLst/>
              </a:prstGeom>
              <a:noFill/>
              <a:ln w="28575">
                <a:solidFill>
                  <a:srgbClr val="00206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5" name="TextBox 4"/>
            <p:cNvSpPr txBox="1"/>
            <p:nvPr/>
          </p:nvSpPr>
          <p:spPr>
            <a:xfrm>
              <a:off x="1270670" y="188640"/>
              <a:ext cx="972108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600" dirty="0" err="1">
                  <a:latin typeface="Arial" panose="020B0604020202020204" pitchFamily="34" charset="0"/>
                  <a:cs typeface="Arial" panose="020B0604020202020204" pitchFamily="34" charset="0"/>
                </a:rPr>
                <a:t>Tìm</a:t>
              </a:r>
              <a:r>
                <a:rPr lang="en-US" sz="3600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3600" dirty="0" err="1">
                  <a:latin typeface="Arial" panose="020B0604020202020204" pitchFamily="34" charset="0"/>
                  <a:cs typeface="Arial" panose="020B0604020202020204" pitchFamily="34" charset="0"/>
                </a:rPr>
                <a:t>tích</a:t>
              </a:r>
              <a:r>
                <a:rPr lang="en-US" sz="3600" dirty="0">
                  <a:latin typeface="Arial" panose="020B0604020202020204" pitchFamily="34" charset="0"/>
                  <a:cs typeface="Arial" panose="020B0604020202020204" pitchFamily="34" charset="0"/>
                </a:rPr>
                <a:t>, </a:t>
              </a:r>
              <a:r>
                <a:rPr lang="en-US" sz="3600" dirty="0" err="1">
                  <a:latin typeface="Arial" panose="020B0604020202020204" pitchFamily="34" charset="0"/>
                  <a:cs typeface="Arial" panose="020B0604020202020204" pitchFamily="34" charset="0"/>
                </a:rPr>
                <a:t>biết</a:t>
              </a:r>
              <a:r>
                <a:rPr lang="en-US" sz="3600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3600" dirty="0" err="1">
                  <a:latin typeface="Arial" panose="020B0604020202020204" pitchFamily="34" charset="0"/>
                  <a:cs typeface="Arial" panose="020B0604020202020204" pitchFamily="34" charset="0"/>
                </a:rPr>
                <a:t>các</a:t>
              </a:r>
              <a:r>
                <a:rPr lang="en-US" sz="3600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3600" dirty="0" err="1">
                  <a:latin typeface="Arial" panose="020B0604020202020204" pitchFamily="34" charset="0"/>
                  <a:cs typeface="Arial" panose="020B0604020202020204" pitchFamily="34" charset="0"/>
                </a:rPr>
                <a:t>thừa</a:t>
              </a:r>
              <a:r>
                <a:rPr lang="en-US" sz="3600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3600" dirty="0" err="1">
                  <a:latin typeface="Arial" panose="020B0604020202020204" pitchFamily="34" charset="0"/>
                  <a:cs typeface="Arial" panose="020B0604020202020204" pitchFamily="34" charset="0"/>
                </a:rPr>
                <a:t>số</a:t>
              </a:r>
              <a:r>
                <a:rPr lang="en-US" sz="3600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3600" dirty="0" err="1">
                  <a:latin typeface="Arial" panose="020B0604020202020204" pitchFamily="34" charset="0"/>
                  <a:cs typeface="Arial" panose="020B0604020202020204" pitchFamily="34" charset="0"/>
                </a:rPr>
                <a:t>lần</a:t>
              </a:r>
              <a:r>
                <a:rPr lang="en-US" sz="3600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3600" dirty="0" err="1">
                  <a:latin typeface="Arial" panose="020B0604020202020204" pitchFamily="34" charset="0"/>
                  <a:cs typeface="Arial" panose="020B0604020202020204" pitchFamily="34" charset="0"/>
                </a:rPr>
                <a:t>lượt</a:t>
              </a:r>
              <a:r>
                <a:rPr lang="en-US" sz="3600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3600" dirty="0" err="1">
                  <a:latin typeface="Arial" panose="020B0604020202020204" pitchFamily="34" charset="0"/>
                  <a:cs typeface="Arial" panose="020B0604020202020204" pitchFamily="34" charset="0"/>
                </a:rPr>
                <a:t>là</a:t>
              </a:r>
              <a:r>
                <a:rPr lang="en-US" sz="3600" dirty="0">
                  <a:latin typeface="Arial" panose="020B0604020202020204" pitchFamily="34" charset="0"/>
                  <a:cs typeface="Arial" panose="020B0604020202020204" pitchFamily="34" charset="0"/>
                </a:rPr>
                <a:t>:</a:t>
              </a:r>
              <a:endParaRPr lang="vi-VN" sz="36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cxnSp>
        <p:nvCxnSpPr>
          <p:cNvPr id="8" name="Straight Connector 7"/>
          <p:cNvCxnSpPr/>
          <p:nvPr/>
        </p:nvCxnSpPr>
        <p:spPr>
          <a:xfrm>
            <a:off x="1846734" y="1110655"/>
            <a:ext cx="1584176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C050C87F-1D7B-4F5E-8B28-7226219BCEAF}"/>
              </a:ext>
            </a:extLst>
          </p:cNvPr>
          <p:cNvSpPr txBox="1"/>
          <p:nvPr/>
        </p:nvSpPr>
        <p:spPr>
          <a:xfrm>
            <a:off x="1567139" y="3826694"/>
            <a:ext cx="493330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 x 3 = </a:t>
            </a:r>
            <a:r>
              <a:rPr lang="en-US" sz="40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</a:t>
            </a:r>
            <a:endParaRPr lang="vi-VN" sz="40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266E5E63-CCBF-49F5-9FD5-AA8F9A223302}"/>
              </a:ext>
            </a:extLst>
          </p:cNvPr>
          <p:cNvSpPr txBox="1"/>
          <p:nvPr/>
        </p:nvSpPr>
        <p:spPr>
          <a:xfrm>
            <a:off x="8687494" y="3888249"/>
            <a:ext cx="62646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 x 5 </a:t>
            </a:r>
            <a:r>
              <a:rPr lang="en-US" sz="36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= </a:t>
            </a:r>
            <a:r>
              <a:rPr lang="en-US" sz="36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</a:t>
            </a:r>
            <a:endParaRPr lang="vi-VN" sz="36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D681B5CA-E17B-4AAE-BC4E-A861DA882653}"/>
              </a:ext>
            </a:extLst>
          </p:cNvPr>
          <p:cNvSpPr txBox="1"/>
          <p:nvPr/>
        </p:nvSpPr>
        <p:spPr>
          <a:xfrm>
            <a:off x="1536405" y="4909456"/>
            <a:ext cx="9055395" cy="132343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F17475">
                <a:lumMod val="75000"/>
              </a:srgbClr>
            </a:solidFill>
          </a:ln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Khi biết</a:t>
            </a:r>
            <a:r>
              <a:rPr kumimoji="0" lang="en-US" sz="4000" b="1" i="0" u="none" strike="noStrike" kern="0" cap="none" spc="0" normalizeH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4000" b="1" i="0" u="none" strike="noStrike" kern="0" cap="none" spc="0" normalizeH="0" noProof="0" dirty="0" err="1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kumimoji="0" lang="en-US" sz="4000" b="1" i="0" u="none" strike="noStrike" kern="0" cap="none" spc="0" normalizeH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4000" b="1" i="0" u="none" strike="noStrike" kern="0" cap="none" spc="0" normalizeH="0" noProof="0" dirty="0" err="1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thừa</a:t>
            </a:r>
            <a:r>
              <a:rPr kumimoji="0" lang="en-US" sz="4000" b="1" i="0" u="none" strike="noStrike" kern="0" cap="none" spc="0" normalizeH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4000" b="1" i="0" u="none" strike="noStrike" kern="0" cap="none" spc="0" normalizeH="0" noProof="0" dirty="0" err="1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kumimoji="0" lang="en-US" sz="4000" b="1" i="0" u="none" strike="noStrike" kern="0" cap="none" spc="0" normalizeH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, muốn </a:t>
            </a:r>
            <a:r>
              <a:rPr kumimoji="0" lang="en-US" sz="4000" b="1" i="0" u="none" strike="noStrike" kern="0" cap="none" spc="0" normalizeH="0" noProof="0" dirty="0" err="1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tìm</a:t>
            </a:r>
            <a:r>
              <a:rPr kumimoji="0" lang="en-US" sz="4000" b="1" i="0" u="none" strike="noStrike" kern="0" cap="none" spc="0" normalizeH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4000" b="1" i="0" u="none" strike="noStrike" kern="0" cap="none" spc="0" normalizeH="0" noProof="0" dirty="0" err="1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tích</a:t>
            </a:r>
            <a:r>
              <a:rPr kumimoji="0" lang="en-US" sz="4000" b="1" i="0" u="none" strike="noStrike" kern="0" cap="none" spc="0" normalizeH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, con cần làm gì?</a:t>
            </a:r>
            <a:endParaRPr kumimoji="0" lang="en-US" sz="4000" b="1" i="0" u="none" strike="noStrike" kern="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643734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loud 7"/>
          <p:cNvSpPr/>
          <p:nvPr/>
        </p:nvSpPr>
        <p:spPr>
          <a:xfrm>
            <a:off x="1495195" y="1699067"/>
            <a:ext cx="8797714" cy="4777640"/>
          </a:xfrm>
          <a:prstGeom prst="cloud">
            <a:avLst/>
          </a:prstGeom>
          <a:solidFill>
            <a:srgbClr val="FFC000"/>
          </a:solidFill>
          <a:ln>
            <a:noFill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grpSp>
        <p:nvGrpSpPr>
          <p:cNvPr id="2" name="Group 1"/>
          <p:cNvGrpSpPr/>
          <p:nvPr/>
        </p:nvGrpSpPr>
        <p:grpSpPr>
          <a:xfrm>
            <a:off x="1034899" y="453170"/>
            <a:ext cx="1008112" cy="1008112"/>
            <a:chOff x="1522698" y="971728"/>
            <a:chExt cx="720080" cy="767839"/>
          </a:xfrm>
        </p:grpSpPr>
        <p:sp>
          <p:nvSpPr>
            <p:cNvPr id="3" name="Rectangle 2"/>
            <p:cNvSpPr/>
            <p:nvPr/>
          </p:nvSpPr>
          <p:spPr>
            <a:xfrm>
              <a:off x="1630710" y="1125820"/>
              <a:ext cx="504056" cy="504056"/>
            </a:xfrm>
            <a:prstGeom prst="rect">
              <a:avLst/>
            </a:prstGeom>
            <a:solidFill>
              <a:srgbClr val="FF0000"/>
            </a:solidFill>
            <a:ln w="57150">
              <a:solidFill>
                <a:srgbClr val="FF0000"/>
              </a:solidFill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600" b="1" dirty="0">
                  <a:cs typeface="Times New Roman" pitchFamily="18" charset="0"/>
                </a:rPr>
                <a:t>3</a:t>
              </a:r>
              <a:endParaRPr lang="vi-VN" sz="3600" b="1" dirty="0">
                <a:cs typeface="Times New Roman" pitchFamily="18" charset="0"/>
              </a:endParaRPr>
            </a:p>
          </p:txBody>
        </p:sp>
        <p:sp>
          <p:nvSpPr>
            <p:cNvPr id="4" name="Oval 3"/>
            <p:cNvSpPr/>
            <p:nvPr/>
          </p:nvSpPr>
          <p:spPr>
            <a:xfrm>
              <a:off x="1522698" y="971728"/>
              <a:ext cx="720080" cy="767839"/>
            </a:xfrm>
            <a:prstGeom prst="ellipse">
              <a:avLst/>
            </a:prstGeom>
            <a:noFill/>
            <a:ln w="57150">
              <a:solidFill>
                <a:srgbClr val="FF000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vi-VN" sz="2000"/>
            </a:p>
          </p:txBody>
        </p:sp>
      </p:grpSp>
      <p:sp>
        <p:nvSpPr>
          <p:cNvPr id="5" name="TextBox 4"/>
          <p:cNvSpPr txBox="1"/>
          <p:nvPr/>
        </p:nvSpPr>
        <p:spPr>
          <a:xfrm>
            <a:off x="2062758" y="670936"/>
            <a:ext cx="48965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err="1">
                <a:cs typeface="Arial" panose="020B0604020202020204" pitchFamily="34" charset="0"/>
              </a:rPr>
              <a:t>Thực</a:t>
            </a:r>
            <a:r>
              <a:rPr lang="en-US" sz="3600" b="1" dirty="0">
                <a:cs typeface="Arial" panose="020B0604020202020204" pitchFamily="34" charset="0"/>
              </a:rPr>
              <a:t> </a:t>
            </a:r>
            <a:r>
              <a:rPr lang="en-US" sz="3600" b="1" dirty="0" err="1">
                <a:cs typeface="Arial" panose="020B0604020202020204" pitchFamily="34" charset="0"/>
              </a:rPr>
              <a:t>hành</a:t>
            </a:r>
            <a:r>
              <a:rPr lang="en-US" sz="3600" b="1" dirty="0">
                <a:cs typeface="Arial" panose="020B0604020202020204" pitchFamily="34" charset="0"/>
              </a:rPr>
              <a:t> “</a:t>
            </a:r>
            <a:r>
              <a:rPr lang="en-US" sz="3600" b="1" dirty="0" err="1">
                <a:cs typeface="Arial" panose="020B0604020202020204" pitchFamily="34" charset="0"/>
              </a:rPr>
              <a:t>Lập</a:t>
            </a:r>
            <a:r>
              <a:rPr lang="en-US" sz="3600" b="1" dirty="0">
                <a:cs typeface="Arial" panose="020B0604020202020204" pitchFamily="34" charset="0"/>
              </a:rPr>
              <a:t> </a:t>
            </a:r>
            <a:r>
              <a:rPr lang="en-US" sz="3600" b="1" dirty="0" err="1">
                <a:cs typeface="Arial" panose="020B0604020202020204" pitchFamily="34" charset="0"/>
              </a:rPr>
              <a:t>tích</a:t>
            </a:r>
            <a:r>
              <a:rPr lang="en-US" sz="3600" b="1" dirty="0">
                <a:cs typeface="Arial" panose="020B0604020202020204" pitchFamily="34" charset="0"/>
              </a:rPr>
              <a:t>”</a:t>
            </a:r>
            <a:endParaRPr lang="vi-VN" sz="3600" b="1" dirty="0">
              <a:cs typeface="Arial" panose="020B0604020202020204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2449" b="93245" l="16241" r="66024">
                        <a14:foregroundMark x1="17060" y1="78287" x2="16771" y2="88058"/>
                        <a14:foregroundMark x1="16771" y1="88058" x2="16337" y2="90229"/>
                        <a14:foregroundMark x1="16096" y1="91435" x2="21012" y2="92521"/>
                        <a14:foregroundMark x1="21012" y1="92521" x2="29253" y2="91194"/>
                        <a14:foregroundMark x1="29253" y1="91194" x2="51470" y2="93245"/>
                        <a14:foregroundMark x1="62795" y1="72256" x2="61639" y2="88782"/>
                        <a14:foregroundMark x1="62795" y1="60314" x2="62940" y2="69361"/>
                        <a14:foregroundMark x1="61157" y1="70808" x2="61157" y2="61882"/>
                        <a14:foregroundMark x1="61012" y1="51990" x2="58265" y2="63088"/>
                        <a14:foregroundMark x1="57060" y1="66345" x2="54554" y2="68154"/>
                        <a14:foregroundMark x1="59952" y1="60917" x2="63759" y2="49819"/>
                        <a14:foregroundMark x1="62217" y1="37877" x2="61639" y2="48130"/>
                        <a14:foregroundMark x1="61398" y1="47768" x2="64145" y2="47527"/>
                        <a14:foregroundMark x1="62120" y1="67793" x2="62217" y2="75875"/>
                        <a14:foregroundMark x1="62217" y1="74427" x2="64386" y2="63932"/>
                        <a14:foregroundMark x1="65446" y1="51025" x2="66024" y2="68999"/>
                        <a14:foregroundMark x1="45735" y1="59469" x2="41446" y2="62726"/>
                        <a14:foregroundMark x1="46217" y1="76840" x2="46940" y2="81906"/>
                        <a14:foregroundMark x1="47036" y1="74427" x2="30506" y2="79614"/>
                        <a14:foregroundMark x1="30506" y1="79614" x2="23855" y2="76478"/>
                        <a14:foregroundMark x1="30217" y1="61882" x2="27807" y2="62485"/>
                        <a14:foregroundMark x1="29253" y1="61279" x2="31759" y2="61279"/>
                        <a14:foregroundMark x1="23181" y1="76236" x2="21108" y2="8154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1560" t="25012" r="28186"/>
          <a:stretch/>
        </p:blipFill>
        <p:spPr bwMode="auto">
          <a:xfrm>
            <a:off x="671645" y="2242897"/>
            <a:ext cx="9608788" cy="47776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Rounded Rectangular Callout 5"/>
          <p:cNvSpPr/>
          <p:nvPr/>
        </p:nvSpPr>
        <p:spPr>
          <a:xfrm>
            <a:off x="8104791" y="630996"/>
            <a:ext cx="3630484" cy="1741813"/>
          </a:xfrm>
          <a:prstGeom prst="wedgeRoundRectCallout">
            <a:avLst>
              <a:gd name="adj1" fmla="val -30100"/>
              <a:gd name="adj2" fmla="val 62723"/>
              <a:gd name="adj3" fmla="val 16667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dirty="0" err="1">
                <a:cs typeface="Times New Roman" pitchFamily="18" charset="0"/>
              </a:rPr>
              <a:t>Mỗi</a:t>
            </a:r>
            <a:r>
              <a:rPr lang="en-US" sz="2800" dirty="0">
                <a:cs typeface="Times New Roman" pitchFamily="18" charset="0"/>
              </a:rPr>
              <a:t> </a:t>
            </a:r>
            <a:r>
              <a:rPr lang="en-US" sz="2800" dirty="0" err="1">
                <a:cs typeface="Times New Roman" pitchFamily="18" charset="0"/>
              </a:rPr>
              <a:t>bạn</a:t>
            </a:r>
            <a:r>
              <a:rPr lang="en-US" sz="2800" dirty="0">
                <a:cs typeface="Times New Roman" pitchFamily="18" charset="0"/>
              </a:rPr>
              <a:t> </a:t>
            </a:r>
            <a:r>
              <a:rPr lang="en-US" sz="2800" dirty="0" err="1">
                <a:cs typeface="Times New Roman" pitchFamily="18" charset="0"/>
              </a:rPr>
              <a:t>lấy</a:t>
            </a:r>
            <a:r>
              <a:rPr lang="en-US" sz="2800" dirty="0">
                <a:cs typeface="Times New Roman" pitchFamily="18" charset="0"/>
              </a:rPr>
              <a:t> </a:t>
            </a:r>
            <a:r>
              <a:rPr lang="en-US" sz="2800" dirty="0" err="1">
                <a:cs typeface="Times New Roman" pitchFamily="18" charset="0"/>
              </a:rPr>
              <a:t>hai</a:t>
            </a:r>
            <a:r>
              <a:rPr lang="en-US" sz="2800" dirty="0">
                <a:cs typeface="Times New Roman" pitchFamily="18" charset="0"/>
              </a:rPr>
              <a:t> </a:t>
            </a:r>
            <a:r>
              <a:rPr lang="en-US" sz="2800" dirty="0" err="1">
                <a:cs typeface="Times New Roman" pitchFamily="18" charset="0"/>
              </a:rPr>
              <a:t>thẻ</a:t>
            </a:r>
            <a:r>
              <a:rPr lang="en-US" sz="2800" dirty="0">
                <a:cs typeface="Times New Roman" pitchFamily="18" charset="0"/>
              </a:rPr>
              <a:t> </a:t>
            </a:r>
            <a:r>
              <a:rPr lang="en-US" sz="2800" dirty="0" err="1">
                <a:cs typeface="Times New Roman" pitchFamily="18" charset="0"/>
              </a:rPr>
              <a:t>số</a:t>
            </a:r>
            <a:r>
              <a:rPr lang="en-US" sz="2800" dirty="0">
                <a:cs typeface="Times New Roman" pitchFamily="18" charset="0"/>
              </a:rPr>
              <a:t> </a:t>
            </a:r>
            <a:r>
              <a:rPr lang="en-US" sz="2800" dirty="0" err="1">
                <a:cs typeface="Times New Roman" pitchFamily="18" charset="0"/>
              </a:rPr>
              <a:t>và</a:t>
            </a:r>
            <a:r>
              <a:rPr lang="en-US" sz="2800" dirty="0">
                <a:cs typeface="Times New Roman" pitchFamily="18" charset="0"/>
              </a:rPr>
              <a:t> </a:t>
            </a:r>
            <a:r>
              <a:rPr lang="en-US" sz="2800" err="1">
                <a:cs typeface="Times New Roman" pitchFamily="18" charset="0"/>
              </a:rPr>
              <a:t>nêu</a:t>
            </a:r>
            <a:r>
              <a:rPr lang="en-US" sz="2800">
                <a:cs typeface="Times New Roman" pitchFamily="18" charset="0"/>
              </a:rPr>
              <a:t> tích </a:t>
            </a:r>
            <a:r>
              <a:rPr lang="en-US" sz="2800" dirty="0" err="1">
                <a:cs typeface="Times New Roman" pitchFamily="18" charset="0"/>
              </a:rPr>
              <a:t>lập</a:t>
            </a:r>
            <a:r>
              <a:rPr lang="en-US" sz="2800" dirty="0">
                <a:cs typeface="Times New Roman" pitchFamily="18" charset="0"/>
              </a:rPr>
              <a:t> </a:t>
            </a:r>
            <a:r>
              <a:rPr lang="en-US" sz="2800" dirty="0" err="1">
                <a:cs typeface="Times New Roman" pitchFamily="18" charset="0"/>
              </a:rPr>
              <a:t>được</a:t>
            </a:r>
            <a:r>
              <a:rPr lang="en-US" sz="2800" dirty="0">
                <a:cs typeface="Times New Roman" pitchFamily="18" charset="0"/>
              </a:rPr>
              <a:t> </a:t>
            </a:r>
            <a:r>
              <a:rPr lang="en-US" sz="2800" dirty="0" err="1">
                <a:cs typeface="Times New Roman" pitchFamily="18" charset="0"/>
              </a:rPr>
              <a:t>của</a:t>
            </a:r>
            <a:r>
              <a:rPr lang="en-US" sz="2800" dirty="0">
                <a:cs typeface="Times New Roman" pitchFamily="18" charset="0"/>
              </a:rPr>
              <a:t> </a:t>
            </a:r>
            <a:r>
              <a:rPr lang="en-US" sz="2800" dirty="0" err="1">
                <a:cs typeface="Times New Roman" pitchFamily="18" charset="0"/>
              </a:rPr>
              <a:t>hai</a:t>
            </a:r>
            <a:r>
              <a:rPr lang="en-US" sz="2800" dirty="0">
                <a:cs typeface="Times New Roman" pitchFamily="18" charset="0"/>
              </a:rPr>
              <a:t> </a:t>
            </a:r>
            <a:r>
              <a:rPr lang="en-US" sz="2800" dirty="0" err="1">
                <a:cs typeface="Times New Roman" pitchFamily="18" charset="0"/>
              </a:rPr>
              <a:t>số</a:t>
            </a:r>
            <a:r>
              <a:rPr lang="en-US" sz="2800" dirty="0">
                <a:cs typeface="Times New Roman" pitchFamily="18" charset="0"/>
              </a:rPr>
              <a:t> </a:t>
            </a:r>
            <a:r>
              <a:rPr lang="en-US" sz="2800" dirty="0" err="1">
                <a:cs typeface="Times New Roman" pitchFamily="18" charset="0"/>
              </a:rPr>
              <a:t>ghi</a:t>
            </a:r>
            <a:r>
              <a:rPr lang="en-US" sz="2800" dirty="0">
                <a:cs typeface="Times New Roman" pitchFamily="18" charset="0"/>
              </a:rPr>
              <a:t> </a:t>
            </a:r>
            <a:r>
              <a:rPr lang="en-US" sz="2800" dirty="0" err="1">
                <a:cs typeface="Times New Roman" pitchFamily="18" charset="0"/>
              </a:rPr>
              <a:t>trên</a:t>
            </a:r>
            <a:r>
              <a:rPr lang="en-US" sz="2800" dirty="0">
                <a:cs typeface="Times New Roman" pitchFamily="18" charset="0"/>
              </a:rPr>
              <a:t> </a:t>
            </a:r>
            <a:r>
              <a:rPr lang="en-US" sz="2800" dirty="0" err="1">
                <a:cs typeface="Times New Roman" pitchFamily="18" charset="0"/>
              </a:rPr>
              <a:t>hai</a:t>
            </a:r>
            <a:r>
              <a:rPr lang="en-US" sz="2800" dirty="0">
                <a:cs typeface="Times New Roman" pitchFamily="18" charset="0"/>
              </a:rPr>
              <a:t> </a:t>
            </a:r>
            <a:r>
              <a:rPr lang="en-US" sz="2800" dirty="0" err="1">
                <a:cs typeface="Times New Roman" pitchFamily="18" charset="0"/>
              </a:rPr>
              <a:t>thẻ</a:t>
            </a:r>
            <a:r>
              <a:rPr lang="en-US" sz="2800" dirty="0">
                <a:cs typeface="Times New Roman" pitchFamily="18" charset="0"/>
              </a:rPr>
              <a:t> </a:t>
            </a:r>
            <a:r>
              <a:rPr lang="en-US" sz="2800" dirty="0" err="1">
                <a:cs typeface="Times New Roman" pitchFamily="18" charset="0"/>
              </a:rPr>
              <a:t>đó</a:t>
            </a:r>
            <a:endParaRPr lang="vi-VN" sz="2800" dirty="0">
              <a:cs typeface="Times New Roman" pitchFamily="18" charset="0"/>
            </a:endParaRPr>
          </a:p>
        </p:txBody>
      </p:sp>
      <p:sp>
        <p:nvSpPr>
          <p:cNvPr id="7" name="Oval Callout 6"/>
          <p:cNvSpPr/>
          <p:nvPr/>
        </p:nvSpPr>
        <p:spPr>
          <a:xfrm>
            <a:off x="3956622" y="1743522"/>
            <a:ext cx="3630484" cy="1253039"/>
          </a:xfrm>
          <a:prstGeom prst="wedgeEllipseCallout">
            <a:avLst>
              <a:gd name="adj1" fmla="val -1979"/>
              <a:gd name="adj2" fmla="val 78834"/>
            </a:avLst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2600" dirty="0" err="1">
                <a:cs typeface="Times New Roman" pitchFamily="18" charset="0"/>
              </a:rPr>
              <a:t>Mình</a:t>
            </a:r>
            <a:r>
              <a:rPr lang="en-US" sz="2600" dirty="0">
                <a:cs typeface="Times New Roman" pitchFamily="18" charset="0"/>
              </a:rPr>
              <a:t> </a:t>
            </a:r>
            <a:r>
              <a:rPr lang="en-US" sz="2600" dirty="0" err="1">
                <a:cs typeface="Times New Roman" pitchFamily="18" charset="0"/>
              </a:rPr>
              <a:t>có</a:t>
            </a:r>
            <a:r>
              <a:rPr lang="en-US" sz="2600" dirty="0">
                <a:cs typeface="Times New Roman" pitchFamily="18" charset="0"/>
              </a:rPr>
              <a:t> </a:t>
            </a:r>
            <a:r>
              <a:rPr lang="en-US" sz="2600" dirty="0" err="1" smtClean="0">
                <a:cs typeface="Times New Roman" pitchFamily="18" charset="0"/>
              </a:rPr>
              <a:t>tích</a:t>
            </a:r>
            <a:r>
              <a:rPr lang="en-US" sz="2600" dirty="0">
                <a:cs typeface="Times New Roman" pitchFamily="18" charset="0"/>
              </a:rPr>
              <a:t> </a:t>
            </a:r>
            <a:r>
              <a:rPr lang="en-US" sz="2600" dirty="0" err="1" smtClean="0">
                <a:cs typeface="Times New Roman" pitchFamily="18" charset="0"/>
              </a:rPr>
              <a:t>là</a:t>
            </a:r>
            <a:endParaRPr lang="en-US" sz="2600" dirty="0">
              <a:cs typeface="Times New Roman" pitchFamily="18" charset="0"/>
            </a:endParaRPr>
          </a:p>
          <a:p>
            <a:pPr algn="ctr"/>
            <a:r>
              <a:rPr lang="en-US" sz="3600" b="1" dirty="0">
                <a:cs typeface="Times New Roman" pitchFamily="18" charset="0"/>
              </a:rPr>
              <a:t> 3 x 5</a:t>
            </a:r>
            <a:endParaRPr lang="vi-VN" sz="3600" b="1" dirty="0">
              <a:cs typeface="Times New Roman" pitchFamily="18" charset="0"/>
            </a:endParaRPr>
          </a:p>
        </p:txBody>
      </p:sp>
      <p:sp>
        <p:nvSpPr>
          <p:cNvPr id="9" name="Oval Callout 8"/>
          <p:cNvSpPr/>
          <p:nvPr/>
        </p:nvSpPr>
        <p:spPr>
          <a:xfrm>
            <a:off x="-40240" y="2238705"/>
            <a:ext cx="3070869" cy="1245298"/>
          </a:xfrm>
          <a:prstGeom prst="wedgeEllipseCallout">
            <a:avLst>
              <a:gd name="adj1" fmla="val 58240"/>
              <a:gd name="adj2" fmla="val 43503"/>
            </a:avLst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600" dirty="0" err="1">
                <a:cs typeface="Times New Roman" pitchFamily="18" charset="0"/>
              </a:rPr>
              <a:t>Mình</a:t>
            </a:r>
            <a:r>
              <a:rPr lang="en-US" sz="2600" dirty="0">
                <a:cs typeface="Times New Roman" pitchFamily="18" charset="0"/>
              </a:rPr>
              <a:t> </a:t>
            </a:r>
            <a:r>
              <a:rPr lang="en-US" sz="2600" dirty="0" err="1">
                <a:cs typeface="Times New Roman" pitchFamily="18" charset="0"/>
              </a:rPr>
              <a:t>có</a:t>
            </a:r>
            <a:r>
              <a:rPr lang="en-US" sz="2600" dirty="0">
                <a:cs typeface="Times New Roman" pitchFamily="18" charset="0"/>
              </a:rPr>
              <a:t> </a:t>
            </a:r>
            <a:r>
              <a:rPr lang="en-US" sz="2600" dirty="0" err="1" smtClean="0">
                <a:cs typeface="Times New Roman" pitchFamily="18" charset="0"/>
              </a:rPr>
              <a:t>tích</a:t>
            </a:r>
            <a:r>
              <a:rPr lang="en-US" sz="2600" dirty="0">
                <a:cs typeface="Times New Roman" pitchFamily="18" charset="0"/>
              </a:rPr>
              <a:t> </a:t>
            </a:r>
            <a:r>
              <a:rPr lang="en-US" sz="2600" dirty="0" err="1" smtClean="0">
                <a:cs typeface="Times New Roman" pitchFamily="18" charset="0"/>
              </a:rPr>
              <a:t>là</a:t>
            </a:r>
            <a:r>
              <a:rPr lang="en-US" sz="2600" dirty="0" smtClean="0">
                <a:cs typeface="Times New Roman" pitchFamily="18" charset="0"/>
              </a:rPr>
              <a:t> </a:t>
            </a:r>
            <a:r>
              <a:rPr lang="en-US" sz="3600" b="1" dirty="0">
                <a:cs typeface="Times New Roman" pitchFamily="18" charset="0"/>
              </a:rPr>
              <a:t>4 x 2</a:t>
            </a:r>
            <a:endParaRPr lang="vi-VN" sz="3600" b="1" dirty="0">
              <a:cs typeface="Times New Roman" pitchFamily="18" charset="0"/>
            </a:endParaRPr>
          </a:p>
        </p:txBody>
      </p:sp>
      <p:cxnSp>
        <p:nvCxnSpPr>
          <p:cNvPr id="11" name="Straight Connector 10"/>
          <p:cNvCxnSpPr/>
          <p:nvPr/>
        </p:nvCxnSpPr>
        <p:spPr>
          <a:xfrm>
            <a:off x="2206774" y="1196752"/>
            <a:ext cx="3744416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527356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319436" y="1269504"/>
            <a:ext cx="1033327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Hãy chọn hai số khác nhau rồi </a:t>
            </a:r>
            <a:r>
              <a:rPr lang="en-US" sz="3200" b="1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lập</a:t>
            </a:r>
            <a:r>
              <a:rPr lang="en-US" sz="32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tích</a:t>
            </a:r>
            <a:r>
              <a:rPr lang="en-US" sz="32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từ hai  số đó.</a:t>
            </a:r>
            <a:endParaRPr lang="en-US" sz="32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414686" y="2564904"/>
            <a:ext cx="999183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Hãy chọn ba số khác nhau rồi </a:t>
            </a:r>
            <a:r>
              <a:rPr lang="en-US" sz="3200" b="1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lập</a:t>
            </a:r>
            <a:r>
              <a:rPr lang="en-US" sz="32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tích</a:t>
            </a:r>
            <a:r>
              <a:rPr lang="en-US" sz="32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từ ba số đó.</a:t>
            </a:r>
            <a:endParaRPr lang="en-US" sz="32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802332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519276" y="397113"/>
            <a:ext cx="7326043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60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YÊU CẦU CẦN ĐẠT</a:t>
            </a:r>
            <a:endParaRPr lang="en-US" sz="60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rgbClr val="FF0000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isḻîḓè">
            <a:extLst>
              <a:ext uri="{FF2B5EF4-FFF2-40B4-BE49-F238E27FC236}">
                <a16:creationId xmlns:a16="http://schemas.microsoft.com/office/drawing/2014/main" xmlns="" id="{B65D6A18-A848-4365-8261-A87CDAF5B169}"/>
              </a:ext>
            </a:extLst>
          </p:cNvPr>
          <p:cNvSpPr/>
          <p:nvPr/>
        </p:nvSpPr>
        <p:spPr bwMode="auto">
          <a:xfrm>
            <a:off x="2458741" y="1744369"/>
            <a:ext cx="787312" cy="563806"/>
          </a:xfrm>
          <a:prstGeom prst="roundRect">
            <a:avLst>
              <a:gd name="adj" fmla="val 46371"/>
            </a:avLst>
          </a:prstGeom>
          <a:solidFill>
            <a:srgbClr val="FFFF0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9384" tIns="59692" rIns="119384" bIns="59692"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r>
              <a:rPr lang="en-US" altLang="zh-CN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UTM Avo" pitchFamily="18" charset="0"/>
                <a:ea typeface="仓耳玄三M W05" panose="02020400000000000000" pitchFamily="18" charset="-122"/>
                <a:cs typeface="Times New Roman" pitchFamily="18" charset="0"/>
              </a:rPr>
              <a:t>01</a:t>
            </a:r>
            <a:endParaRPr lang="zh-CN" altLang="en-US" sz="2400" b="1" dirty="0">
              <a:solidFill>
                <a:schemeClr val="tx1">
                  <a:lumMod val="95000"/>
                  <a:lumOff val="5000"/>
                </a:schemeClr>
              </a:solidFill>
              <a:latin typeface="UTM Avo" pitchFamily="18" charset="0"/>
              <a:ea typeface="仓耳玄三M W05" panose="02020400000000000000" pitchFamily="18" charset="-122"/>
              <a:cs typeface="Times New Roman" pitchFamily="18" charset="0"/>
            </a:endParaRPr>
          </a:p>
        </p:txBody>
      </p:sp>
      <p:sp>
        <p:nvSpPr>
          <p:cNvPr id="4" name="isḻîḓè">
            <a:extLst>
              <a:ext uri="{FF2B5EF4-FFF2-40B4-BE49-F238E27FC236}">
                <a16:creationId xmlns:a16="http://schemas.microsoft.com/office/drawing/2014/main" xmlns="" id="{2D5C3EA8-0EA8-4A1D-AB27-36CB41F4EB17}"/>
              </a:ext>
            </a:extLst>
          </p:cNvPr>
          <p:cNvSpPr/>
          <p:nvPr/>
        </p:nvSpPr>
        <p:spPr bwMode="auto">
          <a:xfrm>
            <a:off x="3430910" y="1412776"/>
            <a:ext cx="6215408" cy="1393821"/>
          </a:xfrm>
          <a:prstGeom prst="roundRect">
            <a:avLst>
              <a:gd name="adj" fmla="val 46371"/>
            </a:avLst>
          </a:prstGeom>
          <a:solidFill>
            <a:srgbClr val="FFFF0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9384" tIns="59692" rIns="119384" bIns="59692"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r>
              <a:rPr lang="nl-NL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Biết </a:t>
            </a:r>
            <a:r>
              <a:rPr lang="vi-VN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tên gọi của thành phần và kết quả của phép nhân</a:t>
            </a:r>
            <a:endParaRPr lang="en-US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isḻîḓè">
            <a:extLst>
              <a:ext uri="{FF2B5EF4-FFF2-40B4-BE49-F238E27FC236}">
                <a16:creationId xmlns:a16="http://schemas.microsoft.com/office/drawing/2014/main" xmlns="" id="{1380D21F-97BD-43C0-80EB-5174AA5D5A43}"/>
              </a:ext>
            </a:extLst>
          </p:cNvPr>
          <p:cNvSpPr/>
          <p:nvPr/>
        </p:nvSpPr>
        <p:spPr bwMode="auto">
          <a:xfrm>
            <a:off x="2378729" y="3533917"/>
            <a:ext cx="904607" cy="644086"/>
          </a:xfrm>
          <a:prstGeom prst="roundRect">
            <a:avLst>
              <a:gd name="adj" fmla="val 46371"/>
            </a:avLst>
          </a:prstGeom>
          <a:solidFill>
            <a:srgbClr val="FFE4DB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9384" tIns="59692" rIns="119384" bIns="59692"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r>
              <a:rPr lang="en-US" altLang="zh-CN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UTM Avo" pitchFamily="18" charset="0"/>
                <a:ea typeface="仓耳玄三M W05" panose="02020400000000000000" pitchFamily="18" charset="-122"/>
                <a:cs typeface="Times New Roman" pitchFamily="18" charset="0"/>
              </a:rPr>
              <a:t>02</a:t>
            </a:r>
            <a:endParaRPr lang="zh-CN" altLang="en-US" sz="2400" b="1" dirty="0">
              <a:solidFill>
                <a:schemeClr val="tx1">
                  <a:lumMod val="95000"/>
                  <a:lumOff val="5000"/>
                </a:schemeClr>
              </a:solidFill>
              <a:latin typeface="UTM Avo" pitchFamily="18" charset="0"/>
              <a:ea typeface="仓耳玄三M W05" panose="02020400000000000000" pitchFamily="18" charset="-122"/>
              <a:cs typeface="Times New Roman" pitchFamily="18" charset="0"/>
            </a:endParaRPr>
          </a:p>
        </p:txBody>
      </p:sp>
      <p:sp>
        <p:nvSpPr>
          <p:cNvPr id="6" name="isḻîḓè">
            <a:extLst>
              <a:ext uri="{FF2B5EF4-FFF2-40B4-BE49-F238E27FC236}">
                <a16:creationId xmlns:a16="http://schemas.microsoft.com/office/drawing/2014/main" xmlns="" id="{CC18E718-57BD-48E6-81A4-E988EC090412}"/>
              </a:ext>
            </a:extLst>
          </p:cNvPr>
          <p:cNvSpPr/>
          <p:nvPr/>
        </p:nvSpPr>
        <p:spPr bwMode="auto">
          <a:xfrm>
            <a:off x="3411224" y="3249161"/>
            <a:ext cx="6215406" cy="1294225"/>
          </a:xfrm>
          <a:prstGeom prst="roundRect">
            <a:avLst>
              <a:gd name="adj" fmla="val 46371"/>
            </a:avLst>
          </a:prstGeom>
          <a:solidFill>
            <a:srgbClr val="FFE4DB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9384" tIns="59692" rIns="119384" bIns="59692"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r>
              <a:rPr lang="en-US" sz="28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Nhận</a:t>
            </a:r>
            <a:r>
              <a:rPr lang="en-US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biết</a:t>
            </a:r>
            <a:r>
              <a:rPr lang="en-US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lang="en-US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phần</a:t>
            </a:r>
            <a:r>
              <a:rPr lang="en-US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phép</a:t>
            </a:r>
            <a:r>
              <a:rPr lang="en-US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nhân</a:t>
            </a:r>
            <a:endParaRPr lang="en-US" sz="6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isḻîḓè">
            <a:extLst>
              <a:ext uri="{FF2B5EF4-FFF2-40B4-BE49-F238E27FC236}">
                <a16:creationId xmlns:a16="http://schemas.microsoft.com/office/drawing/2014/main" xmlns="" id="{B65D6A18-A848-4365-8261-A87CDAF5B169}"/>
              </a:ext>
            </a:extLst>
          </p:cNvPr>
          <p:cNvSpPr/>
          <p:nvPr/>
        </p:nvSpPr>
        <p:spPr bwMode="auto">
          <a:xfrm>
            <a:off x="2466221" y="5206795"/>
            <a:ext cx="787312" cy="563806"/>
          </a:xfrm>
          <a:prstGeom prst="roundRect">
            <a:avLst>
              <a:gd name="adj" fmla="val 46371"/>
            </a:avLst>
          </a:prstGeom>
          <a:solidFill>
            <a:schemeClr val="accent5">
              <a:lumMod val="60000"/>
              <a:lumOff val="4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9384" tIns="59692" rIns="119384" bIns="59692"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r>
              <a:rPr lang="en-US" altLang="zh-CN" sz="2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UTM Avo" pitchFamily="18" charset="0"/>
                <a:ea typeface="仓耳玄三M W05" panose="02020400000000000000" pitchFamily="18" charset="-122"/>
                <a:cs typeface="Times New Roman" pitchFamily="18" charset="0"/>
              </a:rPr>
              <a:t>03</a:t>
            </a:r>
            <a:endParaRPr lang="zh-CN" altLang="en-US" sz="2400" b="1" dirty="0">
              <a:solidFill>
                <a:schemeClr val="tx1">
                  <a:lumMod val="95000"/>
                  <a:lumOff val="5000"/>
                </a:schemeClr>
              </a:solidFill>
              <a:latin typeface="UTM Avo" pitchFamily="18" charset="0"/>
              <a:ea typeface="仓耳玄三M W05" panose="02020400000000000000" pitchFamily="18" charset="-122"/>
              <a:cs typeface="Times New Roman" pitchFamily="18" charset="0"/>
            </a:endParaRPr>
          </a:p>
        </p:txBody>
      </p:sp>
      <p:sp>
        <p:nvSpPr>
          <p:cNvPr id="8" name="isḻîḓè">
            <a:extLst>
              <a:ext uri="{FF2B5EF4-FFF2-40B4-BE49-F238E27FC236}">
                <a16:creationId xmlns:a16="http://schemas.microsoft.com/office/drawing/2014/main" xmlns="" id="{2D5C3EA8-0EA8-4A1D-AB27-36CB41F4EB17}"/>
              </a:ext>
            </a:extLst>
          </p:cNvPr>
          <p:cNvSpPr/>
          <p:nvPr/>
        </p:nvSpPr>
        <p:spPr bwMode="auto">
          <a:xfrm>
            <a:off x="3438390" y="4875202"/>
            <a:ext cx="6215408" cy="1393821"/>
          </a:xfrm>
          <a:prstGeom prst="roundRect">
            <a:avLst>
              <a:gd name="adj" fmla="val 46371"/>
            </a:avLst>
          </a:prstGeom>
          <a:solidFill>
            <a:schemeClr val="accent5">
              <a:lumMod val="60000"/>
              <a:lumOff val="4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9384" tIns="59692" rIns="119384" bIns="59692"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r>
              <a:rPr lang="vi-VN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Vận dụng  </a:t>
            </a:r>
            <a:r>
              <a:rPr lang="en-US" sz="28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phép</a:t>
            </a:r>
            <a:r>
              <a:rPr lang="en-US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nhân vào</a:t>
            </a:r>
            <a:r>
              <a:rPr lang="vi-V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giải bài toán thực tế</a:t>
            </a:r>
            <a:r>
              <a:rPr lang="vi-V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031721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r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495852" y="3138785"/>
            <a:ext cx="10949750" cy="3719215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Up">
              <a:avLst/>
            </a:prstTxWarp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66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THANK YOU</a:t>
            </a:r>
          </a:p>
          <a:p>
            <a:pPr algn="ctr"/>
            <a:r>
              <a:rPr lang="en-US" sz="6600" b="1" dirty="0" err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Tạm</a:t>
            </a:r>
            <a:r>
              <a:rPr lang="en-US" sz="66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6600" b="1" dirty="0" err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biệt</a:t>
            </a:r>
            <a:r>
              <a:rPr lang="en-US" sz="66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6600" b="1" dirty="0" err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66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6600" b="1" dirty="0" err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hẹn</a:t>
            </a:r>
            <a:r>
              <a:rPr lang="en-US" sz="66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6600" b="1" dirty="0" err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gặp</a:t>
            </a:r>
            <a:r>
              <a:rPr lang="en-US" sz="66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6600" b="1" dirty="0" err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lại</a:t>
            </a:r>
            <a:endParaRPr lang="en-US" sz="66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81737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repeatCount="indefinite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3800" r="79400" b="5201"/>
          <a:stretch/>
        </p:blipFill>
        <p:spPr>
          <a:xfrm>
            <a:off x="-95425" y="4359018"/>
            <a:ext cx="2690461" cy="274261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813250" y="2130313"/>
            <a:ext cx="5328592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KHỞI ĐỘNG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25496">
            <a:off x="5998570" y="119608"/>
            <a:ext cx="3657607" cy="3657607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579" t="72797" r="57821" b="6204"/>
          <a:stretch/>
        </p:blipFill>
        <p:spPr>
          <a:xfrm>
            <a:off x="2777870" y="1183288"/>
            <a:ext cx="2474637" cy="2522604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7" t="4546" r="77733" b="74455"/>
          <a:stretch/>
        </p:blipFill>
        <p:spPr>
          <a:xfrm>
            <a:off x="9087910" y="4062813"/>
            <a:ext cx="2592288" cy="2642534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409" t="53707" r="991" b="25294"/>
          <a:stretch/>
        </p:blipFill>
        <p:spPr>
          <a:xfrm>
            <a:off x="2926854" y="4931080"/>
            <a:ext cx="2690461" cy="2742610"/>
          </a:xfrm>
          <a:prstGeom prst="rect">
            <a:avLst/>
          </a:prstGeom>
        </p:spPr>
      </p:pic>
      <p:sp>
        <p:nvSpPr>
          <p:cNvPr id="8" name="Rounded Rectangle 7"/>
          <p:cNvSpPr/>
          <p:nvPr/>
        </p:nvSpPr>
        <p:spPr>
          <a:xfrm>
            <a:off x="11063758" y="0"/>
            <a:ext cx="1126655" cy="1183288"/>
          </a:xfrm>
          <a:prstGeom prst="roundRect">
            <a:avLst/>
          </a:prstGeom>
          <a:solidFill>
            <a:srgbClr val="FDF6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71838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000"/>
                            </p:stCondLst>
                            <p:childTnLst>
                              <p:par>
                                <p:cTn id="2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0"/>
                            </p:stCondLst>
                            <p:childTnLst>
                              <p:par>
                                <p:cTn id="30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nip Diagonal Corner Rectangle 2"/>
          <p:cNvSpPr/>
          <p:nvPr/>
        </p:nvSpPr>
        <p:spPr>
          <a:xfrm>
            <a:off x="1198662" y="116632"/>
            <a:ext cx="9906000" cy="2060692"/>
          </a:xfrm>
          <a:prstGeom prst="snip2DiagRect">
            <a:avLst/>
          </a:prstGeom>
          <a:solidFill>
            <a:schemeClr val="bg1">
              <a:alpha val="50000"/>
            </a:schemeClr>
          </a:solidFill>
          <a:ln w="38100">
            <a:solidFill>
              <a:srgbClr val="FF0000"/>
            </a:solidFill>
            <a:extLst>
              <a:ext uri="{C807C97D-BFC1-408E-A445-0C87EB9F89A2}">
                <ask:lineSketchStyleProps xmlns="" xmlns:ask="http://schemas.microsoft.com/office/drawing/2018/sketchyshapes"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 defTabSz="685800">
              <a:defRPr/>
            </a:pPr>
            <a:r>
              <a:rPr lang="vi-VN" sz="3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Chuyển tổng các số hạng bằng nhau bằng thành phép nhân:</a:t>
            </a:r>
          </a:p>
          <a:p>
            <a:pPr algn="ctr" defTabSz="685800">
              <a:lnSpc>
                <a:spcPct val="150000"/>
              </a:lnSpc>
              <a:defRPr/>
            </a:pPr>
            <a:r>
              <a:rPr lang="vi-VN" sz="36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 + 6 + 6 + 6 = 24</a:t>
            </a:r>
            <a:endParaRPr lang="en-US" sz="36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926854" y="2492896"/>
            <a:ext cx="6381442" cy="1105444"/>
          </a:xfrm>
          <a:prstGeom prst="rect">
            <a:avLst/>
          </a:prstGeom>
          <a:solidFill>
            <a:schemeClr val="bg1">
              <a:alpha val="7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 defTabSz="685800">
              <a:defRPr/>
            </a:pPr>
            <a:r>
              <a:rPr lang="vi-VN" sz="5400" b="1" dirty="0" smtClean="0">
                <a:solidFill>
                  <a:schemeClr val="tx1"/>
                </a:solidFill>
                <a:cs typeface="Arial" panose="020B0604020202020204" pitchFamily="34" charset="0"/>
              </a:rPr>
              <a:t>6</a:t>
            </a:r>
            <a:r>
              <a:rPr lang="en-US" sz="5400" b="1" dirty="0" smtClean="0">
                <a:solidFill>
                  <a:schemeClr val="tx1"/>
                </a:solidFill>
                <a:cs typeface="Arial" panose="020B0604020202020204" pitchFamily="34" charset="0"/>
              </a:rPr>
              <a:t>   </a:t>
            </a:r>
            <a:r>
              <a:rPr lang="vi-VN" sz="5400" b="1" dirty="0" smtClean="0">
                <a:solidFill>
                  <a:schemeClr val="tx1"/>
                </a:solidFill>
                <a:cs typeface="Arial" panose="020B0604020202020204" pitchFamily="34" charset="0"/>
              </a:rPr>
              <a:t> x</a:t>
            </a:r>
            <a:r>
              <a:rPr lang="en-US" sz="5400" b="1" dirty="0" smtClean="0">
                <a:solidFill>
                  <a:schemeClr val="tx1"/>
                </a:solidFill>
                <a:cs typeface="Arial" panose="020B0604020202020204" pitchFamily="34" charset="0"/>
              </a:rPr>
              <a:t>   </a:t>
            </a:r>
            <a:r>
              <a:rPr lang="vi-VN" sz="5400" b="1" dirty="0" smtClean="0">
                <a:solidFill>
                  <a:schemeClr val="tx1"/>
                </a:solidFill>
                <a:cs typeface="Arial" panose="020B0604020202020204" pitchFamily="34" charset="0"/>
              </a:rPr>
              <a:t> 4</a:t>
            </a:r>
            <a:r>
              <a:rPr lang="en-US" sz="5400" b="1" dirty="0" smtClean="0">
                <a:solidFill>
                  <a:schemeClr val="tx1"/>
                </a:solidFill>
                <a:cs typeface="Arial" panose="020B0604020202020204" pitchFamily="34" charset="0"/>
              </a:rPr>
              <a:t>   </a:t>
            </a:r>
            <a:r>
              <a:rPr lang="vi-VN" sz="5400" b="1" dirty="0" smtClean="0">
                <a:solidFill>
                  <a:schemeClr val="tx1"/>
                </a:solidFill>
                <a:cs typeface="Arial" panose="020B0604020202020204" pitchFamily="34" charset="0"/>
              </a:rPr>
              <a:t> =</a:t>
            </a:r>
            <a:r>
              <a:rPr lang="en-US" sz="5400" b="1" dirty="0" smtClean="0">
                <a:solidFill>
                  <a:schemeClr val="tx1"/>
                </a:solidFill>
                <a:cs typeface="Arial" panose="020B0604020202020204" pitchFamily="34" charset="0"/>
              </a:rPr>
              <a:t>   </a:t>
            </a:r>
            <a:r>
              <a:rPr lang="vi-VN" sz="5400" b="1" dirty="0" smtClean="0">
                <a:solidFill>
                  <a:schemeClr val="tx1"/>
                </a:solidFill>
                <a:cs typeface="Arial" panose="020B0604020202020204" pitchFamily="34" charset="0"/>
              </a:rPr>
              <a:t> </a:t>
            </a:r>
            <a:r>
              <a:rPr lang="vi-VN" sz="5400" b="1" dirty="0">
                <a:solidFill>
                  <a:schemeClr val="tx1"/>
                </a:solidFill>
                <a:cs typeface="Arial" panose="020B0604020202020204" pitchFamily="34" charset="0"/>
              </a:rPr>
              <a:t>24</a:t>
            </a:r>
          </a:p>
        </p:txBody>
      </p:sp>
      <p:pic>
        <p:nvPicPr>
          <p:cNvPr id="13" name="Tieng-tinh-tinh-www_nhacchuongvui_com">
            <a:hlinkClick r:id="" action="ppaction://media"/>
            <a:extLst>
              <a:ext uri="{FF2B5EF4-FFF2-40B4-BE49-F238E27FC236}">
                <a16:creationId xmlns:a16="http://schemas.microsoft.com/office/drawing/2014/main" xmlns="" id="{B11B156E-D072-453F-ACC9-9B70C716C56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2647613" y="-533400"/>
            <a:ext cx="609600" cy="6096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xmlns="" id="{75852364-22E1-43A9-AACC-39BBC3AE0933}"/>
              </a:ext>
            </a:extLst>
          </p:cNvPr>
          <p:cNvSpPr/>
          <p:nvPr/>
        </p:nvSpPr>
        <p:spPr>
          <a:xfrm>
            <a:off x="3351179" y="4743720"/>
            <a:ext cx="1193309" cy="989536"/>
          </a:xfrm>
          <a:prstGeom prst="rect">
            <a:avLst/>
          </a:prstGeom>
          <a:solidFill>
            <a:srgbClr val="FFFF00"/>
          </a:solidFill>
          <a:ln w="38100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UTM Avo"/>
              </a:rPr>
              <a:t>?</a:t>
            </a: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UTM Avo"/>
            </a:endParaRPr>
          </a:p>
        </p:txBody>
      </p:sp>
      <p:cxnSp>
        <p:nvCxnSpPr>
          <p:cNvPr id="7" name="Straight Arrow Connector 6"/>
          <p:cNvCxnSpPr/>
          <p:nvPr/>
        </p:nvCxnSpPr>
        <p:spPr>
          <a:xfrm rot="5400000">
            <a:off x="3288060" y="4075906"/>
            <a:ext cx="1295400" cy="1588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ectangle 7">
            <a:extLst>
              <a:ext uri="{FF2B5EF4-FFF2-40B4-BE49-F238E27FC236}">
                <a16:creationId xmlns:a16="http://schemas.microsoft.com/office/drawing/2014/main" xmlns="" id="{75852364-22E1-43A9-AACC-39BBC3AE0933}"/>
              </a:ext>
            </a:extLst>
          </p:cNvPr>
          <p:cNvSpPr/>
          <p:nvPr/>
        </p:nvSpPr>
        <p:spPr>
          <a:xfrm>
            <a:off x="5367403" y="4708629"/>
            <a:ext cx="1193309" cy="989536"/>
          </a:xfrm>
          <a:prstGeom prst="rect">
            <a:avLst/>
          </a:prstGeom>
          <a:solidFill>
            <a:srgbClr val="FFFF00"/>
          </a:solidFill>
          <a:ln w="38100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UTM Avo"/>
              </a:rPr>
              <a:t>?</a:t>
            </a: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UTM Avo"/>
            </a:endParaRPr>
          </a:p>
        </p:txBody>
      </p:sp>
      <p:cxnSp>
        <p:nvCxnSpPr>
          <p:cNvPr id="9" name="Straight Arrow Connector 8"/>
          <p:cNvCxnSpPr/>
          <p:nvPr/>
        </p:nvCxnSpPr>
        <p:spPr>
          <a:xfrm rot="5400000">
            <a:off x="5304284" y="4040815"/>
            <a:ext cx="1295400" cy="1588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9">
            <a:extLst>
              <a:ext uri="{FF2B5EF4-FFF2-40B4-BE49-F238E27FC236}">
                <a16:creationId xmlns:a16="http://schemas.microsoft.com/office/drawing/2014/main" xmlns="" id="{75852364-22E1-43A9-AACC-39BBC3AE0933}"/>
              </a:ext>
            </a:extLst>
          </p:cNvPr>
          <p:cNvSpPr/>
          <p:nvPr/>
        </p:nvSpPr>
        <p:spPr>
          <a:xfrm>
            <a:off x="7537341" y="4685023"/>
            <a:ext cx="1193309" cy="989536"/>
          </a:xfrm>
          <a:prstGeom prst="rect">
            <a:avLst/>
          </a:prstGeom>
          <a:solidFill>
            <a:srgbClr val="FFFF00"/>
          </a:solidFill>
          <a:ln w="38100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UTM Avo"/>
              </a:rPr>
              <a:t>?</a:t>
            </a: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UTM Avo"/>
            </a:endParaRPr>
          </a:p>
        </p:txBody>
      </p:sp>
      <p:cxnSp>
        <p:nvCxnSpPr>
          <p:cNvPr id="11" name="Straight Arrow Connector 10"/>
          <p:cNvCxnSpPr/>
          <p:nvPr/>
        </p:nvCxnSpPr>
        <p:spPr>
          <a:xfrm rot="5400000">
            <a:off x="7474222" y="4017209"/>
            <a:ext cx="1295400" cy="1588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958362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  <p:bldLst>
      <p:bldP spid="4" grpId="0" animBg="1"/>
      <p:bldP spid="6" grpId="0" animBg="1"/>
      <p:bldP spid="8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r="-1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42" r="343"/>
          <a:stretch/>
        </p:blipFill>
        <p:spPr>
          <a:xfrm>
            <a:off x="190550" y="563171"/>
            <a:ext cx="11521280" cy="4042062"/>
          </a:xfrm>
          <a:prstGeom prst="rect">
            <a:avLst/>
          </a:prstGeom>
        </p:spPr>
      </p:pic>
      <p:grpSp>
        <p:nvGrpSpPr>
          <p:cNvPr id="26" name="Group 25">
            <a:extLst>
              <a:ext uri="{FF2B5EF4-FFF2-40B4-BE49-F238E27FC236}">
                <a16:creationId xmlns:a16="http://schemas.microsoft.com/office/drawing/2014/main" xmlns="" id="{92928F58-F097-4555-89A0-88233295C1A7}"/>
              </a:ext>
            </a:extLst>
          </p:cNvPr>
          <p:cNvGrpSpPr/>
          <p:nvPr/>
        </p:nvGrpSpPr>
        <p:grpSpPr>
          <a:xfrm>
            <a:off x="3657747" y="5479138"/>
            <a:ext cx="4874917" cy="902190"/>
            <a:chOff x="4105812" y="5615379"/>
            <a:chExt cx="4293650" cy="682943"/>
          </a:xfrm>
        </p:grpSpPr>
        <p:sp>
          <p:nvSpPr>
            <p:cNvPr id="27" name="Rounded Rectangle 8">
              <a:extLst>
                <a:ext uri="{FF2B5EF4-FFF2-40B4-BE49-F238E27FC236}">
                  <a16:creationId xmlns:a16="http://schemas.microsoft.com/office/drawing/2014/main" xmlns="" id="{66F4BD78-CB41-4D95-BA15-3949DEAA803C}"/>
                </a:ext>
              </a:extLst>
            </p:cNvPr>
            <p:cNvSpPr/>
            <p:nvPr/>
          </p:nvSpPr>
          <p:spPr>
            <a:xfrm>
              <a:off x="4105812" y="5632814"/>
              <a:ext cx="792088" cy="648072"/>
            </a:xfrm>
            <a:prstGeom prst="roundRect">
              <a:avLst/>
            </a:prstGeom>
            <a:solidFill>
              <a:schemeClr val="bg1"/>
            </a:solidFill>
            <a:ln w="3810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600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?</a:t>
              </a:r>
              <a:endParaRPr lang="vi-VN" sz="3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8" name="Rounded Rectangle 9">
              <a:extLst>
                <a:ext uri="{FF2B5EF4-FFF2-40B4-BE49-F238E27FC236}">
                  <a16:creationId xmlns:a16="http://schemas.microsoft.com/office/drawing/2014/main" xmlns="" id="{916FFCC8-0D1A-4ECB-9DB6-C76A4DA1198F}"/>
                </a:ext>
              </a:extLst>
            </p:cNvPr>
            <p:cNvSpPr/>
            <p:nvPr/>
          </p:nvSpPr>
          <p:spPr>
            <a:xfrm>
              <a:off x="5972842" y="5645757"/>
              <a:ext cx="792088" cy="648072"/>
            </a:xfrm>
            <a:prstGeom prst="roundRect">
              <a:avLst/>
            </a:prstGeom>
            <a:solidFill>
              <a:schemeClr val="bg1"/>
            </a:solidFill>
            <a:ln w="3810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600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?</a:t>
              </a:r>
              <a:endParaRPr lang="vi-VN" sz="3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9" name="Rounded Rectangle 10">
              <a:extLst>
                <a:ext uri="{FF2B5EF4-FFF2-40B4-BE49-F238E27FC236}">
                  <a16:creationId xmlns:a16="http://schemas.microsoft.com/office/drawing/2014/main" xmlns="" id="{BA4FDD7D-66A7-4E85-8129-9478D0DAC82B}"/>
                </a:ext>
              </a:extLst>
            </p:cNvPr>
            <p:cNvSpPr/>
            <p:nvPr/>
          </p:nvSpPr>
          <p:spPr>
            <a:xfrm>
              <a:off x="7607374" y="5632814"/>
              <a:ext cx="792088" cy="648072"/>
            </a:xfrm>
            <a:prstGeom prst="roundRect">
              <a:avLst/>
            </a:prstGeom>
            <a:solidFill>
              <a:schemeClr val="bg1"/>
            </a:solidFill>
            <a:ln w="3810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600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?</a:t>
              </a:r>
              <a:endParaRPr lang="vi-VN" sz="3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0" name="Oval 29">
              <a:extLst>
                <a:ext uri="{FF2B5EF4-FFF2-40B4-BE49-F238E27FC236}">
                  <a16:creationId xmlns:a16="http://schemas.microsoft.com/office/drawing/2014/main" xmlns="" id="{AE1DA806-2217-445A-B457-00CC3FF2252D}"/>
                </a:ext>
              </a:extLst>
            </p:cNvPr>
            <p:cNvSpPr/>
            <p:nvPr/>
          </p:nvSpPr>
          <p:spPr>
            <a:xfrm>
              <a:off x="5045698" y="5632814"/>
              <a:ext cx="787246" cy="665508"/>
            </a:xfrm>
            <a:prstGeom prst="ellipse">
              <a:avLst/>
            </a:prstGeom>
            <a:noFill/>
            <a:ln w="38100">
              <a:solidFill>
                <a:srgbClr val="50BCA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vi-VN" sz="3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?</a:t>
              </a:r>
              <a:endParaRPr lang="vi-VN" sz="3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1" name="Oval 30">
              <a:extLst>
                <a:ext uri="{FF2B5EF4-FFF2-40B4-BE49-F238E27FC236}">
                  <a16:creationId xmlns:a16="http://schemas.microsoft.com/office/drawing/2014/main" xmlns="" id="{C097A4CA-4BEC-4BC2-A661-13FBE81C89CB}"/>
                </a:ext>
              </a:extLst>
            </p:cNvPr>
            <p:cNvSpPr/>
            <p:nvPr/>
          </p:nvSpPr>
          <p:spPr>
            <a:xfrm>
              <a:off x="6767988" y="5615379"/>
              <a:ext cx="720080" cy="682943"/>
            </a:xfrm>
            <a:prstGeom prst="ellipse">
              <a:avLst/>
            </a:prstGeom>
            <a:noFill/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=</a:t>
              </a:r>
              <a:endParaRPr lang="vi-VN" sz="3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32" name="Rounded Rectangle 13">
            <a:extLst>
              <a:ext uri="{FF2B5EF4-FFF2-40B4-BE49-F238E27FC236}">
                <a16:creationId xmlns:a16="http://schemas.microsoft.com/office/drawing/2014/main" xmlns="" id="{8921D1D3-31E5-4DF0-827A-3BCA63DA96CE}"/>
              </a:ext>
            </a:extLst>
          </p:cNvPr>
          <p:cNvSpPr/>
          <p:nvPr/>
        </p:nvSpPr>
        <p:spPr>
          <a:xfrm>
            <a:off x="3723755" y="5599832"/>
            <a:ext cx="740987" cy="694997"/>
          </a:xfrm>
          <a:prstGeom prst="roundRect">
            <a:avLst/>
          </a:prstGeom>
          <a:solidFill>
            <a:schemeClr val="bg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3600" b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endParaRPr lang="vi-VN" sz="36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3" name="Rounded Rectangle 13">
            <a:extLst>
              <a:ext uri="{FF2B5EF4-FFF2-40B4-BE49-F238E27FC236}">
                <a16:creationId xmlns:a16="http://schemas.microsoft.com/office/drawing/2014/main" xmlns="" id="{AAD56FE8-C75D-4ED4-A425-61ADAF0124A3}"/>
              </a:ext>
            </a:extLst>
          </p:cNvPr>
          <p:cNvSpPr/>
          <p:nvPr/>
        </p:nvSpPr>
        <p:spPr>
          <a:xfrm>
            <a:off x="4846051" y="5650458"/>
            <a:ext cx="673501" cy="478501"/>
          </a:xfrm>
          <a:prstGeom prst="roundRect">
            <a:avLst/>
          </a:prstGeom>
          <a:solidFill>
            <a:schemeClr val="bg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3600" b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x</a:t>
            </a:r>
            <a:endParaRPr lang="vi-VN" sz="36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4" name="Rounded Rectangle 13">
            <a:extLst>
              <a:ext uri="{FF2B5EF4-FFF2-40B4-BE49-F238E27FC236}">
                <a16:creationId xmlns:a16="http://schemas.microsoft.com/office/drawing/2014/main" xmlns="" id="{C1771937-F46E-40EA-9AB1-BDB863349331}"/>
              </a:ext>
            </a:extLst>
          </p:cNvPr>
          <p:cNvSpPr/>
          <p:nvPr/>
        </p:nvSpPr>
        <p:spPr>
          <a:xfrm>
            <a:off x="5803205" y="5630455"/>
            <a:ext cx="816188" cy="694997"/>
          </a:xfrm>
          <a:prstGeom prst="roundRect">
            <a:avLst/>
          </a:prstGeom>
          <a:solidFill>
            <a:schemeClr val="bg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  <a:endParaRPr lang="vi-VN" sz="36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5" name="Rounded Rectangle 13">
            <a:extLst>
              <a:ext uri="{FF2B5EF4-FFF2-40B4-BE49-F238E27FC236}">
                <a16:creationId xmlns:a16="http://schemas.microsoft.com/office/drawing/2014/main" xmlns="" id="{A6B86842-2514-4675-99EB-37A67E65A156}"/>
              </a:ext>
            </a:extLst>
          </p:cNvPr>
          <p:cNvSpPr/>
          <p:nvPr/>
        </p:nvSpPr>
        <p:spPr>
          <a:xfrm>
            <a:off x="7681022" y="5599832"/>
            <a:ext cx="816188" cy="694997"/>
          </a:xfrm>
          <a:prstGeom prst="roundRect">
            <a:avLst/>
          </a:prstGeom>
          <a:solidFill>
            <a:schemeClr val="bg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8</a:t>
            </a:r>
            <a:endParaRPr lang="vi-VN" sz="36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063716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33" grpId="0" animBg="1"/>
      <p:bldP spid="34" grpId="0" animBg="1"/>
      <p:bldP spid="3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45" r="123"/>
          <a:stretch/>
        </p:blipFill>
        <p:spPr bwMode="auto">
          <a:xfrm>
            <a:off x="1762186" y="682719"/>
            <a:ext cx="8437476" cy="28267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998862" y="3509470"/>
            <a:ext cx="619268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>
                <a:latin typeface="Arial" panose="020B0604020202020204" pitchFamily="34" charset="0"/>
                <a:cs typeface="Arial" panose="020B0604020202020204" pitchFamily="34" charset="0"/>
              </a:rPr>
              <a:t>2      x       4      =      8</a:t>
            </a:r>
            <a:endParaRPr lang="vi-VN" sz="4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Rounded Rectangle 2"/>
          <p:cNvSpPr/>
          <p:nvPr/>
        </p:nvSpPr>
        <p:spPr>
          <a:xfrm>
            <a:off x="2350790" y="4635956"/>
            <a:ext cx="1800200" cy="651402"/>
          </a:xfrm>
          <a:prstGeom prst="roundRect">
            <a:avLst/>
          </a:prstGeom>
          <a:ln w="38100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200" dirty="0" err="1">
                <a:latin typeface="Arial" panose="020B0604020202020204" pitchFamily="34" charset="0"/>
                <a:cs typeface="Arial" panose="020B0604020202020204" pitchFamily="34" charset="0"/>
              </a:rPr>
              <a:t>Thừa</a:t>
            </a: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endParaRPr lang="vi-VN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5231110" y="4696641"/>
            <a:ext cx="1800200" cy="651402"/>
          </a:xfrm>
          <a:prstGeom prst="roundRect">
            <a:avLst/>
          </a:prstGeom>
          <a:ln w="38100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200" dirty="0" err="1">
                <a:latin typeface="Arial" panose="020B0604020202020204" pitchFamily="34" charset="0"/>
                <a:cs typeface="Arial" panose="020B0604020202020204" pitchFamily="34" charset="0"/>
              </a:rPr>
              <a:t>Thừa</a:t>
            </a: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endParaRPr lang="vi-VN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8062690" y="4751105"/>
            <a:ext cx="1524904" cy="481744"/>
          </a:xfrm>
          <a:prstGeom prst="roundRect">
            <a:avLst/>
          </a:prstGeom>
          <a:ln w="38100">
            <a:headEnd type="none" w="med" len="med"/>
            <a:tailEnd type="triangle" w="med" len="med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200">
                <a:latin typeface="Arial" panose="020B0604020202020204" pitchFamily="34" charset="0"/>
                <a:cs typeface="Arial" panose="020B0604020202020204" pitchFamily="34" charset="0"/>
              </a:rPr>
              <a:t>Tích </a:t>
            </a:r>
            <a:endParaRPr lang="vi-VN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7" name="Straight Connector 6"/>
          <p:cNvCxnSpPr>
            <a:cxnSpLocks/>
            <a:stCxn id="3" idx="0"/>
          </p:cNvCxnSpPr>
          <p:nvPr/>
        </p:nvCxnSpPr>
        <p:spPr>
          <a:xfrm flipV="1">
            <a:off x="3250890" y="4220000"/>
            <a:ext cx="0" cy="415956"/>
          </a:xfrm>
          <a:prstGeom prst="line">
            <a:avLst/>
          </a:prstGeom>
          <a:ln w="38100">
            <a:headEnd type="none" w="med" len="med"/>
            <a:tailEnd type="triangle" w="med" len="med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</p:cxnSp>
      <p:cxnSp>
        <p:nvCxnSpPr>
          <p:cNvPr id="9" name="Straight Arrow Connector 8"/>
          <p:cNvCxnSpPr>
            <a:stCxn id="5" idx="0"/>
          </p:cNvCxnSpPr>
          <p:nvPr/>
        </p:nvCxnSpPr>
        <p:spPr>
          <a:xfrm flipV="1">
            <a:off x="6131210" y="4294383"/>
            <a:ext cx="0" cy="402258"/>
          </a:xfrm>
          <a:prstGeom prst="straightConnector1">
            <a:avLst/>
          </a:prstGeom>
          <a:ln w="38100">
            <a:headEnd type="none" w="med" len="med"/>
            <a:tailEnd type="triangle" w="med" len="med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</p:cxnSp>
      <p:cxnSp>
        <p:nvCxnSpPr>
          <p:cNvPr id="11" name="Straight Arrow Connector 10"/>
          <p:cNvCxnSpPr>
            <a:stCxn id="6" idx="0"/>
          </p:cNvCxnSpPr>
          <p:nvPr/>
        </p:nvCxnSpPr>
        <p:spPr>
          <a:xfrm flipV="1">
            <a:off x="8825142" y="4220000"/>
            <a:ext cx="0" cy="531105"/>
          </a:xfrm>
          <a:prstGeom prst="straightConnector1">
            <a:avLst/>
          </a:prstGeom>
          <a:ln w="38100">
            <a:headEnd type="none" w="med" len="med"/>
            <a:tailEnd type="triangle" w="med" len="med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</p:cxnSp>
      <p:sp>
        <p:nvSpPr>
          <p:cNvPr id="13" name="TextBox 12"/>
          <p:cNvSpPr txBox="1"/>
          <p:nvPr/>
        </p:nvSpPr>
        <p:spPr>
          <a:xfrm>
            <a:off x="1558702" y="5536018"/>
            <a:ext cx="864096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 err="1">
                <a:ln w="10541" cmpd="sng">
                  <a:noFill/>
                  <a:prstDash val="solid"/>
                </a:ln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Chú</a:t>
            </a:r>
            <a:r>
              <a:rPr lang="en-US" sz="4400" b="1" dirty="0">
                <a:ln w="10541" cmpd="sng">
                  <a:noFill/>
                  <a:prstDash val="solid"/>
                </a:ln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ý:</a:t>
            </a:r>
            <a:r>
              <a:rPr lang="en-US" sz="44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 dirty="0">
                <a:latin typeface="Arial" panose="020B0604020202020204" pitchFamily="34" charset="0"/>
                <a:cs typeface="Arial" panose="020B0604020202020204" pitchFamily="34" charset="0"/>
              </a:rPr>
              <a:t>2 x 4 </a:t>
            </a:r>
            <a:r>
              <a:rPr lang="en-US" sz="4400" dirty="0" err="1">
                <a:latin typeface="Arial" panose="020B0604020202020204" pitchFamily="34" charset="0"/>
                <a:cs typeface="Arial" panose="020B0604020202020204" pitchFamily="34" charset="0"/>
              </a:rPr>
              <a:t>cũng</a:t>
            </a:r>
            <a:r>
              <a:rPr lang="en-US" sz="4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 dirty="0" err="1">
                <a:latin typeface="Arial" panose="020B0604020202020204" pitchFamily="34" charset="0"/>
                <a:cs typeface="Arial" panose="020B0604020202020204" pitchFamily="34" charset="0"/>
              </a:rPr>
              <a:t>gọi</a:t>
            </a:r>
            <a:r>
              <a:rPr lang="en-US" sz="4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 dirty="0" err="1">
                <a:latin typeface="Arial" panose="020B0604020202020204" pitchFamily="34" charset="0"/>
                <a:cs typeface="Arial" panose="020B0604020202020204" pitchFamily="34" charset="0"/>
              </a:rPr>
              <a:t>là</a:t>
            </a:r>
            <a:r>
              <a:rPr lang="en-US" sz="4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 dirty="0" err="1">
                <a:latin typeface="Arial" panose="020B0604020202020204" pitchFamily="34" charset="0"/>
                <a:cs typeface="Arial" panose="020B0604020202020204" pitchFamily="34" charset="0"/>
              </a:rPr>
              <a:t>tích</a:t>
            </a:r>
            <a:endParaRPr lang="vi-VN" sz="4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516678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4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1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998862" y="1844824"/>
            <a:ext cx="6381442" cy="1105444"/>
          </a:xfrm>
          <a:prstGeom prst="rect">
            <a:avLst/>
          </a:prstGeom>
          <a:solidFill>
            <a:schemeClr val="bg1">
              <a:alpha val="70000"/>
            </a:scheme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 defTabSz="685800">
              <a:defRPr/>
            </a:pPr>
            <a:r>
              <a:rPr lang="en-US" sz="96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 x 5 = 10</a:t>
            </a:r>
            <a:endParaRPr lang="vi-VN" sz="96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D681B5CA-E17B-4AAE-BC4E-A861DA882653}"/>
              </a:ext>
            </a:extLst>
          </p:cNvPr>
          <p:cNvSpPr txBox="1"/>
          <p:nvPr/>
        </p:nvSpPr>
        <p:spPr>
          <a:xfrm>
            <a:off x="1774726" y="3789040"/>
            <a:ext cx="9055395" cy="1323439"/>
          </a:xfrm>
          <a:prstGeom prst="rect">
            <a:avLst/>
          </a:prstGeom>
          <a:solidFill>
            <a:srgbClr val="FFFF00"/>
          </a:solidFill>
          <a:ln>
            <a:solidFill>
              <a:srgbClr val="F17475">
                <a:lumMod val="75000"/>
              </a:srgbClr>
            </a:solidFill>
          </a:ln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Con</a:t>
            </a:r>
            <a:r>
              <a:rPr kumimoji="0" lang="en-US" sz="4000" b="1" i="0" u="none" strike="noStrike" kern="0" cap="none" spc="0" normalizeH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tự nêu 1 </a:t>
            </a:r>
            <a:r>
              <a:rPr kumimoji="0" lang="en-US" sz="4000" b="1" i="0" u="none" strike="noStrike" kern="0" cap="none" spc="0" normalizeH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phép</a:t>
            </a:r>
            <a:r>
              <a:rPr kumimoji="0" lang="en-US" sz="4000" b="1" i="0" u="none" strike="noStrike" kern="0" cap="none" spc="0" normalizeH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4000" b="1" i="0" u="none" strike="noStrike" kern="0" cap="none" spc="0" normalizeH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nhân</a:t>
            </a:r>
            <a:r>
              <a:rPr kumimoji="0" lang="en-US" sz="4000" b="1" i="0" u="none" strike="noStrike" kern="0" cap="none" spc="0" normalizeH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và nói tên thành phần và kết quả?</a:t>
            </a:r>
            <a:endParaRPr kumimoji="0" lang="en-US" sz="40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649948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005592" y="4149080"/>
            <a:ext cx="8179227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vi-VN" sz="8000" b="1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Times New Roman" pitchFamily="18" charset="0"/>
              </a:rPr>
              <a:t>THỪA SỐ - TÍCH</a:t>
            </a:r>
            <a:endParaRPr lang="en-US" sz="8000" b="1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429361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9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4391484" y="116632"/>
            <a:ext cx="7326043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60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YÊU CẦU CẦN ĐẠT</a:t>
            </a:r>
            <a:endParaRPr lang="en-US" sz="60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rgbClr val="FF0000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isḻîḓè">
            <a:extLst>
              <a:ext uri="{FF2B5EF4-FFF2-40B4-BE49-F238E27FC236}">
                <a16:creationId xmlns:a16="http://schemas.microsoft.com/office/drawing/2014/main" xmlns="" id="{B65D6A18-A848-4365-8261-A87CDAF5B169}"/>
              </a:ext>
            </a:extLst>
          </p:cNvPr>
          <p:cNvSpPr/>
          <p:nvPr/>
        </p:nvSpPr>
        <p:spPr bwMode="auto">
          <a:xfrm>
            <a:off x="4330949" y="1463888"/>
            <a:ext cx="787312" cy="563806"/>
          </a:xfrm>
          <a:prstGeom prst="roundRect">
            <a:avLst>
              <a:gd name="adj" fmla="val 46371"/>
            </a:avLst>
          </a:prstGeom>
          <a:solidFill>
            <a:srgbClr val="FFFF0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9384" tIns="59692" rIns="119384" bIns="59692"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r>
              <a:rPr lang="en-US" altLang="zh-CN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UTM Avo" pitchFamily="18" charset="0"/>
                <a:ea typeface="仓耳玄三M W05" panose="02020400000000000000" pitchFamily="18" charset="-122"/>
                <a:cs typeface="Times New Roman" pitchFamily="18" charset="0"/>
              </a:rPr>
              <a:t>01</a:t>
            </a:r>
            <a:endParaRPr lang="zh-CN" altLang="en-US" sz="2400" b="1" dirty="0">
              <a:solidFill>
                <a:schemeClr val="tx1">
                  <a:lumMod val="95000"/>
                  <a:lumOff val="5000"/>
                </a:schemeClr>
              </a:solidFill>
              <a:latin typeface="UTM Avo" pitchFamily="18" charset="0"/>
              <a:ea typeface="仓耳玄三M W05" panose="02020400000000000000" pitchFamily="18" charset="-122"/>
              <a:cs typeface="Times New Roman" pitchFamily="18" charset="0"/>
            </a:endParaRPr>
          </a:p>
        </p:txBody>
      </p:sp>
      <p:sp>
        <p:nvSpPr>
          <p:cNvPr id="5" name="isḻîḓè">
            <a:extLst>
              <a:ext uri="{FF2B5EF4-FFF2-40B4-BE49-F238E27FC236}">
                <a16:creationId xmlns:a16="http://schemas.microsoft.com/office/drawing/2014/main" xmlns="" id="{2D5C3EA8-0EA8-4A1D-AB27-36CB41F4EB17}"/>
              </a:ext>
            </a:extLst>
          </p:cNvPr>
          <p:cNvSpPr/>
          <p:nvPr/>
        </p:nvSpPr>
        <p:spPr bwMode="auto">
          <a:xfrm>
            <a:off x="5303118" y="1132295"/>
            <a:ext cx="6215408" cy="1393821"/>
          </a:xfrm>
          <a:prstGeom prst="roundRect">
            <a:avLst>
              <a:gd name="adj" fmla="val 46371"/>
            </a:avLst>
          </a:prstGeom>
          <a:solidFill>
            <a:srgbClr val="FFFF0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9384" tIns="59692" rIns="119384" bIns="59692"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r>
              <a:rPr lang="nl-NL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Biết </a:t>
            </a:r>
            <a:r>
              <a:rPr lang="vi-VN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tên gọi của thành phần và kết quả của phép nhân</a:t>
            </a:r>
            <a:endParaRPr lang="en-US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isḻîḓè">
            <a:extLst>
              <a:ext uri="{FF2B5EF4-FFF2-40B4-BE49-F238E27FC236}">
                <a16:creationId xmlns:a16="http://schemas.microsoft.com/office/drawing/2014/main" xmlns="" id="{1380D21F-97BD-43C0-80EB-5174AA5D5A43}"/>
              </a:ext>
            </a:extLst>
          </p:cNvPr>
          <p:cNvSpPr/>
          <p:nvPr/>
        </p:nvSpPr>
        <p:spPr bwMode="auto">
          <a:xfrm>
            <a:off x="4250937" y="3253436"/>
            <a:ext cx="904607" cy="644086"/>
          </a:xfrm>
          <a:prstGeom prst="roundRect">
            <a:avLst>
              <a:gd name="adj" fmla="val 46371"/>
            </a:avLst>
          </a:prstGeom>
          <a:solidFill>
            <a:srgbClr val="FFE4DB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9384" tIns="59692" rIns="119384" bIns="59692"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r>
              <a:rPr lang="en-US" altLang="zh-CN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UTM Avo" pitchFamily="18" charset="0"/>
                <a:ea typeface="仓耳玄三M W05" panose="02020400000000000000" pitchFamily="18" charset="-122"/>
                <a:cs typeface="Times New Roman" pitchFamily="18" charset="0"/>
              </a:rPr>
              <a:t>02</a:t>
            </a:r>
            <a:endParaRPr lang="zh-CN" altLang="en-US" sz="2400" b="1" dirty="0">
              <a:solidFill>
                <a:schemeClr val="tx1">
                  <a:lumMod val="95000"/>
                  <a:lumOff val="5000"/>
                </a:schemeClr>
              </a:solidFill>
              <a:latin typeface="UTM Avo" pitchFamily="18" charset="0"/>
              <a:ea typeface="仓耳玄三M W05" panose="02020400000000000000" pitchFamily="18" charset="-122"/>
              <a:cs typeface="Times New Roman" pitchFamily="18" charset="0"/>
            </a:endParaRPr>
          </a:p>
        </p:txBody>
      </p:sp>
      <p:sp>
        <p:nvSpPr>
          <p:cNvPr id="7" name="isḻîḓè">
            <a:extLst>
              <a:ext uri="{FF2B5EF4-FFF2-40B4-BE49-F238E27FC236}">
                <a16:creationId xmlns:a16="http://schemas.microsoft.com/office/drawing/2014/main" xmlns="" id="{CC18E718-57BD-48E6-81A4-E988EC090412}"/>
              </a:ext>
            </a:extLst>
          </p:cNvPr>
          <p:cNvSpPr/>
          <p:nvPr/>
        </p:nvSpPr>
        <p:spPr bwMode="auto">
          <a:xfrm>
            <a:off x="5283432" y="2968680"/>
            <a:ext cx="6215406" cy="1294225"/>
          </a:xfrm>
          <a:prstGeom prst="roundRect">
            <a:avLst>
              <a:gd name="adj" fmla="val 46371"/>
            </a:avLst>
          </a:prstGeom>
          <a:solidFill>
            <a:srgbClr val="FFE4DB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9384" tIns="59692" rIns="119384" bIns="59692"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r>
              <a:rPr lang="en-US" sz="28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Nhận</a:t>
            </a:r>
            <a:r>
              <a:rPr lang="en-US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biết</a:t>
            </a:r>
            <a:r>
              <a:rPr lang="en-US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lang="en-US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phần</a:t>
            </a:r>
            <a:r>
              <a:rPr lang="en-US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phép</a:t>
            </a:r>
            <a:r>
              <a:rPr lang="en-US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nhân</a:t>
            </a:r>
            <a:endParaRPr lang="en-US" sz="6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isḻîḓè">
            <a:extLst>
              <a:ext uri="{FF2B5EF4-FFF2-40B4-BE49-F238E27FC236}">
                <a16:creationId xmlns:a16="http://schemas.microsoft.com/office/drawing/2014/main" xmlns="" id="{B65D6A18-A848-4365-8261-A87CDAF5B169}"/>
              </a:ext>
            </a:extLst>
          </p:cNvPr>
          <p:cNvSpPr/>
          <p:nvPr/>
        </p:nvSpPr>
        <p:spPr bwMode="auto">
          <a:xfrm>
            <a:off x="4338429" y="4926314"/>
            <a:ext cx="787312" cy="563806"/>
          </a:xfrm>
          <a:prstGeom prst="roundRect">
            <a:avLst>
              <a:gd name="adj" fmla="val 46371"/>
            </a:avLst>
          </a:prstGeom>
          <a:solidFill>
            <a:schemeClr val="accent5">
              <a:lumMod val="60000"/>
              <a:lumOff val="4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9384" tIns="59692" rIns="119384" bIns="59692"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r>
              <a:rPr lang="en-US" altLang="zh-CN" sz="2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UTM Avo" pitchFamily="18" charset="0"/>
                <a:ea typeface="仓耳玄三M W05" panose="02020400000000000000" pitchFamily="18" charset="-122"/>
                <a:cs typeface="Times New Roman" pitchFamily="18" charset="0"/>
              </a:rPr>
              <a:t>03</a:t>
            </a:r>
            <a:endParaRPr lang="zh-CN" altLang="en-US" sz="2400" b="1" dirty="0">
              <a:solidFill>
                <a:schemeClr val="tx1">
                  <a:lumMod val="95000"/>
                  <a:lumOff val="5000"/>
                </a:schemeClr>
              </a:solidFill>
              <a:latin typeface="UTM Avo" pitchFamily="18" charset="0"/>
              <a:ea typeface="仓耳玄三M W05" panose="02020400000000000000" pitchFamily="18" charset="-122"/>
              <a:cs typeface="Times New Roman" pitchFamily="18" charset="0"/>
            </a:endParaRPr>
          </a:p>
        </p:txBody>
      </p:sp>
      <p:sp>
        <p:nvSpPr>
          <p:cNvPr id="9" name="isḻîḓè">
            <a:extLst>
              <a:ext uri="{FF2B5EF4-FFF2-40B4-BE49-F238E27FC236}">
                <a16:creationId xmlns:a16="http://schemas.microsoft.com/office/drawing/2014/main" xmlns="" id="{2D5C3EA8-0EA8-4A1D-AB27-36CB41F4EB17}"/>
              </a:ext>
            </a:extLst>
          </p:cNvPr>
          <p:cNvSpPr/>
          <p:nvPr/>
        </p:nvSpPr>
        <p:spPr bwMode="auto">
          <a:xfrm>
            <a:off x="5310598" y="4594721"/>
            <a:ext cx="6215408" cy="1393821"/>
          </a:xfrm>
          <a:prstGeom prst="roundRect">
            <a:avLst>
              <a:gd name="adj" fmla="val 46371"/>
            </a:avLst>
          </a:prstGeom>
          <a:solidFill>
            <a:schemeClr val="accent5">
              <a:lumMod val="60000"/>
              <a:lumOff val="4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9384" tIns="59692" rIns="119384" bIns="59692"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r>
              <a:rPr lang="vi-VN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Vận dụng  </a:t>
            </a:r>
            <a:r>
              <a:rPr lang="en-US" sz="28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phép</a:t>
            </a:r>
            <a:r>
              <a:rPr lang="en-US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nhân vào</a:t>
            </a:r>
            <a:r>
              <a:rPr lang="vi-V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giải bài toán thực tế</a:t>
            </a:r>
            <a:r>
              <a:rPr lang="vi-V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657909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xmlns="" id="{9F9535D0-FE82-4913-AE0F-9BB897B7D9A3}"/>
              </a:ext>
            </a:extLst>
          </p:cNvPr>
          <p:cNvGrpSpPr/>
          <p:nvPr/>
        </p:nvGrpSpPr>
        <p:grpSpPr>
          <a:xfrm>
            <a:off x="910630" y="476672"/>
            <a:ext cx="11395743" cy="678033"/>
            <a:chOff x="1253941" y="511805"/>
            <a:chExt cx="11395743" cy="678033"/>
          </a:xfrm>
        </p:grpSpPr>
        <p:grpSp>
          <p:nvGrpSpPr>
            <p:cNvPr id="3" name="Group 2">
              <a:extLst>
                <a:ext uri="{FF2B5EF4-FFF2-40B4-BE49-F238E27FC236}">
                  <a16:creationId xmlns:a16="http://schemas.microsoft.com/office/drawing/2014/main" xmlns="" id="{28A853C8-C506-4277-A729-BB5513159F8C}"/>
                </a:ext>
              </a:extLst>
            </p:cNvPr>
            <p:cNvGrpSpPr/>
            <p:nvPr/>
          </p:nvGrpSpPr>
          <p:grpSpPr>
            <a:xfrm>
              <a:off x="1253941" y="554838"/>
              <a:ext cx="654049" cy="635000"/>
              <a:chOff x="7934325" y="85725"/>
              <a:chExt cx="654049" cy="635000"/>
            </a:xfrm>
          </p:grpSpPr>
          <p:sp>
            <p:nvSpPr>
              <p:cNvPr id="5" name="Oval 4">
                <a:extLst>
                  <a:ext uri="{FF2B5EF4-FFF2-40B4-BE49-F238E27FC236}">
                    <a16:creationId xmlns:a16="http://schemas.microsoft.com/office/drawing/2014/main" xmlns="" id="{0D428E3A-75F0-4CF0-975C-3F5314D6ABDD}"/>
                  </a:ext>
                </a:extLst>
              </p:cNvPr>
              <p:cNvSpPr/>
              <p:nvPr/>
            </p:nvSpPr>
            <p:spPr>
              <a:xfrm>
                <a:off x="8001000" y="152400"/>
                <a:ext cx="520700" cy="495300"/>
              </a:xfrm>
              <a:prstGeom prst="ellipse">
                <a:avLst/>
              </a:prstGeom>
              <a:solidFill>
                <a:srgbClr val="FFC000"/>
              </a:solidFill>
              <a:ln w="28575">
                <a:solidFill>
                  <a:srgbClr val="00206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2800" b="1" dirty="0">
                    <a:solidFill>
                      <a:sysClr val="windowText" lastClr="00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1</a:t>
                </a:r>
                <a:endParaRPr lang="vi-VN" sz="2800" b="1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6" name="Oval 5">
                <a:extLst>
                  <a:ext uri="{FF2B5EF4-FFF2-40B4-BE49-F238E27FC236}">
                    <a16:creationId xmlns:a16="http://schemas.microsoft.com/office/drawing/2014/main" xmlns="" id="{7CE258F5-7EDE-46DB-BAAF-CD598FF4A931}"/>
                  </a:ext>
                </a:extLst>
              </p:cNvPr>
              <p:cNvSpPr/>
              <p:nvPr/>
            </p:nvSpPr>
            <p:spPr>
              <a:xfrm>
                <a:off x="7934325" y="85725"/>
                <a:ext cx="654049" cy="635000"/>
              </a:xfrm>
              <a:prstGeom prst="ellipse">
                <a:avLst/>
              </a:prstGeom>
              <a:noFill/>
              <a:ln w="28575">
                <a:solidFill>
                  <a:srgbClr val="00206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xmlns="" id="{66727542-B4F1-4891-A6EB-CAB734B3C0B2}"/>
                </a:ext>
              </a:extLst>
            </p:cNvPr>
            <p:cNvSpPr txBox="1"/>
            <p:nvPr/>
          </p:nvSpPr>
          <p:spPr>
            <a:xfrm>
              <a:off x="2059471" y="511805"/>
              <a:ext cx="1059021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600" dirty="0" err="1">
                  <a:latin typeface="Arial" panose="020B0604020202020204" pitchFamily="34" charset="0"/>
                  <a:cs typeface="Arial" panose="020B0604020202020204" pitchFamily="34" charset="0"/>
                </a:rPr>
                <a:t>Nêu</a:t>
              </a:r>
              <a:r>
                <a:rPr lang="en-US" sz="3600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3600" dirty="0" err="1">
                  <a:latin typeface="Arial" panose="020B0604020202020204" pitchFamily="34" charset="0"/>
                  <a:cs typeface="Arial" panose="020B0604020202020204" pitchFamily="34" charset="0"/>
                </a:rPr>
                <a:t>thừa</a:t>
              </a:r>
              <a:r>
                <a:rPr lang="en-US" sz="3600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3600" dirty="0" err="1">
                  <a:latin typeface="Arial" panose="020B0604020202020204" pitchFamily="34" charset="0"/>
                  <a:cs typeface="Arial" panose="020B0604020202020204" pitchFamily="34" charset="0"/>
                </a:rPr>
                <a:t>số</a:t>
              </a:r>
              <a:r>
                <a:rPr lang="en-US" sz="3600" dirty="0">
                  <a:latin typeface="Arial" panose="020B0604020202020204" pitchFamily="34" charset="0"/>
                  <a:cs typeface="Arial" panose="020B0604020202020204" pitchFamily="34" charset="0"/>
                </a:rPr>
                <a:t>, </a:t>
              </a:r>
              <a:r>
                <a:rPr lang="en-US" sz="3600" dirty="0" err="1">
                  <a:latin typeface="Arial" panose="020B0604020202020204" pitchFamily="34" charset="0"/>
                  <a:cs typeface="Arial" panose="020B0604020202020204" pitchFamily="34" charset="0"/>
                </a:rPr>
                <a:t>tích</a:t>
              </a:r>
              <a:r>
                <a:rPr lang="en-US" sz="3600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3600" dirty="0" err="1">
                  <a:latin typeface="Arial" panose="020B0604020202020204" pitchFamily="34" charset="0"/>
                  <a:cs typeface="Arial" panose="020B0604020202020204" pitchFamily="34" charset="0"/>
                </a:rPr>
                <a:t>trong</a:t>
              </a:r>
              <a:r>
                <a:rPr lang="en-US" sz="3600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3600" dirty="0" err="1">
                  <a:latin typeface="Arial" panose="020B0604020202020204" pitchFamily="34" charset="0"/>
                  <a:cs typeface="Arial" panose="020B0604020202020204" pitchFamily="34" charset="0"/>
                </a:rPr>
                <a:t>các</a:t>
              </a:r>
              <a:r>
                <a:rPr lang="en-US" sz="3600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3600" dirty="0" err="1">
                  <a:latin typeface="Arial" panose="020B0604020202020204" pitchFamily="34" charset="0"/>
                  <a:cs typeface="Arial" panose="020B0604020202020204" pitchFamily="34" charset="0"/>
                </a:rPr>
                <a:t>phép</a:t>
              </a:r>
              <a:r>
                <a:rPr lang="en-US" sz="3600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3600" dirty="0" err="1">
                  <a:latin typeface="Arial" panose="020B0604020202020204" pitchFamily="34" charset="0"/>
                  <a:cs typeface="Arial" panose="020B0604020202020204" pitchFamily="34" charset="0"/>
                </a:rPr>
                <a:t>tính</a:t>
              </a:r>
              <a:r>
                <a:rPr lang="en-US" sz="3600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3600" dirty="0" err="1">
                  <a:latin typeface="Arial" panose="020B0604020202020204" pitchFamily="34" charset="0"/>
                  <a:cs typeface="Arial" panose="020B0604020202020204" pitchFamily="34" charset="0"/>
                </a:rPr>
                <a:t>sau</a:t>
              </a:r>
              <a:r>
                <a:rPr lang="en-US" sz="3600" dirty="0">
                  <a:latin typeface="Arial" panose="020B0604020202020204" pitchFamily="34" charset="0"/>
                  <a:cs typeface="Arial" panose="020B0604020202020204" pitchFamily="34" charset="0"/>
                </a:rPr>
                <a:t>:</a:t>
              </a:r>
              <a:endParaRPr lang="vi-VN" sz="36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xmlns="" id="{0291DA7C-9FA0-48F5-9A23-C31D9080C9F2}"/>
              </a:ext>
            </a:extLst>
          </p:cNvPr>
          <p:cNvCxnSpPr>
            <a:cxnSpLocks/>
          </p:cNvCxnSpPr>
          <p:nvPr/>
        </p:nvCxnSpPr>
        <p:spPr>
          <a:xfrm>
            <a:off x="1803196" y="1052736"/>
            <a:ext cx="2561383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Picture 9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88338" l="0" r="100000">
                        <a14:foregroundMark x1="61617" y1="28571" x2="97253" y2="16035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98762" y="2348880"/>
            <a:ext cx="11305256" cy="3267075"/>
          </a:xfrm>
          <a:prstGeom prst="rect">
            <a:avLst/>
          </a:prstGeom>
        </p:spPr>
      </p:pic>
      <p:sp>
        <p:nvSpPr>
          <p:cNvPr id="11" name="Rounded Rectangle 15">
            <a:extLst>
              <a:ext uri="{FF2B5EF4-FFF2-40B4-BE49-F238E27FC236}">
                <a16:creationId xmlns:a16="http://schemas.microsoft.com/office/drawing/2014/main" xmlns="" id="{C41244B0-C2EA-4080-B08E-09733CA8886E}"/>
              </a:ext>
            </a:extLst>
          </p:cNvPr>
          <p:cNvSpPr/>
          <p:nvPr/>
        </p:nvSpPr>
        <p:spPr>
          <a:xfrm>
            <a:off x="-19086" y="4685329"/>
            <a:ext cx="1835636" cy="720080"/>
          </a:xfrm>
          <a:prstGeom prst="roundRect">
            <a:avLst/>
          </a:prstGeom>
          <a:ln w="38100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200" dirty="0" err="1">
                <a:latin typeface="Arial" panose="020B0604020202020204" pitchFamily="34" charset="0"/>
                <a:cs typeface="Arial" panose="020B0604020202020204" pitchFamily="34" charset="0"/>
              </a:rPr>
              <a:t>Thừa</a:t>
            </a: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endParaRPr lang="vi-VN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xmlns="" id="{F638AE2A-4D26-4CF0-A021-1780953B0E18}"/>
              </a:ext>
            </a:extLst>
          </p:cNvPr>
          <p:cNvCxnSpPr>
            <a:cxnSpLocks/>
            <a:stCxn id="11" idx="0"/>
          </p:cNvCxnSpPr>
          <p:nvPr/>
        </p:nvCxnSpPr>
        <p:spPr>
          <a:xfrm flipV="1">
            <a:off x="898732" y="3288705"/>
            <a:ext cx="1181389" cy="1396624"/>
          </a:xfrm>
          <a:prstGeom prst="line">
            <a:avLst/>
          </a:prstGeom>
          <a:ln w="38100">
            <a:headEnd type="none" w="med" len="med"/>
            <a:tailEnd type="triangle" w="med" len="med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</p:cxnSp>
      <p:sp>
        <p:nvSpPr>
          <p:cNvPr id="13" name="Rounded Rectangle 17">
            <a:extLst>
              <a:ext uri="{FF2B5EF4-FFF2-40B4-BE49-F238E27FC236}">
                <a16:creationId xmlns:a16="http://schemas.microsoft.com/office/drawing/2014/main" xmlns="" id="{56761F7F-3BC8-4178-80D1-8EF416108D11}"/>
              </a:ext>
            </a:extLst>
          </p:cNvPr>
          <p:cNvSpPr/>
          <p:nvPr/>
        </p:nvSpPr>
        <p:spPr>
          <a:xfrm>
            <a:off x="1892834" y="4685329"/>
            <a:ext cx="1835636" cy="720080"/>
          </a:xfrm>
          <a:prstGeom prst="roundRect">
            <a:avLst/>
          </a:prstGeom>
          <a:ln w="38100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200">
                <a:latin typeface="Arial" panose="020B0604020202020204" pitchFamily="34" charset="0"/>
                <a:cs typeface="Arial" panose="020B0604020202020204" pitchFamily="34" charset="0"/>
              </a:rPr>
              <a:t>Thừa số</a:t>
            </a:r>
            <a:endParaRPr lang="vi-VN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xmlns="" id="{A73DF62D-BE28-4747-BA6C-69C4AC37640A}"/>
              </a:ext>
            </a:extLst>
          </p:cNvPr>
          <p:cNvCxnSpPr>
            <a:stCxn id="13" idx="0"/>
          </p:cNvCxnSpPr>
          <p:nvPr/>
        </p:nvCxnSpPr>
        <p:spPr>
          <a:xfrm flipH="1" flipV="1">
            <a:off x="2692829" y="3288705"/>
            <a:ext cx="117823" cy="1396624"/>
          </a:xfrm>
          <a:prstGeom prst="line">
            <a:avLst/>
          </a:prstGeom>
          <a:ln w="38100">
            <a:headEnd type="none" w="med" len="med"/>
            <a:tailEnd type="triangle" w="med" len="med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</p:cxnSp>
      <p:sp>
        <p:nvSpPr>
          <p:cNvPr id="15" name="Rounded Rectangle 19">
            <a:extLst>
              <a:ext uri="{FF2B5EF4-FFF2-40B4-BE49-F238E27FC236}">
                <a16:creationId xmlns:a16="http://schemas.microsoft.com/office/drawing/2014/main" xmlns="" id="{1DE55635-8479-40FE-88F8-BFBA6C5B99F8}"/>
              </a:ext>
            </a:extLst>
          </p:cNvPr>
          <p:cNvSpPr/>
          <p:nvPr/>
        </p:nvSpPr>
        <p:spPr>
          <a:xfrm>
            <a:off x="3834352" y="4685329"/>
            <a:ext cx="1344930" cy="720080"/>
          </a:xfrm>
          <a:prstGeom prst="roundRect">
            <a:avLst/>
          </a:prstGeom>
          <a:ln w="38100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200">
                <a:latin typeface="Arial" panose="020B0604020202020204" pitchFamily="34" charset="0"/>
                <a:cs typeface="Arial" panose="020B0604020202020204" pitchFamily="34" charset="0"/>
              </a:rPr>
              <a:t>Tích </a:t>
            </a:r>
            <a:endParaRPr lang="vi-VN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xmlns="" id="{7B347866-F9BD-431D-A674-84D74D2CFE41}"/>
              </a:ext>
            </a:extLst>
          </p:cNvPr>
          <p:cNvCxnSpPr/>
          <p:nvPr/>
        </p:nvCxnSpPr>
        <p:spPr>
          <a:xfrm flipH="1" flipV="1">
            <a:off x="3631254" y="3288705"/>
            <a:ext cx="827948" cy="1382342"/>
          </a:xfrm>
          <a:prstGeom prst="line">
            <a:avLst/>
          </a:prstGeom>
          <a:ln w="38100">
            <a:headEnd type="none" w="med" len="med"/>
            <a:tailEnd type="triangle" w="med" len="med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</p:cxnSp>
      <p:sp>
        <p:nvSpPr>
          <p:cNvPr id="18" name="Left Brace 17"/>
          <p:cNvSpPr/>
          <p:nvPr/>
        </p:nvSpPr>
        <p:spPr>
          <a:xfrm rot="5400000">
            <a:off x="2180078" y="2378483"/>
            <a:ext cx="335273" cy="719448"/>
          </a:xfrm>
          <a:prstGeom prst="leftBrac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Rounded Rectangle 19">
            <a:extLst>
              <a:ext uri="{FF2B5EF4-FFF2-40B4-BE49-F238E27FC236}">
                <a16:creationId xmlns:a16="http://schemas.microsoft.com/office/drawing/2014/main" xmlns="" id="{1DE55635-8479-40FE-88F8-BFBA6C5B99F8}"/>
              </a:ext>
            </a:extLst>
          </p:cNvPr>
          <p:cNvSpPr/>
          <p:nvPr/>
        </p:nvSpPr>
        <p:spPr>
          <a:xfrm>
            <a:off x="1825387" y="1921989"/>
            <a:ext cx="1054661" cy="597638"/>
          </a:xfrm>
          <a:prstGeom prst="roundRect">
            <a:avLst/>
          </a:prstGeom>
          <a:ln w="38100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Tích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vi-VN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Rounded Rectangle 15">
            <a:extLst>
              <a:ext uri="{FF2B5EF4-FFF2-40B4-BE49-F238E27FC236}">
                <a16:creationId xmlns:a16="http://schemas.microsoft.com/office/drawing/2014/main" xmlns="" id="{C41244B0-C2EA-4080-B08E-09733CA8886E}"/>
              </a:ext>
            </a:extLst>
          </p:cNvPr>
          <p:cNvSpPr/>
          <p:nvPr/>
        </p:nvSpPr>
        <p:spPr>
          <a:xfrm>
            <a:off x="6716001" y="4685329"/>
            <a:ext cx="1835636" cy="720080"/>
          </a:xfrm>
          <a:prstGeom prst="roundRect">
            <a:avLst/>
          </a:prstGeom>
          <a:ln w="38100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200" dirty="0" err="1">
                <a:latin typeface="Arial" panose="020B0604020202020204" pitchFamily="34" charset="0"/>
                <a:cs typeface="Arial" panose="020B0604020202020204" pitchFamily="34" charset="0"/>
              </a:rPr>
              <a:t>Thừa</a:t>
            </a: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endParaRPr lang="vi-VN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xmlns="" id="{F638AE2A-4D26-4CF0-A021-1780953B0E18}"/>
              </a:ext>
            </a:extLst>
          </p:cNvPr>
          <p:cNvCxnSpPr>
            <a:cxnSpLocks/>
            <a:stCxn id="21" idx="0"/>
          </p:cNvCxnSpPr>
          <p:nvPr/>
        </p:nvCxnSpPr>
        <p:spPr>
          <a:xfrm flipV="1">
            <a:off x="7633819" y="3288705"/>
            <a:ext cx="1181389" cy="1396624"/>
          </a:xfrm>
          <a:prstGeom prst="line">
            <a:avLst/>
          </a:prstGeom>
          <a:ln w="38100">
            <a:headEnd type="none" w="med" len="med"/>
            <a:tailEnd type="triangle" w="med" len="med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</p:cxnSp>
      <p:sp>
        <p:nvSpPr>
          <p:cNvPr id="23" name="Rounded Rectangle 17">
            <a:extLst>
              <a:ext uri="{FF2B5EF4-FFF2-40B4-BE49-F238E27FC236}">
                <a16:creationId xmlns:a16="http://schemas.microsoft.com/office/drawing/2014/main" xmlns="" id="{56761F7F-3BC8-4178-80D1-8EF416108D11}"/>
              </a:ext>
            </a:extLst>
          </p:cNvPr>
          <p:cNvSpPr/>
          <p:nvPr/>
        </p:nvSpPr>
        <p:spPr>
          <a:xfrm>
            <a:off x="8627921" y="4685329"/>
            <a:ext cx="1835636" cy="720080"/>
          </a:xfrm>
          <a:prstGeom prst="roundRect">
            <a:avLst/>
          </a:prstGeom>
          <a:ln w="38100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200">
                <a:latin typeface="Arial" panose="020B0604020202020204" pitchFamily="34" charset="0"/>
                <a:cs typeface="Arial" panose="020B0604020202020204" pitchFamily="34" charset="0"/>
              </a:rPr>
              <a:t>Thừa số</a:t>
            </a:r>
            <a:endParaRPr lang="vi-VN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xmlns="" id="{A73DF62D-BE28-4747-BA6C-69C4AC37640A}"/>
              </a:ext>
            </a:extLst>
          </p:cNvPr>
          <p:cNvCxnSpPr>
            <a:stCxn id="23" idx="0"/>
          </p:cNvCxnSpPr>
          <p:nvPr/>
        </p:nvCxnSpPr>
        <p:spPr>
          <a:xfrm flipH="1" flipV="1">
            <a:off x="9427916" y="3288705"/>
            <a:ext cx="117823" cy="1396624"/>
          </a:xfrm>
          <a:prstGeom prst="line">
            <a:avLst/>
          </a:prstGeom>
          <a:ln w="38100">
            <a:headEnd type="none" w="med" len="med"/>
            <a:tailEnd type="triangle" w="med" len="med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</p:cxnSp>
      <p:sp>
        <p:nvSpPr>
          <p:cNvPr id="25" name="Rounded Rectangle 19">
            <a:extLst>
              <a:ext uri="{FF2B5EF4-FFF2-40B4-BE49-F238E27FC236}">
                <a16:creationId xmlns:a16="http://schemas.microsoft.com/office/drawing/2014/main" xmlns="" id="{1DE55635-8479-40FE-88F8-BFBA6C5B99F8}"/>
              </a:ext>
            </a:extLst>
          </p:cNvPr>
          <p:cNvSpPr/>
          <p:nvPr/>
        </p:nvSpPr>
        <p:spPr>
          <a:xfrm>
            <a:off x="10569439" y="4685329"/>
            <a:ext cx="1344930" cy="720080"/>
          </a:xfrm>
          <a:prstGeom prst="roundRect">
            <a:avLst/>
          </a:prstGeom>
          <a:ln w="38100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200">
                <a:latin typeface="Arial" panose="020B0604020202020204" pitchFamily="34" charset="0"/>
                <a:cs typeface="Arial" panose="020B0604020202020204" pitchFamily="34" charset="0"/>
              </a:rPr>
              <a:t>Tích </a:t>
            </a:r>
            <a:endParaRPr lang="vi-VN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xmlns="" id="{7B347866-F9BD-431D-A674-84D74D2CFE41}"/>
              </a:ext>
            </a:extLst>
          </p:cNvPr>
          <p:cNvCxnSpPr/>
          <p:nvPr/>
        </p:nvCxnSpPr>
        <p:spPr>
          <a:xfrm flipH="1" flipV="1">
            <a:off x="10366341" y="3288705"/>
            <a:ext cx="827948" cy="1382342"/>
          </a:xfrm>
          <a:prstGeom prst="line">
            <a:avLst/>
          </a:prstGeom>
          <a:ln w="38100">
            <a:headEnd type="none" w="med" len="med"/>
            <a:tailEnd type="triangle" w="med" len="med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</p:cxnSp>
      <p:sp>
        <p:nvSpPr>
          <p:cNvPr id="27" name="Left Brace 26"/>
          <p:cNvSpPr/>
          <p:nvPr/>
        </p:nvSpPr>
        <p:spPr>
          <a:xfrm rot="5400000">
            <a:off x="8982612" y="2378483"/>
            <a:ext cx="335273" cy="719448"/>
          </a:xfrm>
          <a:prstGeom prst="leftBrac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xmlns="" id="{1DE55635-8479-40FE-88F8-BFBA6C5B99F8}"/>
              </a:ext>
            </a:extLst>
          </p:cNvPr>
          <p:cNvSpPr/>
          <p:nvPr/>
        </p:nvSpPr>
        <p:spPr>
          <a:xfrm>
            <a:off x="8627921" y="1921989"/>
            <a:ext cx="1054661" cy="597638"/>
          </a:xfrm>
          <a:prstGeom prst="roundRect">
            <a:avLst/>
          </a:prstGeom>
          <a:ln w="38100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Tích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vi-VN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xmlns="" id="{0291DA7C-9FA0-48F5-9A23-C31D9080C9F2}"/>
              </a:ext>
            </a:extLst>
          </p:cNvPr>
          <p:cNvCxnSpPr>
            <a:cxnSpLocks/>
          </p:cNvCxnSpPr>
          <p:nvPr/>
        </p:nvCxnSpPr>
        <p:spPr>
          <a:xfrm flipV="1">
            <a:off x="4526020" y="1052736"/>
            <a:ext cx="777098" cy="1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Rounded Rectangle 15">
            <a:extLst>
              <a:ext uri="{FF2B5EF4-FFF2-40B4-BE49-F238E27FC236}">
                <a16:creationId xmlns:a16="http://schemas.microsoft.com/office/drawing/2014/main" xmlns="" id="{C41244B0-C2EA-4080-B08E-09733CA8886E}"/>
              </a:ext>
            </a:extLst>
          </p:cNvPr>
          <p:cNvSpPr/>
          <p:nvPr/>
        </p:nvSpPr>
        <p:spPr>
          <a:xfrm>
            <a:off x="8316233" y="5664953"/>
            <a:ext cx="2732697" cy="720080"/>
          </a:xfrm>
          <a:prstGeom prst="roundRect">
            <a:avLst/>
          </a:prstGeom>
          <a:solidFill>
            <a:srgbClr val="FFFF00"/>
          </a:solidFill>
          <a:ln w="38100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2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12 = 4 x 3</a:t>
            </a:r>
            <a:endParaRPr lang="vi-VN" sz="32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483999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3" grpId="0" animBg="1"/>
      <p:bldP spid="15" grpId="0" animBg="1"/>
      <p:bldP spid="18" grpId="0" animBg="1"/>
      <p:bldP spid="20" grpId="0" animBg="1"/>
      <p:bldP spid="21" grpId="0" animBg="1"/>
      <p:bldP spid="23" grpId="0" animBg="1"/>
      <p:bldP spid="25" grpId="0" animBg="1"/>
      <p:bldP spid="27" grpId="0" animBg="1"/>
      <p:bldP spid="28" grpId="0" animBg="1"/>
      <p:bldP spid="31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622</TotalTime>
  <Words>312</Words>
  <Application>Microsoft Office PowerPoint</Application>
  <PresentationFormat>Custom</PresentationFormat>
  <Paragraphs>68</Paragraphs>
  <Slides>14</Slides>
  <Notes>1</Notes>
  <HiddenSlides>0</HiddenSlides>
  <MMClips>1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20" baseType="lpstr">
      <vt:lpstr>Arial</vt:lpstr>
      <vt:lpstr>Calibri</vt:lpstr>
      <vt:lpstr>Times New Roman</vt:lpstr>
      <vt:lpstr>UTM Avo</vt:lpstr>
      <vt:lpstr>仓耳玄三M W05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Nathan Nguyen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Huy Duẩn</dc:creator>
  <cp:lastModifiedBy>L171021</cp:lastModifiedBy>
  <cp:revision>54</cp:revision>
  <dcterms:created xsi:type="dcterms:W3CDTF">2021-07-30T06:45:50Z</dcterms:created>
  <dcterms:modified xsi:type="dcterms:W3CDTF">2022-01-20T08:42:37Z</dcterms:modified>
</cp:coreProperties>
</file>