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6"/>
  </p:notesMasterIdLst>
  <p:sldIdLst>
    <p:sldId id="360" r:id="rId2"/>
    <p:sldId id="399" r:id="rId3"/>
    <p:sldId id="388" r:id="rId4"/>
    <p:sldId id="368" r:id="rId5"/>
    <p:sldId id="400" r:id="rId6"/>
    <p:sldId id="344" r:id="rId7"/>
    <p:sldId id="369" r:id="rId8"/>
    <p:sldId id="408" r:id="rId9"/>
    <p:sldId id="322" r:id="rId10"/>
    <p:sldId id="373" r:id="rId11"/>
    <p:sldId id="331" r:id="rId12"/>
    <p:sldId id="401" r:id="rId13"/>
    <p:sldId id="337" r:id="rId14"/>
    <p:sldId id="332" r:id="rId15"/>
    <p:sldId id="334" r:id="rId16"/>
    <p:sldId id="336" r:id="rId17"/>
    <p:sldId id="301" r:id="rId18"/>
    <p:sldId id="342" r:id="rId19"/>
    <p:sldId id="343" r:id="rId20"/>
    <p:sldId id="307" r:id="rId21"/>
    <p:sldId id="345" r:id="rId22"/>
    <p:sldId id="347" r:id="rId23"/>
    <p:sldId id="348" r:id="rId24"/>
    <p:sldId id="277" r:id="rId25"/>
  </p:sldIdLst>
  <p:sldSz cx="9144000" cy="5715000" type="screen16x10"/>
  <p:notesSz cx="6858000" cy="9144000"/>
  <p:embeddedFontLst>
    <p:embeddedFont>
      <p:font typeface="宋体" panose="02010600030101010101" pitchFamily="2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#9Slide03 Quicksand Bold" panose="020B0604020202020204" charset="0"/>
      <p:bold r:id="rId32"/>
    </p:embeddedFont>
    <p:embeddedFont>
      <p:font typeface=".VnAvant" panose="020B7200000000000000" pitchFamily="34" charset="0"/>
      <p:regular r:id="rId33"/>
      <p:bold r:id="rId34"/>
      <p:italic r:id="rId35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99"/>
    <a:srgbClr val="0000CC"/>
    <a:srgbClr val="FF66FF"/>
    <a:srgbClr val="0066CC"/>
    <a:srgbClr val="FFCCFF"/>
    <a:srgbClr val="99FFCC"/>
    <a:srgbClr val="00CCFF"/>
    <a:srgbClr val="33CCCC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40" autoAdjust="0"/>
    <p:restoredTop sz="88467" autoAdjust="0"/>
  </p:normalViewPr>
  <p:slideViewPr>
    <p:cSldViewPr snapToGrid="0">
      <p:cViewPr varScale="1">
        <p:scale>
          <a:sx n="82" d="100"/>
          <a:sy n="82" d="100"/>
        </p:scale>
        <p:origin x="732" y="7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31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777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37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7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036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8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297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9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417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56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2A6C8-E332-4520-983A-2D604A22CF3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737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75397" y="375396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7457514" y="4028514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191386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41" y="1670"/>
            <a:ext cx="9124379" cy="5711662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637624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slideLayout" Target="../slideLayouts/slideLayout2.xml"/><Relationship Id="rId7" Type="http://schemas.microsoft.com/office/2007/relationships/hdphoto" Target="../media/hdphoto3.wdp"/><Relationship Id="rId12" Type="http://schemas.microsoft.com/office/2007/relationships/hdphoto" Target="../media/hdphoto4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1.png"/><Relationship Id="rId11" Type="http://schemas.openxmlformats.org/officeDocument/2006/relationships/image" Target="../media/image25.png"/><Relationship Id="rId5" Type="http://schemas.openxmlformats.org/officeDocument/2006/relationships/image" Target="../media/image20.png"/><Relationship Id="rId10" Type="http://schemas.openxmlformats.org/officeDocument/2006/relationships/image" Target="../media/image24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4" Type="http://schemas.openxmlformats.org/officeDocument/2006/relationships/image" Target="../media/image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586" y="1322465"/>
            <a:ext cx="63779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HỌC VẦN LỚP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2923" y="246356"/>
            <a:ext cx="6553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81649" y="4875062"/>
            <a:ext cx="48558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Lê Long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Quỳnh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Trâm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34020" y="2600230"/>
            <a:ext cx="28283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6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6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ơt</a:t>
            </a:r>
            <a:r>
              <a:rPr lang="en-US" sz="6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97221" y="3043299"/>
            <a:ext cx="13367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71:</a:t>
            </a:r>
          </a:p>
        </p:txBody>
      </p:sp>
    </p:spTree>
    <p:extLst>
      <p:ext uri="{BB962C8B-B14F-4D97-AF65-F5344CB8AC3E}">
        <p14:creationId xmlns:p14="http://schemas.microsoft.com/office/powerpoint/2010/main" val="32020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71">
        <p:split orient="vert"/>
      </p:transition>
    </mc:Choice>
    <mc:Fallback xmlns="">
      <p:transition spd="slow" advTm="727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2F3E2B-9773-55BE-0B0F-96B20005EA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3" b="10303"/>
          <a:stretch/>
        </p:blipFill>
        <p:spPr>
          <a:xfrm>
            <a:off x="408030" y="0"/>
            <a:ext cx="8327939" cy="5715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9D723B-0984-592A-BE76-1FE5B1141E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2951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BB15A-8909-8F47-8EC6-AC1425795C6E}"/>
              </a:ext>
            </a:extLst>
          </p:cNvPr>
          <p:cNvSpPr txBox="1"/>
          <p:nvPr/>
        </p:nvSpPr>
        <p:spPr>
          <a:xfrm>
            <a:off x="486926" y="117940"/>
            <a:ext cx="45415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08610" indent="-308610" defTabSz="822960">
              <a:buFontTx/>
              <a:buAutoNum type="arabicPeriod"/>
              <a:defRPr/>
            </a:pPr>
            <a:r>
              <a:rPr lang="en-US" sz="2800" b="1" dirty="0" err="1">
                <a:solidFill>
                  <a:srgbClr val="006600"/>
                </a:solidFill>
                <a:latin typeface=".VnAvant" panose="020B7200000000000000" pitchFamily="34" charset="0"/>
              </a:rPr>
              <a:t>Nối</a:t>
            </a: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ơn</a:t>
            </a: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anose="020B7200000000000000" pitchFamily="34" charset="0"/>
              </a:rPr>
              <a:t>với</a:t>
            </a: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anose="020B7200000000000000" pitchFamily="34" charset="0"/>
              </a:rPr>
              <a:t>tiếng</a:t>
            </a: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anose="020B7200000000000000" pitchFamily="34" charset="0"/>
              </a:rPr>
              <a:t>có</a:t>
            </a: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anose="020B7200000000000000" pitchFamily="34" charset="0"/>
              </a:rPr>
              <a:t>vần</a:t>
            </a: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ơn</a:t>
            </a: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</a:t>
            </a:r>
          </a:p>
          <a:p>
            <a:pPr defTabSz="822960">
              <a:defRPr/>
            </a:pP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   </a:t>
            </a:r>
            <a:r>
              <a:rPr lang="en-US" sz="2800" b="1" dirty="0" err="1">
                <a:solidFill>
                  <a:srgbClr val="006600"/>
                </a:solidFill>
                <a:latin typeface=".VnAvant" panose="020B7200000000000000" pitchFamily="34" charset="0"/>
              </a:rPr>
              <a:t>Nối</a:t>
            </a: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ơt</a:t>
            </a: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anose="020B7200000000000000" pitchFamily="34" charset="0"/>
              </a:rPr>
              <a:t>với</a:t>
            </a: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anose="020B7200000000000000" pitchFamily="34" charset="0"/>
              </a:rPr>
              <a:t>tiếng</a:t>
            </a: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anose="020B7200000000000000" pitchFamily="34" charset="0"/>
              </a:rPr>
              <a:t>có</a:t>
            </a: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anose="020B7200000000000000" pitchFamily="34" charset="0"/>
              </a:rPr>
              <a:t>vần</a:t>
            </a:r>
            <a:r>
              <a:rPr lang="en-US" sz="2800" b="1" dirty="0">
                <a:solidFill>
                  <a:srgbClr val="006600"/>
                </a:solidFill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ơt</a:t>
            </a:r>
            <a:endParaRPr lang="en-US" sz="28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FAE0050-E816-3345-B8B1-023F3699AD83}"/>
              </a:ext>
            </a:extLst>
          </p:cNvPr>
          <p:cNvCxnSpPr/>
          <p:nvPr/>
        </p:nvCxnSpPr>
        <p:spPr>
          <a:xfrm>
            <a:off x="457200" y="1147671"/>
            <a:ext cx="8229600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E971DD3-2D78-BA44-9401-44C6DCE1468C}"/>
              </a:ext>
            </a:extLst>
          </p:cNvPr>
          <p:cNvSpPr/>
          <p:nvPr/>
        </p:nvSpPr>
        <p:spPr>
          <a:xfrm>
            <a:off x="806675" y="1691642"/>
            <a:ext cx="2187986" cy="57916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2520" b="1" dirty="0">
                <a:solidFill>
                  <a:srgbClr val="000000"/>
                </a:solidFill>
                <a:latin typeface=".VnAvant" panose="020B7200000000000000" pitchFamily="34" charset="0"/>
              </a:rPr>
              <a:t>   </a:t>
            </a:r>
            <a:r>
              <a:rPr lang="en-US" sz="2520" b="1" dirty="0" err="1">
                <a:solidFill>
                  <a:srgbClr val="000000"/>
                </a:solidFill>
                <a:latin typeface=".VnAvant" panose="020B7200000000000000" pitchFamily="34" charset="0"/>
              </a:rPr>
              <a:t>lợn</a:t>
            </a:r>
            <a:endParaRPr lang="en-US" sz="2520" b="1" dirty="0">
              <a:solidFill>
                <a:srgbClr val="000000"/>
              </a:solidFill>
              <a:latin typeface=".VnAvant" panose="020B7200000000000000" pitchFamily="34" charset="0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A0BFD9DB-ECBF-F94E-8CCE-4F578BE8C88E}"/>
              </a:ext>
            </a:extLst>
          </p:cNvPr>
          <p:cNvSpPr/>
          <p:nvPr/>
        </p:nvSpPr>
        <p:spPr>
          <a:xfrm>
            <a:off x="806675" y="2794565"/>
            <a:ext cx="2198021" cy="57916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2520" b="1" dirty="0">
                <a:solidFill>
                  <a:srgbClr val="000000"/>
                </a:solidFill>
                <a:latin typeface=".VnAvant" panose="020B7200000000000000" pitchFamily="34" charset="0"/>
              </a:rPr>
              <a:t>  </a:t>
            </a:r>
            <a:r>
              <a:rPr lang="en-US" sz="2520" b="1" dirty="0" err="1">
                <a:solidFill>
                  <a:srgbClr val="000000"/>
                </a:solidFill>
                <a:latin typeface=".VnAvant" panose="020B7200000000000000" pitchFamily="34" charset="0"/>
              </a:rPr>
              <a:t>sơn</a:t>
            </a:r>
            <a:r>
              <a:rPr lang="en-US" sz="2520" b="1" dirty="0">
                <a:solidFill>
                  <a:srgbClr val="000000"/>
                </a:solidFill>
                <a:latin typeface=".VnAvant" panose="020B7200000000000000" pitchFamily="34" charset="0"/>
              </a:rPr>
              <a:t> </a:t>
            </a:r>
            <a:r>
              <a:rPr lang="en-US" sz="2520" b="1" dirty="0" err="1">
                <a:solidFill>
                  <a:srgbClr val="000000"/>
                </a:solidFill>
                <a:latin typeface=".VnAvant" panose="020B7200000000000000" pitchFamily="34" charset="0"/>
              </a:rPr>
              <a:t>nhà</a:t>
            </a:r>
            <a:endParaRPr lang="en-US" sz="2520" b="1" dirty="0">
              <a:solidFill>
                <a:srgbClr val="000000"/>
              </a:solidFill>
              <a:latin typeface=".VnAvant" panose="020B7200000000000000" pitchFamily="34" charset="0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03465D1-16C6-0B4B-9B90-DE16A2B4A287}"/>
              </a:ext>
            </a:extLst>
          </p:cNvPr>
          <p:cNvSpPr/>
          <p:nvPr/>
        </p:nvSpPr>
        <p:spPr>
          <a:xfrm>
            <a:off x="892945" y="3880550"/>
            <a:ext cx="2057400" cy="57916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2520" b="1" dirty="0">
                <a:solidFill>
                  <a:srgbClr val="000000"/>
                </a:solidFill>
                <a:latin typeface=".VnAvant" panose="020B7200000000000000" pitchFamily="34" charset="0"/>
              </a:rPr>
              <a:t> </a:t>
            </a:r>
            <a:r>
              <a:rPr lang="en-US" sz="2520" b="1" dirty="0" err="1">
                <a:solidFill>
                  <a:srgbClr val="000000"/>
                </a:solidFill>
                <a:latin typeface=".VnAvant" panose="020B7200000000000000" pitchFamily="34" charset="0"/>
              </a:rPr>
              <a:t>ớt</a:t>
            </a:r>
            <a:endParaRPr lang="en-US" sz="2520" b="1" dirty="0">
              <a:solidFill>
                <a:srgbClr val="000000"/>
              </a:solidFill>
              <a:latin typeface=".VnAvant" panose="020B7200000000000000" pitchFamily="34" charset="0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ED36CEAF-EC36-0844-865C-3E548AB73F49}"/>
              </a:ext>
            </a:extLst>
          </p:cNvPr>
          <p:cNvSpPr/>
          <p:nvPr/>
        </p:nvSpPr>
        <p:spPr>
          <a:xfrm>
            <a:off x="5943600" y="1691641"/>
            <a:ext cx="2327564" cy="57916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2520" b="1" dirty="0">
                <a:solidFill>
                  <a:srgbClr val="000000"/>
                </a:solidFill>
                <a:latin typeface=".VnAvant" panose="020B7200000000000000" pitchFamily="34" charset="0"/>
              </a:rPr>
              <a:t>   </a:t>
            </a:r>
            <a:r>
              <a:rPr lang="en-US" sz="2520" b="1" dirty="0" err="1">
                <a:solidFill>
                  <a:srgbClr val="000000"/>
                </a:solidFill>
                <a:latin typeface=".VnAvant" panose="020B7200000000000000" pitchFamily="34" charset="0"/>
              </a:rPr>
              <a:t>thớt</a:t>
            </a:r>
            <a:endParaRPr lang="en-US" sz="2520" b="1" dirty="0">
              <a:solidFill>
                <a:srgbClr val="000000"/>
              </a:solidFill>
              <a:latin typeface=".VnAvant" panose="020B7200000000000000" pitchFamily="34" charset="0"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25639D96-F734-C445-9AA6-00F55A383EF1}"/>
              </a:ext>
            </a:extLst>
          </p:cNvPr>
          <p:cNvSpPr/>
          <p:nvPr/>
        </p:nvSpPr>
        <p:spPr>
          <a:xfrm>
            <a:off x="5943600" y="2794564"/>
            <a:ext cx="2400300" cy="57916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2520" b="1" dirty="0">
                <a:solidFill>
                  <a:srgbClr val="000000"/>
                </a:solidFill>
                <a:latin typeface=".VnAvant" panose="020B7200000000000000" pitchFamily="34" charset="0"/>
              </a:rPr>
              <a:t>   </a:t>
            </a:r>
            <a:r>
              <a:rPr lang="en-US" sz="2520" b="1" dirty="0" err="1">
                <a:solidFill>
                  <a:srgbClr val="000000"/>
                </a:solidFill>
                <a:latin typeface=".VnAvant" panose="020B7200000000000000" pitchFamily="34" charset="0"/>
              </a:rPr>
              <a:t>cá</a:t>
            </a:r>
            <a:r>
              <a:rPr lang="en-US" sz="2520" b="1" dirty="0">
                <a:solidFill>
                  <a:srgbClr val="000000"/>
                </a:solidFill>
                <a:latin typeface=".VnAvant" panose="020B7200000000000000" pitchFamily="34" charset="0"/>
              </a:rPr>
              <a:t> </a:t>
            </a:r>
            <a:r>
              <a:rPr lang="en-US" sz="2520" b="1" dirty="0" err="1">
                <a:solidFill>
                  <a:srgbClr val="000000"/>
                </a:solidFill>
                <a:latin typeface=".VnAvant" panose="020B7200000000000000" pitchFamily="34" charset="0"/>
              </a:rPr>
              <a:t>thờn</a:t>
            </a:r>
            <a:r>
              <a:rPr lang="en-US" sz="2520" b="1" dirty="0">
                <a:solidFill>
                  <a:srgbClr val="000000"/>
                </a:solidFill>
                <a:latin typeface=".VnAvant" panose="020B7200000000000000" pitchFamily="34" charset="0"/>
              </a:rPr>
              <a:t> </a:t>
            </a:r>
            <a:r>
              <a:rPr lang="en-US" sz="2520" b="1" dirty="0" err="1">
                <a:solidFill>
                  <a:srgbClr val="000000"/>
                </a:solidFill>
                <a:latin typeface=".VnAvant" panose="020B7200000000000000" pitchFamily="34" charset="0"/>
              </a:rPr>
              <a:t>bơn</a:t>
            </a:r>
            <a:endParaRPr lang="en-US" sz="2520" b="1" dirty="0">
              <a:solidFill>
                <a:srgbClr val="000000"/>
              </a:solidFill>
              <a:latin typeface=".VnAvant" panose="020B7200000000000000" pitchFamily="34" charset="0"/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EF2360A-A600-4342-9F73-59C17760FD07}"/>
              </a:ext>
            </a:extLst>
          </p:cNvPr>
          <p:cNvSpPr/>
          <p:nvPr/>
        </p:nvSpPr>
        <p:spPr>
          <a:xfrm>
            <a:off x="5943600" y="3901664"/>
            <a:ext cx="2327564" cy="57916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2520" b="1" dirty="0">
                <a:solidFill>
                  <a:srgbClr val="000000"/>
                </a:solidFill>
                <a:latin typeface=".VnAvant" panose="020B7200000000000000" pitchFamily="34" charset="0"/>
              </a:rPr>
              <a:t>   </a:t>
            </a:r>
            <a:r>
              <a:rPr lang="en-US" sz="2520" b="1" dirty="0" err="1">
                <a:solidFill>
                  <a:srgbClr val="000000"/>
                </a:solidFill>
                <a:latin typeface=".VnAvant" panose="020B7200000000000000" pitchFamily="34" charset="0"/>
              </a:rPr>
              <a:t>cơn</a:t>
            </a:r>
            <a:r>
              <a:rPr lang="en-US" sz="2520" b="1" dirty="0">
                <a:solidFill>
                  <a:srgbClr val="000000"/>
                </a:solidFill>
                <a:latin typeface=".VnAvant" panose="020B7200000000000000" pitchFamily="34" charset="0"/>
              </a:rPr>
              <a:t> </a:t>
            </a:r>
            <a:r>
              <a:rPr lang="en-US" sz="2520" b="1" dirty="0" err="1">
                <a:solidFill>
                  <a:srgbClr val="000000"/>
                </a:solidFill>
                <a:latin typeface=".VnAvant" panose="020B7200000000000000" pitchFamily="34" charset="0"/>
              </a:rPr>
              <a:t>mưa</a:t>
            </a:r>
            <a:endParaRPr lang="en-US" sz="2700" b="1" dirty="0">
              <a:solidFill>
                <a:srgbClr val="000000"/>
              </a:solidFill>
              <a:latin typeface=".VnAvant" panose="020B7200000000000000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80DC815-BB00-C34C-AAF1-6F1789B2B395}"/>
              </a:ext>
            </a:extLst>
          </p:cNvPr>
          <p:cNvSpPr/>
          <p:nvPr/>
        </p:nvSpPr>
        <p:spPr>
          <a:xfrm>
            <a:off x="748103" y="1526636"/>
            <a:ext cx="408363" cy="2895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1620" b="1" dirty="0">
                <a:solidFill>
                  <a:srgbClr val="000000"/>
                </a:solidFill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A1C3950-9C0D-B94A-9324-145DA254898D}"/>
              </a:ext>
            </a:extLst>
          </p:cNvPr>
          <p:cNvSpPr/>
          <p:nvPr/>
        </p:nvSpPr>
        <p:spPr>
          <a:xfrm>
            <a:off x="803843" y="2618404"/>
            <a:ext cx="352623" cy="35531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1620" b="1" dirty="0">
                <a:solidFill>
                  <a:srgbClr val="000000"/>
                </a:solidFill>
                <a:latin typeface=".VnAvant" panose="020B7200000000000000" pitchFamily="34" charset="0"/>
              </a:rPr>
              <a:t>3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A21C6B3-19B1-D140-94C2-DB24C1FA184A}"/>
              </a:ext>
            </a:extLst>
          </p:cNvPr>
          <p:cNvSpPr/>
          <p:nvPr/>
        </p:nvSpPr>
        <p:spPr>
          <a:xfrm>
            <a:off x="844473" y="3735757"/>
            <a:ext cx="391372" cy="31069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1620" b="1" dirty="0">
                <a:solidFill>
                  <a:srgbClr val="000000"/>
                </a:solidFill>
                <a:latin typeface=".VnAvant" panose="020B7200000000000000" pitchFamily="34" charset="0"/>
              </a:rPr>
              <a:t>5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0EFC533-0813-C84E-B995-8C2C3006E94E}"/>
              </a:ext>
            </a:extLst>
          </p:cNvPr>
          <p:cNvSpPr/>
          <p:nvPr/>
        </p:nvSpPr>
        <p:spPr>
          <a:xfrm>
            <a:off x="5942893" y="1508534"/>
            <a:ext cx="409772" cy="3149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1620" b="1" dirty="0">
                <a:solidFill>
                  <a:srgbClr val="000000"/>
                </a:solidFill>
                <a:latin typeface=".VnAvant" panose="020B7200000000000000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F7413E1-5818-744B-9222-8C6D60EC9FF1}"/>
              </a:ext>
            </a:extLst>
          </p:cNvPr>
          <p:cNvSpPr/>
          <p:nvPr/>
        </p:nvSpPr>
        <p:spPr>
          <a:xfrm>
            <a:off x="5896765" y="3735757"/>
            <a:ext cx="340484" cy="32292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1620" b="1" dirty="0">
                <a:solidFill>
                  <a:srgbClr val="000000"/>
                </a:solidFill>
                <a:latin typeface=".VnAvant" panose="020B7200000000000000" pitchFamily="34" charset="0"/>
              </a:rPr>
              <a:t>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C696286-D3CE-AB48-92F4-E739934BAF32}"/>
              </a:ext>
            </a:extLst>
          </p:cNvPr>
          <p:cNvSpPr/>
          <p:nvPr/>
        </p:nvSpPr>
        <p:spPr>
          <a:xfrm>
            <a:off x="5896765" y="2617337"/>
            <a:ext cx="340484" cy="33483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1620" b="1" dirty="0">
                <a:solidFill>
                  <a:srgbClr val="000000"/>
                </a:solidFill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A149B90-F121-7042-924C-29A490B65F72}"/>
              </a:ext>
            </a:extLst>
          </p:cNvPr>
          <p:cNvSpPr/>
          <p:nvPr/>
        </p:nvSpPr>
        <p:spPr>
          <a:xfrm>
            <a:off x="3799220" y="1969096"/>
            <a:ext cx="1440180" cy="86101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3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ơn</a:t>
            </a:r>
            <a:endParaRPr lang="en-US" sz="3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A280B25-3C3B-C04A-96ED-451AD50ED380}"/>
              </a:ext>
            </a:extLst>
          </p:cNvPr>
          <p:cNvSpPr/>
          <p:nvPr/>
        </p:nvSpPr>
        <p:spPr>
          <a:xfrm>
            <a:off x="3801626" y="3419159"/>
            <a:ext cx="1440180" cy="86101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r>
              <a:rPr lang="en-US" sz="3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ơt</a:t>
            </a:r>
            <a:endParaRPr lang="en-US" sz="3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cxnSp>
        <p:nvCxnSpPr>
          <p:cNvPr id="32" name="Straight Connector 31"/>
          <p:cNvCxnSpPr>
            <a:stCxn id="21" idx="2"/>
            <a:endCxn id="7" idx="3"/>
          </p:cNvCxnSpPr>
          <p:nvPr/>
        </p:nvCxnSpPr>
        <p:spPr>
          <a:xfrm flipH="1" flipV="1">
            <a:off x="2994661" y="1981226"/>
            <a:ext cx="804560" cy="41837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21" idx="3"/>
          </p:cNvCxnSpPr>
          <p:nvPr/>
        </p:nvCxnSpPr>
        <p:spPr>
          <a:xfrm flipH="1">
            <a:off x="2994661" y="2704018"/>
            <a:ext cx="1015469" cy="4156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21" idx="5"/>
            <a:endCxn id="14" idx="1"/>
          </p:cNvCxnSpPr>
          <p:nvPr/>
        </p:nvCxnSpPr>
        <p:spPr>
          <a:xfrm>
            <a:off x="5028490" y="2704017"/>
            <a:ext cx="915110" cy="3801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15" idx="1"/>
          </p:cNvCxnSpPr>
          <p:nvPr/>
        </p:nvCxnSpPr>
        <p:spPr>
          <a:xfrm flipH="1" flipV="1">
            <a:off x="4713343" y="2797280"/>
            <a:ext cx="1230257" cy="13939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22" idx="7"/>
            <a:endCxn id="13" idx="1"/>
          </p:cNvCxnSpPr>
          <p:nvPr/>
        </p:nvCxnSpPr>
        <p:spPr>
          <a:xfrm flipV="1">
            <a:off x="5030896" y="1981225"/>
            <a:ext cx="912704" cy="156402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22" idx="2"/>
          </p:cNvCxnSpPr>
          <p:nvPr/>
        </p:nvCxnSpPr>
        <p:spPr>
          <a:xfrm flipV="1">
            <a:off x="2934694" y="3849666"/>
            <a:ext cx="866933" cy="413013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0FAB22D1-23C1-6A1C-FFE5-EC6614E90AD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547576" cy="54757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743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416" y="3112061"/>
            <a:ext cx="2144464" cy="2144464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211888" y="657001"/>
            <a:ext cx="4737887" cy="1615037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493500" y="987388"/>
            <a:ext cx="417466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Nghỉ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vi-V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0487" y="2470387"/>
            <a:ext cx="2316960" cy="2316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  <p:pic>
        <p:nvPicPr>
          <p:cNvPr id="9" name="BeautifulLoveBeatInstrumental-V.A-29185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86029" y="4951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58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66667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889" y="511931"/>
            <a:ext cx="3282335" cy="43218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16362" y="1722585"/>
            <a:ext cx="23853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vi-VN" sz="4500" b="1" dirty="0">
                <a:solidFill>
                  <a:prstClr val="black"/>
                </a:solidFill>
                <a:latin typeface="UTM Avo" panose="02040603050506020204" pitchFamily="18" charset="0"/>
              </a:rPr>
              <a:t>Tập</a:t>
            </a:r>
            <a:r>
              <a:rPr lang="en-US" sz="4500" b="1" dirty="0">
                <a:solidFill>
                  <a:prstClr val="black"/>
                </a:solidFill>
                <a:latin typeface="UTM Avo" panose="02040603050506020204" pitchFamily="18" charset="0"/>
              </a:rPr>
              <a:t> </a:t>
            </a:r>
            <a:r>
              <a:rPr lang="vi-VN" sz="4500" b="1" dirty="0">
                <a:solidFill>
                  <a:prstClr val="black"/>
                </a:solidFill>
                <a:latin typeface="UTM Avo" panose="02040603050506020204" pitchFamily="18" charset="0"/>
              </a:rPr>
              <a:t>viết </a:t>
            </a:r>
            <a:endParaRPr lang="en-US" sz="4500" b="1" dirty="0">
              <a:solidFill>
                <a:prstClr val="black"/>
              </a:solidFill>
              <a:latin typeface="UTM Avo" panose="02040603050506020204" pitchFamily="18" charset="0"/>
            </a:endParaRPr>
          </a:p>
        </p:txBody>
      </p:sp>
      <p:pic>
        <p:nvPicPr>
          <p:cNvPr id="4" name="Picture 3" descr="Phim Hoạt Hình Học Sinh Học Sinh Cậu Bé, Phim Hoạt Hình, Nhà, Suốt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87" b="96250" l="9844" r="91719">
                        <a14:foregroundMark x1="42031" y1="53125" x2="71406" y2="82500"/>
                        <a14:foregroundMark x1="64219" y1="50469" x2="36094" y2="79219"/>
                        <a14:foregroundMark x1="46563" y1="49063" x2="57031" y2="49844"/>
                        <a14:foregroundMark x1="39375" y1="53125" x2="40000" y2="576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159" y="842844"/>
            <a:ext cx="4926841" cy="396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8" descr="觅元素58b0fbac4bf9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018" y="4502899"/>
            <a:ext cx="4933666" cy="66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4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9" t="20603" r="12216" b="-2064"/>
          <a:stretch/>
        </p:blipFill>
        <p:spPr>
          <a:xfrm>
            <a:off x="182167" y="1218009"/>
            <a:ext cx="8673341" cy="186451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DC3C885-EA7B-94BB-E9B9-D2354FB29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92822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397" y="328614"/>
            <a:ext cx="7425929" cy="500078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96DE070-CB96-4080-2B42-520FF8F48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099588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086" y="350443"/>
            <a:ext cx="7366820" cy="500138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970A5F5-5131-006A-D94C-C299B15AB5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72133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60" y="-8846"/>
            <a:ext cx="9135140" cy="42984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2100" b="1">
                <a:solidFill>
                  <a:srgbClr val="0070C0"/>
                </a:solidFill>
                <a:latin typeface="UTM Avo" panose="02040603050506020204" pitchFamily="18" charset="0"/>
              </a:rPr>
              <a:t>    Tập </a:t>
            </a:r>
            <a:r>
              <a:rPr lang="en-US" sz="21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đọc</a:t>
            </a:r>
            <a:endParaRPr lang="en-US" sz="21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32012" y="1157971"/>
            <a:ext cx="8679977" cy="61679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200" dirty="0">
                <a:latin typeface="UTM Avo" panose="02040603050506020204" pitchFamily="18" charset="0"/>
              </a:rPr>
              <a:t>	</a:t>
            </a:r>
            <a:r>
              <a:rPr lang="en-US" sz="10200" dirty="0" err="1">
                <a:latin typeface="UTM Avo" panose="02040603050506020204" pitchFamily="18" charset="0"/>
              </a:rPr>
              <a:t>Giờ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kiểm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tra</a:t>
            </a:r>
            <a:r>
              <a:rPr lang="en-US" sz="10200" dirty="0">
                <a:latin typeface="UTM Avo" panose="02040603050506020204" pitchFamily="18" charset="0"/>
              </a:rPr>
              <a:t>. </a:t>
            </a:r>
            <a:r>
              <a:rPr lang="en-US" sz="10200" dirty="0" err="1">
                <a:latin typeface="UTM Avo" panose="02040603050506020204" pitchFamily="18" charset="0"/>
              </a:rPr>
              <a:t>Sơn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vừa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chép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đề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vừa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lẩm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nhẩm</a:t>
            </a:r>
            <a:r>
              <a:rPr lang="en-US" sz="10200" dirty="0">
                <a:latin typeface="UTM Avo" panose="02040603050506020204" pitchFamily="18" charset="0"/>
              </a:rPr>
              <a:t>: “</a:t>
            </a:r>
            <a:r>
              <a:rPr lang="en-US" sz="10200" dirty="0" err="1">
                <a:latin typeface="UTM Avo" panose="02040603050506020204" pitchFamily="18" charset="0"/>
              </a:rPr>
              <a:t>Giỏ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có</a:t>
            </a:r>
            <a:r>
              <a:rPr lang="en-US" sz="10200" dirty="0">
                <a:latin typeface="UTM Avo" panose="02040603050506020204" pitchFamily="18" charset="0"/>
              </a:rPr>
              <a:t> 8 con </a:t>
            </a:r>
            <a:r>
              <a:rPr lang="en-US" sz="10200" dirty="0" err="1">
                <a:latin typeface="UTM Avo" panose="02040603050506020204" pitchFamily="18" charset="0"/>
              </a:rPr>
              <a:t>cá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thờn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bơn</a:t>
            </a:r>
            <a:r>
              <a:rPr lang="en-US" sz="10200" dirty="0">
                <a:latin typeface="UTM Avo" panose="02040603050506020204" pitchFamily="18" charset="0"/>
              </a:rPr>
              <a:t>. Cho </a:t>
            </a:r>
            <a:r>
              <a:rPr lang="en-US" sz="10200" dirty="0" err="1">
                <a:latin typeface="UTM Avo" panose="02040603050506020204" pitchFamily="18" charset="0"/>
              </a:rPr>
              <a:t>bớt</a:t>
            </a:r>
            <a:r>
              <a:rPr lang="en-US" sz="10200" dirty="0">
                <a:latin typeface="UTM Avo" panose="02040603050506020204" pitchFamily="18" charset="0"/>
              </a:rPr>
              <a:t> 5 con, </a:t>
            </a:r>
            <a:r>
              <a:rPr lang="en-US" sz="10200" dirty="0" err="1">
                <a:latin typeface="UTM Avo" panose="02040603050506020204" pitchFamily="18" charset="0"/>
              </a:rPr>
              <a:t>còn</a:t>
            </a:r>
            <a:r>
              <a:rPr lang="en-US" sz="10200" dirty="0">
                <a:latin typeface="UTM Avo" panose="02040603050506020204" pitchFamily="18" charset="0"/>
              </a:rPr>
              <a:t> 4”. </a:t>
            </a:r>
            <a:r>
              <a:rPr lang="en-US" sz="10200" dirty="0" err="1">
                <a:latin typeface="UTM Avo" panose="02040603050506020204" pitchFamily="18" charset="0"/>
              </a:rPr>
              <a:t>Hà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thì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thầm</a:t>
            </a:r>
            <a:r>
              <a:rPr lang="en-US" sz="10200" dirty="0">
                <a:latin typeface="UTM Avo" panose="02040603050506020204" pitchFamily="18" charset="0"/>
              </a:rPr>
              <a:t>: </a:t>
            </a:r>
          </a:p>
          <a:p>
            <a:pPr marL="342900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200" dirty="0">
                <a:latin typeface="UTM Avo" panose="02040603050506020204" pitchFamily="18" charset="0"/>
              </a:rPr>
              <a:t>“</a:t>
            </a:r>
            <a:r>
              <a:rPr lang="en-US" sz="10200" dirty="0" err="1">
                <a:latin typeface="UTM Avo" panose="02040603050506020204" pitchFamily="18" charset="0"/>
              </a:rPr>
              <a:t>Còn</a:t>
            </a:r>
            <a:r>
              <a:rPr lang="en-US" sz="10200" dirty="0">
                <a:latin typeface="UTM Avo" panose="02040603050506020204" pitchFamily="18" charset="0"/>
              </a:rPr>
              <a:t> 3 </a:t>
            </a:r>
            <a:r>
              <a:rPr lang="en-US" sz="10200" dirty="0" err="1">
                <a:latin typeface="UTM Avo" panose="02040603050506020204" pitchFamily="18" charset="0"/>
              </a:rPr>
              <a:t>chứ</a:t>
            </a:r>
            <a:r>
              <a:rPr lang="en-US" sz="10200" dirty="0">
                <a:latin typeface="UTM Avo" panose="02040603050506020204" pitchFamily="18" charset="0"/>
              </a:rPr>
              <a:t>?”.</a:t>
            </a:r>
          </a:p>
          <a:p>
            <a:pPr marL="342900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200" dirty="0" err="1">
                <a:latin typeface="UTM Avo" panose="02040603050506020204" pitchFamily="18" charset="0"/>
              </a:rPr>
              <a:t>Cô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Yến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đến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bên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Hà</a:t>
            </a:r>
            <a:r>
              <a:rPr lang="en-US" sz="10200" dirty="0">
                <a:latin typeface="UTM Avo" panose="02040603050506020204" pitchFamily="18" charset="0"/>
              </a:rPr>
              <a:t>: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en-US" sz="10200" dirty="0" err="1">
                <a:latin typeface="UTM Avo" panose="02040603050506020204" pitchFamily="18" charset="0"/>
              </a:rPr>
              <a:t>Hà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để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bạn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tự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làm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đi</a:t>
            </a:r>
            <a:r>
              <a:rPr lang="en-US" sz="10200" dirty="0">
                <a:latin typeface="UTM Avo" panose="02040603050506020204" pitchFamily="18" charset="0"/>
              </a:rPr>
              <a:t>.</a:t>
            </a:r>
          </a:p>
          <a:p>
            <a:pPr marL="342900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200" dirty="0" err="1">
                <a:latin typeface="UTM Avo" panose="02040603050506020204" pitchFamily="18" charset="0"/>
              </a:rPr>
              <a:t>Hà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lễ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phép</a:t>
            </a:r>
            <a:r>
              <a:rPr lang="en-US" sz="10200" dirty="0">
                <a:latin typeface="UTM Avo" panose="02040603050506020204" pitchFamily="18" charset="0"/>
              </a:rPr>
              <a:t>: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en-US" sz="10200" dirty="0" err="1">
                <a:latin typeface="UTM Avo" panose="02040603050506020204" pitchFamily="18" charset="0"/>
              </a:rPr>
              <a:t>Dạ</a:t>
            </a:r>
            <a:endParaRPr lang="en-US" sz="10200" dirty="0">
              <a:latin typeface="UTM Avo" panose="02040603050506020204" pitchFamily="18" charset="0"/>
            </a:endParaRPr>
          </a:p>
          <a:p>
            <a:pPr marL="342900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200" dirty="0" err="1">
                <a:latin typeface="UTM Avo" panose="02040603050506020204" pitchFamily="18" charset="0"/>
              </a:rPr>
              <a:t>Sơn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ngẫm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nghĩ</a:t>
            </a:r>
            <a:r>
              <a:rPr lang="en-US" sz="10200" dirty="0">
                <a:latin typeface="UTM Avo" panose="02040603050506020204" pitchFamily="18" charset="0"/>
              </a:rPr>
              <a:t>. </a:t>
            </a:r>
            <a:r>
              <a:rPr lang="en-US" sz="10200" dirty="0" err="1">
                <a:latin typeface="UTM Avo" panose="02040603050506020204" pitchFamily="18" charset="0"/>
              </a:rPr>
              <a:t>Em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chợt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nghĩ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ra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và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nắn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nót</a:t>
            </a:r>
            <a:r>
              <a:rPr lang="en-US" sz="10200" dirty="0">
                <a:latin typeface="UTM Avo" panose="02040603050506020204" pitchFamily="18" charset="0"/>
              </a:rPr>
              <a:t> </a:t>
            </a:r>
            <a:r>
              <a:rPr lang="en-US" sz="10200" dirty="0" err="1">
                <a:latin typeface="UTM Avo" panose="02040603050506020204" pitchFamily="18" charset="0"/>
              </a:rPr>
              <a:t>viết</a:t>
            </a:r>
            <a:r>
              <a:rPr lang="en-US" sz="10200" dirty="0">
                <a:latin typeface="UTM Avo" panose="02040603050506020204" pitchFamily="18" charset="0"/>
              </a:rPr>
              <a:t>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200" dirty="0">
                <a:latin typeface="UTM Avo" panose="02040603050506020204" pitchFamily="18" charset="0"/>
              </a:rPr>
              <a:t>“ 8 – 5 = 3”.</a:t>
            </a:r>
          </a:p>
          <a:p>
            <a:pPr marL="0" indent="0" algn="ctr">
              <a:spcBef>
                <a:spcPts val="900"/>
              </a:spcBef>
              <a:buNone/>
            </a:pPr>
            <a:r>
              <a:rPr lang="en-US" sz="7200" dirty="0">
                <a:latin typeface="UTM Avo" panose="02040603050506020204" pitchFamily="18" charset="0"/>
              </a:rPr>
              <a:t>								</a:t>
            </a:r>
            <a:r>
              <a:rPr lang="en-US" sz="7200" dirty="0" err="1">
                <a:latin typeface="UTM Avo" panose="02040603050506020204" pitchFamily="18" charset="0"/>
              </a:rPr>
              <a:t>NGUYỄN</a:t>
            </a:r>
            <a:r>
              <a:rPr lang="en-US" sz="7200" dirty="0">
                <a:latin typeface="UTM Avo" panose="02040603050506020204" pitchFamily="18" charset="0"/>
              </a:rPr>
              <a:t> LY</a:t>
            </a:r>
            <a:endParaRPr lang="en-US" sz="1350" dirty="0">
              <a:latin typeface="UTM Avo" panose="0204060305050602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7017" y="2182567"/>
            <a:ext cx="4211402" cy="1883963"/>
          </a:xfrm>
          <a:prstGeom prst="rect">
            <a:avLst/>
          </a:prstGeom>
        </p:spPr>
      </p:pic>
      <p:cxnSp>
        <p:nvCxnSpPr>
          <p:cNvPr id="6" name="Straight Connector 5"/>
          <p:cNvCxnSpPr>
            <a:cxnSpLocks/>
          </p:cNvCxnSpPr>
          <p:nvPr/>
        </p:nvCxnSpPr>
        <p:spPr>
          <a:xfrm>
            <a:off x="6006570" y="1559743"/>
            <a:ext cx="138305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cxnSpLocks/>
          </p:cNvCxnSpPr>
          <p:nvPr/>
        </p:nvCxnSpPr>
        <p:spPr>
          <a:xfrm>
            <a:off x="1247897" y="1947115"/>
            <a:ext cx="130923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247897" y="4336449"/>
            <a:ext cx="140492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5392866" y="4336449"/>
            <a:ext cx="103983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6145291" y="1947115"/>
            <a:ext cx="11752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1487400" y="1570660"/>
            <a:ext cx="1385162" cy="267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351554" y="556244"/>
            <a:ext cx="24408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Sơn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và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Hà</a:t>
            </a:r>
            <a:endParaRPr lang="en-US" sz="3600" b="1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2553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46" b="70250" l="6510" r="93400">
                        <a14:foregroundMark x1="7957" y1="4235" x2="7957" y2="4235"/>
                        <a14:foregroundMark x1="8590" y1="4452" x2="24141" y2="5103"/>
                        <a14:foregroundMark x1="9584" y1="3257" x2="19801" y2="2389"/>
                        <a14:foregroundMark x1="7957" y1="3257" x2="7324" y2="42237"/>
                        <a14:foregroundMark x1="8409" y1="52877" x2="7957" y2="66015"/>
                        <a14:foregroundMark x1="8228" y1="66015" x2="7595" y2="70250"/>
                        <a14:foregroundMark x1="10488" y1="68078" x2="21067" y2="67318"/>
                        <a14:foregroundMark x1="20615" y1="67318" x2="28210" y2="65907"/>
                        <a14:foregroundMark x1="27306" y1="62649" x2="40868" y2="60803"/>
                        <a14:foregroundMark x1="10669" y1="8686" x2="68445" y2="14984"/>
                        <a14:foregroundMark x1="42315" y1="61455" x2="58680" y2="59826"/>
                        <a14:foregroundMark x1="61664" y1="60152" x2="81736" y2="59609"/>
                        <a14:foregroundMark x1="63201" y1="61238" x2="78933" y2="61998"/>
                        <a14:foregroundMark x1="80651" y1="62215" x2="92224" y2="61021"/>
                        <a14:foregroundMark x1="41410" y1="3474" x2="90687" y2="2172"/>
                        <a14:foregroundMark x1="90778" y1="5103" x2="93219" y2="23670"/>
                        <a14:foregroundMark x1="13201" y1="14984" x2="19168" y2="20413"/>
                        <a14:foregroundMark x1="21429" y1="40174" x2="27577" y2="44191"/>
                        <a14:foregroundMark x1="41049" y1="23018" x2="44394" y2="25841"/>
                        <a14:foregroundMark x1="50452" y1="14767" x2="55787" y2="19435"/>
                        <a14:foregroundMark x1="55967" y1="60803" x2="55967" y2="60803"/>
                        <a14:foregroundMark x1="59584" y1="60803" x2="59584" y2="60803"/>
                        <a14:foregroundMark x1="57052" y1="62215" x2="57052" y2="62215"/>
                        <a14:foregroundMark x1="50723" y1="62324" x2="50723" y2="62324"/>
                        <a14:foregroundMark x1="51266" y1="61889" x2="51266" y2="61889"/>
                        <a14:foregroundMark x1="57866" y1="61564" x2="57866" y2="61564"/>
                        <a14:foregroundMark x1="55606" y1="61238" x2="55606" y2="61238"/>
                        <a14:backgroundMark x1="77306" y1="67644" x2="83996" y2="66015"/>
                        <a14:backgroundMark x1="9222" y1="71118" x2="29024" y2="71118"/>
                        <a14:backgroundMark x1="34539" y1="66884" x2="54882" y2="67427"/>
                        <a14:backgroundMark x1="57233" y1="63084" x2="66456" y2="676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45" t="6728" r="6654" b="32405"/>
          <a:stretch/>
        </p:blipFill>
        <p:spPr>
          <a:xfrm>
            <a:off x="514351" y="757237"/>
            <a:ext cx="7988027" cy="42648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1828" y="1065069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67892" y="1065068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33409" y="1037140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25841" y="1503650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52904" y="1426517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14550" y="1934003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1827" y="2430391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48214" y="2809659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9223" y="3209709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0509" y="3673080"/>
            <a:ext cx="531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05314" y="4086988"/>
            <a:ext cx="531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56281" y="3912123"/>
            <a:ext cx="531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5522" y="4491480"/>
            <a:ext cx="531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5443538" y="1228725"/>
            <a:ext cx="171450" cy="4286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E12C5A2-8202-87AD-10CF-46EB07CDE7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7949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46" b="70250" l="6510" r="93400">
                        <a14:foregroundMark x1="7957" y1="4235" x2="7957" y2="4235"/>
                        <a14:foregroundMark x1="8590" y1="4452" x2="24141" y2="5103"/>
                        <a14:foregroundMark x1="9584" y1="3257" x2="19801" y2="2389"/>
                        <a14:foregroundMark x1="7957" y1="3257" x2="7324" y2="42237"/>
                        <a14:foregroundMark x1="8409" y1="52877" x2="7957" y2="66015"/>
                        <a14:foregroundMark x1="8228" y1="66015" x2="7595" y2="70250"/>
                        <a14:foregroundMark x1="10488" y1="68078" x2="21067" y2="67318"/>
                        <a14:foregroundMark x1="20615" y1="67318" x2="28210" y2="65907"/>
                        <a14:foregroundMark x1="27306" y1="62649" x2="40868" y2="60803"/>
                        <a14:foregroundMark x1="10669" y1="8686" x2="68445" y2="14984"/>
                        <a14:foregroundMark x1="42315" y1="61455" x2="58680" y2="59826"/>
                        <a14:foregroundMark x1="61664" y1="60152" x2="81736" y2="59609"/>
                        <a14:foregroundMark x1="63201" y1="61238" x2="78933" y2="61998"/>
                        <a14:foregroundMark x1="80651" y1="62215" x2="92224" y2="61021"/>
                        <a14:foregroundMark x1="41410" y1="3474" x2="90687" y2="2172"/>
                        <a14:foregroundMark x1="90778" y1="5103" x2="93219" y2="23670"/>
                        <a14:foregroundMark x1="13201" y1="14984" x2="19168" y2="20413"/>
                        <a14:foregroundMark x1="21429" y1="40174" x2="27577" y2="44191"/>
                        <a14:foregroundMark x1="41049" y1="23018" x2="44394" y2="25841"/>
                        <a14:foregroundMark x1="50452" y1="14767" x2="55787" y2="19435"/>
                        <a14:foregroundMark x1="55967" y1="60803" x2="55967" y2="60803"/>
                        <a14:foregroundMark x1="59584" y1="60803" x2="59584" y2="60803"/>
                        <a14:foregroundMark x1="57052" y1="62215" x2="57052" y2="62215"/>
                        <a14:foregroundMark x1="50723" y1="62324" x2="50723" y2="62324"/>
                        <a14:foregroundMark x1="51266" y1="61889" x2="51266" y2="61889"/>
                        <a14:foregroundMark x1="57866" y1="61564" x2="57866" y2="61564"/>
                        <a14:foregroundMark x1="55606" y1="61238" x2="55606" y2="61238"/>
                        <a14:backgroundMark x1="77306" y1="67644" x2="83996" y2="66015"/>
                        <a14:backgroundMark x1="9222" y1="71118" x2="29024" y2="71118"/>
                        <a14:backgroundMark x1="34539" y1="66884" x2="54882" y2="67427"/>
                        <a14:backgroundMark x1="57233" y1="63084" x2="66456" y2="676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3" r="6654" b="32525"/>
          <a:stretch/>
        </p:blipFill>
        <p:spPr>
          <a:xfrm>
            <a:off x="716972" y="285750"/>
            <a:ext cx="7785406" cy="472786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966354" y="1085850"/>
            <a:ext cx="332510" cy="3221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2100" b="1">
                <a:solidFill>
                  <a:srgbClr val="FF0000"/>
                </a:solidFill>
                <a:latin typeface="Calibri" panose="020F0502020204030204"/>
              </a:rPr>
              <a:t>1</a:t>
            </a:r>
          </a:p>
        </p:txBody>
      </p:sp>
      <p:sp>
        <p:nvSpPr>
          <p:cNvPr id="4" name="Oval 3"/>
          <p:cNvSpPr/>
          <p:nvPr/>
        </p:nvSpPr>
        <p:spPr>
          <a:xfrm>
            <a:off x="924792" y="2483427"/>
            <a:ext cx="374072" cy="3325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2100" b="1">
                <a:solidFill>
                  <a:srgbClr val="FF0000"/>
                </a:solidFill>
                <a:latin typeface="Calibri" panose="020F0502020204030204"/>
              </a:rPr>
              <a:t>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034A23-248E-1933-C083-AFD00E31C6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539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16" y="3112061"/>
            <a:ext cx="2144464" cy="2144464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421886" y="1598726"/>
            <a:ext cx="4737887" cy="1615037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703500" y="2013830"/>
            <a:ext cx="417466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endParaRPr lang="vi-V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681" y="2406244"/>
            <a:ext cx="2316960" cy="2316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822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A_图片 6">
            <a:extLst>
              <a:ext uri="{FF2B5EF4-FFF2-40B4-BE49-F238E27FC236}">
                <a16:creationId xmlns:a16="http://schemas.microsoft.com/office/drawing/2014/main" id="{91496B80-1B57-496D-94B4-06CDB715269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94" r="9742" b="11258"/>
          <a:stretch/>
        </p:blipFill>
        <p:spPr>
          <a:xfrm>
            <a:off x="714669" y="647185"/>
            <a:ext cx="6760029" cy="365959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5295900"/>
            <a:ext cx="9144000" cy="1333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 sz="1800">
              <a:solidFill>
                <a:srgbClr val="0070C0"/>
              </a:solidFill>
            </a:endParaRPr>
          </a:p>
        </p:txBody>
      </p:sp>
      <p:pic>
        <p:nvPicPr>
          <p:cNvPr id="8" name="图片 37">
            <a:extLst>
              <a:ext uri="{FF2B5EF4-FFF2-40B4-BE49-F238E27FC236}">
                <a16:creationId xmlns:a16="http://schemas.microsoft.com/office/drawing/2014/main" id="{CA51BFDD-7EB2-41C7-B1D2-9A78363AE0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442" y="-54331"/>
            <a:ext cx="1539558" cy="1691233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23"/>
          <p:cNvGrpSpPr/>
          <p:nvPr/>
        </p:nvGrpSpPr>
        <p:grpSpPr>
          <a:xfrm>
            <a:off x="-8792" y="4083165"/>
            <a:ext cx="9152792" cy="1212736"/>
            <a:chOff x="-17585" y="5729324"/>
            <a:chExt cx="12203723" cy="1123362"/>
          </a:xfrm>
        </p:grpSpPr>
        <p:pic>
          <p:nvPicPr>
            <p:cNvPr id="11" name="图片 24"/>
            <p:cNvPicPr>
              <a:picLocks noChangeAspect="1"/>
            </p:cNvPicPr>
            <p:nvPr/>
          </p:nvPicPr>
          <p:blipFill rotWithShape="1">
            <a:blip r:embed="rId8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12" name="图片 25"/>
            <p:cNvPicPr>
              <a:picLocks noChangeAspect="1"/>
            </p:cNvPicPr>
            <p:nvPr/>
          </p:nvPicPr>
          <p:blipFill rotWithShape="1">
            <a:blip r:embed="rId8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13" name="图片 3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7276210" y="1769993"/>
            <a:ext cx="1836549" cy="3069495"/>
          </a:xfrm>
          <a:prstGeom prst="rect">
            <a:avLst/>
          </a:prstGeom>
        </p:spPr>
      </p:pic>
      <p:pic>
        <p:nvPicPr>
          <p:cNvPr id="17" name="PA_图片 3">
            <a:extLst>
              <a:ext uri="{FF2B5EF4-FFF2-40B4-BE49-F238E27FC236}">
                <a16:creationId xmlns:a16="http://schemas.microsoft.com/office/drawing/2014/main" id="{5B74BE9E-C78D-4DEC-B03F-FC27DD50910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3589" y="2054021"/>
            <a:ext cx="2785467" cy="278546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925932" y="1769994"/>
            <a:ext cx="5057291" cy="900210"/>
          </a:xfrm>
          <a:prstGeom prst="rect">
            <a:avLst/>
          </a:prstGeom>
          <a:noFill/>
        </p:spPr>
        <p:txBody>
          <a:bodyPr wrap="square" lIns="68543" tIns="34272" rIns="68543" bIns="34272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pPr algn="l"/>
            <a:r>
              <a:rPr lang="en-US" sz="5400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TÌM HIỂU BÀI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" y="267378"/>
            <a:ext cx="861388" cy="86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428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5" r="8815" b="1930"/>
          <a:stretch/>
        </p:blipFill>
        <p:spPr>
          <a:xfrm>
            <a:off x="292261" y="951158"/>
            <a:ext cx="8559477" cy="381268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4029014" y="2738489"/>
            <a:ext cx="592282" cy="55071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885DC2-86D6-F907-CB33-7AB687B1C5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6528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33" y="0"/>
            <a:ext cx="8324934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2357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22120" y="1764231"/>
            <a:ext cx="6102001" cy="1144929"/>
            <a:chOff x="1325218" y="1738997"/>
            <a:chExt cx="9026148" cy="1333041"/>
          </a:xfrm>
        </p:grpSpPr>
        <p:sp>
          <p:nvSpPr>
            <p:cNvPr id="3" name="TextBox 2"/>
            <p:cNvSpPr txBox="1"/>
            <p:nvPr/>
          </p:nvSpPr>
          <p:spPr>
            <a:xfrm>
              <a:off x="1367177" y="1738997"/>
              <a:ext cx="8984189" cy="1333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9947">
                <a:defRPr/>
              </a:pP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- </a:t>
              </a:r>
              <a:r>
                <a:rPr lang="en-US" sz="324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4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324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00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71: </a:t>
              </a:r>
              <a:r>
                <a:rPr lang="en-US" sz="3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ơn – ơt</a:t>
              </a:r>
              <a:r>
                <a:rPr lang="en-US" sz="3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  <a:r>
                <a:rPr lang="en-US" sz="324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(5 </a:t>
              </a:r>
              <a:r>
                <a:rPr lang="en-US" sz="324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). </a:t>
              </a:r>
            </a:p>
            <a:p>
              <a:pPr defTabSz="519947">
                <a:defRPr/>
              </a:pP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1550486" y="3028974"/>
            <a:ext cx="5884964" cy="682711"/>
            <a:chOff x="1311965" y="4170641"/>
            <a:chExt cx="7765773" cy="698092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613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99899">
                <a:spcBef>
                  <a:spcPts val="329"/>
                </a:spcBef>
                <a:spcAft>
                  <a:spcPts val="329"/>
                </a:spcAft>
                <a:defRPr/>
              </a:pP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324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4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4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324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72: </a:t>
              </a:r>
              <a:r>
                <a:rPr lang="en-US" sz="33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un – ut - ưt ­</a:t>
              </a:r>
              <a:endParaRPr lang="en-US" sz="4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89" y="379942"/>
            <a:ext cx="962895" cy="877143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00281" y="689238"/>
            <a:ext cx="2226847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9947">
              <a:defRPr/>
            </a:pPr>
            <a:r>
              <a:rPr lang="en-US" sz="324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324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4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324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696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52016" y="1199753"/>
            <a:ext cx="6153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Hẹn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gặp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con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mai</a:t>
            </a: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472" y="2544828"/>
            <a:ext cx="2391000" cy="210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5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3141" y="1354237"/>
            <a:ext cx="37407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thôn</a:t>
            </a:r>
            <a:r>
              <a:rPr lang="en-US" sz="6600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xóm</a:t>
            </a:r>
            <a:endParaRPr lang="en-US" sz="6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16099" y="1354237"/>
            <a:ext cx="3522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thốt</a:t>
            </a:r>
            <a:r>
              <a:rPr lang="en-US" sz="6600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nốt</a:t>
            </a:r>
            <a:endParaRPr lang="en-US" sz="6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3141" y="3225532"/>
            <a:ext cx="3075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trốn</a:t>
            </a:r>
            <a:r>
              <a:rPr lang="en-US" sz="6600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tìm</a:t>
            </a:r>
            <a:endParaRPr lang="en-US" sz="6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16099" y="3225532"/>
            <a:ext cx="26255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cà</a:t>
            </a:r>
            <a:r>
              <a:rPr lang="en-US" sz="6600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rốt</a:t>
            </a:r>
            <a:endParaRPr lang="en-US" sz="6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7D72F3-454C-764E-970D-6B3DDF15D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91202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66CE6A-A7A9-C020-308A-D4F9E6470C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9"/>
          <a:stretch/>
        </p:blipFill>
        <p:spPr>
          <a:xfrm>
            <a:off x="445358" y="32981"/>
            <a:ext cx="8253283" cy="5649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6D73CB-4BD4-A9E0-3231-EBE09D96EF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7557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16" y="3112061"/>
            <a:ext cx="2144464" cy="2144464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421886" y="1598726"/>
            <a:ext cx="4737887" cy="1615037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703500" y="2013830"/>
            <a:ext cx="417466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vi-V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681" y="2406244"/>
            <a:ext cx="2316960" cy="2316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652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723584" y="1539575"/>
            <a:ext cx="2471492" cy="2471492"/>
            <a:chOff x="2204854" y="2344461"/>
            <a:chExt cx="2471492" cy="2471492"/>
          </a:xfrm>
        </p:grpSpPr>
        <p:sp>
          <p:nvSpPr>
            <p:cNvPr id="13" name="Oval 12"/>
            <p:cNvSpPr/>
            <p:nvPr/>
          </p:nvSpPr>
          <p:spPr>
            <a:xfrm>
              <a:off x="2204854" y="2344461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2636782" y="2852091"/>
              <a:ext cx="1688998" cy="1419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625" b="1" dirty="0" err="1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ơn</a:t>
              </a:r>
              <a:r>
                <a:rPr lang="en-US" sz="8625" b="1" dirty="0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 </a:t>
              </a:r>
              <a:endParaRPr lang="en-US" sz="8625" b="1" dirty="0">
                <a:latin typeface="#9Slide03 Quicksand Bold" panose="00000800000000000000" pitchFamily="2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936916" y="1539575"/>
            <a:ext cx="2471492" cy="2471492"/>
            <a:chOff x="4969156" y="2243273"/>
            <a:chExt cx="2471492" cy="2471492"/>
          </a:xfrm>
        </p:grpSpPr>
        <p:sp>
          <p:nvSpPr>
            <p:cNvPr id="16" name="Oval 15"/>
            <p:cNvSpPr/>
            <p:nvPr/>
          </p:nvSpPr>
          <p:spPr>
            <a:xfrm>
              <a:off x="4969156" y="2243273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5436550" y="2769209"/>
              <a:ext cx="1536703" cy="1419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625" b="1" dirty="0" err="1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ơt</a:t>
              </a:r>
              <a:endParaRPr lang="en-US" sz="8625" b="1" dirty="0">
                <a:latin typeface="#9Slide03 Quicksand Bold" panose="00000800000000000000" pitchFamily="2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0F8F7CF-EC3F-544B-B5A3-668619CA8E01}"/>
              </a:ext>
            </a:extLst>
          </p:cNvPr>
          <p:cNvSpPr txBox="1"/>
          <p:nvPr/>
        </p:nvSpPr>
        <p:spPr>
          <a:xfrm>
            <a:off x="3413179" y="189571"/>
            <a:ext cx="23503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</a:rPr>
              <a:t>Bài</a:t>
            </a:r>
            <a:r>
              <a:rPr lang="en-US" sz="6000" b="1" dirty="0">
                <a:solidFill>
                  <a:srgbClr val="FF0000"/>
                </a:solidFill>
              </a:rPr>
              <a:t> 71:</a:t>
            </a:r>
          </a:p>
        </p:txBody>
      </p:sp>
    </p:spTree>
    <p:extLst>
      <p:ext uri="{BB962C8B-B14F-4D97-AF65-F5344CB8AC3E}">
        <p14:creationId xmlns:p14="http://schemas.microsoft.com/office/powerpoint/2010/main" val="255839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0613" y="259544"/>
            <a:ext cx="2185743" cy="4847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anose="02020603050405020304" pitchFamily="18" charset="0"/>
              </a:rPr>
              <a:t>1.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anose="02020603050405020304" pitchFamily="18" charset="0"/>
              </a:rPr>
              <a:t>Làm</a:t>
            </a:r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anose="02020603050405020304" pitchFamily="18" charset="0"/>
              </a:rPr>
              <a:t>quen</a:t>
            </a:r>
            <a:endParaRPr lang="en-US" sz="27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0" y="177403"/>
            <a:ext cx="237869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>
              <a:latin typeface="#9Slide03 Quicksand Bold" panose="000008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4572000" y="2019392"/>
            <a:ext cx="31899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s</a:t>
            </a:r>
            <a:r>
              <a:rPr lang="en-US" sz="9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ơn</a:t>
            </a:r>
            <a:endParaRPr lang="en-US" sz="9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4460198" y="291703"/>
            <a:ext cx="47210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sơn</a:t>
            </a:r>
            <a:r>
              <a:rPr lang="en-US" sz="9600" b="1" dirty="0">
                <a:solidFill>
                  <a:srgbClr val="006600"/>
                </a:solidFill>
                <a:cs typeface="Times New Roman" panose="02020603050405020304" pitchFamily="18" charset="0"/>
              </a:rPr>
              <a:t> ca</a:t>
            </a:r>
            <a:endParaRPr lang="en-US" sz="9600" b="1" dirty="0"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1323692-7CAF-7043-8D98-CFE28B470FF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501804" cy="501804"/>
          </a:xfrm>
          <a:prstGeom prst="ellipse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D6E10F-7EF7-D9AA-E4C2-EF1629555C15}"/>
              </a:ext>
            </a:extLst>
          </p:cNvPr>
          <p:cNvSpPr txBox="1"/>
          <p:nvPr/>
        </p:nvSpPr>
        <p:spPr>
          <a:xfrm>
            <a:off x="5156790" y="3814522"/>
            <a:ext cx="31899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ơn</a:t>
            </a:r>
            <a:endParaRPr lang="en-US" sz="9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13B33E-854C-D07B-ABAA-EEB1422269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13" t="13062" r="37662" b="31206"/>
          <a:stretch/>
        </p:blipFill>
        <p:spPr>
          <a:xfrm>
            <a:off x="180089" y="881550"/>
            <a:ext cx="3928562" cy="390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7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0613" y="259544"/>
            <a:ext cx="2185743" cy="4847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anose="02020603050405020304" pitchFamily="18" charset="0"/>
              </a:rPr>
              <a:t>1.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anose="02020603050405020304" pitchFamily="18" charset="0"/>
              </a:rPr>
              <a:t>Làm</a:t>
            </a:r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anose="02020603050405020304" pitchFamily="18" charset="0"/>
              </a:rPr>
              <a:t>quen</a:t>
            </a:r>
            <a:endParaRPr lang="en-US" sz="27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0" y="177403"/>
            <a:ext cx="237869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>
              <a:latin typeface="#9Slide03 Quicksand Bold" panose="000008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5061098" y="849810"/>
            <a:ext cx="31899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v</a:t>
            </a:r>
            <a:r>
              <a:rPr lang="en-US" sz="9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ợt</a:t>
            </a:r>
            <a:endParaRPr lang="en-US" sz="9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1323692-7CAF-7043-8D98-CFE28B470FF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501804" cy="501804"/>
          </a:xfrm>
          <a:prstGeom prst="ellipse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D6E10F-7EF7-D9AA-E4C2-EF1629555C15}"/>
              </a:ext>
            </a:extLst>
          </p:cNvPr>
          <p:cNvSpPr txBox="1"/>
          <p:nvPr/>
        </p:nvSpPr>
        <p:spPr>
          <a:xfrm>
            <a:off x="5603357" y="2510701"/>
            <a:ext cx="31899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ơt</a:t>
            </a:r>
            <a:endParaRPr lang="en-US" sz="9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BEDE08-BE89-235D-C8B8-BCC62EF106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09" r="35537" b="16391"/>
          <a:stretch/>
        </p:blipFill>
        <p:spPr>
          <a:xfrm>
            <a:off x="111644" y="789770"/>
            <a:ext cx="3875567" cy="47478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A9722C-1981-344E-D4F3-A7940DD229D5}"/>
              </a:ext>
            </a:extLst>
          </p:cNvPr>
          <p:cNvSpPr txBox="1"/>
          <p:nvPr/>
        </p:nvSpPr>
        <p:spPr>
          <a:xfrm>
            <a:off x="5061098" y="849810"/>
            <a:ext cx="31899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vợt</a:t>
            </a:r>
            <a:endParaRPr lang="en-US" sz="9600" b="1" dirty="0">
              <a:solidFill>
                <a:srgbClr val="0066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86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>
            <a:extLst>
              <a:ext uri="{FF2B5EF4-FFF2-40B4-BE49-F238E27FC236}">
                <a16:creationId xmlns:a16="http://schemas.microsoft.com/office/drawing/2014/main" id="{596E628C-9FC5-80FE-8A1A-55E6A396C45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-3849264" y="289044"/>
            <a:ext cx="237869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>
              <a:latin typeface="#9Slide03 Quicksand Bold" panose="000008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642F8-A4FB-1BDA-66CC-333F64614542}"/>
              </a:ext>
            </a:extLst>
          </p:cNvPr>
          <p:cNvSpPr txBox="1"/>
          <p:nvPr/>
        </p:nvSpPr>
        <p:spPr>
          <a:xfrm>
            <a:off x="606056" y="2131033"/>
            <a:ext cx="31899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s</a:t>
            </a:r>
            <a:r>
              <a:rPr lang="en-US" sz="9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ơn</a:t>
            </a:r>
            <a:endParaRPr lang="en-US" sz="9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6E4E1E-4C4C-3ED7-3DFA-70F5FC21FEDA}"/>
              </a:ext>
            </a:extLst>
          </p:cNvPr>
          <p:cNvSpPr txBox="1"/>
          <p:nvPr/>
        </p:nvSpPr>
        <p:spPr>
          <a:xfrm>
            <a:off x="494254" y="403344"/>
            <a:ext cx="47210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sơn</a:t>
            </a:r>
            <a:r>
              <a:rPr lang="en-US" sz="9600" b="1" dirty="0">
                <a:solidFill>
                  <a:srgbClr val="006600"/>
                </a:solidFill>
                <a:cs typeface="Times New Roman" panose="02020603050405020304" pitchFamily="18" charset="0"/>
              </a:rPr>
              <a:t> ca</a:t>
            </a:r>
            <a:endParaRPr lang="en-US" sz="9600" b="1" dirty="0"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269CB0-5481-B30F-BB4D-698087FB1482}"/>
              </a:ext>
            </a:extLst>
          </p:cNvPr>
          <p:cNvSpPr txBox="1"/>
          <p:nvPr/>
        </p:nvSpPr>
        <p:spPr>
          <a:xfrm>
            <a:off x="1057939" y="4011224"/>
            <a:ext cx="31899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ơn</a:t>
            </a:r>
            <a:endParaRPr lang="en-US" sz="9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6C7D4A-DD5E-7239-443C-A2751AA1B273}"/>
              </a:ext>
            </a:extLst>
          </p:cNvPr>
          <p:cNvSpPr txBox="1"/>
          <p:nvPr/>
        </p:nvSpPr>
        <p:spPr>
          <a:xfrm>
            <a:off x="5720317" y="403344"/>
            <a:ext cx="31899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vợt</a:t>
            </a:r>
            <a:endParaRPr lang="en-US" sz="9600" b="1" dirty="0">
              <a:solidFill>
                <a:srgbClr val="006600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C3CD99-B3EE-E74A-5D76-9955B519AA0C}"/>
              </a:ext>
            </a:extLst>
          </p:cNvPr>
          <p:cNvSpPr txBox="1"/>
          <p:nvPr/>
        </p:nvSpPr>
        <p:spPr>
          <a:xfrm>
            <a:off x="6289157" y="2131033"/>
            <a:ext cx="31899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ơt</a:t>
            </a:r>
            <a:endParaRPr lang="en-US" sz="9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F9D4FD4-FA3E-8582-5C58-092754E12E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678573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1746</TotalTime>
  <Words>186</Words>
  <Application>Microsoft Office PowerPoint</Application>
  <PresentationFormat>On-screen Show (16:10)</PresentationFormat>
  <Paragraphs>86</Paragraphs>
  <Slides>24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宋体</vt:lpstr>
      <vt:lpstr>Calibri</vt:lpstr>
      <vt:lpstr>Arial-Rounded</vt:lpstr>
      <vt:lpstr>UTM Avo</vt:lpstr>
      <vt:lpstr>#9Slide03 Quicksand Bold</vt:lpstr>
      <vt:lpstr>Arial</vt:lpstr>
      <vt:lpstr>Times New Roman</vt:lpstr>
      <vt:lpstr>.VnAvant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Tập đọc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MTC</cp:lastModifiedBy>
  <cp:revision>234</cp:revision>
  <dcterms:created xsi:type="dcterms:W3CDTF">2020-02-10T09:35:50Z</dcterms:created>
  <dcterms:modified xsi:type="dcterms:W3CDTF">2022-12-20T05:10:26Z</dcterms:modified>
</cp:coreProperties>
</file>