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gif" ContentType="image/gif"/>
  <Default Extension="png" ContentType="image/png"/>
  <Default Extension="wdp" ContentType="image/vnd.ms-photo"/>
  <Default Extension="mp3" ContentType="audio/mp3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316" r:id="rId4"/>
    <p:sldId id="274" r:id="rId6"/>
    <p:sldId id="295" r:id="rId7"/>
    <p:sldId id="296" r:id="rId8"/>
    <p:sldId id="297" r:id="rId9"/>
    <p:sldId id="298" r:id="rId10"/>
    <p:sldId id="299" r:id="rId11"/>
    <p:sldId id="351" r:id="rId12"/>
    <p:sldId id="315" r:id="rId13"/>
    <p:sldId id="280" r:id="rId14"/>
    <p:sldId id="291" r:id="rId15"/>
    <p:sldId id="282" r:id="rId16"/>
    <p:sldId id="284" r:id="rId17"/>
    <p:sldId id="285" r:id="rId18"/>
    <p:sldId id="292" r:id="rId19"/>
    <p:sldId id="286" r:id="rId20"/>
    <p:sldId id="287" r:id="rId21"/>
    <p:sldId id="352" r:id="rId22"/>
    <p:sldId id="343" r:id="rId23"/>
    <p:sldId id="293" r:id="rId24"/>
    <p:sldId id="338" r:id="rId25"/>
    <p:sldId id="339" r:id="rId26"/>
    <p:sldId id="341" r:id="rId27"/>
    <p:sldId id="340" r:id="rId28"/>
    <p:sldId id="342" r:id="rId29"/>
    <p:sldId id="260" r:id="rId30"/>
  </p:sldIdLst>
  <p:sldSz cx="12192000" cy="6858000"/>
  <p:notesSz cx="695452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h nguyễn" initials="an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5C8E3A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240" autoAdjust="0"/>
  </p:normalViewPr>
  <p:slideViewPr>
    <p:cSldViewPr snapToGrid="0">
      <p:cViewPr varScale="1">
        <p:scale>
          <a:sx n="59" d="100"/>
          <a:sy n="59" d="100"/>
        </p:scale>
        <p:origin x="1589" y="77"/>
      </p:cViewPr>
      <p:guideLst>
        <p:guide orient="horz" pos="2091"/>
        <p:guide pos="37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9501B424-D0F4-4D7E-BF95-50D7048069E3}" type="datetimeFigureOut">
              <a:rPr lang="vi-VN" smtClean="0"/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63638"/>
            <a:ext cx="5583238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80004"/>
            <a:ext cx="5563870" cy="3665458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7A1CED1F-2A60-4BCF-A982-B1DE6039188B}" type="slidenum">
              <a:rPr lang="vi-VN" smtClean="0"/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0124E51-5753-954C-905F-86AE04B2329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Nhắc</a:t>
            </a:r>
            <a:r>
              <a:rPr lang="en-US" dirty="0"/>
              <a:t> HS </a:t>
            </a:r>
            <a:r>
              <a:rPr lang="en-US" dirty="0" err="1"/>
              <a:t>chuẩn</a:t>
            </a:r>
            <a:r>
              <a:rPr lang="en-US" dirty="0"/>
              <a:t> </a:t>
            </a:r>
            <a:r>
              <a:rPr lang="en-US" dirty="0" err="1"/>
              <a:t>bị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1CED1F-2A60-4BCF-A982-B1DE6039188B}" type="slidenum">
              <a:rPr lang="vi-VN" smtClean="0"/>
            </a:fld>
            <a:endParaRPr lang="vi-V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 err="1"/>
              <a:t>Củng</a:t>
            </a:r>
            <a:r>
              <a:rPr lang="en-US" dirty="0"/>
              <a:t> </a:t>
            </a:r>
            <a:r>
              <a:rPr lang="en-US" dirty="0" err="1"/>
              <a:t>cố</a:t>
            </a:r>
            <a:r>
              <a:rPr lang="en-US" baseline="0" dirty="0"/>
              <a:t> </a:t>
            </a:r>
            <a:r>
              <a:rPr lang="en-US" baseline="0" dirty="0" err="1"/>
              <a:t>tổng</a:t>
            </a:r>
            <a:r>
              <a:rPr lang="en-US" baseline="0" dirty="0"/>
              <a:t> </a:t>
            </a:r>
            <a:r>
              <a:rPr lang="en-US" baseline="0" dirty="0" err="1"/>
              <a:t>nhiều</a:t>
            </a:r>
            <a:r>
              <a:rPr lang="en-US" baseline="0" dirty="0"/>
              <a:t> </a:t>
            </a:r>
            <a:r>
              <a:rPr lang="en-US" baseline="0" dirty="0" err="1"/>
              <a:t>số</a:t>
            </a:r>
            <a:r>
              <a:rPr lang="en-US" baseline="0" dirty="0"/>
              <a:t> </a:t>
            </a:r>
            <a:r>
              <a:rPr lang="en-US" baseline="0" dirty="0" err="1"/>
              <a:t>thập</a:t>
            </a:r>
            <a:r>
              <a:rPr lang="en-US" baseline="0" dirty="0"/>
              <a:t> </a:t>
            </a:r>
            <a:r>
              <a:rPr lang="en-US" baseline="0" dirty="0" err="1"/>
              <a:t>phân</a:t>
            </a:r>
            <a:r>
              <a:rPr lang="en-US" baseline="0" dirty="0"/>
              <a:t>, </a:t>
            </a:r>
            <a:r>
              <a:rPr lang="en-US" baseline="0" dirty="0" err="1"/>
              <a:t>áp</a:t>
            </a:r>
            <a:r>
              <a:rPr lang="en-US" baseline="0" dirty="0"/>
              <a:t> </a:t>
            </a:r>
            <a:r>
              <a:rPr lang="en-US" baseline="0" dirty="0" err="1"/>
              <a:t>dụng</a:t>
            </a:r>
            <a:r>
              <a:rPr lang="en-US" baseline="0" dirty="0"/>
              <a:t> </a:t>
            </a:r>
            <a:r>
              <a:rPr lang="en-US" baseline="0" dirty="0" err="1"/>
              <a:t>tính</a:t>
            </a:r>
            <a:r>
              <a:rPr lang="en-US" baseline="0" dirty="0"/>
              <a:t> </a:t>
            </a:r>
            <a:r>
              <a:rPr lang="en-US" baseline="0" dirty="0" err="1"/>
              <a:t>chất</a:t>
            </a:r>
            <a:r>
              <a:rPr lang="en-US" baseline="0" dirty="0"/>
              <a:t> </a:t>
            </a:r>
            <a:r>
              <a:rPr lang="en-US" baseline="0" dirty="0" err="1"/>
              <a:t>phép</a:t>
            </a:r>
            <a:r>
              <a:rPr lang="en-US" baseline="0" dirty="0"/>
              <a:t> </a:t>
            </a:r>
            <a:r>
              <a:rPr lang="en-US" baseline="0" dirty="0" err="1"/>
              <a:t>cộng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tính</a:t>
            </a:r>
            <a:r>
              <a:rPr lang="en-US" baseline="0" dirty="0"/>
              <a:t> </a:t>
            </a:r>
            <a:r>
              <a:rPr lang="en-US" baseline="0" dirty="0" err="1"/>
              <a:t>cách</a:t>
            </a:r>
            <a:r>
              <a:rPr lang="en-US" baseline="0" dirty="0"/>
              <a:t> </a:t>
            </a:r>
            <a:r>
              <a:rPr lang="en-US" baseline="0" dirty="0" err="1"/>
              <a:t>thuận</a:t>
            </a:r>
            <a:r>
              <a:rPr lang="en-US" baseline="0" dirty="0"/>
              <a:t> </a:t>
            </a:r>
            <a:r>
              <a:rPr lang="en-US" baseline="0" dirty="0" err="1"/>
              <a:t>tiện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1CED1F-2A60-4BCF-A982-B1DE6039188B}" type="slidenum">
              <a:rPr lang="vi-VN" smtClean="0"/>
            </a:fld>
            <a:endParaRPr lang="vi-V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1CED1F-2A60-4BCF-A982-B1DE6039188B}" type="slidenum">
              <a:rPr lang="vi-VN" smtClean="0"/>
            </a:fld>
            <a:endParaRPr lang="vi-V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1E311D99-401C-41D6-9129-78635588CCC5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vi-V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pt-B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phải chuyển từ đơn vị mét thành xăng-ti-mét để thực hiện phép trừ với số tự nhiên, sau đó lại đổi kết quả từ đơn vị xăng-ti-mét thành đơn vị mét. Làm như vậy không thuận tiện và mất thời gian, vì thế người ta nghĩ ra cách đặt tính và tính.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1CED1F-2A60-4BCF-A982-B1DE6039188B}" type="slidenum">
              <a:rPr lang="vi-VN" smtClean="0"/>
            </a:fld>
            <a:endParaRPr lang="vi-V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vi-V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nhận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xét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gì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về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ở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phần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phân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bị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trừ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với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ở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phần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phân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trừ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vi-V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Hãy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tìm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cách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làm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ở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phần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phân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bị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trừ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bằng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phần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phân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trừ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giá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trị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bị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trừ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không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thay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đổi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1CED1F-2A60-4BCF-A982-B1DE6039188B}" type="slidenum">
              <a:rPr lang="vi-VN" smtClean="0"/>
            </a:fld>
            <a:endParaRPr lang="vi-V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Tx/>
              <a:buChar char="-"/>
            </a:pPr>
            <a:r>
              <a:rPr lang="en-US" dirty="0" err="1"/>
              <a:t>Lưu</a:t>
            </a:r>
            <a:r>
              <a:rPr lang="en-US" dirty="0"/>
              <a:t> ý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b,c</a:t>
            </a:r>
            <a:endParaRPr lang="vi-VN" dirty="0"/>
          </a:p>
          <a:p>
            <a:pPr marL="171450" indent="-171450">
              <a:buFontTx/>
              <a:buChar char="-"/>
            </a:pPr>
            <a:r>
              <a:rPr lang="vi-VN" dirty="0"/>
              <a:t>HS </a:t>
            </a:r>
            <a:r>
              <a:rPr lang="vi-VN" dirty="0" err="1"/>
              <a:t>có</a:t>
            </a:r>
            <a:r>
              <a:rPr lang="vi-VN" dirty="0"/>
              <a:t> thêm c/s 0 </a:t>
            </a:r>
            <a:r>
              <a:rPr lang="vi-VN" dirty="0" err="1"/>
              <a:t>vào</a:t>
            </a:r>
            <a:r>
              <a:rPr lang="vi-VN" dirty="0"/>
              <a:t> bên </a:t>
            </a:r>
            <a:r>
              <a:rPr lang="vi-VN" dirty="0" err="1"/>
              <a:t>phải</a:t>
            </a:r>
            <a:r>
              <a:rPr lang="vi-VN" dirty="0"/>
              <a:t> </a:t>
            </a:r>
            <a:r>
              <a:rPr lang="vi-VN" dirty="0" err="1"/>
              <a:t>để</a:t>
            </a:r>
            <a:r>
              <a:rPr lang="vi-VN" dirty="0"/>
              <a:t> cho </a:t>
            </a:r>
            <a:r>
              <a:rPr lang="vi-VN" dirty="0" err="1"/>
              <a:t>các</a:t>
            </a:r>
            <a:r>
              <a:rPr lang="vi-VN" dirty="0"/>
              <a:t> c/s </a:t>
            </a:r>
            <a:r>
              <a:rPr lang="vi-VN" dirty="0" err="1"/>
              <a:t>phần</a:t>
            </a:r>
            <a:r>
              <a:rPr lang="vi-VN" dirty="0"/>
              <a:t> </a:t>
            </a:r>
            <a:r>
              <a:rPr lang="vi-VN" dirty="0" err="1"/>
              <a:t>thập</a:t>
            </a:r>
            <a:r>
              <a:rPr lang="vi-VN" dirty="0"/>
              <a:t> phân </a:t>
            </a:r>
            <a:r>
              <a:rPr lang="vi-VN" dirty="0" err="1"/>
              <a:t>của</a:t>
            </a:r>
            <a:r>
              <a:rPr lang="vi-VN" dirty="0"/>
              <a:t> </a:t>
            </a:r>
            <a:r>
              <a:rPr lang="vi-VN" dirty="0" err="1"/>
              <a:t>số</a:t>
            </a:r>
            <a:r>
              <a:rPr lang="vi-VN" dirty="0"/>
              <a:t> </a:t>
            </a:r>
            <a:r>
              <a:rPr lang="vi-VN" dirty="0" err="1"/>
              <a:t>trừ</a:t>
            </a:r>
            <a:r>
              <a:rPr lang="vi-VN" dirty="0"/>
              <a:t> </a:t>
            </a:r>
            <a:r>
              <a:rPr lang="vi-VN" dirty="0" err="1"/>
              <a:t>và</a:t>
            </a:r>
            <a:r>
              <a:rPr lang="vi-VN" dirty="0"/>
              <a:t> </a:t>
            </a:r>
            <a:r>
              <a:rPr lang="vi-VN" dirty="0" err="1"/>
              <a:t>số</a:t>
            </a:r>
            <a:r>
              <a:rPr lang="vi-VN" dirty="0"/>
              <a:t> </a:t>
            </a:r>
            <a:r>
              <a:rPr lang="vi-VN" dirty="0" err="1"/>
              <a:t>bị</a:t>
            </a:r>
            <a:r>
              <a:rPr lang="vi-VN" dirty="0"/>
              <a:t> </a:t>
            </a:r>
            <a:r>
              <a:rPr lang="vi-VN" dirty="0" err="1"/>
              <a:t>trừ</a:t>
            </a:r>
            <a:r>
              <a:rPr lang="vi-VN" dirty="0"/>
              <a:t> </a:t>
            </a:r>
            <a:r>
              <a:rPr lang="vi-VN" dirty="0" err="1"/>
              <a:t>bằng</a:t>
            </a:r>
            <a:r>
              <a:rPr lang="vi-VN" dirty="0"/>
              <a:t> nhau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CED1F-2A60-4BCF-A982-B1DE6039188B}" type="slidenum">
              <a:rPr lang="vi-VN" smtClean="0"/>
            </a:fld>
            <a:endParaRPr lang="vi-V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Chú</a:t>
            </a:r>
            <a:r>
              <a:rPr lang="en-US" dirty="0"/>
              <a:t> ý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1CED1F-2A60-4BCF-A982-B1DE6039188B}" type="slidenum">
              <a:rPr lang="vi-VN" smtClean="0"/>
            </a:fld>
            <a:endParaRPr lang="vi-V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Chú</a:t>
            </a:r>
            <a:r>
              <a:rPr lang="en-US" dirty="0"/>
              <a:t> ý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1CED1F-2A60-4BCF-A982-B1DE6039188B}" type="slidenum">
              <a:rPr lang="vi-VN" smtClean="0"/>
            </a:fld>
            <a:endParaRPr lang="vi-V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7"/>
          <p:cNvSpPr txBox="1">
            <a:spLocks noGrp="1"/>
          </p:cNvSpPr>
          <p:nvPr>
            <p:ph type="title"/>
          </p:nvPr>
        </p:nvSpPr>
        <p:spPr>
          <a:xfrm>
            <a:off x="1495500" y="2490433"/>
            <a:ext cx="4629200" cy="7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/>
        </p:txBody>
      </p:sp>
      <p:sp>
        <p:nvSpPr>
          <p:cNvPr id="286" name="Google Shape;286;p7"/>
          <p:cNvSpPr txBox="1">
            <a:spLocks noGrp="1"/>
          </p:cNvSpPr>
          <p:nvPr>
            <p:ph type="body" idx="1"/>
          </p:nvPr>
        </p:nvSpPr>
        <p:spPr>
          <a:xfrm>
            <a:off x="1495500" y="3217633"/>
            <a:ext cx="3978800" cy="166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06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200" lvl="1" indent="-406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800" lvl="2" indent="-4064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400" lvl="3" indent="-406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8000" lvl="4" indent="-406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600" lvl="5" indent="-4064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200" lvl="6" indent="-406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800" lvl="7" indent="-406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400" lvl="8" indent="-4064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/>
        </p:txBody>
      </p:sp>
      <p:sp>
        <p:nvSpPr>
          <p:cNvPr id="287" name="Google Shape;287;p7"/>
          <p:cNvSpPr/>
          <p:nvPr/>
        </p:nvSpPr>
        <p:spPr>
          <a:xfrm flipH="1">
            <a:off x="11542533" y="123917"/>
            <a:ext cx="905833" cy="2190567"/>
          </a:xfrm>
          <a:custGeom>
            <a:avLst/>
            <a:gdLst/>
            <a:ahLst/>
            <a:cxnLst/>
            <a:rect l="l" t="t" r="r" b="b"/>
            <a:pathLst>
              <a:path w="27175" h="65717" extrusionOk="0">
                <a:moveTo>
                  <a:pt x="7083" y="1"/>
                </a:moveTo>
                <a:lnTo>
                  <a:pt x="3861" y="4773"/>
                </a:lnTo>
                <a:cubicBezTo>
                  <a:pt x="11034" y="9241"/>
                  <a:pt x="16384" y="16567"/>
                  <a:pt x="18116" y="25503"/>
                </a:cubicBezTo>
                <a:cubicBezTo>
                  <a:pt x="20974" y="40154"/>
                  <a:pt x="13101" y="54440"/>
                  <a:pt x="1" y="60276"/>
                </a:cubicBezTo>
                <a:lnTo>
                  <a:pt x="1976" y="65716"/>
                </a:lnTo>
                <a:cubicBezTo>
                  <a:pt x="17691" y="58938"/>
                  <a:pt x="27174" y="41917"/>
                  <a:pt x="23770" y="24409"/>
                </a:cubicBezTo>
                <a:cubicBezTo>
                  <a:pt x="21734" y="13892"/>
                  <a:pt x="15472" y="5290"/>
                  <a:pt x="708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" name="Google Shape;288;p7"/>
          <p:cNvSpPr/>
          <p:nvPr/>
        </p:nvSpPr>
        <p:spPr>
          <a:xfrm flipH="1">
            <a:off x="-887900" y="-458067"/>
            <a:ext cx="2539100" cy="1689933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89" name="Google Shape;289;p7"/>
          <p:cNvGrpSpPr/>
          <p:nvPr/>
        </p:nvGrpSpPr>
        <p:grpSpPr>
          <a:xfrm rot="-2700000" flipH="1">
            <a:off x="3257901" y="6142776"/>
            <a:ext cx="894659" cy="1095256"/>
            <a:chOff x="5847850" y="2941500"/>
            <a:chExt cx="671000" cy="821450"/>
          </a:xfrm>
        </p:grpSpPr>
        <p:sp>
          <p:nvSpPr>
            <p:cNvPr id="290" name="Google Shape;290;p7"/>
            <p:cNvSpPr/>
            <p:nvPr/>
          </p:nvSpPr>
          <p:spPr>
            <a:xfrm>
              <a:off x="6475525" y="2941500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82" y="0"/>
                  </a:moveTo>
                  <a:cubicBezTo>
                    <a:pt x="395" y="0"/>
                    <a:pt x="0" y="395"/>
                    <a:pt x="0" y="882"/>
                  </a:cubicBezTo>
                  <a:cubicBezTo>
                    <a:pt x="0" y="1368"/>
                    <a:pt x="395" y="1733"/>
                    <a:pt x="882" y="1733"/>
                  </a:cubicBezTo>
                  <a:cubicBezTo>
                    <a:pt x="1338" y="1733"/>
                    <a:pt x="1733" y="1368"/>
                    <a:pt x="1733" y="882"/>
                  </a:cubicBezTo>
                  <a:cubicBezTo>
                    <a:pt x="1733" y="395"/>
                    <a:pt x="133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" name="Google Shape;291;p7"/>
            <p:cNvSpPr/>
            <p:nvPr/>
          </p:nvSpPr>
          <p:spPr>
            <a:xfrm>
              <a:off x="6388900" y="3025650"/>
              <a:ext cx="48650" cy="43725"/>
            </a:xfrm>
            <a:custGeom>
              <a:avLst/>
              <a:gdLst/>
              <a:ahLst/>
              <a:cxnLst/>
              <a:rect l="l" t="t" r="r" b="b"/>
              <a:pathLst>
                <a:path w="1946" h="1749" extrusionOk="0">
                  <a:moveTo>
                    <a:pt x="973" y="0"/>
                  </a:moveTo>
                  <a:cubicBezTo>
                    <a:pt x="752" y="0"/>
                    <a:pt x="532" y="84"/>
                    <a:pt x="365" y="251"/>
                  </a:cubicBezTo>
                  <a:cubicBezTo>
                    <a:pt x="0" y="586"/>
                    <a:pt x="0" y="1133"/>
                    <a:pt x="365" y="1497"/>
                  </a:cubicBezTo>
                  <a:cubicBezTo>
                    <a:pt x="532" y="1665"/>
                    <a:pt x="752" y="1748"/>
                    <a:pt x="973" y="1748"/>
                  </a:cubicBezTo>
                  <a:cubicBezTo>
                    <a:pt x="1193" y="1748"/>
                    <a:pt x="1413" y="1665"/>
                    <a:pt x="1581" y="1497"/>
                  </a:cubicBezTo>
                  <a:cubicBezTo>
                    <a:pt x="1945" y="1133"/>
                    <a:pt x="1945" y="586"/>
                    <a:pt x="1581" y="251"/>
                  </a:cubicBezTo>
                  <a:cubicBezTo>
                    <a:pt x="1413" y="84"/>
                    <a:pt x="1193" y="0"/>
                    <a:pt x="9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" name="Google Shape;292;p7"/>
            <p:cNvSpPr/>
            <p:nvPr/>
          </p:nvSpPr>
          <p:spPr>
            <a:xfrm>
              <a:off x="6305300" y="3109225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5"/>
                    <a:pt x="335" y="252"/>
                  </a:cubicBezTo>
                  <a:cubicBezTo>
                    <a:pt x="0" y="616"/>
                    <a:pt x="0" y="1164"/>
                    <a:pt x="335" y="1498"/>
                  </a:cubicBezTo>
                  <a:cubicBezTo>
                    <a:pt x="502" y="1665"/>
                    <a:pt x="722" y="1749"/>
                    <a:pt x="947" y="1749"/>
                  </a:cubicBezTo>
                  <a:cubicBezTo>
                    <a:pt x="1171" y="1749"/>
                    <a:pt x="1399" y="1665"/>
                    <a:pt x="1581" y="1498"/>
                  </a:cubicBezTo>
                  <a:cubicBezTo>
                    <a:pt x="1915" y="1164"/>
                    <a:pt x="1915" y="616"/>
                    <a:pt x="1581" y="252"/>
                  </a:cubicBezTo>
                  <a:cubicBezTo>
                    <a:pt x="1414" y="85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" name="Google Shape;293;p7"/>
            <p:cNvSpPr/>
            <p:nvPr/>
          </p:nvSpPr>
          <p:spPr>
            <a:xfrm>
              <a:off x="6223225" y="3193775"/>
              <a:ext cx="43350" cy="43350"/>
            </a:xfrm>
            <a:custGeom>
              <a:avLst/>
              <a:gdLst/>
              <a:ahLst/>
              <a:cxnLst/>
              <a:rect l="l" t="t" r="r" b="b"/>
              <a:pathLst>
                <a:path w="1734" h="1734" extrusionOk="0">
                  <a:moveTo>
                    <a:pt x="882" y="0"/>
                  </a:moveTo>
                  <a:cubicBezTo>
                    <a:pt x="396" y="0"/>
                    <a:pt x="1" y="365"/>
                    <a:pt x="1" y="852"/>
                  </a:cubicBezTo>
                  <a:cubicBezTo>
                    <a:pt x="1" y="1338"/>
                    <a:pt x="396" y="1733"/>
                    <a:pt x="882" y="1733"/>
                  </a:cubicBezTo>
                  <a:cubicBezTo>
                    <a:pt x="1369" y="1733"/>
                    <a:pt x="1733" y="1338"/>
                    <a:pt x="1733" y="852"/>
                  </a:cubicBezTo>
                  <a:cubicBezTo>
                    <a:pt x="1733" y="365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" name="Google Shape;294;p7"/>
            <p:cNvSpPr/>
            <p:nvPr/>
          </p:nvSpPr>
          <p:spPr>
            <a:xfrm>
              <a:off x="6137375" y="3277375"/>
              <a:ext cx="47875" cy="44075"/>
            </a:xfrm>
            <a:custGeom>
              <a:avLst/>
              <a:gdLst/>
              <a:ahLst/>
              <a:cxnLst/>
              <a:rect l="l" t="t" r="r" b="b"/>
              <a:pathLst>
                <a:path w="1915" h="1763" extrusionOk="0">
                  <a:moveTo>
                    <a:pt x="942" y="0"/>
                  </a:moveTo>
                  <a:cubicBezTo>
                    <a:pt x="722" y="0"/>
                    <a:pt x="502" y="91"/>
                    <a:pt x="334" y="274"/>
                  </a:cubicBezTo>
                  <a:cubicBezTo>
                    <a:pt x="0" y="608"/>
                    <a:pt x="0" y="1155"/>
                    <a:pt x="334" y="1489"/>
                  </a:cubicBezTo>
                  <a:cubicBezTo>
                    <a:pt x="502" y="1672"/>
                    <a:pt x="722" y="1763"/>
                    <a:pt x="942" y="1763"/>
                  </a:cubicBezTo>
                  <a:cubicBezTo>
                    <a:pt x="1163" y="1763"/>
                    <a:pt x="1383" y="1672"/>
                    <a:pt x="1550" y="1489"/>
                  </a:cubicBezTo>
                  <a:cubicBezTo>
                    <a:pt x="1915" y="1155"/>
                    <a:pt x="1915" y="608"/>
                    <a:pt x="1550" y="274"/>
                  </a:cubicBezTo>
                  <a:cubicBezTo>
                    <a:pt x="1383" y="91"/>
                    <a:pt x="1163" y="0"/>
                    <a:pt x="9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7"/>
            <p:cNvSpPr/>
            <p:nvPr/>
          </p:nvSpPr>
          <p:spPr>
            <a:xfrm>
              <a:off x="6055300" y="3361700"/>
              <a:ext cx="43325" cy="43350"/>
            </a:xfrm>
            <a:custGeom>
              <a:avLst/>
              <a:gdLst/>
              <a:ahLst/>
              <a:cxnLst/>
              <a:rect l="l" t="t" r="r" b="b"/>
              <a:pathLst>
                <a:path w="1733" h="1734" extrusionOk="0">
                  <a:moveTo>
                    <a:pt x="882" y="1"/>
                  </a:moveTo>
                  <a:cubicBezTo>
                    <a:pt x="395" y="1"/>
                    <a:pt x="0" y="396"/>
                    <a:pt x="0" y="88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38" y="1733"/>
                    <a:pt x="1733" y="1338"/>
                    <a:pt x="1733" y="882"/>
                  </a:cubicBezTo>
                  <a:cubicBezTo>
                    <a:pt x="1733" y="396"/>
                    <a:pt x="133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7"/>
            <p:cNvSpPr/>
            <p:nvPr/>
          </p:nvSpPr>
          <p:spPr>
            <a:xfrm>
              <a:off x="5970950" y="3445300"/>
              <a:ext cx="44100" cy="44100"/>
            </a:xfrm>
            <a:custGeom>
              <a:avLst/>
              <a:gdLst/>
              <a:ahLst/>
              <a:cxnLst/>
              <a:rect l="l" t="t" r="r" b="b"/>
              <a:pathLst>
                <a:path w="1764" h="1764" extrusionOk="0">
                  <a:moveTo>
                    <a:pt x="882" y="0"/>
                  </a:moveTo>
                  <a:cubicBezTo>
                    <a:pt x="396" y="0"/>
                    <a:pt x="0" y="396"/>
                    <a:pt x="0" y="882"/>
                  </a:cubicBezTo>
                  <a:cubicBezTo>
                    <a:pt x="0" y="1368"/>
                    <a:pt x="396" y="1763"/>
                    <a:pt x="882" y="1763"/>
                  </a:cubicBezTo>
                  <a:cubicBezTo>
                    <a:pt x="1368" y="1763"/>
                    <a:pt x="1763" y="1368"/>
                    <a:pt x="1763" y="882"/>
                  </a:cubicBezTo>
                  <a:cubicBezTo>
                    <a:pt x="1763" y="396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7"/>
            <p:cNvSpPr/>
            <p:nvPr/>
          </p:nvSpPr>
          <p:spPr>
            <a:xfrm>
              <a:off x="5885075" y="352945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616"/>
                    <a:pt x="1" y="116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63"/>
                    <a:pt x="1916" y="61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7"/>
            <p:cNvSpPr/>
            <p:nvPr/>
          </p:nvSpPr>
          <p:spPr>
            <a:xfrm>
              <a:off x="6436000" y="3130700"/>
              <a:ext cx="43350" cy="44100"/>
            </a:xfrm>
            <a:custGeom>
              <a:avLst/>
              <a:gdLst/>
              <a:ahLst/>
              <a:cxnLst/>
              <a:rect l="l" t="t" r="r" b="b"/>
              <a:pathLst>
                <a:path w="1734" h="176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64"/>
                    <a:pt x="882" y="1764"/>
                  </a:cubicBezTo>
                  <a:cubicBezTo>
                    <a:pt x="1368" y="1764"/>
                    <a:pt x="1733" y="1368"/>
                    <a:pt x="1733" y="882"/>
                  </a:cubicBezTo>
                  <a:cubicBezTo>
                    <a:pt x="1733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7"/>
            <p:cNvSpPr/>
            <p:nvPr/>
          </p:nvSpPr>
          <p:spPr>
            <a:xfrm>
              <a:off x="6351650" y="3215050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8" y="1733"/>
                    <a:pt x="1764" y="1368"/>
                    <a:pt x="1764" y="882"/>
                  </a:cubicBezTo>
                  <a:cubicBezTo>
                    <a:pt x="1764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7"/>
            <p:cNvSpPr/>
            <p:nvPr/>
          </p:nvSpPr>
          <p:spPr>
            <a:xfrm>
              <a:off x="6265775" y="329920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586"/>
                    <a:pt x="1" y="113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33"/>
                    <a:pt x="1916" y="58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7"/>
            <p:cNvSpPr/>
            <p:nvPr/>
          </p:nvSpPr>
          <p:spPr>
            <a:xfrm>
              <a:off x="6183725" y="3383000"/>
              <a:ext cx="44100" cy="44075"/>
            </a:xfrm>
            <a:custGeom>
              <a:avLst/>
              <a:gdLst/>
              <a:ahLst/>
              <a:cxnLst/>
              <a:rect l="l" t="t" r="r" b="b"/>
              <a:pathLst>
                <a:path w="1764" h="1763" extrusionOk="0">
                  <a:moveTo>
                    <a:pt x="882" y="0"/>
                  </a:moveTo>
                  <a:cubicBezTo>
                    <a:pt x="395" y="0"/>
                    <a:pt x="0" y="395"/>
                    <a:pt x="0" y="881"/>
                  </a:cubicBezTo>
                  <a:cubicBezTo>
                    <a:pt x="0" y="1368"/>
                    <a:pt x="395" y="1763"/>
                    <a:pt x="882" y="1763"/>
                  </a:cubicBezTo>
                  <a:cubicBezTo>
                    <a:pt x="1368" y="1763"/>
                    <a:pt x="1763" y="1368"/>
                    <a:pt x="1763" y="881"/>
                  </a:cubicBezTo>
                  <a:cubicBezTo>
                    <a:pt x="1763" y="395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7"/>
            <p:cNvSpPr/>
            <p:nvPr/>
          </p:nvSpPr>
          <p:spPr>
            <a:xfrm>
              <a:off x="6099375" y="3467325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5" y="1"/>
                    <a:pt x="0" y="366"/>
                    <a:pt x="0" y="85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68" y="1733"/>
                    <a:pt x="1763" y="1338"/>
                    <a:pt x="1763" y="852"/>
                  </a:cubicBezTo>
                  <a:cubicBezTo>
                    <a:pt x="1763" y="36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" name="Google Shape;303;p7"/>
            <p:cNvSpPr/>
            <p:nvPr/>
          </p:nvSpPr>
          <p:spPr>
            <a:xfrm>
              <a:off x="6013500" y="3550925"/>
              <a:ext cx="47900" cy="44100"/>
            </a:xfrm>
            <a:custGeom>
              <a:avLst/>
              <a:gdLst/>
              <a:ahLst/>
              <a:cxnLst/>
              <a:rect l="l" t="t" r="r" b="b"/>
              <a:pathLst>
                <a:path w="1916" h="1764" extrusionOk="0">
                  <a:moveTo>
                    <a:pt x="958" y="0"/>
                  </a:moveTo>
                  <a:cubicBezTo>
                    <a:pt x="730" y="0"/>
                    <a:pt x="502" y="92"/>
                    <a:pt x="335" y="274"/>
                  </a:cubicBezTo>
                  <a:cubicBezTo>
                    <a:pt x="1" y="608"/>
                    <a:pt x="1" y="1155"/>
                    <a:pt x="335" y="1490"/>
                  </a:cubicBezTo>
                  <a:cubicBezTo>
                    <a:pt x="517" y="1672"/>
                    <a:pt x="745" y="1763"/>
                    <a:pt x="969" y="1763"/>
                  </a:cubicBezTo>
                  <a:cubicBezTo>
                    <a:pt x="1194" y="1763"/>
                    <a:pt x="1414" y="1672"/>
                    <a:pt x="1581" y="1490"/>
                  </a:cubicBezTo>
                  <a:cubicBezTo>
                    <a:pt x="1915" y="1155"/>
                    <a:pt x="1915" y="608"/>
                    <a:pt x="1581" y="274"/>
                  </a:cubicBezTo>
                  <a:cubicBezTo>
                    <a:pt x="1414" y="92"/>
                    <a:pt x="1186" y="0"/>
                    <a:pt x="9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4" name="Google Shape;304;p7"/>
            <p:cNvSpPr/>
            <p:nvPr/>
          </p:nvSpPr>
          <p:spPr>
            <a:xfrm>
              <a:off x="5931425" y="3635275"/>
              <a:ext cx="44100" cy="43325"/>
            </a:xfrm>
            <a:custGeom>
              <a:avLst/>
              <a:gdLst/>
              <a:ahLst/>
              <a:cxnLst/>
              <a:rect l="l" t="t" r="r" b="b"/>
              <a:pathLst>
                <a:path w="1764" h="1733" extrusionOk="0">
                  <a:moveTo>
                    <a:pt x="882" y="0"/>
                  </a:moveTo>
                  <a:cubicBezTo>
                    <a:pt x="396" y="0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9" y="1733"/>
                    <a:pt x="1764" y="1368"/>
                    <a:pt x="1764" y="882"/>
                  </a:cubicBezTo>
                  <a:cubicBezTo>
                    <a:pt x="1764" y="396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5" name="Google Shape;305;p7"/>
            <p:cNvSpPr/>
            <p:nvPr/>
          </p:nvSpPr>
          <p:spPr>
            <a:xfrm>
              <a:off x="5847850" y="3719625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51" y="0"/>
                  </a:moveTo>
                  <a:cubicBezTo>
                    <a:pt x="395" y="0"/>
                    <a:pt x="0" y="365"/>
                    <a:pt x="0" y="851"/>
                  </a:cubicBezTo>
                  <a:cubicBezTo>
                    <a:pt x="0" y="1338"/>
                    <a:pt x="395" y="1733"/>
                    <a:pt x="851" y="1733"/>
                  </a:cubicBezTo>
                  <a:cubicBezTo>
                    <a:pt x="1338" y="1733"/>
                    <a:pt x="1733" y="1338"/>
                    <a:pt x="1733" y="851"/>
                  </a:cubicBezTo>
                  <a:cubicBezTo>
                    <a:pt x="1733" y="365"/>
                    <a:pt x="1338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06" name="Google Shape;306;p7"/>
          <p:cNvGrpSpPr/>
          <p:nvPr/>
        </p:nvGrpSpPr>
        <p:grpSpPr>
          <a:xfrm flipH="1">
            <a:off x="9760867" y="6179651"/>
            <a:ext cx="2233100" cy="523100"/>
            <a:chOff x="2173775" y="1420000"/>
            <a:chExt cx="1674825" cy="392325"/>
          </a:xfrm>
        </p:grpSpPr>
        <p:sp>
          <p:nvSpPr>
            <p:cNvPr id="307" name="Google Shape;307;p7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7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09" name="Google Shape;309;p7"/>
          <p:cNvGrpSpPr/>
          <p:nvPr/>
        </p:nvGrpSpPr>
        <p:grpSpPr>
          <a:xfrm rot="-5400000" flipH="1">
            <a:off x="10952133" y="26717"/>
            <a:ext cx="411367" cy="605767"/>
            <a:chOff x="5154075" y="2882225"/>
            <a:chExt cx="308525" cy="454325"/>
          </a:xfrm>
        </p:grpSpPr>
        <p:sp>
          <p:nvSpPr>
            <p:cNvPr id="310" name="Google Shape;310;p7"/>
            <p:cNvSpPr/>
            <p:nvPr/>
          </p:nvSpPr>
          <p:spPr>
            <a:xfrm>
              <a:off x="5166975" y="2882225"/>
              <a:ext cx="282700" cy="320700"/>
            </a:xfrm>
            <a:custGeom>
              <a:avLst/>
              <a:gdLst/>
              <a:ahLst/>
              <a:cxnLst/>
              <a:rect l="l" t="t" r="r" b="b"/>
              <a:pathLst>
                <a:path w="11308" h="12828" extrusionOk="0">
                  <a:moveTo>
                    <a:pt x="5654" y="730"/>
                  </a:moveTo>
                  <a:cubicBezTo>
                    <a:pt x="8360" y="730"/>
                    <a:pt x="10578" y="2949"/>
                    <a:pt x="10578" y="5654"/>
                  </a:cubicBezTo>
                  <a:lnTo>
                    <a:pt x="10578" y="12098"/>
                  </a:lnTo>
                  <a:lnTo>
                    <a:pt x="730" y="12098"/>
                  </a:lnTo>
                  <a:lnTo>
                    <a:pt x="730" y="5654"/>
                  </a:lnTo>
                  <a:cubicBezTo>
                    <a:pt x="730" y="2949"/>
                    <a:pt x="2949" y="730"/>
                    <a:pt x="5654" y="730"/>
                  </a:cubicBezTo>
                  <a:close/>
                  <a:moveTo>
                    <a:pt x="5654" y="0"/>
                  </a:moveTo>
                  <a:cubicBezTo>
                    <a:pt x="2524" y="0"/>
                    <a:pt x="1" y="2553"/>
                    <a:pt x="1" y="5654"/>
                  </a:cubicBezTo>
                  <a:lnTo>
                    <a:pt x="1" y="12462"/>
                  </a:lnTo>
                  <a:cubicBezTo>
                    <a:pt x="1" y="12675"/>
                    <a:pt x="153" y="12827"/>
                    <a:pt x="365" y="12827"/>
                  </a:cubicBezTo>
                  <a:lnTo>
                    <a:pt x="10943" y="12827"/>
                  </a:lnTo>
                  <a:cubicBezTo>
                    <a:pt x="11126" y="12827"/>
                    <a:pt x="11308" y="12675"/>
                    <a:pt x="11308" y="12462"/>
                  </a:cubicBezTo>
                  <a:lnTo>
                    <a:pt x="11308" y="5654"/>
                  </a:lnTo>
                  <a:cubicBezTo>
                    <a:pt x="11308" y="2553"/>
                    <a:pt x="8755" y="0"/>
                    <a:pt x="5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1" name="Google Shape;311;p7"/>
            <p:cNvSpPr/>
            <p:nvPr/>
          </p:nvSpPr>
          <p:spPr>
            <a:xfrm>
              <a:off x="5154075" y="3051000"/>
              <a:ext cx="308525" cy="285550"/>
            </a:xfrm>
            <a:custGeom>
              <a:avLst/>
              <a:gdLst/>
              <a:ahLst/>
              <a:cxnLst/>
              <a:rect l="l" t="t" r="r" b="b"/>
              <a:pathLst>
                <a:path w="12341" h="11422" extrusionOk="0">
                  <a:moveTo>
                    <a:pt x="6144" y="0"/>
                  </a:moveTo>
                  <a:cubicBezTo>
                    <a:pt x="3427" y="0"/>
                    <a:pt x="1005" y="1943"/>
                    <a:pt x="517" y="4708"/>
                  </a:cubicBezTo>
                  <a:cubicBezTo>
                    <a:pt x="0" y="7839"/>
                    <a:pt x="2067" y="10788"/>
                    <a:pt x="5167" y="11335"/>
                  </a:cubicBezTo>
                  <a:cubicBezTo>
                    <a:pt x="5499" y="11393"/>
                    <a:pt x="5829" y="11421"/>
                    <a:pt x="6156" y="11421"/>
                  </a:cubicBezTo>
                  <a:cubicBezTo>
                    <a:pt x="8877" y="11421"/>
                    <a:pt x="11305" y="9453"/>
                    <a:pt x="11794" y="6684"/>
                  </a:cubicBezTo>
                  <a:cubicBezTo>
                    <a:pt x="12341" y="3584"/>
                    <a:pt x="10243" y="605"/>
                    <a:pt x="7143" y="88"/>
                  </a:cubicBezTo>
                  <a:cubicBezTo>
                    <a:pt x="6808" y="29"/>
                    <a:pt x="6474" y="0"/>
                    <a:pt x="61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12" name="Google Shape;312;p7"/>
          <p:cNvGrpSpPr/>
          <p:nvPr/>
        </p:nvGrpSpPr>
        <p:grpSpPr>
          <a:xfrm flipH="1">
            <a:off x="139400" y="5986867"/>
            <a:ext cx="599833" cy="579800"/>
            <a:chOff x="3240650" y="4150300"/>
            <a:chExt cx="449875" cy="434850"/>
          </a:xfrm>
        </p:grpSpPr>
        <p:sp>
          <p:nvSpPr>
            <p:cNvPr id="313" name="Google Shape;313;p7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4" name="Google Shape;314;p7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5" name="Google Shape;315;p7"/>
          <p:cNvSpPr/>
          <p:nvPr/>
        </p:nvSpPr>
        <p:spPr>
          <a:xfrm rot="10800000" flipH="1">
            <a:off x="2719600" y="4"/>
            <a:ext cx="1828413" cy="247663"/>
          </a:xfrm>
          <a:custGeom>
            <a:avLst/>
            <a:gdLst/>
            <a:ahLst/>
            <a:cxnLst/>
            <a:rect l="l" t="t" r="r" b="b"/>
            <a:pathLst>
              <a:path w="26932" h="3648" extrusionOk="0">
                <a:moveTo>
                  <a:pt x="10457" y="0"/>
                </a:moveTo>
                <a:lnTo>
                  <a:pt x="6900" y="3587"/>
                </a:lnTo>
                <a:lnTo>
                  <a:pt x="3435" y="122"/>
                </a:lnTo>
                <a:lnTo>
                  <a:pt x="1" y="3587"/>
                </a:lnTo>
                <a:lnTo>
                  <a:pt x="26931" y="3648"/>
                </a:lnTo>
                <a:lnTo>
                  <a:pt x="23557" y="244"/>
                </a:lnTo>
                <a:lnTo>
                  <a:pt x="20396" y="3405"/>
                </a:lnTo>
                <a:lnTo>
                  <a:pt x="17174" y="183"/>
                </a:lnTo>
                <a:lnTo>
                  <a:pt x="13922" y="3465"/>
                </a:lnTo>
                <a:lnTo>
                  <a:pt x="1045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00EDF-A05D-4D11-B793-4CEBAED8796B}" type="slidenum">
              <a:rPr lang="vi-VN" smtClean="0"/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>
            <a:fillRect/>
          </a:stretch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9A0EC-FB5A-4645-BDA8-B69FA18BFD46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8500EDF-A05D-4D11-B793-4CEBAED8796B}" type="slidenum">
              <a:rPr lang="vi-VN" smtClean="0"/>
            </a:fld>
            <a:endParaRPr lang="vi-VN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microsoft.com/office/2007/relationships/media" Target="../media/media1.mp3"/><Relationship Id="rId7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microsoft.com/office/2007/relationships/media" Target="file:///E:\nhac\Bui%20Phan%20-%20Luong%20Bich%20Huu.mp3" TargetMode="External"/><Relationship Id="rId1" Type="http://schemas.openxmlformats.org/officeDocument/2006/relationships/audio" Target="file:///E:\nhac\Bui%20Phan%20-%20Luong%20Bich%20Huu.mp3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microsoft.com/office/2007/relationships/media" Target="file:///E:\nhac\Bui%20Phan%20-%20Luong%20Bich%20Huu.mp3" TargetMode="External"/><Relationship Id="rId1" Type="http://schemas.openxmlformats.org/officeDocument/2006/relationships/audio" Target="file:///E:\nhac\Bui%20Phan%20-%20Luong%20Bich%20Huu.mp3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microsoft.com/office/2007/relationships/media" Target="file:///E:\nhac\Bui%20Phan%20-%20Luong%20Bich%20Huu.mp3" TargetMode="External"/><Relationship Id="rId1" Type="http://schemas.openxmlformats.org/officeDocument/2006/relationships/audio" Target="file:///E:\nhac\Bui%20Phan%20-%20Luong%20Bich%20Huu.mp3" TargetMode="Externa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microsoft.com/office/2007/relationships/media" Target="file:///E:\nhac\Bui%20Phan%20-%20Luong%20Bich%20Huu.mp3" TargetMode="External"/><Relationship Id="rId1" Type="http://schemas.openxmlformats.org/officeDocument/2006/relationships/audio" Target="file:///E:\nhac\Bui%20Phan%20-%20Luong%20Bich%20Huu.mp3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GIF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36.GIF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audio" Target="../media/audio4.wav"/><Relationship Id="rId3" Type="http://schemas.openxmlformats.org/officeDocument/2006/relationships/audio" Target="../media/audio2.wav"/><Relationship Id="rId2" Type="http://schemas.openxmlformats.org/officeDocument/2006/relationships/image" Target="../media/image36.GIF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36.GIF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36.GIF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microsoft.com/office/2007/relationships/hdphoto" Target="../media/image15.wdp"/><Relationship Id="rId7" Type="http://schemas.openxmlformats.org/officeDocument/2006/relationships/image" Target="../media/image14.png"/><Relationship Id="rId6" Type="http://schemas.microsoft.com/office/2007/relationships/hdphoto" Target="../media/image13.wdp"/><Relationship Id="rId5" Type="http://schemas.openxmlformats.org/officeDocument/2006/relationships/image" Target="../media/image12.png"/><Relationship Id="rId4" Type="http://schemas.openxmlformats.org/officeDocument/2006/relationships/image" Target="../media/image11.GIF"/><Relationship Id="rId3" Type="http://schemas.openxmlformats.org/officeDocument/2006/relationships/image" Target="../media/image8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7" Type="http://schemas.openxmlformats.org/officeDocument/2006/relationships/image" Target="../media/image8.png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microsoft.com/office/2007/relationships/hdphoto" Target="../media/image27.wdp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microsoft.com/office/2007/relationships/hdphoto" Target="../media/image24.wdp"/><Relationship Id="rId4" Type="http://schemas.openxmlformats.org/officeDocument/2006/relationships/image" Target="../media/image23.png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9" Type="http://schemas.openxmlformats.org/officeDocument/2006/relationships/slideLayout" Target="../slideLayouts/slideLayout14.xml"/><Relationship Id="rId18" Type="http://schemas.openxmlformats.org/officeDocument/2006/relationships/image" Target="../media/image30.png"/><Relationship Id="rId17" Type="http://schemas.microsoft.com/office/2007/relationships/media" Target="../media/media4.mp3"/><Relationship Id="rId16" Type="http://schemas.openxmlformats.org/officeDocument/2006/relationships/audio" Target="../media/media4.mp3"/><Relationship Id="rId15" Type="http://schemas.microsoft.com/office/2007/relationships/media" Target="../media/audio1.wav"/><Relationship Id="rId14" Type="http://schemas.openxmlformats.org/officeDocument/2006/relationships/audio" Target="../media/audio1.wav"/><Relationship Id="rId13" Type="http://schemas.openxmlformats.org/officeDocument/2006/relationships/image" Target="../media/image8.png"/><Relationship Id="rId12" Type="http://schemas.microsoft.com/office/2007/relationships/media" Target="../media/media3.wma"/><Relationship Id="rId11" Type="http://schemas.openxmlformats.org/officeDocument/2006/relationships/audio" Target="../media/media3.wma"/><Relationship Id="rId10" Type="http://schemas.microsoft.com/office/2007/relationships/hdphoto" Target="../media/image29.wdp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microsoft.com/office/2007/relationships/hdphoto" Target="../media/image27.wdp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microsoft.com/office/2007/relationships/hdphoto" Target="../media/image24.wdp"/><Relationship Id="rId4" Type="http://schemas.openxmlformats.org/officeDocument/2006/relationships/image" Target="../media/image23.png"/><Relationship Id="rId3" Type="http://schemas.microsoft.com/office/2007/relationships/hdphoto" Target="../media/image32.wdp"/><Relationship Id="rId20" Type="http://schemas.openxmlformats.org/officeDocument/2006/relationships/notesSlide" Target="../notesSlides/notesSlide2.xml"/><Relationship Id="rId2" Type="http://schemas.openxmlformats.org/officeDocument/2006/relationships/image" Target="../media/image31.png"/><Relationship Id="rId19" Type="http://schemas.openxmlformats.org/officeDocument/2006/relationships/slideLayout" Target="../slideLayouts/slideLayout14.xml"/><Relationship Id="rId18" Type="http://schemas.openxmlformats.org/officeDocument/2006/relationships/image" Target="../media/image30.png"/><Relationship Id="rId17" Type="http://schemas.microsoft.com/office/2007/relationships/media" Target="../media/media4.mp3"/><Relationship Id="rId16" Type="http://schemas.openxmlformats.org/officeDocument/2006/relationships/audio" Target="../media/media4.mp3"/><Relationship Id="rId15" Type="http://schemas.microsoft.com/office/2007/relationships/media" Target="../media/audio1.wav"/><Relationship Id="rId14" Type="http://schemas.openxmlformats.org/officeDocument/2006/relationships/audio" Target="../media/audio1.wav"/><Relationship Id="rId13" Type="http://schemas.openxmlformats.org/officeDocument/2006/relationships/image" Target="../media/image8.png"/><Relationship Id="rId12" Type="http://schemas.microsoft.com/office/2007/relationships/media" Target="../media/media3.wma"/><Relationship Id="rId11" Type="http://schemas.openxmlformats.org/officeDocument/2006/relationships/audio" Target="../media/media3.wma"/><Relationship Id="rId10" Type="http://schemas.microsoft.com/office/2007/relationships/hdphoto" Target="../media/image29.wdp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microsoft.com/office/2007/relationships/hdphoto" Target="../media/image27.wdp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microsoft.com/office/2007/relationships/hdphoto" Target="../media/image24.wdp"/><Relationship Id="rId4" Type="http://schemas.openxmlformats.org/officeDocument/2006/relationships/image" Target="../media/image23.png"/><Relationship Id="rId3" Type="http://schemas.microsoft.com/office/2007/relationships/hdphoto" Target="../media/image32.wdp"/><Relationship Id="rId20" Type="http://schemas.openxmlformats.org/officeDocument/2006/relationships/notesSlide" Target="../notesSlides/notesSlide3.xml"/><Relationship Id="rId2" Type="http://schemas.openxmlformats.org/officeDocument/2006/relationships/image" Target="../media/image31.png"/><Relationship Id="rId19" Type="http://schemas.openxmlformats.org/officeDocument/2006/relationships/slideLayout" Target="../slideLayouts/slideLayout14.xml"/><Relationship Id="rId18" Type="http://schemas.openxmlformats.org/officeDocument/2006/relationships/image" Target="../media/image30.png"/><Relationship Id="rId17" Type="http://schemas.microsoft.com/office/2007/relationships/media" Target="../media/media4.mp3"/><Relationship Id="rId16" Type="http://schemas.openxmlformats.org/officeDocument/2006/relationships/audio" Target="../media/media4.mp3"/><Relationship Id="rId15" Type="http://schemas.microsoft.com/office/2007/relationships/media" Target="../media/audio1.wav"/><Relationship Id="rId14" Type="http://schemas.openxmlformats.org/officeDocument/2006/relationships/audio" Target="../media/audio1.wav"/><Relationship Id="rId13" Type="http://schemas.openxmlformats.org/officeDocument/2006/relationships/image" Target="../media/image8.png"/><Relationship Id="rId12" Type="http://schemas.microsoft.com/office/2007/relationships/media" Target="../media/media3.wma"/><Relationship Id="rId11" Type="http://schemas.openxmlformats.org/officeDocument/2006/relationships/audio" Target="../media/media3.wma"/><Relationship Id="rId10" Type="http://schemas.microsoft.com/office/2007/relationships/hdphoto" Target="../media/image29.wdp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图示&#10;&#10;描述已自动生成"/>
          <p:cNvPicPr>
            <a:picLocks noChangeAspect="1"/>
          </p:cNvPicPr>
          <p:nvPr/>
        </p:nvPicPr>
        <p:blipFill>
          <a:blip r:embed="rId1"/>
          <a:srcRect l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099012"/>
              <a:gd name="connsiteY0" fmla="*/ 0 h 6858000"/>
              <a:gd name="connsiteX1" fmla="*/ 12099012 w 12099012"/>
              <a:gd name="connsiteY1" fmla="*/ 0 h 6858000"/>
              <a:gd name="connsiteX2" fmla="*/ 12099012 w 12099012"/>
              <a:gd name="connsiteY2" fmla="*/ 6858000 h 6858000"/>
              <a:gd name="connsiteX3" fmla="*/ 0 w 1209901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99012" h="6858000">
                <a:moveTo>
                  <a:pt x="0" y="0"/>
                </a:moveTo>
                <a:lnTo>
                  <a:pt x="12099012" y="0"/>
                </a:lnTo>
                <a:lnTo>
                  <a:pt x="1209901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1" name="图片 20" descr="图片包含 圆圈&#10;&#10;描述已自动生成"/>
          <p:cNvPicPr>
            <a:picLocks noChangeAspect="1"/>
          </p:cNvPicPr>
          <p:nvPr/>
        </p:nvPicPr>
        <p:blipFill rotWithShape="1">
          <a:blip r:embed="rId2"/>
          <a:srcRect l="14237" r="8220"/>
          <a:stretch>
            <a:fillRect/>
          </a:stretch>
        </p:blipFill>
        <p:spPr>
          <a:xfrm>
            <a:off x="672208" y="139485"/>
            <a:ext cx="11367392" cy="6579031"/>
          </a:xfrm>
          <a:prstGeom prst="rect">
            <a:avLst/>
          </a:prstGeom>
        </p:spPr>
      </p:pic>
      <p:pic>
        <p:nvPicPr>
          <p:cNvPr id="23" name="图片 22" descr="卡通人物&#10;&#10;低可信度描述已自动生成"/>
          <p:cNvPicPr>
            <a:picLocks noChangeAspect="1"/>
          </p:cNvPicPr>
          <p:nvPr/>
        </p:nvPicPr>
        <p:blipFill rotWithShape="1">
          <a:blip r:embed="rId3"/>
          <a:srcRect l="32161" t="55019" r="23983"/>
          <a:stretch>
            <a:fillRect/>
          </a:stretch>
        </p:blipFill>
        <p:spPr>
          <a:xfrm>
            <a:off x="5036949" y="4718356"/>
            <a:ext cx="4602997" cy="2248131"/>
          </a:xfrm>
          <a:prstGeom prst="rect">
            <a:avLst/>
          </a:prstGeom>
        </p:spPr>
      </p:pic>
      <p:pic>
        <p:nvPicPr>
          <p:cNvPr id="25" name="图片 24" descr="卡通人物&#10;&#10;中度可信度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900" b="52550" l="31150" r="65550">
                        <a14:backgroundMark x1="50800" y1="52600" x2="51950" y2="41850"/>
                        <a14:backgroundMark x1="40800" y1="51550" x2="51250" y2="50500"/>
                        <a14:backgroundMark x1="53100" y1="49950" x2="57550" y2="49450"/>
                        <a14:backgroundMark x1="51950" y1="41300" x2="59850" y2="43150"/>
                        <a14:backgroundMark x1="46600" y1="40000" x2="51750" y2="48900"/>
                        <a14:backgroundMark x1="46850" y1="37650" x2="52450" y2="39750"/>
                        <a14:backgroundMark x1="48950" y1="45500" x2="50800" y2="51000"/>
                        <a14:backgroundMark x1="53350" y1="45500" x2="56850" y2="42350"/>
                        <a14:backgroundMark x1="53100" y1="51250" x2="58950" y2="48400"/>
                        <a14:backgroundMark x1="52450" y1="51550" x2="54500" y2="51550"/>
                        <a14:backgroundMark x1="38500" y1="50750" x2="39900" y2="50500"/>
                        <a14:backgroundMark x1="39650" y1="48900" x2="41950" y2="50750"/>
                        <a14:backgroundMark x1="45900" y1="48400" x2="47800" y2="42100"/>
                      </a14:backgroundRemoval>
                    </a14:imgEffect>
                  </a14:imgLayer>
                </a14:imgProps>
              </a:ext>
            </a:extLst>
          </a:blip>
          <a:srcRect l="23391" t="13496" r="33637" b="41920"/>
          <a:stretch>
            <a:fillRect/>
          </a:stretch>
        </p:blipFill>
        <p:spPr>
          <a:xfrm>
            <a:off x="628991" y="836741"/>
            <a:ext cx="2819400" cy="25922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/>
          <a:srcRect l="8803" t="29933" r="12655"/>
          <a:stretch>
            <a:fillRect/>
          </a:stretch>
        </p:blipFill>
        <p:spPr>
          <a:xfrm>
            <a:off x="925549" y="4089268"/>
            <a:ext cx="2732964" cy="2438101"/>
          </a:xfrm>
          <a:prstGeom prst="rect">
            <a:avLst/>
          </a:prstGeom>
        </p:spPr>
      </p:pic>
      <p:pic>
        <p:nvPicPr>
          <p:cNvPr id="8" name="Nhac-nen-powerpoint-vui-nhon-www_tiengdong_com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end="197287.1875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37469" y="1169096"/>
            <a:ext cx="487363" cy="487363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106930" y="1979930"/>
            <a:ext cx="7978140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spcAft>
                <a:spcPts val="1200"/>
              </a:spcAft>
            </a:pPr>
            <a:r>
              <a:rPr lang="en-US" sz="5400">
                <a:solidFill>
                  <a:srgbClr val="FF0000"/>
                </a:solidFill>
                <a:latin typeface="Dosis ExtraBold" charset="0"/>
                <a:cs typeface="Dosis ExtraBold" charset="0"/>
              </a:rPr>
              <a:t>CHÀO MỪNG QUÝ THẦY CÔ VỀ DỰ GIỜ TOÁN </a:t>
            </a:r>
            <a:endParaRPr lang="en-US" sz="5400">
              <a:solidFill>
                <a:srgbClr val="FF0000"/>
              </a:solidFill>
              <a:latin typeface="Dosis ExtraBold" charset="0"/>
              <a:cs typeface="Dosis ExtraBold" charset="0"/>
            </a:endParaRPr>
          </a:p>
          <a:p>
            <a:pPr algn="ctr"/>
            <a:r>
              <a:rPr lang="en-US" sz="5400">
                <a:solidFill>
                  <a:srgbClr val="FF0000"/>
                </a:solidFill>
                <a:latin typeface="Dosis ExtraBold" charset="0"/>
                <a:cs typeface="Dosis ExtraBold" charset="0"/>
              </a:rPr>
              <a:t>LỚP 5A5</a:t>
            </a:r>
            <a:endParaRPr lang="en-US" sz="5400">
              <a:solidFill>
                <a:srgbClr val="FF0000"/>
              </a:solidFill>
              <a:latin typeface="Dosis ExtraBold" charset="0"/>
              <a:cs typeface="Dosis ExtraBold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51" y="34925"/>
            <a:ext cx="12192000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7"/>
          <p:cNvSpPr>
            <a:spLocks noChangeArrowheads="1"/>
          </p:cNvSpPr>
          <p:nvPr/>
        </p:nvSpPr>
        <p:spPr bwMode="auto">
          <a:xfrm>
            <a:off x="57151" y="846455"/>
            <a:ext cx="12192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/>
          <a:lstStyle/>
          <a:p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  <a:endParaRPr lang="en-US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1809752" y="3084513"/>
            <a:ext cx="9391649" cy="803275"/>
            <a:chOff x="1176471" y="2260676"/>
            <a:chExt cx="7043871" cy="802657"/>
          </a:xfrm>
        </p:grpSpPr>
        <p:sp>
          <p:nvSpPr>
            <p:cNvPr id="5" name="Oval 97"/>
            <p:cNvSpPr>
              <a:spLocks noChangeArrowheads="1"/>
            </p:cNvSpPr>
            <p:nvPr/>
          </p:nvSpPr>
          <p:spPr bwMode="gray">
            <a:xfrm rot="1758052">
              <a:off x="1176471" y="2303505"/>
              <a:ext cx="801702" cy="75982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32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" name="Group 2"/>
            <p:cNvGrpSpPr/>
            <p:nvPr/>
          </p:nvGrpSpPr>
          <p:grpSpPr bwMode="auto">
            <a:xfrm>
              <a:off x="1444243" y="2260676"/>
              <a:ext cx="6776099" cy="791209"/>
              <a:chOff x="97363" y="2282285"/>
              <a:chExt cx="6776099" cy="791209"/>
            </a:xfrm>
          </p:grpSpPr>
          <p:sp>
            <p:nvSpPr>
              <p:cNvPr id="17419" name="Text Box 100"/>
              <p:cNvSpPr txBox="1">
                <a:spLocks noChangeArrowheads="1"/>
              </p:cNvSpPr>
              <p:nvPr/>
            </p:nvSpPr>
            <p:spPr bwMode="gray">
              <a:xfrm>
                <a:off x="719669" y="2282285"/>
                <a:ext cx="6153793" cy="7912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just" eaLnBrk="1" hangingPunct="1"/>
                <a:r>
                  <a:rPr lang="en-US" sz="4400" b="1">
                    <a:solidFill>
                      <a:srgbClr val="3333FF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Biết trừ hai số thập phân</a:t>
                </a:r>
                <a:endParaRPr lang="en-US" sz="4400" b="1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20" name="Text Box 101"/>
              <p:cNvSpPr txBox="1">
                <a:spLocks noChangeArrowheads="1"/>
              </p:cNvSpPr>
              <p:nvPr/>
            </p:nvSpPr>
            <p:spPr bwMode="gray">
              <a:xfrm>
                <a:off x="97363" y="2442964"/>
                <a:ext cx="854553" cy="5843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sz="32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32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Group 4"/>
          <p:cNvGrpSpPr/>
          <p:nvPr/>
        </p:nvGrpSpPr>
        <p:grpSpPr bwMode="auto">
          <a:xfrm>
            <a:off x="1809751" y="4188460"/>
            <a:ext cx="9232900" cy="895350"/>
            <a:chOff x="1107578" y="3482497"/>
            <a:chExt cx="6924742" cy="896034"/>
          </a:xfrm>
        </p:grpSpPr>
        <p:sp>
          <p:nvSpPr>
            <p:cNvPr id="12" name="Oval 97"/>
            <p:cNvSpPr>
              <a:spLocks noChangeArrowheads="1"/>
            </p:cNvSpPr>
            <p:nvPr/>
          </p:nvSpPr>
          <p:spPr bwMode="gray">
            <a:xfrm rot="1758052">
              <a:off x="1107578" y="3617538"/>
              <a:ext cx="801695" cy="760993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44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15" name="Text Box 101"/>
            <p:cNvSpPr txBox="1">
              <a:spLocks noChangeArrowheads="1"/>
            </p:cNvSpPr>
            <p:nvPr/>
          </p:nvSpPr>
          <p:spPr bwMode="gray">
            <a:xfrm>
              <a:off x="1375047" y="3736125"/>
              <a:ext cx="814567" cy="585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32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16" name="Text Box 100"/>
            <p:cNvSpPr txBox="1">
              <a:spLocks noChangeArrowheads="1"/>
            </p:cNvSpPr>
            <p:nvPr/>
          </p:nvSpPr>
          <p:spPr bwMode="gray">
            <a:xfrm>
              <a:off x="1878527" y="3482497"/>
              <a:ext cx="6153793" cy="7689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4400" b="1" dirty="0" err="1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Vận</a:t>
              </a:r>
              <a:r>
                <a:rPr lang="en-US" sz="44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dụng</a:t>
              </a:r>
              <a:r>
                <a:rPr lang="en-US" sz="44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được</a:t>
              </a:r>
              <a:r>
                <a:rPr lang="en-US" sz="44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vào</a:t>
              </a:r>
              <a:r>
                <a:rPr lang="en-US" sz="44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giải</a:t>
              </a:r>
              <a:r>
                <a:rPr lang="en-US" sz="4400" b="1" dirty="0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3333FF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toán</a:t>
              </a:r>
              <a:endParaRPr lang="en-US" sz="4400" b="1" dirty="0">
                <a:solidFill>
                  <a:srgbClr val="3333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Bui Phan - Luong Bich Huu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53113" y="3757613"/>
            <a:ext cx="487362" cy="487362"/>
          </a:xfrm>
        </p:spPr>
      </p:pic>
      <p:pic>
        <p:nvPicPr>
          <p:cNvPr id="11268" name="Picture 2" descr="C:\Users\SONY\Desktop\Bìa Giáo án ĐT\hinh-nen-powerpoint-thien-nhien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0800" y="-14288"/>
            <a:ext cx="122428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3"/>
          <p:cNvSpPr txBox="1">
            <a:spLocks noChangeArrowheads="1"/>
          </p:cNvSpPr>
          <p:nvPr/>
        </p:nvSpPr>
        <p:spPr bwMode="auto">
          <a:xfrm>
            <a:off x="3251200" y="2743200"/>
            <a:ext cx="8703733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</a:t>
            </a:r>
            <a:endParaRPr lang="en-U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897231"/>
            <a:ext cx="8229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4,29 m =         cm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881544" y="1897230"/>
            <a:ext cx="1422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429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47858" y="2602486"/>
            <a:ext cx="4876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1,84 m =         cm     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23990" y="2591778"/>
            <a:ext cx="1320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184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534400" y="1398529"/>
            <a:ext cx="24384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429</a:t>
            </a:r>
            <a:br>
              <a:rPr lang="en-US" altLang="en-US" sz="1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</a:t>
            </a:r>
            <a:endParaRPr lang="en-US" altLang="en-US" sz="32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940800" y="2512954"/>
            <a:ext cx="15240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823233" y="1646180"/>
            <a:ext cx="609600" cy="366713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</a:t>
            </a:r>
            <a:endParaRPr lang="en-US" altLang="en-US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9089959" y="2456583"/>
            <a:ext cx="89062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5  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721600" y="2922529"/>
            <a:ext cx="4368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245 cm =           m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9431515" y="2922529"/>
            <a:ext cx="2032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2,45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055778" y="3719545"/>
            <a:ext cx="5239967" cy="5794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en-US" alt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4,29 – 1,84 = 2,45 (m)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9" name="TextBox 48"/>
          <p:cNvSpPr txBox="1">
            <a:spLocks noChangeArrowheads="1"/>
          </p:cNvSpPr>
          <p:nvPr/>
        </p:nvSpPr>
        <p:spPr bwMode="auto">
          <a:xfrm>
            <a:off x="885083" y="850222"/>
            <a:ext cx="3920381" cy="6413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en-US" altLang="en-US" sz="36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4,29 - 1,84 =  ?(m)</a:t>
            </a:r>
            <a:endParaRPr lang="en-US" altLang="en-US" sz="36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74" name="TextBox 22"/>
          <p:cNvSpPr txBox="1">
            <a:spLocks noChangeArrowheads="1"/>
          </p:cNvSpPr>
          <p:nvPr/>
        </p:nvSpPr>
        <p:spPr bwMode="auto">
          <a:xfrm>
            <a:off x="6807200" y="1779529"/>
            <a:ext cx="121920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endParaRPr lang="en-US" altLang="en-US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9273705" y="2456583"/>
            <a:ext cx="711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9066180" y="2465329"/>
            <a:ext cx="1320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9754058" y="2428039"/>
            <a:ext cx="1625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(cm)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7080251" y="1522355"/>
            <a:ext cx="19304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 tính:</a:t>
            </a:r>
            <a:endParaRPr lang="en-US" altLang="en-US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1" grpId="0"/>
      <p:bldP spid="12" grpId="0"/>
      <p:bldP spid="24" grpId="0"/>
      <p:bldP spid="27" grpId="0"/>
      <p:bldP spid="28" grpId="0"/>
      <p:bldP spid="30" grpId="0"/>
      <p:bldP spid="32" grpId="0" animBg="1"/>
      <p:bldP spid="10259" grpId="0" animBg="1"/>
      <p:bldP spid="25" grpId="0"/>
      <p:bldP spid="26" grpId="0"/>
      <p:bldP spid="31" grpId="0"/>
      <p:bldP spid="102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6"/>
          <p:cNvSpPr>
            <a:spLocks noChangeArrowheads="1"/>
          </p:cNvSpPr>
          <p:nvPr/>
        </p:nvSpPr>
        <p:spPr bwMode="auto">
          <a:xfrm>
            <a:off x="1016000" y="1347285"/>
            <a:ext cx="10363200" cy="2362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en-US" altLang="en-US" sz="440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0144" y="678679"/>
            <a:ext cx="7416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3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3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  45,8 – 19,26 =  ? 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67561" y="1818537"/>
            <a:ext cx="6502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3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84800" y="2770785"/>
            <a:ext cx="17272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45,8</a:t>
            </a:r>
            <a:br>
              <a:rPr lang="en-US" alt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19,26</a:t>
            </a:r>
            <a:endParaRPr lang="en-US" altLang="en-US" sz="32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978400" y="2923185"/>
            <a:ext cx="711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6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en-US" altLang="en-US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080000" y="3835999"/>
            <a:ext cx="1930400" cy="15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036765" y="3867749"/>
            <a:ext cx="1930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26,54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168150" y="2772374"/>
            <a:ext cx="711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61481" y="4813402"/>
            <a:ext cx="11167353" cy="1938992"/>
          </a:xfrm>
          <a:prstGeom prst="rect">
            <a:avLst/>
          </a:prstGeom>
          <a:solidFill>
            <a:srgbClr val="1D0DE9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en-US" altLang="en-US" sz="30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3000" i="1" u="sng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 ý:</a:t>
            </a:r>
            <a:r>
              <a:rPr lang="en-US" altLang="en-US" sz="30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 số chữ số ở phần thập phân của số bị trừ ít hơn  số chữ số ở phần thập phân của số trừ, thì ta có thể viết thêm một số thích hợp chữ số 0 vào bên phải phần thập phân của số bị trừ, rồi trừ như trừ các số tự nhiên.</a:t>
            </a:r>
            <a:endParaRPr lang="en-US" altLang="en-US" sz="3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3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918723" y="2884230"/>
            <a:ext cx="10363200" cy="2362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61056" y="1995771"/>
            <a:ext cx="9753600" cy="26776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b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4926" y="4852291"/>
            <a:ext cx="9857136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28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altLang="en-US" sz="28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0110" y="1441429"/>
            <a:ext cx="97536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9070" y="428017"/>
            <a:ext cx="2373549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 NHỚ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Bui Phan - Luong Bich Huu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53113" y="3757613"/>
            <a:ext cx="487362" cy="487362"/>
          </a:xfrm>
        </p:spPr>
      </p:pic>
      <p:pic>
        <p:nvPicPr>
          <p:cNvPr id="11268" name="Picture 2" descr="C:\Users\SONY\Desktop\Bìa Giáo án ĐT\hinh-nen-powerpoint-thien-nhien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0800" y="-14288"/>
            <a:ext cx="122428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3"/>
          <p:cNvSpPr txBox="1">
            <a:spLocks noChangeArrowheads="1"/>
          </p:cNvSpPr>
          <p:nvPr/>
        </p:nvSpPr>
        <p:spPr bwMode="auto">
          <a:xfrm>
            <a:off x="3251200" y="2743200"/>
            <a:ext cx="8703733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</a:t>
            </a:r>
            <a:endParaRPr lang="en-U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TextBox 9"/>
          <p:cNvSpPr txBox="1">
            <a:spLocks noChangeArrowheads="1"/>
          </p:cNvSpPr>
          <p:nvPr/>
        </p:nvSpPr>
        <p:spPr bwMode="auto">
          <a:xfrm>
            <a:off x="4296978" y="1881051"/>
            <a:ext cx="31496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6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      46,8</a:t>
            </a:r>
            <a:br>
              <a:rPr lang="en-US" altLang="en-US" sz="36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6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9,34 </a:t>
            </a:r>
            <a:endParaRPr lang="en-US" altLang="en-US" sz="36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3" name="TextBox 10"/>
          <p:cNvSpPr txBox="1">
            <a:spLocks noChangeArrowheads="1"/>
          </p:cNvSpPr>
          <p:nvPr/>
        </p:nvSpPr>
        <p:spPr bwMode="auto">
          <a:xfrm>
            <a:off x="5044933" y="2003289"/>
            <a:ext cx="609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en-US" altLang="en-US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75" name="TextBox 14"/>
          <p:cNvSpPr txBox="1">
            <a:spLocks noChangeArrowheads="1"/>
          </p:cNvSpPr>
          <p:nvPr/>
        </p:nvSpPr>
        <p:spPr bwMode="auto">
          <a:xfrm>
            <a:off x="1442720" y="904739"/>
            <a:ext cx="25400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1. </a:t>
            </a:r>
            <a:r>
              <a:rPr lang="en-US" alt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Tính:</a:t>
            </a:r>
            <a:endParaRPr lang="en-US" altLang="en-US" sz="2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340945" y="1426907"/>
            <a:ext cx="2163728" cy="1753235"/>
            <a:chOff x="843105" y="805696"/>
            <a:chExt cx="2163728" cy="1753235"/>
          </a:xfrm>
        </p:grpSpPr>
        <p:sp>
          <p:nvSpPr>
            <p:cNvPr id="23556" name="TextBox 5"/>
            <p:cNvSpPr txBox="1">
              <a:spLocks noChangeArrowheads="1"/>
            </p:cNvSpPr>
            <p:nvPr/>
          </p:nvSpPr>
          <p:spPr bwMode="auto">
            <a:xfrm>
              <a:off x="1477741" y="1536667"/>
              <a:ext cx="609600" cy="645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36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69" name="TextBox 4"/>
            <p:cNvSpPr txBox="1">
              <a:spLocks noChangeArrowheads="1"/>
            </p:cNvSpPr>
            <p:nvPr/>
          </p:nvSpPr>
          <p:spPr bwMode="auto">
            <a:xfrm>
              <a:off x="843105" y="805696"/>
              <a:ext cx="2163728" cy="1753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br>
                <a:rPr lang="en-US" altLang="en-US" sz="36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en-US" sz="36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a)      68,4              </a:t>
              </a:r>
              <a:br>
                <a:rPr lang="en-US" altLang="en-US" sz="36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en-US" sz="36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25,7</a:t>
              </a:r>
              <a:endPara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0" name="Straight Connector 39"/>
          <p:cNvCxnSpPr/>
          <p:nvPr/>
        </p:nvCxnSpPr>
        <p:spPr>
          <a:xfrm>
            <a:off x="2458112" y="3245936"/>
            <a:ext cx="875489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603733" y="3157179"/>
            <a:ext cx="9835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7466576" y="1799991"/>
            <a:ext cx="31496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      50,81</a:t>
            </a:r>
            <a:b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19,256 </a:t>
            </a:r>
            <a:endParaRPr lang="en-US" altLang="en-US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10"/>
          <p:cNvSpPr txBox="1">
            <a:spLocks noChangeArrowheads="1"/>
          </p:cNvSpPr>
          <p:nvPr/>
        </p:nvSpPr>
        <p:spPr bwMode="auto">
          <a:xfrm>
            <a:off x="8214531" y="1922229"/>
            <a:ext cx="609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en-US" altLang="en-US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8824030" y="3079611"/>
            <a:ext cx="109802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1273" grpId="0"/>
      <p:bldP spid="45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9"/>
          <p:cNvSpPr>
            <a:spLocks noChangeArrowheads="1"/>
          </p:cNvSpPr>
          <p:nvPr/>
        </p:nvSpPr>
        <p:spPr bwMode="auto">
          <a:xfrm>
            <a:off x="3352800" y="3999406"/>
            <a:ext cx="5080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Rectangle 20"/>
          <p:cNvSpPr>
            <a:spLocks noChangeArrowheads="1"/>
          </p:cNvSpPr>
          <p:nvPr/>
        </p:nvSpPr>
        <p:spPr bwMode="auto">
          <a:xfrm>
            <a:off x="4368800" y="4913806"/>
            <a:ext cx="7112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0" name="Rectangle 22"/>
          <p:cNvSpPr>
            <a:spLocks noChangeArrowheads="1"/>
          </p:cNvSpPr>
          <p:nvPr/>
        </p:nvSpPr>
        <p:spPr bwMode="auto">
          <a:xfrm>
            <a:off x="4064000" y="4913806"/>
            <a:ext cx="6096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2" name="Rectangle 28"/>
          <p:cNvSpPr>
            <a:spLocks noChangeArrowheads="1"/>
          </p:cNvSpPr>
          <p:nvPr/>
        </p:nvSpPr>
        <p:spPr bwMode="auto">
          <a:xfrm>
            <a:off x="6299200" y="4151806"/>
            <a:ext cx="6096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8000" y="935990"/>
            <a:ext cx="53130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</a:t>
            </a:r>
            <a:r>
              <a:rPr lang="en-US" altLang="en-US" sz="3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8000" y="1898461"/>
            <a:ext cx="35560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72,1 – 30,4 </a:t>
            </a:r>
            <a:endParaRPr lang="en-US" altLang="en-US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70400" y="1898461"/>
            <a:ext cx="35560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6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5,12 – 0,68</a:t>
            </a:r>
            <a:endParaRPr lang="en-US" altLang="en-US" sz="36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331200" y="1898461"/>
            <a:ext cx="29464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6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69 – 7,85</a:t>
            </a:r>
            <a:endParaRPr lang="en-US" altLang="en-US" sz="36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9"/>
          <p:cNvSpPr>
            <a:spLocks noChangeArrowheads="1"/>
          </p:cNvSpPr>
          <p:nvPr/>
        </p:nvSpPr>
        <p:spPr bwMode="auto">
          <a:xfrm>
            <a:off x="3352800" y="3999406"/>
            <a:ext cx="5080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Rectangle 20"/>
          <p:cNvSpPr>
            <a:spLocks noChangeArrowheads="1"/>
          </p:cNvSpPr>
          <p:nvPr/>
        </p:nvSpPr>
        <p:spPr bwMode="auto">
          <a:xfrm>
            <a:off x="4368800" y="4913806"/>
            <a:ext cx="7112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0" name="Rectangle 22"/>
          <p:cNvSpPr>
            <a:spLocks noChangeArrowheads="1"/>
          </p:cNvSpPr>
          <p:nvPr/>
        </p:nvSpPr>
        <p:spPr bwMode="auto">
          <a:xfrm>
            <a:off x="4064000" y="4913806"/>
            <a:ext cx="6096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2" name="Rectangle 28"/>
          <p:cNvSpPr>
            <a:spLocks noChangeArrowheads="1"/>
          </p:cNvSpPr>
          <p:nvPr/>
        </p:nvSpPr>
        <p:spPr bwMode="auto">
          <a:xfrm>
            <a:off x="6299200" y="4151806"/>
            <a:ext cx="6096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8000" y="935990"/>
            <a:ext cx="53130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70400" y="1898461"/>
            <a:ext cx="35560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6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35,12 – 18</a:t>
            </a:r>
            <a:endParaRPr lang="en-US" altLang="en-US" sz="36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10235" y="488950"/>
            <a:ext cx="10788650" cy="1520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3.  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thùng đựng 28,75 kg đường.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10,5 kg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kg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ki-lô-gam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88" name="Text Box 11"/>
          <p:cNvSpPr txBox="1">
            <a:spLocks noChangeArrowheads="1"/>
          </p:cNvSpPr>
          <p:nvPr/>
        </p:nvSpPr>
        <p:spPr bwMode="auto">
          <a:xfrm>
            <a:off x="1187364" y="2385689"/>
            <a:ext cx="1447602" cy="4324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rc 8"/>
          <p:cNvSpPr/>
          <p:nvPr/>
        </p:nvSpPr>
        <p:spPr>
          <a:xfrm>
            <a:off x="4208145" y="2661920"/>
            <a:ext cx="1555115" cy="632460"/>
          </a:xfrm>
          <a:prstGeom prst="arc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10" name="Arc 9"/>
          <p:cNvSpPr/>
          <p:nvPr/>
        </p:nvSpPr>
        <p:spPr>
          <a:xfrm flipH="1">
            <a:off x="3067799" y="2653163"/>
            <a:ext cx="1625495" cy="585338"/>
          </a:xfrm>
          <a:prstGeom prst="arc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/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3036286" y="2959102"/>
            <a:ext cx="7060214" cy="502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5790301" y="2753704"/>
            <a:ext cx="0" cy="42465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3047008" y="2746773"/>
            <a:ext cx="0" cy="42465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Arc 47"/>
          <p:cNvSpPr/>
          <p:nvPr/>
        </p:nvSpPr>
        <p:spPr>
          <a:xfrm flipH="1">
            <a:off x="5817870" y="2686050"/>
            <a:ext cx="1325880" cy="590550"/>
          </a:xfrm>
          <a:prstGeom prst="arc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/>
          </a:p>
        </p:txBody>
      </p:sp>
      <p:sp>
        <p:nvSpPr>
          <p:cNvPr id="49" name="Arc 48"/>
          <p:cNvSpPr/>
          <p:nvPr/>
        </p:nvSpPr>
        <p:spPr>
          <a:xfrm>
            <a:off x="6000760" y="2699546"/>
            <a:ext cx="1856583" cy="538956"/>
          </a:xfrm>
          <a:prstGeom prst="arc">
            <a:avLst>
              <a:gd name="adj1" fmla="val 16496000"/>
              <a:gd name="adj2" fmla="val 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50" name="Arc 49"/>
          <p:cNvSpPr/>
          <p:nvPr/>
        </p:nvSpPr>
        <p:spPr>
          <a:xfrm>
            <a:off x="8239126" y="2667000"/>
            <a:ext cx="1826984" cy="538956"/>
          </a:xfrm>
          <a:prstGeom prst="arc">
            <a:avLst/>
          </a:prstGeom>
          <a:ln>
            <a:solidFill>
              <a:srgbClr val="FF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51" name="Arc 50"/>
          <p:cNvSpPr/>
          <p:nvPr/>
        </p:nvSpPr>
        <p:spPr>
          <a:xfrm flipH="1">
            <a:off x="7871652" y="2686049"/>
            <a:ext cx="1462848" cy="590551"/>
          </a:xfrm>
          <a:prstGeom prst="arc">
            <a:avLst/>
          </a:prstGeom>
          <a:ln>
            <a:solidFill>
              <a:srgbClr val="FF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/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7871653" y="2746773"/>
            <a:ext cx="0" cy="42465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10107348" y="2744788"/>
            <a:ext cx="0" cy="42465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Arc 59"/>
          <p:cNvSpPr/>
          <p:nvPr/>
        </p:nvSpPr>
        <p:spPr>
          <a:xfrm flipV="1">
            <a:off x="5715000" y="2480816"/>
            <a:ext cx="4381500" cy="948186"/>
          </a:xfrm>
          <a:prstGeom prst="arc">
            <a:avLst>
              <a:gd name="adj1" fmla="val 16200006"/>
              <a:gd name="adj2" fmla="val 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61" name="Arc 60"/>
          <p:cNvSpPr/>
          <p:nvPr/>
        </p:nvSpPr>
        <p:spPr>
          <a:xfrm flipH="1" flipV="1">
            <a:off x="3053576" y="2510353"/>
            <a:ext cx="4767021" cy="855159"/>
          </a:xfrm>
          <a:prstGeom prst="arc">
            <a:avLst>
              <a:gd name="adj1" fmla="val 16200006"/>
              <a:gd name="adj2" fmla="val 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63970" tIns="31984" rIns="63970" bIns="31984"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62" name="Text Box 16"/>
          <p:cNvSpPr txBox="1">
            <a:spLocks noChangeArrowheads="1"/>
          </p:cNvSpPr>
          <p:nvPr/>
        </p:nvSpPr>
        <p:spPr bwMode="auto">
          <a:xfrm>
            <a:off x="5440094" y="3095978"/>
            <a:ext cx="2499032" cy="494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28,75 kg đường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 Box 16"/>
          <p:cNvSpPr txBox="1">
            <a:spLocks noChangeArrowheads="1"/>
          </p:cNvSpPr>
          <p:nvPr/>
        </p:nvSpPr>
        <p:spPr bwMode="auto">
          <a:xfrm>
            <a:off x="3805276" y="2423303"/>
            <a:ext cx="1223923" cy="44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10,5 kg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Text Box 16"/>
          <p:cNvSpPr txBox="1">
            <a:spLocks noChangeArrowheads="1"/>
          </p:cNvSpPr>
          <p:nvPr/>
        </p:nvSpPr>
        <p:spPr bwMode="auto">
          <a:xfrm>
            <a:off x="6312136" y="2428506"/>
            <a:ext cx="1084114" cy="44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3970" tIns="31984" rIns="63970" bIns="3198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kg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ext Box 16"/>
          <p:cNvSpPr txBox="1">
            <a:spLocks noChangeArrowheads="1"/>
          </p:cNvSpPr>
          <p:nvPr/>
        </p:nvSpPr>
        <p:spPr bwMode="auto">
          <a:xfrm>
            <a:off x="8544720" y="2412095"/>
            <a:ext cx="904875" cy="44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3970" tIns="31984" rIns="63970" bIns="3198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kg</a:t>
            </a:r>
            <a:endParaRPr lang="en-US" sz="2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9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59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59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59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59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359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859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359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859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359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59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359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859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359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859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359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859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10288" grpId="0"/>
      <p:bldP spid="9" grpId="0" bldLvl="0" animBg="1"/>
      <p:bldP spid="10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60" grpId="0" bldLvl="0" animBg="1"/>
      <p:bldP spid="61" grpId="0" bldLvl="0" animBg="1"/>
      <p:bldP spid="62" grpId="0"/>
      <p:bldP spid="63" grpId="0"/>
      <p:bldP spid="64" grpId="0"/>
      <p:bldP spid="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Bui Phan - Luong Bich Huu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53113" y="3757613"/>
            <a:ext cx="487362" cy="487362"/>
          </a:xfrm>
        </p:spPr>
      </p:pic>
      <p:pic>
        <p:nvPicPr>
          <p:cNvPr id="11268" name="Picture 2" descr="C:\Users\SONY\Desktop\Bìa Giáo án ĐT\hinh-nen-powerpoint-thien-nhien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0800" y="-14288"/>
            <a:ext cx="122428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3"/>
          <p:cNvSpPr txBox="1">
            <a:spLocks noChangeArrowheads="1"/>
          </p:cNvSpPr>
          <p:nvPr/>
        </p:nvSpPr>
        <p:spPr bwMode="auto">
          <a:xfrm>
            <a:off x="3251200" y="2743200"/>
            <a:ext cx="8703733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Bui Phan - Luong Bich Huu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53113" y="3757613"/>
            <a:ext cx="487362" cy="487362"/>
          </a:xfrm>
        </p:spPr>
      </p:pic>
      <p:pic>
        <p:nvPicPr>
          <p:cNvPr id="11268" name="Picture 2" descr="C:\Users\SONY\Desktop\Bìa Giáo án ĐT\hinh-nen-powerpoint-thien-nhien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0800" y="-14288"/>
            <a:ext cx="122428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3"/>
          <p:cNvSpPr txBox="1">
            <a:spLocks noChangeArrowheads="1"/>
          </p:cNvSpPr>
          <p:nvPr/>
        </p:nvSpPr>
        <p:spPr bwMode="auto">
          <a:xfrm>
            <a:off x="3251200" y="2743200"/>
            <a:ext cx="8703733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en-U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" y="0"/>
            <a:ext cx="12198350" cy="6854825"/>
          </a:xfrm>
          <a:prstGeom prst="rect">
            <a:avLst/>
          </a:prstGeom>
        </p:spPr>
      </p:pic>
      <p:sp>
        <p:nvSpPr>
          <p:cNvPr id="16387" name="WordArt 4"/>
          <p:cNvSpPr>
            <a:spLocks noChangeArrowheads="1" noChangeShapeType="1" noTextEdit="1"/>
          </p:cNvSpPr>
          <p:nvPr/>
        </p:nvSpPr>
        <p:spPr bwMode="auto">
          <a:xfrm>
            <a:off x="2571761" y="444500"/>
            <a:ext cx="6038453" cy="1143000"/>
          </a:xfrm>
          <a:prstGeom prst="rect">
            <a:avLst/>
          </a:prstGeom>
        </p:spPr>
        <p:txBody>
          <a:bodyPr wrap="none" lIns="63970" tIns="31984" rIns="63970" bIns="31984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CHƠI</a:t>
            </a:r>
            <a:endParaRPr lang="en-US" sz="3600" kern="10" spc="-36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WordArt 11"/>
          <p:cNvSpPr>
            <a:spLocks noChangeArrowheads="1" noChangeShapeType="1" noTextEdit="1"/>
          </p:cNvSpPr>
          <p:nvPr/>
        </p:nvSpPr>
        <p:spPr bwMode="auto">
          <a:xfrm>
            <a:off x="2143126" y="1841502"/>
            <a:ext cx="7810500" cy="2349500"/>
          </a:xfrm>
          <a:prstGeom prst="rect">
            <a:avLst/>
          </a:prstGeom>
        </p:spPr>
        <p:txBody>
          <a:bodyPr wrap="none" lIns="63970" tIns="31984" rIns="63970" bIns="31984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vi-VN" sz="3600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FF00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“Ai nhanh - Ai đúng”</a:t>
            </a:r>
            <a:endParaRPr lang="en-US" sz="3600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FFFF00"/>
                  </a:gs>
                  <a:gs pos="50000">
                    <a:srgbClr val="FF0000"/>
                  </a:gs>
                  <a:gs pos="100000">
                    <a:srgbClr val="FFFF00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6" name="Picture 13" descr="Picture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52856">
            <a:off x="6471001" y="3698423"/>
            <a:ext cx="2263494" cy="242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7B77C7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latin typeface="Arial" panose="020B0604020202020204" pitchFamily="34" charset="0"/>
              </a:rPr>
              <a:t>0</a:t>
            </a:r>
            <a:endParaRPr lang="en-US" sz="4400" b="1">
              <a:latin typeface="Arial" panose="020B0604020202020204" pitchFamily="34" charset="0"/>
            </a:endParaRPr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89B59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800000"/>
                </a:solidFill>
                <a:latin typeface="Arial" panose="020B0604020202020204" pitchFamily="34" charset="0"/>
              </a:rPr>
              <a:t>1</a:t>
            </a:r>
            <a:endParaRPr lang="en-US" sz="44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2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4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4041" name="AutoShape 9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5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4042" name="AutoShape 10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6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4043" name="AutoShape 11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7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4044" name="AutoShape 12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8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4045" name="AutoShape 13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9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4046" name="AutoShape 14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10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Group 18"/>
          <p:cNvGrpSpPr/>
          <p:nvPr/>
        </p:nvGrpSpPr>
        <p:grpSpPr bwMode="auto">
          <a:xfrm>
            <a:off x="4638478" y="4495274"/>
            <a:ext cx="2753320" cy="912813"/>
            <a:chOff x="912" y="2592"/>
            <a:chExt cx="3072" cy="960"/>
          </a:xfrm>
        </p:grpSpPr>
        <p:sp>
          <p:nvSpPr>
            <p:cNvPr id="18467" name="Oval 19"/>
            <p:cNvSpPr>
              <a:spLocks noChangeArrowheads="1"/>
            </p:cNvSpPr>
            <p:nvPr/>
          </p:nvSpPr>
          <p:spPr bwMode="auto">
            <a:xfrm>
              <a:off x="912" y="2592"/>
              <a:ext cx="3072" cy="960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8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488" y="2880"/>
              <a:ext cx="1884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i="1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  giờ</a:t>
              </a:r>
              <a:endParaRPr lang="en-US" sz="3600" b="1" i="1" kern="10">
                <a:ln w="9525">
                  <a:solidFill>
                    <a:srgbClr val="FF0000"/>
                  </a:solidFill>
                  <a:round/>
                </a:ln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447" name="Text Box 26"/>
          <p:cNvSpPr txBox="1">
            <a:spLocks noChangeArrowheads="1"/>
          </p:cNvSpPr>
          <p:nvPr/>
        </p:nvSpPr>
        <p:spPr bwMode="auto">
          <a:xfrm>
            <a:off x="2286001" y="2413005"/>
            <a:ext cx="1895090" cy="18135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pPr marL="342265" indent="-342265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12,9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265" indent="-342265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9,7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265" indent="-342265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3,2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8" name="Line 28"/>
          <p:cNvSpPr>
            <a:spLocks noChangeShapeType="1"/>
          </p:cNvSpPr>
          <p:nvPr/>
        </p:nvSpPr>
        <p:spPr bwMode="auto">
          <a:xfrm>
            <a:off x="2952762" y="3581400"/>
            <a:ext cx="74313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91379" tIns="45690" rIns="91379" bIns="45690"/>
          <a:lstStyle/>
          <a:p>
            <a:endParaRPr lang="en-US"/>
          </a:p>
        </p:txBody>
      </p:sp>
      <p:sp>
        <p:nvSpPr>
          <p:cNvPr id="18449" name="Line 29"/>
          <p:cNvSpPr>
            <a:spLocks noChangeShapeType="1"/>
          </p:cNvSpPr>
          <p:nvPr/>
        </p:nvSpPr>
        <p:spPr bwMode="auto">
          <a:xfrm>
            <a:off x="2952762" y="3111500"/>
            <a:ext cx="15279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91379" tIns="45690" rIns="91379" bIns="45690"/>
          <a:lstStyle/>
          <a:p>
            <a:endParaRPr lang="en-US"/>
          </a:p>
        </p:txBody>
      </p:sp>
      <p:sp>
        <p:nvSpPr>
          <p:cNvPr id="18450" name="Rectangle 30"/>
          <p:cNvSpPr>
            <a:spLocks noChangeArrowheads="1"/>
          </p:cNvSpPr>
          <p:nvPr/>
        </p:nvSpPr>
        <p:spPr bwMode="auto">
          <a:xfrm>
            <a:off x="3276215" y="4699012"/>
            <a:ext cx="533797" cy="685271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endParaRPr lang="en-US"/>
          </a:p>
        </p:txBody>
      </p:sp>
      <p:sp>
        <p:nvSpPr>
          <p:cNvPr id="44063" name="Text Box 31"/>
          <p:cNvSpPr txBox="1">
            <a:spLocks noChangeArrowheads="1"/>
          </p:cNvSpPr>
          <p:nvPr/>
        </p:nvSpPr>
        <p:spPr bwMode="auto">
          <a:xfrm>
            <a:off x="3317877" y="4779702"/>
            <a:ext cx="457399" cy="443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3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endParaRPr lang="en-US" sz="23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13" descr="Picture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52856">
            <a:off x="6937701" y="1501322"/>
            <a:ext cx="2263494" cy="242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"/>
          <p:cNvSpPr txBox="1"/>
          <p:nvPr/>
        </p:nvSpPr>
        <p:spPr>
          <a:xfrm>
            <a:off x="2286000" y="1056640"/>
            <a:ext cx="5608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Đúng ghi Đ, sai ghi S</a:t>
            </a:r>
            <a:endParaRPr 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4403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23" presetClass="entr" presetSubtype="16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440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bldLvl="0" animBg="1"/>
      <p:bldP spid="44038" grpId="0" bldLvl="0" animBg="1"/>
      <p:bldP spid="44039" grpId="0" bldLvl="0" animBg="1"/>
      <p:bldP spid="44040" grpId="0" bldLvl="0" animBg="1"/>
      <p:bldP spid="44041" grpId="0" bldLvl="0" animBg="1"/>
      <p:bldP spid="44042" grpId="0" bldLvl="0" animBg="1"/>
      <p:bldP spid="44043" grpId="0" bldLvl="0" animBg="1"/>
      <p:bldP spid="44044" grpId="0" bldLvl="0" animBg="1"/>
      <p:bldP spid="44045" grpId="0" bldLvl="0" animBg="1"/>
      <p:bldP spid="44046" grpId="0" bldLvl="0" animBg="1"/>
      <p:bldP spid="440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AutoShape 2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7B77C7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latin typeface="Arial" panose="020B0604020202020204" pitchFamily="34" charset="0"/>
              </a:rPr>
              <a:t>0</a:t>
            </a:r>
            <a:endParaRPr lang="en-US" sz="4400" b="1">
              <a:latin typeface="Arial" panose="020B0604020202020204" pitchFamily="34" charset="0"/>
            </a:endParaRPr>
          </a:p>
        </p:txBody>
      </p:sp>
      <p:sp>
        <p:nvSpPr>
          <p:cNvPr id="46083" name="AutoShape 3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89B59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800000"/>
                </a:solidFill>
                <a:latin typeface="Arial" panose="020B0604020202020204" pitchFamily="34" charset="0"/>
              </a:rPr>
              <a:t>1</a:t>
            </a:r>
            <a:endParaRPr lang="en-US" sz="44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2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6086" name="AutoShape 6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4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6087" name="AutoShape 7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5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6088" name="AutoShape 8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6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6089" name="AutoShape 9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7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6090" name="AutoShape 10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8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6091" name="AutoShape 11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9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6092" name="AutoShape 12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10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20495" name="Line 19"/>
          <p:cNvSpPr>
            <a:spLocks noChangeShapeType="1"/>
          </p:cNvSpPr>
          <p:nvPr/>
        </p:nvSpPr>
        <p:spPr bwMode="auto">
          <a:xfrm>
            <a:off x="3530204" y="3844396"/>
            <a:ext cx="45739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91379" tIns="45690" rIns="91379" bIns="45690"/>
          <a:lstStyle/>
          <a:p>
            <a:endParaRPr lang="en-US"/>
          </a:p>
        </p:txBody>
      </p:sp>
      <p:sp>
        <p:nvSpPr>
          <p:cNvPr id="20496" name="Line 20"/>
          <p:cNvSpPr>
            <a:spLocks noChangeShapeType="1"/>
          </p:cNvSpPr>
          <p:nvPr/>
        </p:nvSpPr>
        <p:spPr bwMode="auto">
          <a:xfrm>
            <a:off x="3323840" y="3048000"/>
            <a:ext cx="15279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lIns="91379" tIns="45690" rIns="91379" bIns="45690"/>
          <a:lstStyle/>
          <a:p>
            <a:endParaRPr lang="en-US"/>
          </a:p>
        </p:txBody>
      </p:sp>
      <p:sp>
        <p:nvSpPr>
          <p:cNvPr id="20497" name="Rectangle 21"/>
          <p:cNvSpPr>
            <a:spLocks noChangeArrowheads="1"/>
          </p:cNvSpPr>
          <p:nvPr/>
        </p:nvSpPr>
        <p:spPr bwMode="auto">
          <a:xfrm>
            <a:off x="3419090" y="4635512"/>
            <a:ext cx="533797" cy="685271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endParaRPr lang="en-US"/>
          </a:p>
        </p:txBody>
      </p:sp>
      <p:sp>
        <p:nvSpPr>
          <p:cNvPr id="46102" name="Text Box 22"/>
          <p:cNvSpPr txBox="1">
            <a:spLocks noChangeArrowheads="1"/>
          </p:cNvSpPr>
          <p:nvPr/>
        </p:nvSpPr>
        <p:spPr bwMode="auto">
          <a:xfrm>
            <a:off x="3447854" y="4710908"/>
            <a:ext cx="457398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79" tIns="45690" rIns="91379" bIns="456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0066"/>
                </a:solidFill>
              </a:rPr>
              <a:t>S</a:t>
            </a:r>
            <a:endParaRPr lang="en-US" sz="2800" b="1" dirty="0">
              <a:solidFill>
                <a:srgbClr val="FF0066"/>
              </a:solidFill>
            </a:endParaRPr>
          </a:p>
        </p:txBody>
      </p:sp>
      <p:sp>
        <p:nvSpPr>
          <p:cNvPr id="20499" name="Text Box 29"/>
          <p:cNvSpPr txBox="1">
            <a:spLocks noChangeArrowheads="1"/>
          </p:cNvSpPr>
          <p:nvPr/>
        </p:nvSpPr>
        <p:spPr bwMode="auto">
          <a:xfrm>
            <a:off x="2998819" y="2560232"/>
            <a:ext cx="1348383" cy="18135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pPr marL="342265" indent="-342265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100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265" indent="-342265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5,4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265" indent="-342265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5,6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13" descr="Picture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52856">
            <a:off x="6961516" y="1514021"/>
            <a:ext cx="2263494" cy="242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8"/>
          <p:cNvGrpSpPr/>
          <p:nvPr/>
        </p:nvGrpSpPr>
        <p:grpSpPr bwMode="auto">
          <a:xfrm>
            <a:off x="4765478" y="4622274"/>
            <a:ext cx="2753320" cy="912813"/>
            <a:chOff x="912" y="2592"/>
            <a:chExt cx="3072" cy="960"/>
          </a:xfrm>
        </p:grpSpPr>
        <p:sp>
          <p:nvSpPr>
            <p:cNvPr id="18467" name="Oval 19"/>
            <p:cNvSpPr>
              <a:spLocks noChangeArrowheads="1"/>
            </p:cNvSpPr>
            <p:nvPr/>
          </p:nvSpPr>
          <p:spPr bwMode="auto">
            <a:xfrm>
              <a:off x="912" y="2592"/>
              <a:ext cx="3072" cy="960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p>
              <a:endParaRPr lang="en-US"/>
            </a:p>
          </p:txBody>
        </p:sp>
        <p:sp>
          <p:nvSpPr>
            <p:cNvPr id="18468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488" y="2880"/>
              <a:ext cx="1884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p>
              <a:pPr algn="ctr"/>
              <a:r>
                <a:rPr lang="en-US" sz="3600" b="1" i="1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  giờ</a:t>
              </a:r>
              <a:endParaRPr lang="en-US" sz="3600" b="1" i="1" kern="10">
                <a:ln w="9525">
                  <a:solidFill>
                    <a:srgbClr val="FF0000"/>
                  </a:solidFill>
                  <a:round/>
                </a:ln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 Box 1"/>
          <p:cNvSpPr txBox="1"/>
          <p:nvPr/>
        </p:nvSpPr>
        <p:spPr>
          <a:xfrm>
            <a:off x="2849880" y="680720"/>
            <a:ext cx="5608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Đúng ghi Đ, sai ghi S</a:t>
            </a:r>
            <a:endParaRPr 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4608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3" presetClass="entr" presetSubtype="16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ldLvl="0" animBg="1"/>
      <p:bldP spid="46084" grpId="0" bldLvl="0" animBg="1"/>
      <p:bldP spid="46085" grpId="0" bldLvl="0" animBg="1"/>
      <p:bldP spid="46086" grpId="0" bldLvl="0" animBg="1"/>
      <p:bldP spid="46087" grpId="0" bldLvl="0" animBg="1"/>
      <p:bldP spid="46088" grpId="0" bldLvl="0" animBg="1"/>
      <p:bldP spid="46089" grpId="0" bldLvl="0" animBg="1"/>
      <p:bldP spid="46090" grpId="0" bldLvl="0" animBg="1"/>
      <p:bldP spid="46091" grpId="0" bldLvl="0" animBg="1"/>
      <p:bldP spid="46092" grpId="0" bldLvl="0" animBg="1"/>
      <p:bldP spid="4610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AutoShape 2"/>
          <p:cNvSpPr>
            <a:spLocks noChangeArrowheads="1"/>
          </p:cNvSpPr>
          <p:nvPr/>
        </p:nvSpPr>
        <p:spPr bwMode="auto">
          <a:xfrm>
            <a:off x="5429251" y="550069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7B77C7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latin typeface="Arial" panose="020B0604020202020204" pitchFamily="34" charset="0"/>
              </a:rPr>
              <a:t>0</a:t>
            </a:r>
            <a:endParaRPr lang="en-US" sz="4400" b="1">
              <a:latin typeface="Arial" panose="020B0604020202020204" pitchFamily="34" charset="0"/>
            </a:endParaRPr>
          </a:p>
        </p:txBody>
      </p:sp>
      <p:sp>
        <p:nvSpPr>
          <p:cNvPr id="45059" name="AutoShape 3"/>
          <p:cNvSpPr>
            <a:spLocks noChangeArrowheads="1"/>
          </p:cNvSpPr>
          <p:nvPr/>
        </p:nvSpPr>
        <p:spPr bwMode="auto">
          <a:xfrm>
            <a:off x="5453063" y="550069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89B59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800000"/>
                </a:solidFill>
                <a:latin typeface="Arial" panose="020B0604020202020204" pitchFamily="34" charset="0"/>
              </a:rPr>
              <a:t>1</a:t>
            </a:r>
            <a:endParaRPr lang="en-US" sz="44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2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5062" name="AutoShape 6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4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5063" name="AutoShape 7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5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5064" name="AutoShape 8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6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5065" name="AutoShape 9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7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5066" name="AutoShape 10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8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5067" name="AutoShape 11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9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5068" name="AutoShape 12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10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19473" name="Rectangle 22"/>
          <p:cNvSpPr>
            <a:spLocks noChangeArrowheads="1"/>
          </p:cNvSpPr>
          <p:nvPr/>
        </p:nvSpPr>
        <p:spPr bwMode="auto">
          <a:xfrm>
            <a:off x="2806065" y="3882390"/>
            <a:ext cx="1783715" cy="74993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75" name="Text Box 29"/>
          <p:cNvSpPr txBox="1">
            <a:spLocks noChangeArrowheads="1"/>
          </p:cNvSpPr>
          <p:nvPr/>
        </p:nvSpPr>
        <p:spPr bwMode="auto">
          <a:xfrm>
            <a:off x="2186940" y="2323465"/>
            <a:ext cx="4385310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79" tIns="45690" rIns="91379" bIns="45690">
            <a:spAutoFit/>
          </a:bodyPr>
          <a:lstStyle/>
          <a:p>
            <a:pPr marL="342265" indent="-342265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15,68 - 7,8 - 2,2 =</a:t>
            </a:r>
            <a:endParaRPr 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13" descr="Picture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52856">
            <a:off x="6497678" y="1514021"/>
            <a:ext cx="2263494" cy="242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8"/>
          <p:cNvGrpSpPr/>
          <p:nvPr/>
        </p:nvGrpSpPr>
        <p:grpSpPr bwMode="auto">
          <a:xfrm>
            <a:off x="4867078" y="4484479"/>
            <a:ext cx="2753320" cy="912813"/>
            <a:chOff x="912" y="2592"/>
            <a:chExt cx="3072" cy="960"/>
          </a:xfrm>
        </p:grpSpPr>
        <p:sp>
          <p:nvSpPr>
            <p:cNvPr id="18467" name="Oval 19"/>
            <p:cNvSpPr>
              <a:spLocks noChangeArrowheads="1"/>
            </p:cNvSpPr>
            <p:nvPr/>
          </p:nvSpPr>
          <p:spPr bwMode="auto">
            <a:xfrm>
              <a:off x="912" y="2592"/>
              <a:ext cx="3072" cy="960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8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488" y="2880"/>
              <a:ext cx="1884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i="1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  giờ</a:t>
              </a:r>
              <a:endParaRPr lang="en-US" sz="3600" b="1" i="1" kern="10">
                <a:ln w="9525">
                  <a:solidFill>
                    <a:srgbClr val="FF0000"/>
                  </a:solidFill>
                  <a:round/>
                </a:ln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 Box 1"/>
          <p:cNvSpPr txBox="1"/>
          <p:nvPr/>
        </p:nvSpPr>
        <p:spPr>
          <a:xfrm>
            <a:off x="2186940" y="676910"/>
            <a:ext cx="8787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Hãy tính nhanh kết quả của biểu thức sau:</a:t>
            </a:r>
            <a:endParaRPr 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3059430" y="3968750"/>
            <a:ext cx="1417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5,68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4505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23" presetClass="entr" presetSubtype="16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ldLvl="0" animBg="1"/>
      <p:bldP spid="45060" grpId="0" bldLvl="0" animBg="1"/>
      <p:bldP spid="45061" grpId="0" bldLvl="0" animBg="1"/>
      <p:bldP spid="45062" grpId="0" bldLvl="0" animBg="1"/>
      <p:bldP spid="45063" grpId="0" bldLvl="0" animBg="1"/>
      <p:bldP spid="45064" grpId="0" bldLvl="0" animBg="1"/>
      <p:bldP spid="45065" grpId="0" bldLvl="0" animBg="1"/>
      <p:bldP spid="45066" grpId="0" bldLvl="0" animBg="1"/>
      <p:bldP spid="45067" grpId="0" bldLvl="0" animBg="1"/>
      <p:bldP spid="45068" grpId="0" bldLvl="0" animBg="1"/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635" y="-635"/>
            <a:ext cx="12190730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AutoShape 2"/>
          <p:cNvSpPr>
            <a:spLocks noChangeArrowheads="1"/>
          </p:cNvSpPr>
          <p:nvPr/>
        </p:nvSpPr>
        <p:spPr bwMode="auto">
          <a:xfrm>
            <a:off x="5395516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7B77C7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latin typeface="Arial" panose="020B0604020202020204" pitchFamily="34" charset="0"/>
              </a:rPr>
              <a:t>0</a:t>
            </a:r>
            <a:endParaRPr lang="en-US" sz="4400" b="1">
              <a:latin typeface="Arial" panose="020B0604020202020204" pitchFamily="34" charset="0"/>
            </a:endParaRPr>
          </a:p>
        </p:txBody>
      </p:sp>
      <p:sp>
        <p:nvSpPr>
          <p:cNvPr id="47107" name="AutoShape 3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89B59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800000"/>
                </a:solidFill>
                <a:latin typeface="Arial" panose="020B0604020202020204" pitchFamily="34" charset="0"/>
              </a:rPr>
              <a:t>1</a:t>
            </a:r>
            <a:endParaRPr lang="en-US" sz="44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2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3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4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5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2" name="AutoShape 8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6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3" name="AutoShape 9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7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4" name="AutoShape 10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8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5" name="AutoShape 11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9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47116" name="AutoShape 12"/>
          <p:cNvSpPr>
            <a:spLocks noChangeArrowheads="1"/>
          </p:cNvSpPr>
          <p:nvPr/>
        </p:nvSpPr>
        <p:spPr bwMode="auto">
          <a:xfrm>
            <a:off x="5448103" y="5482170"/>
            <a:ext cx="1143000" cy="914136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FC425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</a:ln>
        </p:spPr>
        <p:txBody>
          <a:bodyPr wrap="none" lIns="91379" tIns="45690" rIns="91379" bIns="45690" anchor="ctr"/>
          <a:lstStyle/>
          <a:p>
            <a:pPr algn="ctr"/>
            <a:r>
              <a:rPr lang="en-US" sz="4400" b="1">
                <a:solidFill>
                  <a:srgbClr val="0033CC"/>
                </a:solidFill>
                <a:latin typeface="Arial" panose="020B0604020202020204" pitchFamily="34" charset="0"/>
              </a:rPr>
              <a:t>10</a:t>
            </a:r>
            <a:endParaRPr lang="en-US" sz="44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pic>
        <p:nvPicPr>
          <p:cNvPr id="31" name="Picture 13" descr="Picture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52856">
            <a:off x="6747031" y="1811428"/>
            <a:ext cx="2263494" cy="242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8"/>
          <p:cNvGrpSpPr/>
          <p:nvPr/>
        </p:nvGrpSpPr>
        <p:grpSpPr bwMode="auto">
          <a:xfrm>
            <a:off x="4765478" y="4622274"/>
            <a:ext cx="2753320" cy="912813"/>
            <a:chOff x="912" y="2592"/>
            <a:chExt cx="3072" cy="960"/>
          </a:xfrm>
        </p:grpSpPr>
        <p:sp>
          <p:nvSpPr>
            <p:cNvPr id="18467" name="Oval 19"/>
            <p:cNvSpPr>
              <a:spLocks noChangeArrowheads="1"/>
            </p:cNvSpPr>
            <p:nvPr/>
          </p:nvSpPr>
          <p:spPr bwMode="auto">
            <a:xfrm>
              <a:off x="912" y="2592"/>
              <a:ext cx="3072" cy="960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8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488" y="2880"/>
              <a:ext cx="1884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i="1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  giờ</a:t>
              </a:r>
              <a:endParaRPr lang="en-US" sz="3600" b="1" i="1" kern="10">
                <a:ln w="9525">
                  <a:solidFill>
                    <a:srgbClr val="FF0000"/>
                  </a:solidFill>
                  <a:round/>
                </a:ln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Text Box 3"/>
          <p:cNvSpPr txBox="1"/>
          <p:nvPr/>
        </p:nvSpPr>
        <p:spPr>
          <a:xfrm>
            <a:off x="2473960" y="974725"/>
            <a:ext cx="6624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Điền chữ số thích hợp vào dấu *</a:t>
            </a:r>
            <a:endParaRPr 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73742905" name="Group 1073742904"/>
          <p:cNvGrpSpPr/>
          <p:nvPr/>
        </p:nvGrpSpPr>
        <p:grpSpPr>
          <a:xfrm>
            <a:off x="4251960" y="1619885"/>
            <a:ext cx="1905635" cy="2306955"/>
            <a:chOff x="438" y="1073"/>
            <a:chExt cx="2862" cy="3633"/>
          </a:xfrm>
        </p:grpSpPr>
        <p:grpSp>
          <p:nvGrpSpPr>
            <p:cNvPr id="1073742906" name="Group 1073742905"/>
            <p:cNvGrpSpPr/>
            <p:nvPr/>
          </p:nvGrpSpPr>
          <p:grpSpPr>
            <a:xfrm>
              <a:off x="438" y="1073"/>
              <a:ext cx="2862" cy="3633"/>
              <a:chOff x="4758" y="1102"/>
              <a:chExt cx="2862" cy="3633"/>
            </a:xfrm>
          </p:grpSpPr>
          <p:sp>
            <p:nvSpPr>
              <p:cNvPr id="1073742907" name="Text Box 1073742906"/>
              <p:cNvSpPr txBox="1"/>
              <p:nvPr/>
            </p:nvSpPr>
            <p:spPr>
              <a:xfrm>
                <a:off x="4758" y="1102"/>
                <a:ext cx="2862" cy="3633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rgbClr val="FFFF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p>
                <a:pPr algn="just">
                  <a:spcAft>
                    <a:spcPts val="0"/>
                  </a:spcAft>
                </a:pPr>
                <a:r>
                  <a:rPr lang="en-US" sz="36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4*,12</a:t>
                </a:r>
                <a:endParaRPr lang="en-US" sz="3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36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29,*1</a:t>
                </a:r>
                <a:endParaRPr lang="en-US" sz="3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36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*7,8*</a:t>
                </a:r>
                <a:endParaRPr lang="en-US" sz="3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73742908" name="Straight Arrow Connector 1073742907"/>
              <p:cNvCxnSpPr/>
              <p:nvPr/>
            </p:nvCxnSpPr>
            <p:spPr>
              <a:xfrm>
                <a:off x="5014" y="2919"/>
                <a:ext cx="1820" cy="31"/>
              </a:xfrm>
              <a:prstGeom prst="straightConnector1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cxnSp>
          <p:nvCxnSpPr>
            <p:cNvPr id="1073742909" name="Straight Arrow Connector 1073742908"/>
            <p:cNvCxnSpPr/>
            <p:nvPr/>
          </p:nvCxnSpPr>
          <p:spPr>
            <a:xfrm>
              <a:off x="604" y="2014"/>
              <a:ext cx="90" cy="0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</p:grpSp>
      <p:grpSp>
        <p:nvGrpSpPr>
          <p:cNvPr id="5" name="Group 4"/>
          <p:cNvGrpSpPr/>
          <p:nvPr/>
        </p:nvGrpSpPr>
        <p:grpSpPr>
          <a:xfrm>
            <a:off x="1630680" y="4089400"/>
            <a:ext cx="1971040" cy="2306955"/>
            <a:chOff x="438" y="1073"/>
            <a:chExt cx="2862" cy="3633"/>
          </a:xfrm>
        </p:grpSpPr>
        <p:grpSp>
          <p:nvGrpSpPr>
            <p:cNvPr id="6" name="Group 5"/>
            <p:cNvGrpSpPr/>
            <p:nvPr/>
          </p:nvGrpSpPr>
          <p:grpSpPr>
            <a:xfrm>
              <a:off x="438" y="1073"/>
              <a:ext cx="2862" cy="3633"/>
              <a:chOff x="4758" y="1102"/>
              <a:chExt cx="2862" cy="3633"/>
            </a:xfrm>
          </p:grpSpPr>
          <p:sp>
            <p:nvSpPr>
              <p:cNvPr id="7" name="Text Box 6"/>
              <p:cNvSpPr txBox="1"/>
              <p:nvPr/>
            </p:nvSpPr>
            <p:spPr>
              <a:xfrm>
                <a:off x="4758" y="1102"/>
                <a:ext cx="2862" cy="3633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rgbClr val="FFFF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p>
                <a:pPr algn="just">
                  <a:spcAft>
                    <a:spcPts val="0"/>
                  </a:spcAft>
                </a:pPr>
                <a:r>
                  <a:rPr lang="en-US" sz="36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4</a:t>
                </a:r>
                <a:r>
                  <a:rPr lang="en-US" sz="36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en-US" sz="36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,12</a:t>
                </a:r>
                <a:endParaRPr lang="en-US" sz="3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36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29,</a:t>
                </a:r>
                <a:r>
                  <a:rPr lang="en-US" sz="36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36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3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sz="36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36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36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7,8</a:t>
                </a:r>
                <a:r>
                  <a:rPr lang="en-US" sz="36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3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" name="Straight Arrow Connector 7"/>
              <p:cNvCxnSpPr/>
              <p:nvPr/>
            </p:nvCxnSpPr>
            <p:spPr>
              <a:xfrm>
                <a:off x="5014" y="2919"/>
                <a:ext cx="2001" cy="14"/>
              </a:xfrm>
              <a:prstGeom prst="straightConnector1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cxnSp>
          <p:nvCxnSpPr>
            <p:cNvPr id="9" name="Straight Arrow Connector 8"/>
            <p:cNvCxnSpPr/>
            <p:nvPr/>
          </p:nvCxnSpPr>
          <p:spPr>
            <a:xfrm>
              <a:off x="604" y="2014"/>
              <a:ext cx="90" cy="0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4710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23" presetClass="entr" presetSubtype="16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ldLvl="0" animBg="1"/>
      <p:bldP spid="47108" grpId="0" bldLvl="0" animBg="1"/>
      <p:bldP spid="47109" grpId="0" bldLvl="0" animBg="1"/>
      <p:bldP spid="47110" grpId="0" bldLvl="0" animBg="1"/>
      <p:bldP spid="47111" grpId="0" bldLvl="0" animBg="1"/>
      <p:bldP spid="47112" grpId="0" bldLvl="0" animBg="1"/>
      <p:bldP spid="47113" grpId="0" bldLvl="0" animBg="1"/>
      <p:bldP spid="47114" grpId="0" bldLvl="0" animBg="1"/>
      <p:bldP spid="47115" grpId="0" bldLvl="0" animBg="1"/>
      <p:bldP spid="471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17565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90800" y="2836985"/>
            <a:ext cx="7326923" cy="18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60694" y="3429000"/>
            <a:ext cx="10070611" cy="29542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vi-V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vi-V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hai</a:t>
            </a: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FontTx/>
            </a:pPr>
            <a:r>
              <a:rPr lang="en-US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- Chuẩn</a:t>
            </a: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vi-V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vi-V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615621" y="2362476"/>
            <a:ext cx="3559499" cy="94901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Về nhà:</a:t>
            </a:r>
            <a:endParaRPr lang="vi-V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ar: 5 Points 9"/>
          <p:cNvSpPr/>
          <p:nvPr/>
        </p:nvSpPr>
        <p:spPr>
          <a:xfrm>
            <a:off x="3984171" y="1317171"/>
            <a:ext cx="4223657" cy="4223657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165020" y="1848473"/>
            <a:ext cx="5707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VIỆT</a:t>
            </a:r>
            <a:r>
              <a:rPr lang="en-US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NAM </a:t>
            </a:r>
            <a:r>
              <a:rPr lang="en-US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VÔ</a:t>
            </a:r>
            <a:r>
              <a:rPr lang="en-US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ĐỊCH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1" name="Crystal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525828" y="1349827"/>
            <a:ext cx="609600" cy="609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8350" y="3209925"/>
            <a:ext cx="495300" cy="4381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0178" y="2532812"/>
            <a:ext cx="495300" cy="4381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2292" y="1521277"/>
            <a:ext cx="495300" cy="4381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7034" y="1130752"/>
            <a:ext cx="495300" cy="4381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5020" y="1959427"/>
            <a:ext cx="495300" cy="4381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4394" y="2613024"/>
            <a:ext cx="495300" cy="4381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3698" y="2393949"/>
            <a:ext cx="495300" cy="43815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02" b="96075" l="5859" r="66895">
                        <a14:foregroundMark x1="39355" y1="58073" x2="41797" y2="94737"/>
                        <a14:foregroundMark x1="37207" y1="93845" x2="46680" y2="93845"/>
                        <a14:foregroundMark x1="39063" y1="94737" x2="47266" y2="95004"/>
                        <a14:foregroundMark x1="38184" y1="93310" x2="50586" y2="885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781" r="29256"/>
          <a:stretch>
            <a:fillRect/>
          </a:stretch>
        </p:blipFill>
        <p:spPr>
          <a:xfrm>
            <a:off x="-269182" y="2518381"/>
            <a:ext cx="3656369" cy="453884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589" b="100000" l="30273" r="100000">
                        <a14:foregroundMark x1="60449" y1="75521" x2="64160" y2="75521"/>
                        <a14:foregroundMark x1="37109" y1="71094" x2="38574" y2="70052"/>
                        <a14:foregroundMark x1="37109" y1="71354" x2="37109" y2="72135"/>
                        <a14:foregroundMark x1="36230" y1="95182" x2="34766" y2="99870"/>
                        <a14:foregroundMark x1="64941" y1="95833" x2="66211" y2="99870"/>
                        <a14:foregroundMark x1="73828" y1="95833" x2="76465" y2="97396"/>
                        <a14:foregroundMark x1="80176" y1="92969" x2="84473" y2="95703"/>
                        <a14:foregroundMark x1="93945" y1="93099" x2="99219" y2="98047"/>
                        <a14:foregroundMark x1="40820" y1="67057" x2="43848" y2="68620"/>
                        <a14:foregroundMark x1="46094" y1="65495" x2="46484" y2="67057"/>
                        <a14:backgroundMark x1="34766" y1="78776" x2="34961" y2="77865"/>
                        <a14:backgroundMark x1="45508" y1="80859" x2="46484" y2="80599"/>
                        <a14:backgroundMark x1="44434" y1="65234" x2="45117" y2="66406"/>
                        <a14:backgroundMark x1="36035" y1="73828" x2="35742" y2="74609"/>
                        <a14:backgroundMark x1="46094" y1="67969" x2="45508" y2="66667"/>
                        <a14:backgroundMark x1="42773" y1="65234" x2="44043" y2="65495"/>
                        <a14:backgroundMark x1="56152" y1="60026" x2="54297" y2="59505"/>
                        <a14:backgroundMark x1="56348" y1="74349" x2="56836" y2="74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05" t="36722" b="5175"/>
          <a:stretch>
            <a:fillRect/>
          </a:stretch>
        </p:blipFill>
        <p:spPr>
          <a:xfrm>
            <a:off x="6839996" y="3648075"/>
            <a:ext cx="5406596" cy="322328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3310630" y="3731612"/>
            <a:ext cx="557075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SÚT LUÂN LƯU</a:t>
            </a:r>
            <a:endParaRPr lang="en-US" sz="66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3333FF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392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9"/>
          <p:cNvSpPr>
            <a:spLocks noChangeArrowheads="1" noChangeShapeType="1" noTextEdit="1"/>
          </p:cNvSpPr>
          <p:nvPr/>
        </p:nvSpPr>
        <p:spPr bwMode="auto">
          <a:xfrm>
            <a:off x="2495200" y="0"/>
            <a:ext cx="7224933" cy="14573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 dirty="0">
                <a:ln w="12700">
                  <a:solidFill>
                    <a:srgbClr val="000099"/>
                  </a:solidFill>
                  <a:rou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 panose="020B0604020202020204"/>
                <a:cs typeface="Arial" panose="020B0604020202020204"/>
              </a:rPr>
              <a:t>SÚT LUÂN LƯU!</a:t>
            </a:r>
            <a:endParaRPr lang="en-US" sz="3600" kern="10" spc="-360" dirty="0">
              <a:ln w="12700">
                <a:solidFill>
                  <a:srgbClr val="000099"/>
                </a:solidFill>
                <a:round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-11503" y="1980493"/>
            <a:ext cx="23622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u="sng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Luật</a:t>
            </a:r>
            <a:r>
              <a:rPr lang="en-US" sz="3600" b="1" u="sng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u="sng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endParaRPr lang="en-US" sz="3600" b="1" u="sng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375951" y="1586300"/>
            <a:ext cx="9563800" cy="353822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buFontTx/>
              <a:buChar char="-"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Trên màn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kĩ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thủ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bay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lưới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Char char="-"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suy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giây.Trả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lời đúng bạn sẽ nhận được một phần quà, nếu trả lời sai quyền trả lời sẽ thuộc về bạn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02" b="96075" l="5859" r="66895">
                        <a14:foregroundMark x1="39355" y1="58073" x2="41797" y2="94737"/>
                        <a14:foregroundMark x1="37207" y1="93845" x2="46680" y2="93845"/>
                        <a14:foregroundMark x1="39063" y1="94737" x2="47266" y2="95004"/>
                        <a14:foregroundMark x1="38184" y1="93310" x2="50586" y2="885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781" r="29256"/>
          <a:stretch>
            <a:fillRect/>
          </a:stretch>
        </p:blipFill>
        <p:spPr>
          <a:xfrm>
            <a:off x="-289003" y="3377398"/>
            <a:ext cx="2917201" cy="36212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589" b="100000" l="30273" r="100000">
                        <a14:foregroundMark x1="60449" y1="75521" x2="64160" y2="75521"/>
                        <a14:foregroundMark x1="37109" y1="71094" x2="38574" y2="70052"/>
                        <a14:foregroundMark x1="37109" y1="71354" x2="37109" y2="72135"/>
                        <a14:foregroundMark x1="36230" y1="95182" x2="34766" y2="99870"/>
                        <a14:foregroundMark x1="64941" y1="95833" x2="66211" y2="99870"/>
                        <a14:foregroundMark x1="73828" y1="95833" x2="76465" y2="97396"/>
                        <a14:foregroundMark x1="80176" y1="92969" x2="84473" y2="95703"/>
                        <a14:foregroundMark x1="93945" y1="93099" x2="99219" y2="98047"/>
                        <a14:foregroundMark x1="40820" y1="67057" x2="43848" y2="68620"/>
                        <a14:foregroundMark x1="46094" y1="65495" x2="46484" y2="67057"/>
                        <a14:backgroundMark x1="34766" y1="78776" x2="34961" y2="77865"/>
                        <a14:backgroundMark x1="45508" y1="80859" x2="46484" y2="80599"/>
                        <a14:backgroundMark x1="44434" y1="65234" x2="45117" y2="66406"/>
                        <a14:backgroundMark x1="36035" y1="73828" x2="35742" y2="74609"/>
                        <a14:backgroundMark x1="46094" y1="67969" x2="45508" y2="66667"/>
                        <a14:backgroundMark x1="42773" y1="65234" x2="44043" y2="65495"/>
                        <a14:backgroundMark x1="56152" y1="60026" x2="54297" y2="59505"/>
                        <a14:backgroundMark x1="56348" y1="74349" x2="56836" y2="74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05" t="36722" b="5175"/>
          <a:stretch>
            <a:fillRect/>
          </a:stretch>
        </p:blipFill>
        <p:spPr>
          <a:xfrm>
            <a:off x="10107623" y="5488808"/>
            <a:ext cx="2296624" cy="1369192"/>
          </a:xfrm>
          <a:prstGeom prst="rect">
            <a:avLst/>
          </a:prstGeom>
        </p:spPr>
      </p:pic>
      <p:pic>
        <p:nvPicPr>
          <p:cNvPr id="11" name="Crystal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25828" y="134982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392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 animBg="1"/>
      <p:bldP spid="5" grpId="0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2438138"/>
            <a:ext cx="12192000" cy="91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0" y="0"/>
            <a:ext cx="12192000" cy="69955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0" y="556345"/>
            <a:ext cx="12192000" cy="927442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 NAM VÔ ĐỊCH! TÔI YÊU VIỆT NAM!</a:t>
            </a:r>
            <a:endParaRPr lang="en-US" sz="4400" b="1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rapezoid 33"/>
          <p:cNvSpPr/>
          <p:nvPr/>
        </p:nvSpPr>
        <p:spPr>
          <a:xfrm>
            <a:off x="106373" y="2473934"/>
            <a:ext cx="11974670" cy="2479065"/>
          </a:xfrm>
          <a:prstGeom prst="trapezoid">
            <a:avLst>
              <a:gd name="adj" fmla="val 76979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125187" y="4528569"/>
            <a:ext cx="417876" cy="1046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91" y="227909"/>
            <a:ext cx="5736833" cy="2359356"/>
          </a:xfrm>
          <a:prstGeom prst="rect">
            <a:avLst/>
          </a:prstGeom>
        </p:spPr>
      </p:pic>
      <p:sp>
        <p:nvSpPr>
          <p:cNvPr id="48" name="Rectangle: Diagonal Corners Snipped 47"/>
          <p:cNvSpPr/>
          <p:nvPr/>
        </p:nvSpPr>
        <p:spPr>
          <a:xfrm>
            <a:off x="1962978" y="4559632"/>
            <a:ext cx="9332843" cy="1199944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vi-VN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31,25 + 249,8 = 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106" l="8149" r="94613">
                        <a14:foregroundMark x1="55663" y1="47720" x2="59116" y2="93437"/>
                        <a14:foregroundMark x1="52624" y1="92325" x2="66022" y2="92325"/>
                        <a14:foregroundMark x1="55249" y1="93437" x2="66851" y2="93771"/>
                        <a14:foregroundMark x1="54006" y1="91657" x2="71547" y2="85762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219743" y="4206318"/>
            <a:ext cx="2219993" cy="2755796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2000250" y="5876943"/>
            <a:ext cx="4533900" cy="90464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281,33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799193" y="5876943"/>
            <a:ext cx="4533900" cy="90464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281,05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8" b="89989" l="51538" r="86000">
                        <a14:foregroundMark x1="67769" y1="39590" x2="74000" y2="40273"/>
                        <a14:foregroundMark x1="68538" y1="46416" x2="72923" y2="47099"/>
                        <a14:foregroundMark x1="56692" y1="51422" x2="57769" y2="56428"/>
                        <a14:foregroundMark x1="81846" y1="50967" x2="83615" y2="56655"/>
                        <a14:backgroundMark x1="55385" y1="84414" x2="65385" y2="88623"/>
                        <a14:backgroundMark x1="69846" y1="85779" x2="86000" y2="883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59" t="25118" r="13650" b="12319"/>
          <a:stretch>
            <a:fillRect/>
          </a:stretch>
        </p:blipFill>
        <p:spPr>
          <a:xfrm>
            <a:off x="5517734" y="1068334"/>
            <a:ext cx="1263651" cy="1676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850" y="4015111"/>
            <a:ext cx="590550" cy="59055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541" b="86877" l="49769" r="69462">
                        <a14:foregroundMark x1="57000" y1="43438" x2="66385" y2="41732"/>
                        <a14:foregroundMark x1="65615" y1="38976" x2="58692" y2="40551"/>
                        <a14:foregroundMark x1="65154" y1="41732" x2="61538" y2="50787"/>
                        <a14:foregroundMark x1="65615" y1="43832" x2="65615" y2="44619"/>
                        <a14:foregroundMark x1="56231" y1="44619" x2="59615" y2="44619"/>
                        <a14:foregroundMark x1="56000" y1="45932" x2="60308" y2="41732"/>
                        <a14:foregroundMark x1="60846" y1="50787" x2="63231" y2="45538"/>
                        <a14:foregroundMark x1="58692" y1="75459" x2="60077" y2="82808"/>
                        <a14:foregroundMark x1="58385" y1="80709" x2="56769" y2="82808"/>
                        <a14:foregroundMark x1="66077" y1="72178" x2="68000" y2="78740"/>
                        <a14:foregroundMark x1="66385" y1="73360" x2="66385" y2="803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5428" r="30288" b="13481"/>
          <a:stretch>
            <a:fillRect/>
          </a:stretch>
        </p:blipFill>
        <p:spPr>
          <a:xfrm>
            <a:off x="7169269" y="1309015"/>
            <a:ext cx="781050" cy="141887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756" b="84739" l="39769" r="68769">
                        <a14:foregroundMark x1="45846" y1="31593" x2="51231" y2="31593"/>
                        <a14:foregroundMark x1="60462" y1="27175" x2="57000" y2="48996"/>
                        <a14:foregroundMark x1="56846" y1="27175" x2="64692" y2="40295"/>
                        <a14:foregroundMark x1="61077" y1="24900" x2="66231" y2="34538"/>
                        <a14:foregroundMark x1="62231" y1="24900" x2="54538" y2="34538"/>
                        <a14:foregroundMark x1="57000" y1="26908" x2="55462" y2="39625"/>
                        <a14:foregroundMark x1="63538" y1="42972" x2="57231" y2="47256"/>
                        <a14:foregroundMark x1="59308" y1="47657" x2="62385" y2="43641"/>
                        <a14:foregroundMark x1="53923" y1="10442" x2="58154" y2="15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801" r="31307" b="13643"/>
          <a:stretch>
            <a:fillRect/>
          </a:stretch>
        </p:blipFill>
        <p:spPr>
          <a:xfrm>
            <a:off x="3478250" y="778233"/>
            <a:ext cx="1263651" cy="1966219"/>
          </a:xfrm>
          <a:prstGeom prst="rect">
            <a:avLst/>
          </a:prstGeom>
        </p:spPr>
      </p:pic>
      <p:pic>
        <p:nvPicPr>
          <p:cNvPr id="72" name="chon sai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453257" y="1769230"/>
            <a:ext cx="609600" cy="609600"/>
          </a:xfrm>
          <a:prstGeom prst="rect">
            <a:avLst/>
          </a:prstGeom>
        </p:spPr>
      </p:pic>
      <p:pic>
        <p:nvPicPr>
          <p:cNvPr id="73" name="F_YEAH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67969" y="410466"/>
            <a:ext cx="609600" cy="609600"/>
          </a:xfrm>
          <a:prstGeom prst="rect">
            <a:avLst/>
          </a:prstGeom>
        </p:spPr>
      </p:pic>
      <p:pic>
        <p:nvPicPr>
          <p:cNvPr id="74" name="soccer-ball-kick_zy1CD24_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453257" y="2910114"/>
            <a:ext cx="609600" cy="60960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2028825"/>
            <a:ext cx="57150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104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-0.18203 -0.33102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2" y="-1655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0.11797 0.00278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063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104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-0.20312 -0.36412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56" y="-1821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-0.1349 0.00278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45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589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48" grpId="0" animBg="1"/>
      <p:bldP spid="49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2438138"/>
            <a:ext cx="12192000" cy="91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0" y="0"/>
            <a:ext cx="12192000" cy="69955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0" y="556345"/>
            <a:ext cx="12192000" cy="927442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 NAM VÔ ĐỊCH! TÔI YÊU VIỆT NAM!</a:t>
            </a:r>
            <a:endParaRPr lang="en-US" sz="4000" b="1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rapezoid 33"/>
          <p:cNvSpPr/>
          <p:nvPr/>
        </p:nvSpPr>
        <p:spPr>
          <a:xfrm>
            <a:off x="106373" y="2473934"/>
            <a:ext cx="11974670" cy="2479065"/>
          </a:xfrm>
          <a:prstGeom prst="trapezoid">
            <a:avLst>
              <a:gd name="adj" fmla="val 76979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125187" y="4528569"/>
            <a:ext cx="417876" cy="1046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91" y="227909"/>
            <a:ext cx="5736833" cy="2359356"/>
          </a:xfrm>
          <a:prstGeom prst="rect">
            <a:avLst/>
          </a:prstGeom>
        </p:spPr>
      </p:pic>
      <p:sp>
        <p:nvSpPr>
          <p:cNvPr id="48" name="Rectangle: Diagonal Corners Snipped 47"/>
          <p:cNvSpPr/>
          <p:nvPr/>
        </p:nvSpPr>
        <p:spPr>
          <a:xfrm>
            <a:off x="2000250" y="4598323"/>
            <a:ext cx="9332843" cy="1199944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32,45 + 15,7 + 67,55 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2" b="96075" l="5859" r="66895">
                        <a14:foregroundMark x1="39355" y1="58073" x2="41797" y2="94737"/>
                        <a14:foregroundMark x1="37207" y1="93845" x2="46680" y2="93845"/>
                        <a14:foregroundMark x1="39063" y1="94737" x2="47266" y2="95004"/>
                        <a14:foregroundMark x1="38184" y1="93310" x2="50586" y2="885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781" r="29256"/>
          <a:stretch>
            <a:fillRect/>
          </a:stretch>
        </p:blipFill>
        <p:spPr>
          <a:xfrm>
            <a:off x="-219743" y="4206318"/>
            <a:ext cx="2219993" cy="2755796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6797122" y="5877280"/>
            <a:ext cx="4533900" cy="90464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115,07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2009163" y="5876263"/>
            <a:ext cx="4533900" cy="90464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115,7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8" b="89989" l="51538" r="86000">
                        <a14:foregroundMark x1="67769" y1="39590" x2="74000" y2="40273"/>
                        <a14:foregroundMark x1="68538" y1="46416" x2="72923" y2="47099"/>
                        <a14:foregroundMark x1="56692" y1="51422" x2="57769" y2="56428"/>
                        <a14:foregroundMark x1="81846" y1="50967" x2="83615" y2="56655"/>
                        <a14:backgroundMark x1="55385" y1="84414" x2="65385" y2="88623"/>
                        <a14:backgroundMark x1="69846" y1="85779" x2="86000" y2="883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59" t="25118" r="13650" b="12319"/>
          <a:stretch>
            <a:fillRect/>
          </a:stretch>
        </p:blipFill>
        <p:spPr>
          <a:xfrm>
            <a:off x="5517734" y="1068334"/>
            <a:ext cx="1263651" cy="1676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850" y="4015111"/>
            <a:ext cx="590550" cy="59055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541" b="86877" l="49769" r="69462">
                        <a14:foregroundMark x1="57000" y1="43438" x2="66385" y2="41732"/>
                        <a14:foregroundMark x1="65615" y1="38976" x2="58692" y2="40551"/>
                        <a14:foregroundMark x1="65154" y1="41732" x2="61538" y2="50787"/>
                        <a14:foregroundMark x1="65615" y1="43832" x2="65615" y2="44619"/>
                        <a14:foregroundMark x1="56231" y1="44619" x2="59615" y2="44619"/>
                        <a14:foregroundMark x1="56000" y1="45932" x2="60308" y2="41732"/>
                        <a14:foregroundMark x1="60846" y1="50787" x2="63231" y2="45538"/>
                        <a14:foregroundMark x1="58692" y1="75459" x2="60077" y2="82808"/>
                        <a14:foregroundMark x1="58385" y1="80709" x2="56769" y2="82808"/>
                        <a14:foregroundMark x1="66077" y1="72178" x2="68000" y2="78740"/>
                        <a14:foregroundMark x1="66385" y1="73360" x2="66385" y2="803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5428" r="30288" b="13481"/>
          <a:stretch>
            <a:fillRect/>
          </a:stretch>
        </p:blipFill>
        <p:spPr>
          <a:xfrm>
            <a:off x="7169269" y="1309015"/>
            <a:ext cx="781050" cy="141887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756" b="84739" l="39769" r="68769">
                        <a14:foregroundMark x1="45846" y1="31593" x2="51231" y2="31593"/>
                        <a14:foregroundMark x1="60462" y1="27175" x2="57000" y2="48996"/>
                        <a14:foregroundMark x1="56846" y1="27175" x2="64692" y2="40295"/>
                        <a14:foregroundMark x1="61077" y1="24900" x2="66231" y2="34538"/>
                        <a14:foregroundMark x1="62231" y1="24900" x2="54538" y2="34538"/>
                        <a14:foregroundMark x1="57000" y1="26908" x2="55462" y2="39625"/>
                        <a14:foregroundMark x1="63538" y1="42972" x2="57231" y2="47256"/>
                        <a14:foregroundMark x1="59308" y1="47657" x2="62385" y2="43641"/>
                        <a14:foregroundMark x1="53923" y1="10442" x2="58154" y2="15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801" r="31307" b="13643"/>
          <a:stretch>
            <a:fillRect/>
          </a:stretch>
        </p:blipFill>
        <p:spPr>
          <a:xfrm>
            <a:off x="3478250" y="778233"/>
            <a:ext cx="1263651" cy="1966219"/>
          </a:xfrm>
          <a:prstGeom prst="rect">
            <a:avLst/>
          </a:prstGeom>
        </p:spPr>
      </p:pic>
      <p:pic>
        <p:nvPicPr>
          <p:cNvPr id="72" name="chon sai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453257" y="1769230"/>
            <a:ext cx="609600" cy="609600"/>
          </a:xfrm>
          <a:prstGeom prst="rect">
            <a:avLst/>
          </a:prstGeom>
        </p:spPr>
      </p:pic>
      <p:pic>
        <p:nvPicPr>
          <p:cNvPr id="73" name="F_YEAH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67969" y="410466"/>
            <a:ext cx="609600" cy="609600"/>
          </a:xfrm>
          <a:prstGeom prst="rect">
            <a:avLst/>
          </a:prstGeom>
        </p:spPr>
      </p:pic>
      <p:pic>
        <p:nvPicPr>
          <p:cNvPr id="74" name="soccer-ball-kick_zy1CD24_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453257" y="2910114"/>
            <a:ext cx="609600" cy="60960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2028825"/>
            <a:ext cx="57150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104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-0.18203 -0.33102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2" y="-1655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0.11797 0.00278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4063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104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-0.20312 -0.36412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56" y="-18218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-0.1349 0.00278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45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589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48" grpId="0" animBg="1"/>
      <p:bldP spid="49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2438138"/>
            <a:ext cx="12192000" cy="91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0" y="0"/>
            <a:ext cx="12192000" cy="69955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0" y="556345"/>
            <a:ext cx="12192000" cy="927442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 NAM VÔ ĐỊCH! TÔI YÊU VIỆT NAM!</a:t>
            </a:r>
            <a:endParaRPr lang="en-US" sz="4000" b="1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rapezoid 33"/>
          <p:cNvSpPr/>
          <p:nvPr/>
        </p:nvSpPr>
        <p:spPr>
          <a:xfrm>
            <a:off x="106373" y="2473934"/>
            <a:ext cx="11974670" cy="2479065"/>
          </a:xfrm>
          <a:prstGeom prst="trapezoid">
            <a:avLst>
              <a:gd name="adj" fmla="val 76979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125187" y="4528569"/>
            <a:ext cx="417876" cy="1046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91" y="227909"/>
            <a:ext cx="5736833" cy="2359356"/>
          </a:xfrm>
          <a:prstGeom prst="rect">
            <a:avLst/>
          </a:prstGeom>
        </p:spPr>
      </p:pic>
      <p:sp>
        <p:nvSpPr>
          <p:cNvPr id="48" name="Rectangle: Diagonal Corners Snipped 47"/>
          <p:cNvSpPr/>
          <p:nvPr/>
        </p:nvSpPr>
        <p:spPr>
          <a:xfrm>
            <a:off x="2000250" y="4598323"/>
            <a:ext cx="9332843" cy="1199944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6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0,9 &lt; 0,08 + 0,7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2" b="96075" l="5859" r="66895">
                        <a14:foregroundMark x1="39355" y1="58073" x2="41797" y2="94737"/>
                        <a14:foregroundMark x1="37207" y1="93845" x2="46680" y2="93845"/>
                        <a14:foregroundMark x1="39063" y1="94737" x2="47266" y2="95004"/>
                        <a14:foregroundMark x1="38184" y1="93310" x2="50586" y2="885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781" r="29256"/>
          <a:stretch>
            <a:fillRect/>
          </a:stretch>
        </p:blipFill>
        <p:spPr>
          <a:xfrm>
            <a:off x="-219743" y="4206318"/>
            <a:ext cx="2219993" cy="2755796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2000250" y="5876943"/>
            <a:ext cx="4533900" cy="90464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Đ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úng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799193" y="5876943"/>
            <a:ext cx="4533900" cy="90464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S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8" b="89989" l="51538" r="86000">
                        <a14:foregroundMark x1="67769" y1="39590" x2="74000" y2="40273"/>
                        <a14:foregroundMark x1="68538" y1="46416" x2="72923" y2="47099"/>
                        <a14:foregroundMark x1="56692" y1="51422" x2="57769" y2="56428"/>
                        <a14:foregroundMark x1="81846" y1="50967" x2="83615" y2="56655"/>
                        <a14:backgroundMark x1="55385" y1="84414" x2="65385" y2="88623"/>
                        <a14:backgroundMark x1="69846" y1="85779" x2="86000" y2="883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59" t="25118" r="13650" b="12319"/>
          <a:stretch>
            <a:fillRect/>
          </a:stretch>
        </p:blipFill>
        <p:spPr>
          <a:xfrm>
            <a:off x="5517734" y="1068334"/>
            <a:ext cx="1263651" cy="1676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850" y="4015111"/>
            <a:ext cx="590550" cy="59055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541" b="86877" l="49769" r="69462">
                        <a14:foregroundMark x1="57000" y1="43438" x2="66385" y2="41732"/>
                        <a14:foregroundMark x1="65615" y1="38976" x2="58692" y2="40551"/>
                        <a14:foregroundMark x1="65154" y1="41732" x2="61538" y2="50787"/>
                        <a14:foregroundMark x1="65615" y1="43832" x2="65615" y2="44619"/>
                        <a14:foregroundMark x1="56231" y1="44619" x2="59615" y2="44619"/>
                        <a14:foregroundMark x1="56000" y1="45932" x2="60308" y2="41732"/>
                        <a14:foregroundMark x1="60846" y1="50787" x2="63231" y2="45538"/>
                        <a14:foregroundMark x1="58692" y1="75459" x2="60077" y2="82808"/>
                        <a14:foregroundMark x1="58385" y1="80709" x2="56769" y2="82808"/>
                        <a14:foregroundMark x1="66077" y1="72178" x2="68000" y2="78740"/>
                        <a14:foregroundMark x1="66385" y1="73360" x2="66385" y2="803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5428" r="30288" b="13481"/>
          <a:stretch>
            <a:fillRect/>
          </a:stretch>
        </p:blipFill>
        <p:spPr>
          <a:xfrm>
            <a:off x="7169269" y="1309015"/>
            <a:ext cx="781050" cy="141887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756" b="84739" l="39769" r="68769">
                        <a14:foregroundMark x1="45846" y1="31593" x2="51231" y2="31593"/>
                        <a14:foregroundMark x1="60462" y1="27175" x2="57000" y2="48996"/>
                        <a14:foregroundMark x1="56846" y1="27175" x2="64692" y2="40295"/>
                        <a14:foregroundMark x1="61077" y1="24900" x2="66231" y2="34538"/>
                        <a14:foregroundMark x1="62231" y1="24900" x2="54538" y2="34538"/>
                        <a14:foregroundMark x1="57000" y1="26908" x2="55462" y2="39625"/>
                        <a14:foregroundMark x1="63538" y1="42972" x2="57231" y2="47256"/>
                        <a14:foregroundMark x1="59308" y1="47657" x2="62385" y2="43641"/>
                        <a14:foregroundMark x1="53923" y1="10442" x2="58154" y2="15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801" r="31307" b="13643"/>
          <a:stretch>
            <a:fillRect/>
          </a:stretch>
        </p:blipFill>
        <p:spPr>
          <a:xfrm>
            <a:off x="3478250" y="778233"/>
            <a:ext cx="1263651" cy="1966219"/>
          </a:xfrm>
          <a:prstGeom prst="rect">
            <a:avLst/>
          </a:prstGeom>
        </p:spPr>
      </p:pic>
      <p:pic>
        <p:nvPicPr>
          <p:cNvPr id="72" name="chon sai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453257" y="1769230"/>
            <a:ext cx="609600" cy="609600"/>
          </a:xfrm>
          <a:prstGeom prst="rect">
            <a:avLst/>
          </a:prstGeom>
        </p:spPr>
      </p:pic>
      <p:pic>
        <p:nvPicPr>
          <p:cNvPr id="73" name="F_YEAH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67969" y="410466"/>
            <a:ext cx="609600" cy="609600"/>
          </a:xfrm>
          <a:prstGeom prst="rect">
            <a:avLst/>
          </a:prstGeom>
        </p:spPr>
      </p:pic>
      <p:pic>
        <p:nvPicPr>
          <p:cNvPr id="74" name="soccer-ball-kick_zy1CD24_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453257" y="2910114"/>
            <a:ext cx="609600" cy="60960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2028825"/>
            <a:ext cx="57150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104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-0.18203 -0.33102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2" y="-1655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0.11797 0.00278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4063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104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-0.20312 -0.36412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56" y="-18218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-0.1349 0.00278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45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589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48" grpId="0" animBg="1"/>
      <p:bldP spid="49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ChangeArrowheads="1"/>
          </p:cNvSpPr>
          <p:nvPr/>
        </p:nvSpPr>
        <p:spPr bwMode="auto">
          <a:xfrm>
            <a:off x="1320800" y="2971800"/>
            <a:ext cx="30480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en-US" alt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35" name="Rectangle 19"/>
          <p:cNvSpPr>
            <a:spLocks noChangeArrowheads="1"/>
          </p:cNvSpPr>
          <p:nvPr/>
        </p:nvSpPr>
        <p:spPr bwMode="auto">
          <a:xfrm>
            <a:off x="8053917" y="3505200"/>
            <a:ext cx="11176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endParaRPr lang="en-US" alt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36" name="Rectangle 23"/>
          <p:cNvSpPr>
            <a:spLocks noChangeArrowheads="1"/>
          </p:cNvSpPr>
          <p:nvPr/>
        </p:nvSpPr>
        <p:spPr bwMode="auto">
          <a:xfrm>
            <a:off x="8432800" y="4038600"/>
            <a:ext cx="14224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en-US" altLang="en-US" sz="320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US" alt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37" name="Rectangle 31"/>
          <p:cNvSpPr>
            <a:spLocks noChangeArrowheads="1"/>
          </p:cNvSpPr>
          <p:nvPr/>
        </p:nvSpPr>
        <p:spPr bwMode="auto">
          <a:xfrm rot="-489985">
            <a:off x="3454400" y="3581400"/>
            <a:ext cx="12192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endParaRPr lang="en-US" altLang="en-US" sz="32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38" name="Rectangle 33"/>
          <p:cNvSpPr>
            <a:spLocks noChangeArrowheads="1"/>
          </p:cNvSpPr>
          <p:nvPr/>
        </p:nvSpPr>
        <p:spPr bwMode="auto">
          <a:xfrm>
            <a:off x="812800" y="1295400"/>
            <a:ext cx="10363200" cy="990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/>
            <a:endParaRPr lang="en-US" altLang="en-US" sz="2800" b="1">
              <a:solidFill>
                <a:srgbClr val="FFFF00"/>
              </a:solidFill>
            </a:endParaRPr>
          </a:p>
        </p:txBody>
      </p:sp>
      <p:sp>
        <p:nvSpPr>
          <p:cNvPr id="8201" name="TextBox 18"/>
          <p:cNvSpPr txBox="1">
            <a:spLocks noChangeArrowheads="1"/>
          </p:cNvSpPr>
          <p:nvPr/>
        </p:nvSpPr>
        <p:spPr bwMode="auto">
          <a:xfrm>
            <a:off x="274320" y="558801"/>
            <a:ext cx="117856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1: 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ABC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4,29m,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1,84m.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BC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mét</a:t>
            </a:r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alt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7"/>
          <p:cNvGrpSpPr/>
          <p:nvPr/>
        </p:nvGrpSpPr>
        <p:grpSpPr bwMode="auto">
          <a:xfrm>
            <a:off x="1117600" y="3657601"/>
            <a:ext cx="4368800" cy="1509713"/>
            <a:chOff x="609600" y="3581456"/>
            <a:chExt cx="3276600" cy="1508739"/>
          </a:xfrm>
        </p:grpSpPr>
        <p:sp>
          <p:nvSpPr>
            <p:cNvPr id="18455" name="TextBox 14"/>
            <p:cNvSpPr txBox="1">
              <a:spLocks noChangeArrowheads="1"/>
            </p:cNvSpPr>
            <p:nvPr/>
          </p:nvSpPr>
          <p:spPr bwMode="auto">
            <a:xfrm>
              <a:off x="609600" y="4495266"/>
              <a:ext cx="304800" cy="3664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b="1">
                  <a:solidFill>
                    <a:schemeClr val="bg1"/>
                  </a:solidFill>
                </a:rPr>
                <a:t>A</a:t>
              </a:r>
              <a:endParaRPr lang="en-US" altLang="en-US" b="1">
                <a:solidFill>
                  <a:schemeClr val="bg1"/>
                </a:solidFill>
              </a:endParaRPr>
            </a:p>
          </p:txBody>
        </p:sp>
        <p:sp>
          <p:nvSpPr>
            <p:cNvPr id="18456" name="TextBox 15"/>
            <p:cNvSpPr txBox="1">
              <a:spLocks noChangeArrowheads="1"/>
            </p:cNvSpPr>
            <p:nvPr/>
          </p:nvSpPr>
          <p:spPr bwMode="auto">
            <a:xfrm>
              <a:off x="2362200" y="4723719"/>
              <a:ext cx="304800" cy="3664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b="1">
                  <a:solidFill>
                    <a:schemeClr val="bg1"/>
                  </a:solidFill>
                </a:rPr>
                <a:t>B</a:t>
              </a:r>
              <a:endParaRPr lang="en-US" altLang="en-US" b="1">
                <a:solidFill>
                  <a:schemeClr val="bg1"/>
                </a:solidFill>
              </a:endParaRPr>
            </a:p>
          </p:txBody>
        </p:sp>
        <p:sp>
          <p:nvSpPr>
            <p:cNvPr id="18457" name="TextBox 16"/>
            <p:cNvSpPr txBox="1">
              <a:spLocks noChangeArrowheads="1"/>
            </p:cNvSpPr>
            <p:nvPr/>
          </p:nvSpPr>
          <p:spPr bwMode="auto">
            <a:xfrm>
              <a:off x="3657600" y="3581456"/>
              <a:ext cx="228600" cy="3664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b="1">
                  <a:solidFill>
                    <a:schemeClr val="bg1"/>
                  </a:solidFill>
                </a:rPr>
                <a:t>C</a:t>
              </a:r>
              <a:endParaRPr lang="en-US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757680" y="2816861"/>
            <a:ext cx="14224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b="1" dirty="0">
                <a:solidFill>
                  <a:srgbClr val="C00000"/>
                </a:solidFill>
              </a:rPr>
              <a:t> </a:t>
            </a:r>
            <a:r>
              <a:rPr lang="en-US" altLang="en-US" sz="2400" b="1" dirty="0">
                <a:solidFill>
                  <a:srgbClr val="C00000"/>
                </a:solidFill>
              </a:rPr>
              <a:t>1,84m</a:t>
            </a:r>
            <a:endParaRPr lang="en-US" altLang="en-US" sz="2000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268720" y="2175510"/>
            <a:ext cx="53848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4,29 - 1,84 =  ?(m)</a:t>
            </a:r>
            <a:endParaRPr lang="en-US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213575" y="1970919"/>
            <a:ext cx="1977143" cy="773316"/>
            <a:chOff x="3110070" y="3560324"/>
            <a:chExt cx="1977143" cy="773316"/>
          </a:xfrm>
        </p:grpSpPr>
        <p:sp>
          <p:nvSpPr>
            <p:cNvPr id="24" name="TextBox 23"/>
            <p:cNvSpPr txBox="1">
              <a:spLocks noChangeArrowheads="1"/>
            </p:cNvSpPr>
            <p:nvPr/>
          </p:nvSpPr>
          <p:spPr bwMode="auto">
            <a:xfrm>
              <a:off x="3770009" y="3560324"/>
              <a:ext cx="5080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en-US" sz="3200" b="1" dirty="0">
                  <a:solidFill>
                    <a:srgbClr val="FF0000"/>
                  </a:solidFill>
                </a:rPr>
                <a:t>?</a:t>
              </a:r>
              <a:endParaRPr lang="en-US" altLang="en-US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Right Brace 26"/>
            <p:cNvSpPr/>
            <p:nvPr/>
          </p:nvSpPr>
          <p:spPr>
            <a:xfrm rot="14743760">
              <a:off x="3908885" y="3155311"/>
              <a:ext cx="379514" cy="1977143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172335" y="2046123"/>
            <a:ext cx="4779516" cy="1891528"/>
            <a:chOff x="1011680" y="3573298"/>
            <a:chExt cx="4779516" cy="1891528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422400" y="4876800"/>
              <a:ext cx="1828800" cy="1588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3251200" y="3962400"/>
              <a:ext cx="1930400" cy="91440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1011680" y="4805472"/>
              <a:ext cx="700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012331" y="4880051"/>
              <a:ext cx="700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90805" y="3573298"/>
              <a:ext cx="700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546794" y="1482097"/>
            <a:ext cx="3952995" cy="2823532"/>
            <a:chOff x="1546794" y="1482097"/>
            <a:chExt cx="3952995" cy="2823532"/>
          </a:xfrm>
        </p:grpSpPr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 rot="-206493">
              <a:off x="3453130" y="3843964"/>
              <a:ext cx="12192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2400" dirty="0">
                  <a:solidFill>
                    <a:srgbClr val="C00000"/>
                  </a:solidFill>
                </a:rPr>
                <a:t> </a:t>
              </a:r>
              <a:r>
                <a:rPr lang="en-US" altLang="en-US" sz="2400" b="1" dirty="0">
                  <a:solidFill>
                    <a:srgbClr val="C00000"/>
                  </a:solidFill>
                </a:rPr>
                <a:t>4,29m</a:t>
              </a:r>
              <a:endParaRPr lang="en-US" altLang="en-US" sz="2400" b="1" dirty="0">
                <a:solidFill>
                  <a:srgbClr val="C00000"/>
                </a:solidFill>
              </a:endParaRPr>
            </a:p>
          </p:txBody>
        </p:sp>
        <p:sp>
          <p:nvSpPr>
            <p:cNvPr id="37" name="Arc 36"/>
            <p:cNvSpPr/>
            <p:nvPr/>
          </p:nvSpPr>
          <p:spPr>
            <a:xfrm rot="10800000">
              <a:off x="1546794" y="3067204"/>
              <a:ext cx="3952995" cy="1009550"/>
            </a:xfrm>
            <a:prstGeom prst="arc">
              <a:avLst>
                <a:gd name="adj1" fmla="val 16200000"/>
                <a:gd name="adj2" fmla="val 32252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Arc 37"/>
            <p:cNvSpPr/>
            <p:nvPr/>
          </p:nvSpPr>
          <p:spPr>
            <a:xfrm rot="6841796">
              <a:off x="3751891" y="2437331"/>
              <a:ext cx="2526608" cy="616140"/>
            </a:xfrm>
            <a:prstGeom prst="arc">
              <a:avLst>
                <a:gd name="adj1" fmla="val 13239611"/>
                <a:gd name="adj2" fmla="val 21573079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19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75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77143" y="2598003"/>
            <a:ext cx="7837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 HAI SỐ THẬP PHÂN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2801</Words>
  <Application>WPS Presentation</Application>
  <PresentationFormat>Widescreen</PresentationFormat>
  <Paragraphs>315</Paragraphs>
  <Slides>26</Slides>
  <Notes>10</Notes>
  <HiddenSlides>0</HiddenSlides>
  <MMClips>15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SimSun</vt:lpstr>
      <vt:lpstr>Wingdings</vt:lpstr>
      <vt:lpstr>Dosis ExtraBold</vt:lpstr>
      <vt:lpstr>DengXian</vt:lpstr>
      <vt:lpstr>Times New Roman</vt:lpstr>
      <vt:lpstr>Arial</vt:lpstr>
      <vt:lpstr>Tahoma</vt:lpstr>
      <vt:lpstr>Microsoft YaHei</vt:lpstr>
      <vt:lpstr>Arial Unicode MS</vt:lpstr>
      <vt:lpstr>Calibri Light</vt:lpstr>
      <vt:lpstr>Calibri</vt:lpstr>
      <vt:lpstr>.VnTime</vt:lpstr>
      <vt:lpstr>Segoe Print</vt:lpstr>
      <vt:lpstr>Times New Roman</vt:lpstr>
      <vt:lpstr>Gill Sans MT</vt:lpstr>
      <vt:lpstr>Office Theme</vt:lpstr>
      <vt:lpstr>Gallery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ASUS</cp:lastModifiedBy>
  <cp:revision>155</cp:revision>
  <cp:lastPrinted>2021-04-06T22:48:00Z</cp:lastPrinted>
  <dcterms:created xsi:type="dcterms:W3CDTF">2021-04-05T03:43:00Z</dcterms:created>
  <dcterms:modified xsi:type="dcterms:W3CDTF">2022-11-14T05:32:39Z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B6072476EE9D4769ADC09F9BF2E9CB32</vt:lpwstr>
  </property>
  <property fmtid="{D5CDD505-2E9C-101B-9397-08002B2CF9AE}" pid="3" name="KSOProductBuildVer">
    <vt:lpwstr>1033-11.2.0.11380</vt:lpwstr>
  </property>
</Properties>
</file>