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sldIdLst>
    <p:sldId id="257" r:id="rId2"/>
    <p:sldId id="263" r:id="rId3"/>
    <p:sldId id="274" r:id="rId4"/>
    <p:sldId id="265" r:id="rId5"/>
    <p:sldId id="258" r:id="rId6"/>
    <p:sldId id="262" r:id="rId7"/>
    <p:sldId id="259" r:id="rId8"/>
    <p:sldId id="272" r:id="rId9"/>
    <p:sldId id="260" r:id="rId10"/>
    <p:sldId id="261" r:id="rId11"/>
    <p:sldId id="264" r:id="rId12"/>
    <p:sldId id="266" r:id="rId13"/>
    <p:sldId id="267" r:id="rId14"/>
    <p:sldId id="269" r:id="rId15"/>
  </p:sldIdLst>
  <p:sldSz cx="12192000" cy="6858000"/>
  <p:notesSz cx="6858000" cy="9144000"/>
  <p:embeddedFontLst>
    <p:embeddedFont>
      <p:font typeface="微软雅黑" panose="020B0503020204020204" pitchFamily="34" charset="-122"/>
      <p:regular r:id="rId16"/>
      <p:bold r:id="rId17"/>
    </p:embeddedFont>
    <p:embeddedFont>
      <p:font typeface="#9Slide03 AmpleSoft Bold" panose="020B0604020202020204" charset="0"/>
      <p:regular r:id="rId18"/>
    </p:embeddedFont>
    <p:embeddedFont>
      <p:font typeface="#9Slide05 IcielSanelma" panose="020B0604020202020204" charset="0"/>
      <p:regular r:id="rId19"/>
    </p:embeddedFont>
    <p:embeddedFont>
      <p:font typeface="#9Slide07 Altus" panose="020B0604020202020204" charset="0"/>
      <p:regular r:id="rId20"/>
    </p:embeddedFont>
    <p:embeddedFont>
      <p:font typeface="#9Slide07 HoneyCream" panose="020B0604020202020204" charset="0"/>
      <p:regular r:id="rId21"/>
    </p:embeddedFont>
    <p:embeddedFont>
      <p:font typeface="Calibri" panose="020F0502020204030204" pitchFamily="34" charset="0"/>
      <p:regular r:id="rId22"/>
      <p:bold r:id="rId23"/>
      <p:italic r:id="rId24"/>
      <p:boldItalic r:id="rId25"/>
    </p:embeddedFont>
    <p:embeddedFont>
      <p:font typeface="Calibri Light" panose="020F0302020204030204" pitchFamily="34" charset="0"/>
      <p:regular r:id="rId26"/>
      <p:italic r:id="rId27"/>
    </p:embeddedFont>
    <p:embeddedFont>
      <p:font typeface="Cambria" panose="02040503050406030204" pitchFamily="18" charset="0"/>
      <p:regular r:id="rId28"/>
      <p:bold r:id="rId29"/>
      <p:italic r:id="rId30"/>
      <p:boldItalic r:id="rId31"/>
    </p:embeddedFont>
    <p:embeddedFont>
      <p:font typeface="SVN-Newton" panose="02040603050506020204" pitchFamily="18" charset="0"/>
      <p:regular r:id="rId32"/>
    </p:embeddedFont>
    <p:embeddedFont>
      <p:font typeface="UTM Avo" panose="02040603050506020204" pitchFamily="18" charset="0"/>
      <p:regular r:id="rId33"/>
      <p:bold r:id="rId34"/>
      <p:italic r:id="rId35"/>
      <p:boldItalic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75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235" autoAdjust="0"/>
    <p:restoredTop sz="94660"/>
  </p:normalViewPr>
  <p:slideViewPr>
    <p:cSldViewPr snapToGrid="0" showGuides="1">
      <p:cViewPr varScale="1">
        <p:scale>
          <a:sx n="62" d="100"/>
          <a:sy n="62" d="100"/>
        </p:scale>
        <p:origin x="980" y="36"/>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theme" Target="theme/theme1.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567950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3041"/>
            <a:ext cx="10515600" cy="43513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249863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408871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3041"/>
            <a:ext cx="10515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853983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667496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919098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132361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162185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3" name="Footer Placeholder 2"/>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4" name="Slide Number Placeholder 3"/>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04094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49655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377"/>
            <a:endParaRPr lang="en-US">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54283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hyperlink" Target="https://www.facebook.com/groups/629898828017053"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CFFBDFEB-1B64-468E-9F8F-D560DD6D8C70}" type="datetimeFigureOut">
              <a:rPr lang="en-US" smtClean="0">
                <a:solidFill>
                  <a:prstClr val="black">
                    <a:tint val="75000"/>
                  </a:prstClr>
                </a:solidFill>
                <a:cs typeface="Arial"/>
                <a:sym typeface="Arial"/>
              </a:rPr>
              <a:pPr defTabSz="914377"/>
              <a:t>9/15/2023</a:t>
            </a:fld>
            <a:endParaRPr 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B721D85D-94D0-4819-8828-F1C4BE85E5DC}" type="slidenum">
              <a:rPr lang="en-US" smtClean="0">
                <a:solidFill>
                  <a:prstClr val="black">
                    <a:tint val="75000"/>
                  </a:prstClr>
                </a:solidFill>
                <a:cs typeface="Arial"/>
                <a:sym typeface="Arial"/>
              </a:rPr>
              <a:pPr defTabSz="914377"/>
              <a:t>‹#›</a:t>
            </a:fld>
            <a:endParaRPr lang="en-US">
              <a:solidFill>
                <a:prstClr val="black">
                  <a:tint val="75000"/>
                </a:prstClr>
              </a:solidFill>
              <a:cs typeface="Arial"/>
              <a:sym typeface="Arial"/>
            </a:endParaRPr>
          </a:p>
        </p:txBody>
      </p:sp>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4" cstate="hqprint">
            <a:extLst>
              <a:ext uri="{28A0092B-C50C-407E-A947-70E740481C1C}">
                <a14:useLocalDpi xmlns:a14="http://schemas.microsoft.com/office/drawing/2010/main" val="0"/>
              </a:ext>
            </a:extLst>
          </a:blip>
          <a:srcRect t="37667"/>
          <a:stretch/>
        </p:blipFill>
        <p:spPr>
          <a:xfrm>
            <a:off x="-2052205" y="-221075"/>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t="38142"/>
          <a:stretch/>
        </p:blipFill>
        <p:spPr>
          <a:xfrm>
            <a:off x="1616132" y="7791451"/>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6">
                  <a:extLst>
                    <a:ext uri="{A12FA001-AC4F-418D-AE19-62706E023703}">
                      <ahyp:hlinkClr xmlns:ahyp="http://schemas.microsoft.com/office/drawing/2018/hyperlinkcolor"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457189"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134C9EFF-C59B-47AD-BC67-24488957F3EB}"/>
              </a:ext>
            </a:extLst>
          </p:cNvPr>
          <p:cNvSpPr txBox="1">
            <a:spLocks/>
          </p:cNvSpPr>
          <p:nvPr userDrawn="1"/>
        </p:nvSpPr>
        <p:spPr>
          <a:xfrm>
            <a:off x="10298595"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ED7D31">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ED7D31">
                  <a:lumMod val="20000"/>
                  <a:lumOff val="80000"/>
                </a:srgbClr>
              </a:solidFill>
              <a:effectLst/>
              <a:uLnTx/>
              <a:uFillTx/>
              <a:latin typeface="#9Slide07 HoneyCream" pitchFamily="2" charset="0"/>
              <a:ea typeface="+mj-ea"/>
              <a:cs typeface="+mj-cs"/>
              <a:sym typeface="Arial"/>
            </a:endParaRPr>
          </a:p>
        </p:txBody>
      </p:sp>
      <p:sp>
        <p:nvSpPr>
          <p:cNvPr id="11" name="Title 1">
            <a:extLst>
              <a:ext uri="{FF2B5EF4-FFF2-40B4-BE49-F238E27FC236}">
                <a16:creationId xmlns:a16="http://schemas.microsoft.com/office/drawing/2014/main" id="{9E5F6F2C-DE77-4B3E-986A-23D69ABD846E}"/>
              </a:ext>
            </a:extLst>
          </p:cNvPr>
          <p:cNvSpPr txBox="1">
            <a:spLocks/>
          </p:cNvSpPr>
          <p:nvPr userDrawn="1"/>
        </p:nvSpPr>
        <p:spPr>
          <a:xfrm>
            <a:off x="1435014" y="946256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2" name="Picture 11">
            <a:extLst>
              <a:ext uri="{FF2B5EF4-FFF2-40B4-BE49-F238E27FC236}">
                <a16:creationId xmlns:a16="http://schemas.microsoft.com/office/drawing/2014/main" id="{2C38DA38-71FB-4CEB-B777-09292390EC4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13" name="Picture 12">
            <a:extLst>
              <a:ext uri="{FF2B5EF4-FFF2-40B4-BE49-F238E27FC236}">
                <a16:creationId xmlns:a16="http://schemas.microsoft.com/office/drawing/2014/main" id="{7B3E06E2-B8CD-4348-A929-48748D52322A}"/>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9158510" y="-26525564"/>
            <a:ext cx="2186247" cy="3717751"/>
          </a:xfrm>
          <a:prstGeom prst="rect">
            <a:avLst/>
          </a:prstGeom>
        </p:spPr>
      </p:pic>
      <p:pic>
        <p:nvPicPr>
          <p:cNvPr id="14" name="Picture 13">
            <a:extLst>
              <a:ext uri="{FF2B5EF4-FFF2-40B4-BE49-F238E27FC236}">
                <a16:creationId xmlns:a16="http://schemas.microsoft.com/office/drawing/2014/main" id="{D1A0A433-1C81-43D6-86C9-906F9D1CD5C6}"/>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40863117" y="29176638"/>
            <a:ext cx="2186247" cy="3717751"/>
          </a:xfrm>
          <a:prstGeom prst="rect">
            <a:avLst/>
          </a:prstGeom>
        </p:spPr>
      </p:pic>
      <p:pic>
        <p:nvPicPr>
          <p:cNvPr id="15" name="Picture 14">
            <a:extLst>
              <a:ext uri="{FF2B5EF4-FFF2-40B4-BE49-F238E27FC236}">
                <a16:creationId xmlns:a16="http://schemas.microsoft.com/office/drawing/2014/main" id="{57AB7940-731C-4B6C-8537-33EBAD98DEB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51382674" y="29176637"/>
            <a:ext cx="2186247" cy="3717751"/>
          </a:xfrm>
          <a:prstGeom prst="rect">
            <a:avLst/>
          </a:prstGeom>
        </p:spPr>
      </p:pic>
      <p:sp>
        <p:nvSpPr>
          <p:cNvPr id="16" name="Title 1">
            <a:extLst>
              <a:ext uri="{FF2B5EF4-FFF2-40B4-BE49-F238E27FC236}">
                <a16:creationId xmlns:a16="http://schemas.microsoft.com/office/drawing/2014/main" id="{6108D78E-8090-455C-81F2-F57D8860EAC5}"/>
              </a:ext>
            </a:extLst>
          </p:cNvPr>
          <p:cNvSpPr txBox="1">
            <a:spLocks/>
          </p:cNvSpPr>
          <p:nvPr userDrawn="1"/>
        </p:nvSpPr>
        <p:spPr>
          <a:xfrm>
            <a:off x="10260678" y="-80913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sym typeface="Arial"/>
              </a:rPr>
              <a:t>By:</a:t>
            </a:r>
            <a:r>
              <a:rPr kumimoji="0" lang="vi-VN"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sym typeface="Arial"/>
              </a:rPr>
              <a:t> Tư Bùi</a:t>
            </a:r>
            <a:endParaRPr kumimoji="0" lang="en-US" sz="3200" b="0" i="0" u="none" strike="noStrike" kern="1200" cap="none" spc="0" normalizeH="0" baseline="0" noProof="0" dirty="0">
              <a:ln>
                <a:noFill/>
              </a:ln>
              <a:solidFill>
                <a:srgbClr val="70AD47">
                  <a:lumMod val="50000"/>
                </a:srgbClr>
              </a:solidFill>
              <a:effectLst/>
              <a:uLnTx/>
              <a:uFillTx/>
              <a:latin typeface="#9Slide07 Altus" pitchFamily="2" charset="0"/>
              <a:ea typeface="+mj-ea"/>
              <a:cs typeface="+mj-cs"/>
              <a:sym typeface="Arial"/>
            </a:endParaRPr>
          </a:p>
        </p:txBody>
      </p:sp>
      <p:sp>
        <p:nvSpPr>
          <p:cNvPr id="17"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sym typeface="Arial"/>
              </a:rPr>
              <a:t>Măng Non</a:t>
            </a:r>
            <a:endParaRPr kumimoji="0" lang="en-US" sz="1800"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sym typeface="Arial"/>
            </a:endParaRPr>
          </a:p>
        </p:txBody>
      </p:sp>
      <p:sp>
        <p:nvSpPr>
          <p:cNvPr id="18" name="Title 1">
            <a:extLst>
              <a:ext uri="{FF2B5EF4-FFF2-40B4-BE49-F238E27FC236}">
                <a16:creationId xmlns:a16="http://schemas.microsoft.com/office/drawing/2014/main" id="{6AA5128D-EAF5-483C-871A-4BFED87FD86D}"/>
              </a:ext>
            </a:extLst>
          </p:cNvPr>
          <p:cNvSpPr txBox="1">
            <a:spLocks/>
          </p:cNvSpPr>
          <p:nvPr userDrawn="1"/>
        </p:nvSpPr>
        <p:spPr>
          <a:xfrm>
            <a:off x="-2052206" y="1690688"/>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err="1">
                <a:ln>
                  <a:noFill/>
                </a:ln>
                <a:solidFill>
                  <a:srgbClr val="50AE47"/>
                </a:solidFill>
                <a:effectLst/>
                <a:uLnTx/>
                <a:uFillTx/>
                <a:latin typeface="#9Slide07 HoneyCream" pitchFamily="2" charset="0"/>
                <a:ea typeface="+mj-ea"/>
                <a:cs typeface="+mj-cs"/>
                <a:sym typeface="Arial"/>
              </a:rPr>
              <a:t>Măng</a:t>
            </a:r>
            <a:r>
              <a:rPr kumimoji="0" lang="en-US" sz="3200" b="0" i="0" u="none" strike="noStrike" kern="1200" cap="none" spc="0" normalizeH="0" baseline="0" noProof="0" dirty="0">
                <a:ln>
                  <a:noFill/>
                </a:ln>
                <a:solidFill>
                  <a:srgbClr val="50AE47"/>
                </a:solidFill>
                <a:effectLst/>
                <a:uLnTx/>
                <a:uFillTx/>
                <a:latin typeface="#9Slide07 HoneyCream" pitchFamily="2" charset="0"/>
                <a:ea typeface="+mj-ea"/>
                <a:cs typeface="+mj-cs"/>
                <a:sym typeface="Arial"/>
              </a:rPr>
              <a:t> Non</a:t>
            </a:r>
          </a:p>
        </p:txBody>
      </p:sp>
      <p:pic>
        <p:nvPicPr>
          <p:cNvPr id="19" name="Picture 18">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19326756"/>
            <a:ext cx="3627531" cy="4761671"/>
          </a:xfrm>
          <a:prstGeom prst="rect">
            <a:avLst/>
          </a:prstGeom>
        </p:spPr>
      </p:pic>
      <p:pic>
        <p:nvPicPr>
          <p:cNvPr id="20" name="Picture 19">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44511100" y="23671817"/>
            <a:ext cx="3627531" cy="4761671"/>
          </a:xfrm>
          <a:prstGeom prst="rect">
            <a:avLst/>
          </a:prstGeom>
        </p:spPr>
      </p:pic>
      <p:pic>
        <p:nvPicPr>
          <p:cNvPr id="21" name="Picture 20">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475796" y="-19326756"/>
            <a:ext cx="3627531" cy="4761671"/>
          </a:xfrm>
          <a:prstGeom prst="rect">
            <a:avLst/>
          </a:prstGeom>
        </p:spPr>
      </p:pic>
      <p:pic>
        <p:nvPicPr>
          <p:cNvPr id="22" name="Picture 21">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t="30568" r="10051"/>
          <a:stretch/>
        </p:blipFill>
        <p:spPr>
          <a:xfrm>
            <a:off x="52738933" y="23671817"/>
            <a:ext cx="3627531" cy="4761671"/>
          </a:xfrm>
          <a:prstGeom prst="rect">
            <a:avLst/>
          </a:prstGeom>
        </p:spPr>
      </p:pic>
    </p:spTree>
    <p:extLst>
      <p:ext uri="{BB962C8B-B14F-4D97-AF65-F5344CB8AC3E}">
        <p14:creationId xmlns:p14="http://schemas.microsoft.com/office/powerpoint/2010/main" val="272773710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Layout" Target="../slideLayouts/slideLayout2.xml"/><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8.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34C9EFF-C59B-47AD-BC67-24488957F3EB}"/>
              </a:ext>
            </a:extLst>
          </p:cNvPr>
          <p:cNvSpPr txBox="1">
            <a:spLocks/>
          </p:cNvSpPr>
          <p:nvPr/>
        </p:nvSpPr>
        <p:spPr>
          <a:xfrm>
            <a:off x="1281747" y="934869"/>
            <a:ext cx="6208823" cy="787400"/>
          </a:xfrm>
          <a:prstGeom prst="rect">
            <a:avLst/>
          </a:prstGeom>
        </p:spPr>
        <p:txBody>
          <a:bodyPr spcFirstLastPara="1" vert="horz" lIns="91440" tIns="45720" rIns="91440" bIns="45720" numCol="1" rtlCol="0" anchor="b">
            <a:prstTxWarp prst="textArchUp">
              <a:avLst/>
            </a:prstTxWarp>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defTabSz="914377">
              <a:defRPr/>
            </a:pPr>
            <a:r>
              <a:rPr lang="vi-VN" sz="6667" b="1" dirty="0">
                <a:solidFill>
                  <a:srgbClr val="A7115C"/>
                </a:solidFill>
                <a:latin typeface="#9Slide07 HoneyCream" pitchFamily="2" charset="0"/>
                <a:sym typeface="Arial"/>
              </a:rPr>
              <a:t>Tập làm văn</a:t>
            </a:r>
            <a:endParaRPr lang="en-US" sz="6667" b="1" dirty="0">
              <a:solidFill>
                <a:srgbClr val="A7115C"/>
              </a:solidFill>
              <a:latin typeface="#9Slide07 HoneyCream" pitchFamily="2" charset="0"/>
              <a:sym typeface="Arial"/>
            </a:endParaRPr>
          </a:p>
        </p:txBody>
      </p:sp>
      <p:sp>
        <p:nvSpPr>
          <p:cNvPr id="9" name="TextBox 8">
            <a:extLst>
              <a:ext uri="{FF2B5EF4-FFF2-40B4-BE49-F238E27FC236}">
                <a16:creationId xmlns:a16="http://schemas.microsoft.com/office/drawing/2014/main" id="{209BD930-1C43-AB77-BA72-09E586C7E4D3}"/>
              </a:ext>
            </a:extLst>
          </p:cNvPr>
          <p:cNvSpPr txBox="1"/>
          <p:nvPr/>
        </p:nvSpPr>
        <p:spPr>
          <a:xfrm>
            <a:off x="141878" y="1223626"/>
            <a:ext cx="11165479" cy="3810046"/>
          </a:xfrm>
          <a:prstGeom prst="rect">
            <a:avLst/>
          </a:prstGeom>
          <a:noFill/>
        </p:spPr>
        <p:txBody>
          <a:bodyPr wrap="square" lIns="115599" tIns="57799" rIns="115599" bIns="57799">
            <a:spAutoFit/>
          </a:bodyPr>
          <a:lstStyle/>
          <a:p>
            <a:pPr algn="ctr" defTabSz="1625519">
              <a:buClr>
                <a:srgbClr val="000000"/>
              </a:buClr>
            </a:pPr>
            <a:r>
              <a:rPr lang="vi-VN" altLang="zh-CN" sz="12000" kern="0" cap="all" dirty="0">
                <a:solidFill>
                  <a:srgbClr val="00B050"/>
                </a:solidFill>
                <a:effectLst/>
                <a:latin typeface="#9Slide05 IcielSanelma" pitchFamily="2" charset="0"/>
                <a:ea typeface="方正粗谭黑简体" panose="02000000000000000000" pitchFamily="2" charset="-122"/>
                <a:cs typeface="Arial" panose="020B0604020202020204" pitchFamily="34" charset="0"/>
                <a:sym typeface="Arial"/>
              </a:rPr>
              <a:t>LUYỆN TẬP</a:t>
            </a:r>
          </a:p>
          <a:p>
            <a:pPr algn="ctr" defTabSz="1625519">
              <a:buClr>
                <a:srgbClr val="000000"/>
              </a:buClr>
            </a:pPr>
            <a:r>
              <a:rPr lang="vi-VN" altLang="zh-CN" sz="12000" kern="0" cap="all" dirty="0">
                <a:solidFill>
                  <a:srgbClr val="ED7D31"/>
                </a:solidFill>
                <a:effectLst/>
                <a:latin typeface="#9Slide05 IcielSanelma" pitchFamily="2" charset="0"/>
                <a:ea typeface="方正粗谭黑简体" panose="02000000000000000000" pitchFamily="2" charset="-122"/>
                <a:cs typeface="Arial" panose="020B0604020202020204" pitchFamily="34" charset="0"/>
                <a:sym typeface="Arial"/>
              </a:rPr>
              <a:t>VIẾT TIN NHẮN</a:t>
            </a:r>
            <a:endParaRPr lang="zh-CN" altLang="en-US" sz="12000" kern="0" cap="all" dirty="0">
              <a:solidFill>
                <a:srgbClr val="ED7D31"/>
              </a:solidFill>
              <a:effectLst/>
              <a:latin typeface="#9Slide05 IcielSanelma" pitchFamily="2" charset="0"/>
              <a:ea typeface="方正粗谭黑简体" panose="02000000000000000000" pitchFamily="2" charset="-122"/>
              <a:cs typeface="Arial" panose="020B0604020202020204" pitchFamily="34" charset="0"/>
              <a:sym typeface="Arial"/>
            </a:endParaRPr>
          </a:p>
        </p:txBody>
      </p:sp>
    </p:spTree>
    <p:extLst>
      <p:ext uri="{BB962C8B-B14F-4D97-AF65-F5344CB8AC3E}">
        <p14:creationId xmlns:p14="http://schemas.microsoft.com/office/powerpoint/2010/main" val="2819089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wipe(down)">
                                      <p:cBhvr>
                                        <p:cTn id="15" dur="500"/>
                                        <p:tgtEl>
                                          <p:spTgt spid="9">
                                            <p:txEl>
                                              <p:pRg st="1" end="1"/>
                                            </p:txEl>
                                          </p:spTgt>
                                        </p:tgtEl>
                                      </p:cBhvr>
                                    </p:animEffect>
                                  </p:childTnLst>
                                </p:cTn>
                              </p:par>
                            </p:childTnLst>
                          </p:cTn>
                        </p:par>
                        <p:par>
                          <p:cTn id="16" fill="hold">
                            <p:stCondLst>
                              <p:cond delay="500"/>
                            </p:stCondLst>
                            <p:childTnLst>
                              <p:par>
                                <p:cTn id="17" presetID="26" presetClass="emph" presetSubtype="0" fill="hold" grpId="0" nodeType="afterEffect">
                                  <p:stCondLst>
                                    <p:cond delay="0"/>
                                  </p:stCondLst>
                                  <p:childTnLst>
                                    <p:animEffect transition="out" filter="fade">
                                      <p:cBhvr>
                                        <p:cTn id="18" dur="500" tmFilter="0, 0; .2, .5; .8, .5; 1, 0"/>
                                        <p:tgtEl>
                                          <p:spTgt spid="9">
                                            <p:txEl>
                                              <p:pRg st="0" end="0"/>
                                            </p:txEl>
                                          </p:spTgt>
                                        </p:tgtEl>
                                      </p:cBhvr>
                                    </p:animEffect>
                                    <p:animScale>
                                      <p:cBhvr>
                                        <p:cTn id="19" dur="250" autoRev="1" fill="hold"/>
                                        <p:tgtEl>
                                          <p:spTgt spid="9">
                                            <p:txEl>
                                              <p:pRg st="0" end="0"/>
                                            </p:txEl>
                                          </p:spTgt>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9">
                                            <p:txEl>
                                              <p:pRg st="1" end="1"/>
                                            </p:txEl>
                                          </p:spTgt>
                                        </p:tgtEl>
                                      </p:cBhvr>
                                    </p:animEffect>
                                    <p:animScale>
                                      <p:cBhvr>
                                        <p:cTn id="22" dur="250" autoRev="1" fill="hold"/>
                                        <p:tgtEl>
                                          <p:spTgt spid="9">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l="53263" t="63291" r="8762" b="15106"/>
          <a:stretch/>
        </p:blipFill>
        <p:spPr>
          <a:xfrm>
            <a:off x="360080" y="-1872940"/>
            <a:ext cx="12488601" cy="3868823"/>
          </a:xfrm>
          <a:prstGeom prst="rect">
            <a:avLst/>
          </a:prstGeom>
        </p:spPr>
      </p:pic>
      <p:pic>
        <p:nvPicPr>
          <p:cNvPr id="5" name="Picture 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7291862" y="1068002"/>
            <a:ext cx="4311392" cy="7206507"/>
          </a:xfrm>
          <a:prstGeom prst="rect">
            <a:avLst/>
          </a:prstGeom>
        </p:spPr>
      </p:pic>
      <p:sp>
        <p:nvSpPr>
          <p:cNvPr id="6" name="TextBox 5"/>
          <p:cNvSpPr txBox="1"/>
          <p:nvPr/>
        </p:nvSpPr>
        <p:spPr>
          <a:xfrm>
            <a:off x="1941618" y="0"/>
            <a:ext cx="8308764" cy="1538883"/>
          </a:xfrm>
          <a:prstGeom prst="rect">
            <a:avLst/>
          </a:prstGeom>
          <a:noFill/>
        </p:spPr>
        <p:txBody>
          <a:bodyPr wrap="square" rtlCol="0">
            <a:spAutoFit/>
          </a:bodyPr>
          <a:lstStyle/>
          <a:p>
            <a:pPr algn="ctr"/>
            <a:r>
              <a:rPr lang="nl-NL" sz="3800" b="1" dirty="0">
                <a:solidFill>
                  <a:srgbClr val="C00000"/>
                </a:solidFill>
                <a:latin typeface="UTM Avo" panose="02040603050506020204" pitchFamily="18" charset="0"/>
              </a:rPr>
              <a:t>a. Em nhắn người thân mua cho mình một đồ dùng học tập.</a:t>
            </a:r>
            <a:endParaRPr lang="en-US" sz="3800" b="1" dirty="0">
              <a:solidFill>
                <a:srgbClr val="C00000"/>
              </a:solidFill>
              <a:latin typeface="UTM Avo" panose="02040603050506020204" pitchFamily="18" charset="0"/>
            </a:endParaRPr>
          </a:p>
          <a:p>
            <a:endParaRPr lang="en-US" dirty="0"/>
          </a:p>
        </p:txBody>
      </p:sp>
      <p:sp>
        <p:nvSpPr>
          <p:cNvPr id="8" name="TextBox 7"/>
          <p:cNvSpPr txBox="1"/>
          <p:nvPr/>
        </p:nvSpPr>
        <p:spPr>
          <a:xfrm>
            <a:off x="1667894" y="1805850"/>
            <a:ext cx="4841507" cy="707886"/>
          </a:xfrm>
          <a:prstGeom prst="rect">
            <a:avLst/>
          </a:prstGeom>
          <a:noFill/>
        </p:spPr>
        <p:txBody>
          <a:bodyPr wrap="square" rtlCol="0">
            <a:prstTxWarp prst="textArchUp">
              <a:avLst/>
            </a:prstTxWarp>
            <a:spAutoFit/>
          </a:bodyPr>
          <a:lstStyle/>
          <a:p>
            <a:r>
              <a:rPr lang="vi-VN" sz="6000" dirty="0">
                <a:effectLst/>
                <a:latin typeface="#9Slide03 AmpleSoft Bold" panose="02000000000000000000" pitchFamily="2" charset="0"/>
              </a:rPr>
              <a:t>GỢI Ý</a:t>
            </a:r>
            <a:endParaRPr lang="en-US" sz="6000" dirty="0">
              <a:effectLst/>
              <a:latin typeface="#9Slide03 AmpleSoft Bold" panose="02000000000000000000" pitchFamily="2" charset="0"/>
            </a:endParaRPr>
          </a:p>
        </p:txBody>
      </p:sp>
      <p:sp>
        <p:nvSpPr>
          <p:cNvPr id="9" name="TextBox 8"/>
          <p:cNvSpPr txBox="1"/>
          <p:nvPr/>
        </p:nvSpPr>
        <p:spPr>
          <a:xfrm>
            <a:off x="904412" y="2321004"/>
            <a:ext cx="5759166" cy="507831"/>
          </a:xfrm>
          <a:prstGeom prst="rect">
            <a:avLst/>
          </a:prstGeom>
          <a:noFill/>
        </p:spPr>
        <p:txBody>
          <a:bodyPr wrap="square" rtlCol="0">
            <a:spAutoFit/>
          </a:bodyPr>
          <a:lstStyle/>
          <a:p>
            <a:pPr algn="ctr"/>
            <a:r>
              <a:rPr lang="vi-VN" sz="2700" b="1" dirty="0">
                <a:solidFill>
                  <a:srgbClr val="002060"/>
                </a:solidFill>
                <a:latin typeface="UTM Avo" panose="02040603050506020204" pitchFamily="18" charset="0"/>
                <a:ea typeface="Times New Roman" panose="02020603050405020304" pitchFamily="18" charset="0"/>
              </a:rPr>
              <a:t> 1.Em viết tin nhắn cho ai?</a:t>
            </a:r>
            <a:endParaRPr lang="en-US" sz="2700" dirty="0"/>
          </a:p>
        </p:txBody>
      </p:sp>
      <p:sp>
        <p:nvSpPr>
          <p:cNvPr id="10" name="TextBox 9"/>
          <p:cNvSpPr txBox="1"/>
          <p:nvPr/>
        </p:nvSpPr>
        <p:spPr>
          <a:xfrm>
            <a:off x="246104" y="3175450"/>
            <a:ext cx="4720312" cy="507831"/>
          </a:xfrm>
          <a:prstGeom prst="rect">
            <a:avLst/>
          </a:prstGeom>
          <a:noFill/>
        </p:spPr>
        <p:txBody>
          <a:bodyPr wrap="square" rtlCol="0">
            <a:spAutoFit/>
          </a:bodyPr>
          <a:lstStyle/>
          <a:p>
            <a:pPr algn="ctr"/>
            <a:r>
              <a:rPr lang="vi-VN" sz="2700" b="1" dirty="0">
                <a:solidFill>
                  <a:srgbClr val="002060"/>
                </a:solidFill>
                <a:latin typeface="UTM Avo" panose="02040603050506020204" pitchFamily="18" charset="0"/>
                <a:ea typeface="Times New Roman" panose="02020603050405020304" pitchFamily="18" charset="0"/>
              </a:rPr>
              <a:t> 2. Nội dung?</a:t>
            </a:r>
            <a:endParaRPr lang="en-US" sz="2700" dirty="0"/>
          </a:p>
        </p:txBody>
      </p:sp>
      <p:sp>
        <p:nvSpPr>
          <p:cNvPr id="3" name="TextBox 2"/>
          <p:cNvSpPr txBox="1"/>
          <p:nvPr/>
        </p:nvSpPr>
        <p:spPr>
          <a:xfrm>
            <a:off x="2640970" y="2782669"/>
            <a:ext cx="5236473" cy="923330"/>
          </a:xfrm>
          <a:prstGeom prst="rect">
            <a:avLst/>
          </a:prstGeom>
          <a:noFill/>
        </p:spPr>
        <p:txBody>
          <a:bodyPr wrap="square" rtlCol="0">
            <a:spAutoFit/>
          </a:bodyPr>
          <a:lstStyle/>
          <a:p>
            <a:r>
              <a:rPr lang="vi-VN" sz="2700" b="1" dirty="0">
                <a:solidFill>
                  <a:srgbClr val="0070C0"/>
                </a:solidFill>
                <a:latin typeface="UTM Avo" panose="02040603050506020204" pitchFamily="18" charset="0"/>
                <a:ea typeface="Times New Roman" panose="02020603050405020304" pitchFamily="18" charset="0"/>
              </a:rPr>
              <a:t>Người thân (bố, mẹ, chị,...)</a:t>
            </a:r>
            <a:endParaRPr lang="en-US" sz="2700" dirty="0">
              <a:solidFill>
                <a:srgbClr val="0070C0"/>
              </a:solidFill>
            </a:endParaRPr>
          </a:p>
          <a:p>
            <a:endParaRPr lang="en-US" sz="2700" dirty="0">
              <a:solidFill>
                <a:srgbClr val="0070C0"/>
              </a:solidFill>
            </a:endParaRPr>
          </a:p>
        </p:txBody>
      </p:sp>
      <p:sp>
        <p:nvSpPr>
          <p:cNvPr id="11" name="TextBox 10"/>
          <p:cNvSpPr txBox="1"/>
          <p:nvPr/>
        </p:nvSpPr>
        <p:spPr>
          <a:xfrm>
            <a:off x="1568764" y="3698818"/>
            <a:ext cx="6347026" cy="1338828"/>
          </a:xfrm>
          <a:prstGeom prst="rect">
            <a:avLst/>
          </a:prstGeom>
          <a:noFill/>
        </p:spPr>
        <p:txBody>
          <a:bodyPr wrap="square" rtlCol="0">
            <a:spAutoFit/>
          </a:bodyPr>
          <a:lstStyle/>
          <a:p>
            <a:r>
              <a:rPr lang="vi-VN" sz="2700" b="1" dirty="0">
                <a:solidFill>
                  <a:srgbClr val="0070C0"/>
                </a:solidFill>
                <a:latin typeface="UTM Avo" panose="02040603050506020204" pitchFamily="18" charset="0"/>
                <a:ea typeface="Times New Roman" panose="02020603050405020304" pitchFamily="18" charset="0"/>
              </a:rPr>
              <a:t>Nhờ người thân mua đồ dùng học tập (bút, vở, sách, thước kẻ,...)</a:t>
            </a:r>
            <a:endParaRPr lang="en-US" sz="2700" dirty="0">
              <a:solidFill>
                <a:srgbClr val="0070C0"/>
              </a:solidFill>
            </a:endParaRPr>
          </a:p>
          <a:p>
            <a:endParaRPr lang="en-US" sz="2700" dirty="0">
              <a:solidFill>
                <a:srgbClr val="0070C0"/>
              </a:solidFill>
            </a:endParaRPr>
          </a:p>
        </p:txBody>
      </p:sp>
      <p:sp>
        <p:nvSpPr>
          <p:cNvPr id="13" name="TextBox 12"/>
          <p:cNvSpPr txBox="1"/>
          <p:nvPr/>
        </p:nvSpPr>
        <p:spPr>
          <a:xfrm rot="548646">
            <a:off x="6964928" y="1772762"/>
            <a:ext cx="4841507" cy="707886"/>
          </a:xfrm>
          <a:prstGeom prst="rect">
            <a:avLst/>
          </a:prstGeom>
          <a:noFill/>
        </p:spPr>
        <p:txBody>
          <a:bodyPr wrap="square" rtlCol="0">
            <a:prstTxWarp prst="textArchUp">
              <a:avLst/>
            </a:prstTxWarp>
            <a:spAutoFit/>
          </a:bodyPr>
          <a:lstStyle/>
          <a:p>
            <a:pPr algn="ctr"/>
            <a:r>
              <a:rPr lang="vi-VN" sz="2500" dirty="0">
                <a:solidFill>
                  <a:srgbClr val="FF0000"/>
                </a:solidFill>
                <a:effectLst/>
                <a:latin typeface="#9Slide03 AmpleSoft Bold" panose="02000000000000000000" pitchFamily="2" charset="0"/>
              </a:rPr>
              <a:t>BÀI THAM KHẢO</a:t>
            </a:r>
            <a:endParaRPr lang="en-US" sz="2500" dirty="0">
              <a:solidFill>
                <a:srgbClr val="FF0000"/>
              </a:solidFill>
              <a:effectLst/>
              <a:latin typeface="#9Slide03 AmpleSoft Bold" panose="02000000000000000000" pitchFamily="2" charset="0"/>
            </a:endParaRPr>
          </a:p>
        </p:txBody>
      </p:sp>
      <p:sp>
        <p:nvSpPr>
          <p:cNvPr id="19" name="TextBox 18"/>
          <p:cNvSpPr txBox="1"/>
          <p:nvPr/>
        </p:nvSpPr>
        <p:spPr>
          <a:xfrm rot="545935">
            <a:off x="7958061" y="2082696"/>
            <a:ext cx="2742131" cy="3693319"/>
          </a:xfrm>
          <a:prstGeom prst="rect">
            <a:avLst/>
          </a:prstGeom>
          <a:noFill/>
        </p:spPr>
        <p:txBody>
          <a:bodyPr wrap="square" rtlCol="0">
            <a:spAutoFit/>
          </a:bodyPr>
          <a:lstStyle/>
          <a:p>
            <a:r>
              <a:rPr lang="vi-VN" sz="2600" b="1" dirty="0">
                <a:solidFill>
                  <a:srgbClr val="0070C0"/>
                </a:solidFill>
                <a:latin typeface="UTM Avo" panose="02040603050506020204" pitchFamily="18" charset="0"/>
                <a:ea typeface="Times New Roman" panose="02020603050405020304" pitchFamily="18" charset="0"/>
              </a:rPr>
              <a:t>    </a:t>
            </a:r>
            <a:r>
              <a:rPr lang="vi-VN" sz="2600" b="1" dirty="0">
                <a:solidFill>
                  <a:srgbClr val="002060"/>
                </a:solidFill>
                <a:latin typeface="UTM Avo" panose="02040603050506020204" pitchFamily="18" charset="0"/>
                <a:ea typeface="Times New Roman" panose="02020603050405020304" pitchFamily="18" charset="0"/>
              </a:rPr>
              <a:t>Mẹ ơi!</a:t>
            </a:r>
          </a:p>
          <a:p>
            <a:r>
              <a:rPr lang="vi-VN" sz="2600" b="1" dirty="0">
                <a:solidFill>
                  <a:srgbClr val="002060"/>
                </a:solidFill>
                <a:latin typeface="UTM Avo" panose="02040603050506020204" pitchFamily="18" charset="0"/>
                <a:ea typeface="Times New Roman" panose="02020603050405020304" pitchFamily="18" charset="0"/>
              </a:rPr>
              <a:t>Hộp bút của con bị rách rồi. Mẹ mua cho con một chiếc hộp bút mới mẹ nhé. </a:t>
            </a:r>
          </a:p>
          <a:p>
            <a:r>
              <a:rPr lang="vi-VN" sz="2600" b="1" dirty="0">
                <a:solidFill>
                  <a:srgbClr val="002060"/>
                </a:solidFill>
                <a:latin typeface="UTM Avo" panose="02040603050506020204" pitchFamily="18" charset="0"/>
                <a:ea typeface="Times New Roman" panose="02020603050405020304" pitchFamily="18" charset="0"/>
              </a:rPr>
              <a:t>  Con gái yêu của mẹ!</a:t>
            </a:r>
          </a:p>
        </p:txBody>
      </p:sp>
    </p:spTree>
    <p:extLst>
      <p:ext uri="{BB962C8B-B14F-4D97-AF65-F5344CB8AC3E}">
        <p14:creationId xmlns:p14="http://schemas.microsoft.com/office/powerpoint/2010/main" val="1737429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26" presetClass="emph" presetSubtype="0" fill="hold" grpId="1" nodeType="withEffect">
                                  <p:stCondLst>
                                    <p:cond delay="0"/>
                                  </p:stCondLst>
                                  <p:childTnLst>
                                    <p:animEffect transition="out" filter="fade">
                                      <p:cBhvr>
                                        <p:cTn id="16" dur="500" tmFilter="0, 0; .2, .5; .8, .5; 1, 0"/>
                                        <p:tgtEl>
                                          <p:spTgt spid="8"/>
                                        </p:tgtEl>
                                      </p:cBhvr>
                                    </p:animEffect>
                                    <p:animScale>
                                      <p:cBhvr>
                                        <p:cTn id="17" dur="250" autoRev="1" fill="hold"/>
                                        <p:tgtEl>
                                          <p:spTgt spid="8"/>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ipe(down)">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circle(in)">
                                      <p:cBhvr>
                                        <p:cTn id="43" dur="2000"/>
                                        <p:tgtEl>
                                          <p:spTgt spid="13"/>
                                        </p:tgtEl>
                                      </p:cBhvr>
                                    </p:animEffect>
                                  </p:childTnLst>
                                </p:cTn>
                              </p:par>
                            </p:childTnLst>
                          </p:cTn>
                        </p:par>
                        <p:par>
                          <p:cTn id="44" fill="hold">
                            <p:stCondLst>
                              <p:cond delay="2000"/>
                            </p:stCondLst>
                            <p:childTnLst>
                              <p:par>
                                <p:cTn id="45" presetID="6" presetClass="entr" presetSubtype="16"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circle(in)">
                                      <p:cBhvr>
                                        <p:cTn id="4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8" grpId="1"/>
      <p:bldP spid="9" grpId="0"/>
      <p:bldP spid="10" grpId="0"/>
      <p:bldP spid="3" grpId="0"/>
      <p:bldP spid="11" grpId="0"/>
      <p:bldP spid="13"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53263" t="63291" r="8762" b="15106"/>
          <a:stretch/>
        </p:blipFill>
        <p:spPr>
          <a:xfrm>
            <a:off x="68476" y="-1863813"/>
            <a:ext cx="12055047" cy="3914591"/>
          </a:xfrm>
          <a:prstGeom prst="rect">
            <a:avLst/>
          </a:prstGeom>
        </p:spPr>
      </p:pic>
      <p:sp>
        <p:nvSpPr>
          <p:cNvPr id="5" name="TextBox 4"/>
          <p:cNvSpPr txBox="1"/>
          <p:nvPr/>
        </p:nvSpPr>
        <p:spPr>
          <a:xfrm>
            <a:off x="1547901" y="55277"/>
            <a:ext cx="7700879" cy="1846659"/>
          </a:xfrm>
          <a:prstGeom prst="rect">
            <a:avLst/>
          </a:prstGeom>
          <a:noFill/>
        </p:spPr>
        <p:txBody>
          <a:bodyPr wrap="square" rtlCol="0">
            <a:spAutoFit/>
          </a:bodyPr>
          <a:lstStyle/>
          <a:p>
            <a:pPr algn="ctr"/>
            <a:r>
              <a:rPr lang="nl-NL" sz="3800" b="1" dirty="0">
                <a:solidFill>
                  <a:srgbClr val="002060"/>
                </a:solidFill>
                <a:latin typeface="UTM Avo" panose="02040603050506020204" pitchFamily="18" charset="0"/>
              </a:rPr>
              <a:t>b. Em nhắn bạn mang cho mình mượn cuốn truyện.</a:t>
            </a:r>
            <a:endParaRPr lang="en-US" sz="3800" b="1" dirty="0">
              <a:solidFill>
                <a:srgbClr val="002060"/>
              </a:solidFill>
              <a:latin typeface="UTM Avo" panose="02040603050506020204" pitchFamily="18" charset="0"/>
            </a:endParaRPr>
          </a:p>
          <a:p>
            <a:pPr algn="ctr"/>
            <a:endParaRPr lang="en-US" sz="3800" dirty="0"/>
          </a:p>
        </p:txBody>
      </p:sp>
      <p:pic>
        <p:nvPicPr>
          <p:cNvPr id="7" name="Picture 6"/>
          <p:cNvPicPr>
            <a:picLocks noChangeAspect="1"/>
          </p:cNvPicPr>
          <p:nvPr/>
        </p:nvPicPr>
        <p:blipFill rotWithShape="1">
          <a:blip r:embed="rId3" cstate="print">
            <a:duotone>
              <a:prstClr val="black"/>
              <a:schemeClr val="accent5">
                <a:tint val="45000"/>
                <a:satMod val="400000"/>
              </a:schemeClr>
            </a:duotone>
            <a:extLst>
              <a:ext uri="{BEBA8EAE-BF5A-486C-A8C5-ECC9F3942E4B}">
                <a14:imgProps xmlns:a14="http://schemas.microsoft.com/office/drawing/2010/main">
                  <a14:imgLayer r:embed="rId4">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7520444" y="805383"/>
            <a:ext cx="4531855" cy="7575012"/>
          </a:xfrm>
          <a:prstGeom prst="rect">
            <a:avLst/>
          </a:prstGeom>
        </p:spPr>
      </p:pic>
      <p:sp>
        <p:nvSpPr>
          <p:cNvPr id="8" name="TextBox 7"/>
          <p:cNvSpPr txBox="1"/>
          <p:nvPr/>
        </p:nvSpPr>
        <p:spPr>
          <a:xfrm>
            <a:off x="1115262" y="1846084"/>
            <a:ext cx="4841507" cy="707886"/>
          </a:xfrm>
          <a:prstGeom prst="rect">
            <a:avLst/>
          </a:prstGeom>
          <a:noFill/>
        </p:spPr>
        <p:txBody>
          <a:bodyPr wrap="square" rtlCol="0">
            <a:prstTxWarp prst="textArchUp">
              <a:avLst/>
            </a:prstTxWarp>
            <a:spAutoFit/>
          </a:bodyPr>
          <a:lstStyle/>
          <a:p>
            <a:r>
              <a:rPr lang="vi-VN" sz="6000" dirty="0">
                <a:solidFill>
                  <a:schemeClr val="tx1">
                    <a:lumMod val="75000"/>
                    <a:lumOff val="25000"/>
                  </a:schemeClr>
                </a:solidFill>
                <a:effectLst/>
                <a:latin typeface="#9Slide03 AmpleSoft Bold" panose="02000000000000000000" pitchFamily="2" charset="0"/>
              </a:rPr>
              <a:t>GỢI Ý</a:t>
            </a:r>
            <a:endParaRPr lang="en-US" sz="6000" dirty="0">
              <a:solidFill>
                <a:schemeClr val="tx1">
                  <a:lumMod val="75000"/>
                  <a:lumOff val="25000"/>
                </a:schemeClr>
              </a:solidFill>
              <a:effectLst/>
              <a:latin typeface="#9Slide03 AmpleSoft Bold" panose="02000000000000000000" pitchFamily="2" charset="0"/>
            </a:endParaRPr>
          </a:p>
        </p:txBody>
      </p:sp>
      <p:sp>
        <p:nvSpPr>
          <p:cNvPr id="9" name="TextBox 8"/>
          <p:cNvSpPr txBox="1"/>
          <p:nvPr/>
        </p:nvSpPr>
        <p:spPr>
          <a:xfrm>
            <a:off x="903633" y="2287804"/>
            <a:ext cx="7096588" cy="677108"/>
          </a:xfrm>
          <a:prstGeom prst="rect">
            <a:avLst/>
          </a:prstGeom>
          <a:noFill/>
        </p:spPr>
        <p:txBody>
          <a:bodyPr wrap="square" rtlCol="0">
            <a:spAutoFit/>
          </a:bodyPr>
          <a:lstStyle/>
          <a:p>
            <a:pPr algn="ctr"/>
            <a:r>
              <a:rPr lang="vi-VN" sz="3800" b="1" dirty="0">
                <a:solidFill>
                  <a:srgbClr val="002060"/>
                </a:solidFill>
                <a:latin typeface="UTM Avo" panose="02040603050506020204" pitchFamily="18" charset="0"/>
                <a:ea typeface="Times New Roman" panose="02020603050405020304" pitchFamily="18" charset="0"/>
              </a:rPr>
              <a:t> 1.Em viết tin nhắn cho ai?</a:t>
            </a:r>
            <a:endParaRPr lang="en-US" sz="3800" dirty="0"/>
          </a:p>
        </p:txBody>
      </p:sp>
      <p:sp>
        <p:nvSpPr>
          <p:cNvPr id="10" name="TextBox 9"/>
          <p:cNvSpPr txBox="1"/>
          <p:nvPr/>
        </p:nvSpPr>
        <p:spPr>
          <a:xfrm>
            <a:off x="488910" y="3418484"/>
            <a:ext cx="4720312" cy="677108"/>
          </a:xfrm>
          <a:prstGeom prst="rect">
            <a:avLst/>
          </a:prstGeom>
          <a:noFill/>
        </p:spPr>
        <p:txBody>
          <a:bodyPr wrap="square" rtlCol="0">
            <a:spAutoFit/>
          </a:bodyPr>
          <a:lstStyle/>
          <a:p>
            <a:pPr algn="ctr"/>
            <a:r>
              <a:rPr lang="vi-VN" sz="3800" b="1" dirty="0">
                <a:solidFill>
                  <a:srgbClr val="002060"/>
                </a:solidFill>
                <a:latin typeface="UTM Avo" panose="02040603050506020204" pitchFamily="18" charset="0"/>
                <a:ea typeface="Times New Roman" panose="02020603050405020304" pitchFamily="18" charset="0"/>
              </a:rPr>
              <a:t> 2. Nội dung?</a:t>
            </a:r>
            <a:endParaRPr lang="en-US" sz="3800" dirty="0"/>
          </a:p>
        </p:txBody>
      </p:sp>
      <p:sp>
        <p:nvSpPr>
          <p:cNvPr id="11" name="TextBox 10"/>
          <p:cNvSpPr txBox="1"/>
          <p:nvPr/>
        </p:nvSpPr>
        <p:spPr>
          <a:xfrm>
            <a:off x="2000210" y="2865366"/>
            <a:ext cx="4587603" cy="677108"/>
          </a:xfrm>
          <a:prstGeom prst="rect">
            <a:avLst/>
          </a:prstGeom>
          <a:noFill/>
        </p:spPr>
        <p:txBody>
          <a:bodyPr wrap="square" rtlCol="0">
            <a:spAutoFit/>
          </a:bodyPr>
          <a:lstStyle/>
          <a:p>
            <a:r>
              <a:rPr lang="vi-VN" sz="3800" b="1" dirty="0">
                <a:solidFill>
                  <a:srgbClr val="0070C0"/>
                </a:solidFill>
                <a:latin typeface="UTM Avo" panose="02040603050506020204" pitchFamily="18" charset="0"/>
                <a:ea typeface="Times New Roman" panose="02020603050405020304" pitchFamily="18" charset="0"/>
              </a:rPr>
              <a:t> Viết cho bạn.</a:t>
            </a:r>
            <a:endParaRPr lang="en-US" sz="3800" dirty="0">
              <a:solidFill>
                <a:srgbClr val="0070C0"/>
              </a:solidFill>
            </a:endParaRPr>
          </a:p>
        </p:txBody>
      </p:sp>
      <p:sp>
        <p:nvSpPr>
          <p:cNvPr id="12" name="TextBox 11"/>
          <p:cNvSpPr txBox="1"/>
          <p:nvPr/>
        </p:nvSpPr>
        <p:spPr>
          <a:xfrm>
            <a:off x="1547901" y="4003828"/>
            <a:ext cx="6399905" cy="1261884"/>
          </a:xfrm>
          <a:prstGeom prst="rect">
            <a:avLst/>
          </a:prstGeom>
          <a:noFill/>
        </p:spPr>
        <p:txBody>
          <a:bodyPr wrap="square" rtlCol="0">
            <a:spAutoFit/>
          </a:bodyPr>
          <a:lstStyle/>
          <a:p>
            <a:r>
              <a:rPr lang="vi-VN" sz="3800" b="1" dirty="0">
                <a:solidFill>
                  <a:srgbClr val="0070C0"/>
                </a:solidFill>
                <a:latin typeface="UTM Avo" panose="02040603050506020204" pitchFamily="18" charset="0"/>
                <a:ea typeface="Times New Roman" panose="02020603050405020304" pitchFamily="18" charset="0"/>
              </a:rPr>
              <a:t>Nhắn bạn mang cho mình mượn cuốn truyện.</a:t>
            </a:r>
            <a:endParaRPr lang="en-US" sz="3800" dirty="0">
              <a:solidFill>
                <a:srgbClr val="0070C0"/>
              </a:solidFill>
            </a:endParaRPr>
          </a:p>
        </p:txBody>
      </p:sp>
      <p:sp>
        <p:nvSpPr>
          <p:cNvPr id="16" name="TextBox 15"/>
          <p:cNvSpPr txBox="1"/>
          <p:nvPr/>
        </p:nvSpPr>
        <p:spPr>
          <a:xfrm rot="525857">
            <a:off x="8102413" y="1782458"/>
            <a:ext cx="2897568" cy="4493538"/>
          </a:xfrm>
          <a:prstGeom prst="rect">
            <a:avLst/>
          </a:prstGeom>
          <a:noFill/>
        </p:spPr>
        <p:txBody>
          <a:bodyPr wrap="square" rtlCol="0">
            <a:spAutoFit/>
          </a:bodyPr>
          <a:lstStyle/>
          <a:p>
            <a:r>
              <a:rPr lang="vi-VN" sz="2600" b="1" dirty="0">
                <a:latin typeface="UTM Avo" panose="02040603050506020204" pitchFamily="18" charset="0"/>
                <a:ea typeface="Times New Roman" panose="02020603050405020304" pitchFamily="18" charset="0"/>
              </a:rPr>
              <a:t>  Hà An ơi!</a:t>
            </a:r>
          </a:p>
          <a:p>
            <a:r>
              <a:rPr lang="vi-VN" sz="2600" b="1" dirty="0">
                <a:latin typeface="UTM Avo" panose="02040603050506020204" pitchFamily="18" charset="0"/>
                <a:ea typeface="Times New Roman" panose="02020603050405020304" pitchFamily="18" charset="0"/>
              </a:rPr>
              <a:t>Mai đi học bạn mang cho mình mượn cuốn truyện Conan nhé.</a:t>
            </a:r>
          </a:p>
          <a:p>
            <a:r>
              <a:rPr lang="vi-VN" sz="2600" b="1" dirty="0">
                <a:latin typeface="UTM Avo" panose="02040603050506020204" pitchFamily="18" charset="0"/>
                <a:ea typeface="Times New Roman" panose="02020603050405020304" pitchFamily="18" charset="0"/>
              </a:rPr>
              <a:t>Cảm ơn bạn nhiều! </a:t>
            </a:r>
          </a:p>
          <a:p>
            <a:r>
              <a:rPr lang="vi-VN" sz="2600" b="1" dirty="0">
                <a:latin typeface="UTM Avo" panose="02040603050506020204" pitchFamily="18" charset="0"/>
                <a:ea typeface="Times New Roman" panose="02020603050405020304" pitchFamily="18" charset="0"/>
              </a:rPr>
              <a:t>     </a:t>
            </a:r>
            <a:r>
              <a:rPr lang="vi-VN" sz="2600" b="1" i="1" dirty="0">
                <a:latin typeface="UTM Avo" panose="02040603050506020204" pitchFamily="18" charset="0"/>
                <a:ea typeface="Times New Roman" panose="02020603050405020304" pitchFamily="18" charset="0"/>
              </a:rPr>
              <a:t>Bạn của An</a:t>
            </a:r>
          </a:p>
          <a:p>
            <a:r>
              <a:rPr lang="vi-VN" sz="2600" b="1" i="1" dirty="0">
                <a:latin typeface="UTM Avo" panose="02040603050506020204" pitchFamily="18" charset="0"/>
                <a:ea typeface="Times New Roman" panose="02020603050405020304" pitchFamily="18" charset="0"/>
              </a:rPr>
              <a:t>         Nhi</a:t>
            </a:r>
          </a:p>
          <a:p>
            <a:endParaRPr lang="vi-VN" sz="2600" b="1" dirty="0">
              <a:latin typeface="UTM Avo" panose="02040603050506020204" pitchFamily="18" charset="0"/>
              <a:ea typeface="Times New Roman" panose="02020603050405020304" pitchFamily="18" charset="0"/>
            </a:endParaRPr>
          </a:p>
        </p:txBody>
      </p:sp>
      <p:sp>
        <p:nvSpPr>
          <p:cNvPr id="17" name="TextBox 16"/>
          <p:cNvSpPr txBox="1"/>
          <p:nvPr/>
        </p:nvSpPr>
        <p:spPr>
          <a:xfrm rot="548646">
            <a:off x="7365617" y="1558808"/>
            <a:ext cx="4841507" cy="707886"/>
          </a:xfrm>
          <a:prstGeom prst="rect">
            <a:avLst/>
          </a:prstGeom>
          <a:noFill/>
        </p:spPr>
        <p:txBody>
          <a:bodyPr wrap="square" rtlCol="0">
            <a:prstTxWarp prst="textArchUp">
              <a:avLst/>
            </a:prstTxWarp>
            <a:spAutoFit/>
          </a:bodyPr>
          <a:lstStyle/>
          <a:p>
            <a:pPr algn="ctr"/>
            <a:r>
              <a:rPr lang="vi-VN" sz="2500" dirty="0">
                <a:solidFill>
                  <a:schemeClr val="bg1"/>
                </a:solidFill>
                <a:effectLst/>
                <a:latin typeface="#9Slide03 AmpleSoft Bold" panose="02000000000000000000" pitchFamily="2" charset="0"/>
              </a:rPr>
              <a:t>BÀI THAM KHẢO</a:t>
            </a:r>
            <a:endParaRPr lang="en-US" sz="2500" dirty="0">
              <a:solidFill>
                <a:schemeClr val="bg1"/>
              </a:solidFill>
              <a:effectLst/>
              <a:latin typeface="#9Slide03 AmpleSoft Bold" panose="02000000000000000000" pitchFamily="2" charset="0"/>
            </a:endParaRPr>
          </a:p>
        </p:txBody>
      </p:sp>
    </p:spTree>
    <p:extLst>
      <p:ext uri="{BB962C8B-B14F-4D97-AF65-F5344CB8AC3E}">
        <p14:creationId xmlns:p14="http://schemas.microsoft.com/office/powerpoint/2010/main" val="2448409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8"/>
                                        </p:tgtEl>
                                      </p:cBhvr>
                                    </p:animEffect>
                                    <p:animScale>
                                      <p:cBhvr>
                                        <p:cTn id="19" dur="250" autoRev="1" fill="hold"/>
                                        <p:tgtEl>
                                          <p:spTgt spid="8"/>
                                        </p:tgtEl>
                                      </p:cBhvr>
                                      <p:by x="105000" y="105000"/>
                                    </p:animScale>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circle(in)">
                                      <p:cBhvr>
                                        <p:cTn id="44" dur="20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barn(inVertical)">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9" grpId="0"/>
      <p:bldP spid="10" grpId="0"/>
      <p:bldP spid="11" grpId="0"/>
      <p:bldP spid="12"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duotone>
              <a:prstClr val="black"/>
              <a:schemeClr val="accent5">
                <a:tint val="45000"/>
                <a:satMod val="400000"/>
              </a:schemeClr>
            </a:duotone>
          </a:blip>
          <a:stretch>
            <a:fillRect/>
          </a:stretch>
        </p:blipFill>
        <p:spPr>
          <a:xfrm>
            <a:off x="592603" y="388286"/>
            <a:ext cx="11168840" cy="5456393"/>
          </a:xfrm>
          <a:prstGeom prst="rect">
            <a:avLst/>
          </a:prstGeom>
        </p:spPr>
      </p:pic>
    </p:spTree>
    <p:extLst>
      <p:ext uri="{BB962C8B-B14F-4D97-AF65-F5344CB8AC3E}">
        <p14:creationId xmlns:p14="http://schemas.microsoft.com/office/powerpoint/2010/main" val="599588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77689" y="251260"/>
            <a:ext cx="11912711" cy="63273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79123" y="251260"/>
            <a:ext cx="11709842" cy="6263253"/>
          </a:xfrm>
          <a:prstGeom prst="rect">
            <a:avLst/>
          </a:prstGeom>
          <a:noFill/>
        </p:spPr>
        <p:txBody>
          <a:bodyPr wrap="square" rtlCol="0">
            <a:spAutoFit/>
          </a:bodyPr>
          <a:lstStyle/>
          <a:p>
            <a:r>
              <a:rPr lang="vi-VN" sz="2300" b="1" dirty="0">
                <a:solidFill>
                  <a:srgbClr val="0070C0"/>
                </a:solidFill>
                <a:latin typeface="UTM Avo" panose="02040603050506020204" pitchFamily="18" charset="0"/>
                <a:ea typeface="Times New Roman" panose="02020603050405020304" pitchFamily="18" charset="0"/>
              </a:rPr>
              <a:t>                                </a:t>
            </a:r>
            <a:r>
              <a:rPr lang="en-US" sz="2300" b="1" dirty="0">
                <a:solidFill>
                  <a:srgbClr val="0070C0"/>
                </a:solidFill>
                <a:latin typeface="UTM Avo" panose="02040603050506020204" pitchFamily="18" charset="0"/>
                <a:ea typeface="Times New Roman" panose="02020603050405020304" pitchFamily="18" charset="0"/>
              </a:rPr>
              <a:t>      </a:t>
            </a:r>
            <a:r>
              <a:rPr lang="vi-VN" sz="3300" b="1" dirty="0">
                <a:solidFill>
                  <a:srgbClr val="FF0000"/>
                </a:solidFill>
                <a:latin typeface="UTM Avo" panose="02040603050506020204" pitchFamily="18" charset="0"/>
                <a:ea typeface="Times New Roman" panose="02020603050405020304" pitchFamily="18" charset="0"/>
              </a:rPr>
              <a:t>Đi tàu Thống Nhất</a:t>
            </a:r>
          </a:p>
          <a:p>
            <a:pPr algn="just"/>
            <a:r>
              <a:rPr lang="vi-VN" sz="2300" b="1" dirty="0">
                <a:solidFill>
                  <a:srgbClr val="0070C0"/>
                </a:solidFill>
                <a:ea typeface="Times New Roman" panose="02020603050405020304" pitchFamily="18" charset="0"/>
              </a:rPr>
              <a:t>     </a:t>
            </a:r>
            <a:r>
              <a:rPr lang="vi-VN" sz="2300" b="1" dirty="0">
                <a:solidFill>
                  <a:schemeClr val="bg2">
                    <a:lumMod val="50000"/>
                  </a:schemeClr>
                </a:solidFill>
                <a:ea typeface="Times New Roman" panose="02020603050405020304" pitchFamily="18" charset="0"/>
              </a:rPr>
              <a:t>Đi tàu Thống Nhất khoái cực kì! Đêm trước, tôi cùng bố mẹ lên tàu ở ga Hàng Cỏ - Hà Nội. Chẳng nhớ là tôi đã ngủ mấy đêm, mấy giấc, năm, mười, mười lăm, hai mươi,...mở mắt ra đã thấy Thành phố Hồ Chí Minh sáng bạch.</a:t>
            </a:r>
          </a:p>
          <a:p>
            <a:pPr algn="just"/>
            <a:r>
              <a:rPr lang="vi-VN" sz="2300" b="1" dirty="0">
                <a:solidFill>
                  <a:schemeClr val="bg2">
                    <a:lumMod val="50000"/>
                  </a:schemeClr>
                </a:solidFill>
                <a:ea typeface="Times New Roman" panose="02020603050405020304" pitchFamily="18" charset="0"/>
              </a:rPr>
              <a:t>     Đi tàu Thống Nhất, những lúc ngủ thì được lắc lư như đưa võng, tàu lại còn tấu nhạc “xình, xình xịch...xình, xình xịch...”ru mình nữa. Lúc thức thì như được nằm võng mà coi phim. Khung cửa sổ toa tàu mở ra như màn hình ti vi. Màn hình hiện lên khi thì núi cao, khi thì biển rộng. Lại có khi phim đang chiếu, màn hình bỗng phụt tắt, tối mò! Đấy là lúc tàu Thống Nhất chạy xuyên qua núi, thôi chiếu phim, chuyển qua diễn trò ảo thuật, biến ngày thành đêm. Rồi phim lại chiếu, màn hình cửa sổ lại hiện ra rừng xanh với cát trắng. Có những lúc phim chiếu chậm dần rồi dừng hẳn. Màn hình cửa sổ tàu Thống Nhất hiện ra đủ thứ quà cùng những lời mời ngọt ngào. Kẹo mè xửng, nho Mường Mán, củ đậu Tháp Chàm,... thứ gì cũng ngon.</a:t>
            </a:r>
          </a:p>
          <a:p>
            <a:pPr algn="just"/>
            <a:r>
              <a:rPr lang="vi-VN" sz="2300" b="1" dirty="0">
                <a:solidFill>
                  <a:schemeClr val="bg2">
                    <a:lumMod val="50000"/>
                  </a:schemeClr>
                </a:solidFill>
                <a:ea typeface="Times New Roman" panose="02020603050405020304" pitchFamily="18" charset="0"/>
              </a:rPr>
              <a:t>    Đi tàu Thống Nhất, đã được xem những “thước phim” đẹp mắt, được ăn ngon miệng, lại được nghe những âm thanh vui tai!</a:t>
            </a:r>
          </a:p>
          <a:p>
            <a:r>
              <a:rPr lang="vi-VN" sz="2300" b="1" i="1" dirty="0">
                <a:solidFill>
                  <a:schemeClr val="bg2">
                    <a:lumMod val="50000"/>
                  </a:schemeClr>
                </a:solidFill>
                <a:ea typeface="Times New Roman" panose="02020603050405020304" pitchFamily="18" charset="0"/>
              </a:rPr>
              <a:t>                                                                     </a:t>
            </a:r>
            <a:r>
              <a:rPr lang="en-US" sz="2300" b="1" i="1" dirty="0">
                <a:solidFill>
                  <a:schemeClr val="bg2">
                    <a:lumMod val="50000"/>
                  </a:schemeClr>
                </a:solidFill>
                <a:ea typeface="Times New Roman" panose="02020603050405020304" pitchFamily="18" charset="0"/>
              </a:rPr>
              <a:t>                           </a:t>
            </a:r>
            <a:r>
              <a:rPr lang="vi-VN" sz="2300" b="1" i="1" dirty="0">
                <a:solidFill>
                  <a:schemeClr val="bg2">
                    <a:lumMod val="50000"/>
                  </a:schemeClr>
                </a:solidFill>
                <a:ea typeface="Times New Roman" panose="02020603050405020304" pitchFamily="18" charset="0"/>
              </a:rPr>
              <a:t>(Trần Quốc Toàn)</a:t>
            </a:r>
          </a:p>
        </p:txBody>
      </p:sp>
    </p:spTree>
    <p:extLst>
      <p:ext uri="{BB962C8B-B14F-4D97-AF65-F5344CB8AC3E}">
        <p14:creationId xmlns:p14="http://schemas.microsoft.com/office/powerpoint/2010/main" val="2367023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一个圆顶角，剪去另一个顶角 17">
            <a:extLst>
              <a:ext uri="{FF2B5EF4-FFF2-40B4-BE49-F238E27FC236}">
                <a16:creationId xmlns:a16="http://schemas.microsoft.com/office/drawing/2014/main" id="{E042DD80-0AB9-4C36-B011-9179551187A1}"/>
              </a:ext>
            </a:extLst>
          </p:cNvPr>
          <p:cNvSpPr/>
          <p:nvPr/>
        </p:nvSpPr>
        <p:spPr>
          <a:xfrm>
            <a:off x="1308787" y="546161"/>
            <a:ext cx="9747682" cy="2034993"/>
          </a:xfrm>
          <a:prstGeom prst="snipRoundRect">
            <a:avLst/>
          </a:prstGeom>
          <a:solidFill>
            <a:schemeClr val="bg1"/>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rgbClr val="002060"/>
                </a:solidFill>
                <a:latin typeface="UTM Avo" panose="02040603050506020204" pitchFamily="18" charset="0"/>
                <a:ea typeface="Times New Roman" panose="02020603050405020304" pitchFamily="18" charset="0"/>
              </a:rPr>
              <a:t>Trao đổi về những hoạt động em yêu thích trong bài?</a:t>
            </a:r>
            <a:endParaRPr lang="zh-CN" altLang="en-US" sz="4000" dirty="0">
              <a:solidFill>
                <a:srgbClr val="002060"/>
              </a:solidFill>
            </a:endParaRPr>
          </a:p>
        </p:txBody>
      </p:sp>
      <p:sp>
        <p:nvSpPr>
          <p:cNvPr id="5" name="Freeform 6"/>
          <p:cNvSpPr>
            <a:spLocks/>
          </p:cNvSpPr>
          <p:nvPr/>
        </p:nvSpPr>
        <p:spPr bwMode="auto">
          <a:xfrm>
            <a:off x="0" y="3919818"/>
            <a:ext cx="11462425" cy="3004429"/>
          </a:xfrm>
          <a:custGeom>
            <a:avLst/>
            <a:gdLst>
              <a:gd name="T0" fmla="*/ 4415 w 4902"/>
              <a:gd name="T1" fmla="*/ 13 h 1301"/>
              <a:gd name="T2" fmla="*/ 4658 w 4902"/>
              <a:gd name="T3" fmla="*/ 87 h 1301"/>
              <a:gd name="T4" fmla="*/ 4902 w 4902"/>
              <a:gd name="T5" fmla="*/ 238 h 1301"/>
              <a:gd name="T6" fmla="*/ 4734 w 4902"/>
              <a:gd name="T7" fmla="*/ 139 h 1301"/>
              <a:gd name="T8" fmla="*/ 4492 w 4902"/>
              <a:gd name="T9" fmla="*/ 41 h 1301"/>
              <a:gd name="T10" fmla="*/ 4253 w 4902"/>
              <a:gd name="T11" fmla="*/ 11 h 1301"/>
              <a:gd name="T12" fmla="*/ 3954 w 4902"/>
              <a:gd name="T13" fmla="*/ 55 h 1301"/>
              <a:gd name="T14" fmla="*/ 3670 w 4902"/>
              <a:gd name="T15" fmla="*/ 165 h 1301"/>
              <a:gd name="T16" fmla="*/ 3409 w 4902"/>
              <a:gd name="T17" fmla="*/ 321 h 1301"/>
              <a:gd name="T18" fmla="*/ 3177 w 4902"/>
              <a:gd name="T19" fmla="*/ 495 h 1301"/>
              <a:gd name="T20" fmla="*/ 2982 w 4902"/>
              <a:gd name="T21" fmla="*/ 664 h 1301"/>
              <a:gd name="T22" fmla="*/ 2820 w 4902"/>
              <a:gd name="T23" fmla="*/ 812 h 1301"/>
              <a:gd name="T24" fmla="*/ 2635 w 4902"/>
              <a:gd name="T25" fmla="*/ 977 h 1301"/>
              <a:gd name="T26" fmla="*/ 2426 w 4902"/>
              <a:gd name="T27" fmla="*/ 1134 h 1301"/>
              <a:gd name="T28" fmla="*/ 2204 w 4902"/>
              <a:gd name="T29" fmla="*/ 1255 h 1301"/>
              <a:gd name="T30" fmla="*/ 1973 w 4902"/>
              <a:gd name="T31" fmla="*/ 1301 h 1301"/>
              <a:gd name="T32" fmla="*/ 1822 w 4902"/>
              <a:gd name="T33" fmla="*/ 1277 h 1301"/>
              <a:gd name="T34" fmla="*/ 1675 w 4902"/>
              <a:gd name="T35" fmla="*/ 1198 h 1301"/>
              <a:gd name="T36" fmla="*/ 1532 w 4902"/>
              <a:gd name="T37" fmla="*/ 1056 h 1301"/>
              <a:gd name="T38" fmla="*/ 1397 w 4902"/>
              <a:gd name="T39" fmla="*/ 841 h 1301"/>
              <a:gd name="T40" fmla="*/ 1242 w 4902"/>
              <a:gd name="T41" fmla="*/ 586 h 1301"/>
              <a:gd name="T42" fmla="*/ 1083 w 4902"/>
              <a:gd name="T43" fmla="*/ 409 h 1301"/>
              <a:gd name="T44" fmla="*/ 923 w 4902"/>
              <a:gd name="T45" fmla="*/ 301 h 1301"/>
              <a:gd name="T46" fmla="*/ 762 w 4902"/>
              <a:gd name="T47" fmla="*/ 257 h 1301"/>
              <a:gd name="T48" fmla="*/ 559 w 4902"/>
              <a:gd name="T49" fmla="*/ 275 h 1301"/>
              <a:gd name="T50" fmla="*/ 342 w 4902"/>
              <a:gd name="T51" fmla="*/ 379 h 1301"/>
              <a:gd name="T52" fmla="*/ 137 w 4902"/>
              <a:gd name="T53" fmla="*/ 547 h 1301"/>
              <a:gd name="T54" fmla="*/ 0 w 4902"/>
              <a:gd name="T55" fmla="*/ 676 h 1301"/>
              <a:gd name="T56" fmla="*/ 177 w 4902"/>
              <a:gd name="T57" fmla="*/ 492 h 1301"/>
              <a:gd name="T58" fmla="*/ 367 w 4902"/>
              <a:gd name="T59" fmla="*/ 348 h 1301"/>
              <a:gd name="T60" fmla="*/ 569 w 4902"/>
              <a:gd name="T61" fmla="*/ 260 h 1301"/>
              <a:gd name="T62" fmla="*/ 764 w 4902"/>
              <a:gd name="T63" fmla="*/ 245 h 1301"/>
              <a:gd name="T64" fmla="*/ 927 w 4902"/>
              <a:gd name="T65" fmla="*/ 291 h 1301"/>
              <a:gd name="T66" fmla="*/ 1091 w 4902"/>
              <a:gd name="T67" fmla="*/ 400 h 1301"/>
              <a:gd name="T68" fmla="*/ 1251 w 4902"/>
              <a:gd name="T69" fmla="*/ 578 h 1301"/>
              <a:gd name="T70" fmla="*/ 1407 w 4902"/>
              <a:gd name="T71" fmla="*/ 835 h 1301"/>
              <a:gd name="T72" fmla="*/ 1541 w 4902"/>
              <a:gd name="T73" fmla="*/ 1048 h 1301"/>
              <a:gd name="T74" fmla="*/ 1682 w 4902"/>
              <a:gd name="T75" fmla="*/ 1188 h 1301"/>
              <a:gd name="T76" fmla="*/ 1826 w 4902"/>
              <a:gd name="T77" fmla="*/ 1265 h 1301"/>
              <a:gd name="T78" fmla="*/ 1973 w 4902"/>
              <a:gd name="T79" fmla="*/ 1289 h 1301"/>
              <a:gd name="T80" fmla="*/ 2199 w 4902"/>
              <a:gd name="T81" fmla="*/ 1243 h 1301"/>
              <a:gd name="T82" fmla="*/ 2421 w 4902"/>
              <a:gd name="T83" fmla="*/ 1125 h 1301"/>
              <a:gd name="T84" fmla="*/ 2627 w 4902"/>
              <a:gd name="T85" fmla="*/ 968 h 1301"/>
              <a:gd name="T86" fmla="*/ 2811 w 4902"/>
              <a:gd name="T87" fmla="*/ 803 h 1301"/>
              <a:gd name="T88" fmla="*/ 2975 w 4902"/>
              <a:gd name="T89" fmla="*/ 655 h 1301"/>
              <a:gd name="T90" fmla="*/ 3169 w 4902"/>
              <a:gd name="T91" fmla="*/ 486 h 1301"/>
              <a:gd name="T92" fmla="*/ 3403 w 4902"/>
              <a:gd name="T93" fmla="*/ 310 h 1301"/>
              <a:gd name="T94" fmla="*/ 3664 w 4902"/>
              <a:gd name="T95" fmla="*/ 154 h 1301"/>
              <a:gd name="T96" fmla="*/ 3951 w 4902"/>
              <a:gd name="T97" fmla="*/ 43 h 1301"/>
              <a:gd name="T98" fmla="*/ 4253 w 4902"/>
              <a:gd name="T99" fmla="*/ 0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902" h="1301">
                <a:moveTo>
                  <a:pt x="4253" y="0"/>
                </a:moveTo>
                <a:lnTo>
                  <a:pt x="4333" y="3"/>
                </a:lnTo>
                <a:lnTo>
                  <a:pt x="4415" y="13"/>
                </a:lnTo>
                <a:lnTo>
                  <a:pt x="4495" y="29"/>
                </a:lnTo>
                <a:lnTo>
                  <a:pt x="4577" y="55"/>
                </a:lnTo>
                <a:lnTo>
                  <a:pt x="4658" y="87"/>
                </a:lnTo>
                <a:lnTo>
                  <a:pt x="4740" y="129"/>
                </a:lnTo>
                <a:lnTo>
                  <a:pt x="4822" y="178"/>
                </a:lnTo>
                <a:lnTo>
                  <a:pt x="4902" y="238"/>
                </a:lnTo>
                <a:lnTo>
                  <a:pt x="4895" y="246"/>
                </a:lnTo>
                <a:lnTo>
                  <a:pt x="4814" y="188"/>
                </a:lnTo>
                <a:lnTo>
                  <a:pt x="4734" y="139"/>
                </a:lnTo>
                <a:lnTo>
                  <a:pt x="4654" y="98"/>
                </a:lnTo>
                <a:lnTo>
                  <a:pt x="4572" y="66"/>
                </a:lnTo>
                <a:lnTo>
                  <a:pt x="4492" y="41"/>
                </a:lnTo>
                <a:lnTo>
                  <a:pt x="4412" y="25"/>
                </a:lnTo>
                <a:lnTo>
                  <a:pt x="4333" y="14"/>
                </a:lnTo>
                <a:lnTo>
                  <a:pt x="4253" y="11"/>
                </a:lnTo>
                <a:lnTo>
                  <a:pt x="4152" y="16"/>
                </a:lnTo>
                <a:lnTo>
                  <a:pt x="4052" y="31"/>
                </a:lnTo>
                <a:lnTo>
                  <a:pt x="3954" y="55"/>
                </a:lnTo>
                <a:lnTo>
                  <a:pt x="3857" y="84"/>
                </a:lnTo>
                <a:lnTo>
                  <a:pt x="3762" y="121"/>
                </a:lnTo>
                <a:lnTo>
                  <a:pt x="3670" y="165"/>
                </a:lnTo>
                <a:lnTo>
                  <a:pt x="3580" y="214"/>
                </a:lnTo>
                <a:lnTo>
                  <a:pt x="3493" y="266"/>
                </a:lnTo>
                <a:lnTo>
                  <a:pt x="3409" y="321"/>
                </a:lnTo>
                <a:lnTo>
                  <a:pt x="3328" y="377"/>
                </a:lnTo>
                <a:lnTo>
                  <a:pt x="3251" y="437"/>
                </a:lnTo>
                <a:lnTo>
                  <a:pt x="3177" y="495"/>
                </a:lnTo>
                <a:lnTo>
                  <a:pt x="3109" y="553"/>
                </a:lnTo>
                <a:lnTo>
                  <a:pt x="3043" y="609"/>
                </a:lnTo>
                <a:lnTo>
                  <a:pt x="2982" y="664"/>
                </a:lnTo>
                <a:lnTo>
                  <a:pt x="2926" y="715"/>
                </a:lnTo>
                <a:lnTo>
                  <a:pt x="2875" y="761"/>
                </a:lnTo>
                <a:lnTo>
                  <a:pt x="2820" y="812"/>
                </a:lnTo>
                <a:lnTo>
                  <a:pt x="2761" y="865"/>
                </a:lnTo>
                <a:lnTo>
                  <a:pt x="2700" y="920"/>
                </a:lnTo>
                <a:lnTo>
                  <a:pt x="2635" y="977"/>
                </a:lnTo>
                <a:lnTo>
                  <a:pt x="2568" y="1032"/>
                </a:lnTo>
                <a:lnTo>
                  <a:pt x="2498" y="1085"/>
                </a:lnTo>
                <a:lnTo>
                  <a:pt x="2426" y="1134"/>
                </a:lnTo>
                <a:lnTo>
                  <a:pt x="2354" y="1181"/>
                </a:lnTo>
                <a:lnTo>
                  <a:pt x="2279" y="1221"/>
                </a:lnTo>
                <a:lnTo>
                  <a:pt x="2204" y="1255"/>
                </a:lnTo>
                <a:lnTo>
                  <a:pt x="2128" y="1280"/>
                </a:lnTo>
                <a:lnTo>
                  <a:pt x="2051" y="1297"/>
                </a:lnTo>
                <a:lnTo>
                  <a:pt x="1973" y="1301"/>
                </a:lnTo>
                <a:lnTo>
                  <a:pt x="1923" y="1300"/>
                </a:lnTo>
                <a:lnTo>
                  <a:pt x="1872" y="1291"/>
                </a:lnTo>
                <a:lnTo>
                  <a:pt x="1822" y="1277"/>
                </a:lnTo>
                <a:lnTo>
                  <a:pt x="1773" y="1258"/>
                </a:lnTo>
                <a:lnTo>
                  <a:pt x="1724" y="1231"/>
                </a:lnTo>
                <a:lnTo>
                  <a:pt x="1675" y="1198"/>
                </a:lnTo>
                <a:lnTo>
                  <a:pt x="1626" y="1158"/>
                </a:lnTo>
                <a:lnTo>
                  <a:pt x="1578" y="1111"/>
                </a:lnTo>
                <a:lnTo>
                  <a:pt x="1532" y="1056"/>
                </a:lnTo>
                <a:lnTo>
                  <a:pt x="1486" y="993"/>
                </a:lnTo>
                <a:lnTo>
                  <a:pt x="1441" y="922"/>
                </a:lnTo>
                <a:lnTo>
                  <a:pt x="1397" y="841"/>
                </a:lnTo>
                <a:lnTo>
                  <a:pt x="1346" y="746"/>
                </a:lnTo>
                <a:lnTo>
                  <a:pt x="1294" y="661"/>
                </a:lnTo>
                <a:lnTo>
                  <a:pt x="1242" y="586"/>
                </a:lnTo>
                <a:lnTo>
                  <a:pt x="1189" y="519"/>
                </a:lnTo>
                <a:lnTo>
                  <a:pt x="1137" y="461"/>
                </a:lnTo>
                <a:lnTo>
                  <a:pt x="1083" y="409"/>
                </a:lnTo>
                <a:lnTo>
                  <a:pt x="1030" y="365"/>
                </a:lnTo>
                <a:lnTo>
                  <a:pt x="976" y="331"/>
                </a:lnTo>
                <a:lnTo>
                  <a:pt x="923" y="301"/>
                </a:lnTo>
                <a:lnTo>
                  <a:pt x="869" y="281"/>
                </a:lnTo>
                <a:lnTo>
                  <a:pt x="816" y="266"/>
                </a:lnTo>
                <a:lnTo>
                  <a:pt x="762" y="257"/>
                </a:lnTo>
                <a:lnTo>
                  <a:pt x="709" y="254"/>
                </a:lnTo>
                <a:lnTo>
                  <a:pt x="633" y="260"/>
                </a:lnTo>
                <a:lnTo>
                  <a:pt x="559" y="275"/>
                </a:lnTo>
                <a:lnTo>
                  <a:pt x="486" y="301"/>
                </a:lnTo>
                <a:lnTo>
                  <a:pt x="413" y="336"/>
                </a:lnTo>
                <a:lnTo>
                  <a:pt x="342" y="379"/>
                </a:lnTo>
                <a:lnTo>
                  <a:pt x="272" y="428"/>
                </a:lnTo>
                <a:lnTo>
                  <a:pt x="202" y="484"/>
                </a:lnTo>
                <a:lnTo>
                  <a:pt x="137" y="547"/>
                </a:lnTo>
                <a:lnTo>
                  <a:pt x="71" y="612"/>
                </a:lnTo>
                <a:lnTo>
                  <a:pt x="9" y="684"/>
                </a:lnTo>
                <a:lnTo>
                  <a:pt x="0" y="676"/>
                </a:lnTo>
                <a:lnTo>
                  <a:pt x="56" y="611"/>
                </a:lnTo>
                <a:lnTo>
                  <a:pt x="116" y="550"/>
                </a:lnTo>
                <a:lnTo>
                  <a:pt x="177" y="492"/>
                </a:lnTo>
                <a:lnTo>
                  <a:pt x="239" y="438"/>
                </a:lnTo>
                <a:lnTo>
                  <a:pt x="303" y="391"/>
                </a:lnTo>
                <a:lnTo>
                  <a:pt x="367" y="348"/>
                </a:lnTo>
                <a:lnTo>
                  <a:pt x="434" y="312"/>
                </a:lnTo>
                <a:lnTo>
                  <a:pt x="501" y="282"/>
                </a:lnTo>
                <a:lnTo>
                  <a:pt x="569" y="260"/>
                </a:lnTo>
                <a:lnTo>
                  <a:pt x="639" y="246"/>
                </a:lnTo>
                <a:lnTo>
                  <a:pt x="709" y="242"/>
                </a:lnTo>
                <a:lnTo>
                  <a:pt x="764" y="245"/>
                </a:lnTo>
                <a:lnTo>
                  <a:pt x="819" y="254"/>
                </a:lnTo>
                <a:lnTo>
                  <a:pt x="872" y="269"/>
                </a:lnTo>
                <a:lnTo>
                  <a:pt x="927" y="291"/>
                </a:lnTo>
                <a:lnTo>
                  <a:pt x="982" y="321"/>
                </a:lnTo>
                <a:lnTo>
                  <a:pt x="1037" y="357"/>
                </a:lnTo>
                <a:lnTo>
                  <a:pt x="1091" y="400"/>
                </a:lnTo>
                <a:lnTo>
                  <a:pt x="1146" y="452"/>
                </a:lnTo>
                <a:lnTo>
                  <a:pt x="1199" y="511"/>
                </a:lnTo>
                <a:lnTo>
                  <a:pt x="1251" y="578"/>
                </a:lnTo>
                <a:lnTo>
                  <a:pt x="1305" y="655"/>
                </a:lnTo>
                <a:lnTo>
                  <a:pt x="1357" y="740"/>
                </a:lnTo>
                <a:lnTo>
                  <a:pt x="1407" y="835"/>
                </a:lnTo>
                <a:lnTo>
                  <a:pt x="1452" y="914"/>
                </a:lnTo>
                <a:lnTo>
                  <a:pt x="1496" y="986"/>
                </a:lnTo>
                <a:lnTo>
                  <a:pt x="1541" y="1048"/>
                </a:lnTo>
                <a:lnTo>
                  <a:pt x="1587" y="1103"/>
                </a:lnTo>
                <a:lnTo>
                  <a:pt x="1634" y="1149"/>
                </a:lnTo>
                <a:lnTo>
                  <a:pt x="1682" y="1188"/>
                </a:lnTo>
                <a:lnTo>
                  <a:pt x="1730" y="1221"/>
                </a:lnTo>
                <a:lnTo>
                  <a:pt x="1777" y="1246"/>
                </a:lnTo>
                <a:lnTo>
                  <a:pt x="1826" y="1265"/>
                </a:lnTo>
                <a:lnTo>
                  <a:pt x="1875" y="1279"/>
                </a:lnTo>
                <a:lnTo>
                  <a:pt x="1924" y="1288"/>
                </a:lnTo>
                <a:lnTo>
                  <a:pt x="1973" y="1289"/>
                </a:lnTo>
                <a:lnTo>
                  <a:pt x="2049" y="1285"/>
                </a:lnTo>
                <a:lnTo>
                  <a:pt x="2125" y="1268"/>
                </a:lnTo>
                <a:lnTo>
                  <a:pt x="2199" y="1243"/>
                </a:lnTo>
                <a:lnTo>
                  <a:pt x="2273" y="1210"/>
                </a:lnTo>
                <a:lnTo>
                  <a:pt x="2348" y="1170"/>
                </a:lnTo>
                <a:lnTo>
                  <a:pt x="2421" y="1125"/>
                </a:lnTo>
                <a:lnTo>
                  <a:pt x="2490" y="1075"/>
                </a:lnTo>
                <a:lnTo>
                  <a:pt x="2560" y="1023"/>
                </a:lnTo>
                <a:lnTo>
                  <a:pt x="2627" y="968"/>
                </a:lnTo>
                <a:lnTo>
                  <a:pt x="2691" y="911"/>
                </a:lnTo>
                <a:lnTo>
                  <a:pt x="2753" y="856"/>
                </a:lnTo>
                <a:lnTo>
                  <a:pt x="2811" y="803"/>
                </a:lnTo>
                <a:lnTo>
                  <a:pt x="2868" y="752"/>
                </a:lnTo>
                <a:lnTo>
                  <a:pt x="2918" y="706"/>
                </a:lnTo>
                <a:lnTo>
                  <a:pt x="2975" y="655"/>
                </a:lnTo>
                <a:lnTo>
                  <a:pt x="3034" y="600"/>
                </a:lnTo>
                <a:lnTo>
                  <a:pt x="3100" y="544"/>
                </a:lnTo>
                <a:lnTo>
                  <a:pt x="3169" y="486"/>
                </a:lnTo>
                <a:lnTo>
                  <a:pt x="3244" y="426"/>
                </a:lnTo>
                <a:lnTo>
                  <a:pt x="3321" y="368"/>
                </a:lnTo>
                <a:lnTo>
                  <a:pt x="3403" y="310"/>
                </a:lnTo>
                <a:lnTo>
                  <a:pt x="3486" y="255"/>
                </a:lnTo>
                <a:lnTo>
                  <a:pt x="3574" y="203"/>
                </a:lnTo>
                <a:lnTo>
                  <a:pt x="3664" y="154"/>
                </a:lnTo>
                <a:lnTo>
                  <a:pt x="3758" y="111"/>
                </a:lnTo>
                <a:lnTo>
                  <a:pt x="3853" y="74"/>
                </a:lnTo>
                <a:lnTo>
                  <a:pt x="3951" y="43"/>
                </a:lnTo>
                <a:lnTo>
                  <a:pt x="4049" y="19"/>
                </a:lnTo>
                <a:lnTo>
                  <a:pt x="4150" y="4"/>
                </a:lnTo>
                <a:lnTo>
                  <a:pt x="4253" y="0"/>
                </a:lnTo>
                <a:close/>
              </a:path>
            </a:pathLst>
          </a:custGeom>
          <a:ln>
            <a:headEnd/>
            <a:tailEnd/>
          </a:ln>
        </p:spPr>
        <p:style>
          <a:lnRef idx="2">
            <a:schemeClr val="accent6"/>
          </a:lnRef>
          <a:fillRef idx="1">
            <a:schemeClr val="lt1"/>
          </a:fillRef>
          <a:effectRef idx="0">
            <a:schemeClr val="accent6"/>
          </a:effectRef>
          <a:fontRef idx="minor">
            <a:schemeClr val="dk1"/>
          </a:fontRef>
        </p:style>
        <p:txBody>
          <a:bodyPr vert="horz" wrap="square" lIns="123718" tIns="61859" rIns="123718" bIns="61859" numCol="1" anchor="t" anchorCtr="0" compatLnSpc="1">
            <a:prstTxWarp prst="textNoShape">
              <a:avLst/>
            </a:prstTxWarp>
          </a:bodyPr>
          <a:lstStyle/>
          <a:p>
            <a:pPr algn="ctr" fontAlgn="base">
              <a:spcBef>
                <a:spcPct val="0"/>
              </a:spcBef>
              <a:spcAft>
                <a:spcPct val="0"/>
              </a:spcAft>
              <a:defRPr/>
            </a:pPr>
            <a:endParaRPr lang="en-US" sz="2800" kern="0">
              <a:solidFill>
                <a:srgbClr val="5BBE97"/>
              </a:solidFill>
              <a:latin typeface="微软雅黑"/>
              <a:ea typeface="微软雅黑"/>
              <a:sym typeface="Gill Sans" charset="0"/>
            </a:endParaRPr>
          </a:p>
        </p:txBody>
      </p:sp>
    </p:spTree>
    <p:extLst>
      <p:ext uri="{BB962C8B-B14F-4D97-AF65-F5344CB8AC3E}">
        <p14:creationId xmlns:p14="http://schemas.microsoft.com/office/powerpoint/2010/main" val="123846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65634" y="554376"/>
            <a:ext cx="4841507" cy="707886"/>
          </a:xfrm>
          <a:prstGeom prst="rect">
            <a:avLst/>
          </a:prstGeom>
          <a:noFill/>
        </p:spPr>
        <p:txBody>
          <a:bodyPr wrap="square" rtlCol="0">
            <a:prstTxWarp prst="textArchUp">
              <a:avLst/>
            </a:prstTxWarp>
            <a:spAutoFit/>
          </a:bodyPr>
          <a:lstStyle/>
          <a:p>
            <a:r>
              <a:rPr lang="vi-VN" sz="7000" dirty="0">
                <a:solidFill>
                  <a:schemeClr val="accent2">
                    <a:lumMod val="50000"/>
                  </a:schemeClr>
                </a:solidFill>
                <a:effectLst/>
                <a:latin typeface="#9Slide03 AmpleSoft Bold" panose="02000000000000000000" pitchFamily="2" charset="0"/>
              </a:rPr>
              <a:t>YÊU CẦU CẦN ĐẠT</a:t>
            </a:r>
            <a:endParaRPr lang="en-US" sz="7000" dirty="0">
              <a:solidFill>
                <a:schemeClr val="accent2">
                  <a:lumMod val="50000"/>
                </a:schemeClr>
              </a:solidFill>
              <a:effectLst/>
              <a:latin typeface="#9Slide03 AmpleSoft Bold" panose="02000000000000000000" pitchFamily="2" charset="0"/>
            </a:endParaRPr>
          </a:p>
        </p:txBody>
      </p:sp>
      <p:sp>
        <p:nvSpPr>
          <p:cNvPr id="5" name="Rectangle 4"/>
          <p:cNvSpPr/>
          <p:nvPr/>
        </p:nvSpPr>
        <p:spPr>
          <a:xfrm>
            <a:off x="1443236" y="1603375"/>
            <a:ext cx="6311343" cy="646331"/>
          </a:xfrm>
          <a:prstGeom prst="rect">
            <a:avLst/>
          </a:prstGeom>
        </p:spPr>
        <p:txBody>
          <a:bodyPr wrap="none">
            <a:spAutoFit/>
          </a:bodyPr>
          <a:lstStyle/>
          <a:p>
            <a:pPr marL="457200" indent="-457200">
              <a:lnSpc>
                <a:spcPct val="120000"/>
              </a:lnSpc>
              <a:spcAft>
                <a:spcPts val="0"/>
              </a:spcAft>
              <a:buFont typeface="Wingdings" panose="05000000000000000000" pitchFamily="2" charset="2"/>
              <a:buChar char="§"/>
            </a:pPr>
            <a:r>
              <a:rPr lang="nl-NL" sz="3000" b="1" dirty="0">
                <a:solidFill>
                  <a:srgbClr val="002060"/>
                </a:solidFill>
                <a:latin typeface="Times New Roman" panose="02020603050405020304" pitchFamily="18" charset="0"/>
                <a:ea typeface="Times New Roman" panose="02020603050405020304" pitchFamily="18" charset="0"/>
              </a:rPr>
              <a:t>Biết viết tin nhắn trên điện thoại.</a:t>
            </a:r>
            <a:endParaRPr lang="en-US" sz="3000" b="1" dirty="0">
              <a:solidFill>
                <a:srgbClr val="002060"/>
              </a:solidFill>
              <a:effectLst/>
              <a:latin typeface="Times New Roman" panose="02020603050405020304" pitchFamily="18" charset="0"/>
              <a:ea typeface="Times New Roman" panose="02020603050405020304" pitchFamily="18" charset="0"/>
            </a:endParaRPr>
          </a:p>
        </p:txBody>
      </p:sp>
      <p:sp>
        <p:nvSpPr>
          <p:cNvPr id="6" name="Rectangle 5"/>
          <p:cNvSpPr/>
          <p:nvPr/>
        </p:nvSpPr>
        <p:spPr>
          <a:xfrm>
            <a:off x="1443236" y="2068664"/>
            <a:ext cx="9915384" cy="1200329"/>
          </a:xfrm>
          <a:prstGeom prst="rect">
            <a:avLst/>
          </a:prstGeom>
        </p:spPr>
        <p:txBody>
          <a:bodyPr wrap="square">
            <a:spAutoFit/>
          </a:bodyPr>
          <a:lstStyle/>
          <a:p>
            <a:pPr marL="457200" indent="-457200">
              <a:lnSpc>
                <a:spcPct val="120000"/>
              </a:lnSpc>
              <a:spcAft>
                <a:spcPts val="0"/>
              </a:spcAft>
              <a:buFont typeface="Wingdings" panose="05000000000000000000" pitchFamily="2" charset="2"/>
              <a:buChar char="§"/>
            </a:pPr>
            <a:r>
              <a:rPr lang="nl-NL" sz="3000" b="1" dirty="0">
                <a:solidFill>
                  <a:srgbClr val="002060"/>
                </a:solidFill>
                <a:latin typeface="Times New Roman" panose="02020603050405020304" pitchFamily="18" charset="0"/>
                <a:ea typeface="Times New Roman" panose="02020603050405020304" pitchFamily="18" charset="0"/>
              </a:rPr>
              <a:t>Hình thành và phát triển sự quan tâm, yêu quý, biết ơn, đối với những người thân trong gia </a:t>
            </a:r>
            <a:r>
              <a:rPr lang="vi-VN" sz="3000" b="1" dirty="0">
                <a:solidFill>
                  <a:srgbClr val="002060"/>
                </a:solidFill>
                <a:latin typeface="Times New Roman" panose="02020603050405020304" pitchFamily="18" charset="0"/>
                <a:ea typeface="Times New Roman" panose="02020603050405020304" pitchFamily="18" charset="0"/>
              </a:rPr>
              <a:t>đình.</a:t>
            </a:r>
            <a:endParaRPr lang="en-US" sz="3000" b="1" dirty="0">
              <a:solidFill>
                <a:srgbClr val="002060"/>
              </a:solidFill>
              <a:effectLst/>
              <a:latin typeface="Times New Roman" panose="02020603050405020304" pitchFamily="18" charset="0"/>
              <a:ea typeface="Times New Roman" panose="02020603050405020304" pitchFamily="18" charset="0"/>
            </a:endParaRPr>
          </a:p>
        </p:txBody>
      </p:sp>
      <p:sp>
        <p:nvSpPr>
          <p:cNvPr id="7" name="Rectangle 6"/>
          <p:cNvSpPr/>
          <p:nvPr/>
        </p:nvSpPr>
        <p:spPr>
          <a:xfrm>
            <a:off x="1550907" y="3116680"/>
            <a:ext cx="6096000" cy="1107996"/>
          </a:xfrm>
          <a:prstGeom prst="rect">
            <a:avLst/>
          </a:prstGeom>
        </p:spPr>
        <p:txBody>
          <a:bodyPr>
            <a:spAutoFit/>
          </a:bodyPr>
          <a:lstStyle/>
          <a:p>
            <a:pPr marL="457200" indent="-457200">
              <a:lnSpc>
                <a:spcPct val="120000"/>
              </a:lnSpc>
              <a:spcAft>
                <a:spcPts val="0"/>
              </a:spcAft>
              <a:buFont typeface="Wingdings" panose="05000000000000000000" pitchFamily="2" charset="2"/>
              <a:buChar char="§"/>
            </a:pPr>
            <a:r>
              <a:rPr lang="nl-NL" sz="3000" b="1" dirty="0">
                <a:solidFill>
                  <a:srgbClr val="002060"/>
                </a:solidFill>
                <a:latin typeface="Times New Roman" panose="02020603050405020304" pitchFamily="18" charset="0"/>
                <a:ea typeface="Times New Roman" panose="02020603050405020304" pitchFamily="18" charset="0"/>
              </a:rPr>
              <a:t>Đọc mở rộng theo yêu </a:t>
            </a:r>
            <a:r>
              <a:rPr lang="vi-VN" sz="3000" b="1" dirty="0">
                <a:solidFill>
                  <a:srgbClr val="002060"/>
                </a:solidFill>
                <a:latin typeface="Times New Roman" panose="02020603050405020304" pitchFamily="18" charset="0"/>
                <a:ea typeface="Times New Roman" panose="02020603050405020304" pitchFamily="18" charset="0"/>
              </a:rPr>
              <a:t>cầu.</a:t>
            </a:r>
            <a:endParaRPr lang="en-US" sz="3000" b="1" dirty="0">
              <a:solidFill>
                <a:srgbClr val="002060"/>
              </a:solidFill>
              <a:latin typeface="Times New Roman" panose="02020603050405020304" pitchFamily="18" charset="0"/>
              <a:ea typeface="Times New Roman" panose="02020603050405020304" pitchFamily="18" charset="0"/>
            </a:endParaRPr>
          </a:p>
          <a:p>
            <a:pPr marL="457200" indent="-457200">
              <a:buFont typeface="Wingdings" panose="05000000000000000000" pitchFamily="2" charset="2"/>
              <a:buChar char="§"/>
            </a:pPr>
            <a:r>
              <a:rPr lang="nl-NL" sz="3000" b="1" dirty="0">
                <a:solidFill>
                  <a:srgbClr val="002060"/>
                </a:solidFill>
                <a:latin typeface="Times New Roman" panose="02020603050405020304" pitchFamily="18" charset="0"/>
                <a:ea typeface="Times New Roman" panose="02020603050405020304" pitchFamily="18" charset="0"/>
              </a:rPr>
              <a:t>Phát triển năng lực ngôn </a:t>
            </a:r>
            <a:r>
              <a:rPr lang="vi-VN" sz="3000" b="1" dirty="0">
                <a:solidFill>
                  <a:srgbClr val="002060"/>
                </a:solidFill>
                <a:latin typeface="Times New Roman" panose="02020603050405020304" pitchFamily="18" charset="0"/>
                <a:ea typeface="Times New Roman" panose="02020603050405020304" pitchFamily="18" charset="0"/>
              </a:rPr>
              <a:t>ngữ.</a:t>
            </a:r>
            <a:endParaRPr lang="en-US" sz="3000" b="1" dirty="0">
              <a:solidFill>
                <a:srgbClr val="002060"/>
              </a:solidFill>
            </a:endParaRPr>
          </a:p>
        </p:txBody>
      </p:sp>
      <p:sp>
        <p:nvSpPr>
          <p:cNvPr id="8" name="Rectangle 7"/>
          <p:cNvSpPr/>
          <p:nvPr/>
        </p:nvSpPr>
        <p:spPr>
          <a:xfrm>
            <a:off x="1388169" y="1007848"/>
            <a:ext cx="3954929" cy="631711"/>
          </a:xfrm>
          <a:prstGeom prst="rect">
            <a:avLst/>
          </a:prstGeom>
        </p:spPr>
        <p:txBody>
          <a:bodyPr wrap="none">
            <a:spAutoFit/>
          </a:bodyPr>
          <a:lstStyle/>
          <a:p>
            <a:pPr indent="228600" algn="just">
              <a:lnSpc>
                <a:spcPct val="120000"/>
              </a:lnSpc>
              <a:spcAft>
                <a:spcPts val="0"/>
              </a:spcAft>
            </a:pPr>
            <a:r>
              <a:rPr lang="nl-NL" sz="3200" b="1" dirty="0">
                <a:solidFill>
                  <a:schemeClr val="accent2">
                    <a:lumMod val="50000"/>
                  </a:schemeClr>
                </a:solidFill>
                <a:latin typeface="Times New Roman" panose="02020603050405020304" pitchFamily="18" charset="0"/>
                <a:ea typeface="Times New Roman" panose="02020603050405020304" pitchFamily="18" charset="0"/>
              </a:rPr>
              <a:t>1. Năng lực đặc thù:</a:t>
            </a:r>
            <a:endParaRPr lang="en-US" sz="3200" dirty="0">
              <a:solidFill>
                <a:schemeClr val="accent2">
                  <a:lumMod val="50000"/>
                </a:schemeClr>
              </a:solidFill>
              <a:effectLst/>
              <a:latin typeface="Times New Roman" panose="02020603050405020304" pitchFamily="18" charset="0"/>
              <a:ea typeface="Times New Roman" panose="02020603050405020304" pitchFamily="18" charset="0"/>
            </a:endParaRPr>
          </a:p>
        </p:txBody>
      </p:sp>
      <p:sp>
        <p:nvSpPr>
          <p:cNvPr id="9" name="Rectangle 8"/>
          <p:cNvSpPr/>
          <p:nvPr/>
        </p:nvSpPr>
        <p:spPr>
          <a:xfrm>
            <a:off x="1676927" y="4135967"/>
            <a:ext cx="3348994" cy="584775"/>
          </a:xfrm>
          <a:prstGeom prst="rect">
            <a:avLst/>
          </a:prstGeom>
        </p:spPr>
        <p:txBody>
          <a:bodyPr wrap="none">
            <a:spAutoFit/>
          </a:bodyPr>
          <a:lstStyle/>
          <a:p>
            <a:r>
              <a:rPr lang="vi-VN" sz="3200" b="1" dirty="0">
                <a:solidFill>
                  <a:schemeClr val="accent2">
                    <a:lumMod val="50000"/>
                  </a:schemeClr>
                </a:solidFill>
                <a:latin typeface="Times New Roman" panose="02020603050405020304" pitchFamily="18" charset="0"/>
                <a:ea typeface="Times New Roman" panose="02020603050405020304" pitchFamily="18" charset="0"/>
              </a:rPr>
              <a:t>2. </a:t>
            </a:r>
            <a:r>
              <a:rPr lang="en-US" sz="3200" b="1" dirty="0" err="1">
                <a:solidFill>
                  <a:schemeClr val="accent2">
                    <a:lumMod val="50000"/>
                  </a:schemeClr>
                </a:solidFill>
                <a:latin typeface="Times New Roman" panose="02020603050405020304" pitchFamily="18" charset="0"/>
                <a:ea typeface="Times New Roman" panose="02020603050405020304" pitchFamily="18" charset="0"/>
              </a:rPr>
              <a:t>Năng</a:t>
            </a:r>
            <a:r>
              <a:rPr lang="en-US" sz="3200" b="1" dirty="0">
                <a:solidFill>
                  <a:schemeClr val="accent2">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ea typeface="Times New Roman" panose="02020603050405020304" pitchFamily="18" charset="0"/>
              </a:rPr>
              <a:t>lực</a:t>
            </a:r>
            <a:r>
              <a:rPr lang="en-US" sz="3200" b="1" dirty="0">
                <a:solidFill>
                  <a:schemeClr val="accent2">
                    <a:lumMod val="50000"/>
                  </a:schemeClr>
                </a:solidFill>
                <a:latin typeface="Times New Roman" panose="02020603050405020304" pitchFamily="18" charset="0"/>
                <a:ea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ea typeface="Times New Roman" panose="02020603050405020304" pitchFamily="18" charset="0"/>
              </a:rPr>
              <a:t>chung</a:t>
            </a:r>
            <a:endParaRPr lang="en-US" sz="3200" dirty="0">
              <a:solidFill>
                <a:schemeClr val="accent2">
                  <a:lumMod val="50000"/>
                </a:schemeClr>
              </a:solidFill>
            </a:endParaRPr>
          </a:p>
        </p:txBody>
      </p:sp>
      <p:sp>
        <p:nvSpPr>
          <p:cNvPr id="10" name="Rectangle 9"/>
          <p:cNvSpPr/>
          <p:nvPr/>
        </p:nvSpPr>
        <p:spPr>
          <a:xfrm>
            <a:off x="1518637" y="4663478"/>
            <a:ext cx="8930113" cy="1015663"/>
          </a:xfrm>
          <a:prstGeom prst="rect">
            <a:avLst/>
          </a:prstGeom>
        </p:spPr>
        <p:txBody>
          <a:bodyPr wrap="square">
            <a:spAutoFit/>
          </a:bodyPr>
          <a:lstStyle/>
          <a:p>
            <a:pPr marL="457200" lvl="0" indent="-457200" fontAlgn="base">
              <a:spcBef>
                <a:spcPct val="0"/>
              </a:spcBef>
              <a:spcAft>
                <a:spcPct val="0"/>
              </a:spcAft>
              <a:buFont typeface="Wingdings" panose="05000000000000000000" pitchFamily="2" charset="2"/>
              <a:buChar char="§"/>
              <a:defRPr/>
            </a:pPr>
            <a:r>
              <a:rPr lang="vi-VN" sz="3000" b="1" dirty="0">
                <a:solidFill>
                  <a:srgbClr val="002060"/>
                </a:solidFill>
                <a:latin typeface="Times New Roman" panose="02020603050405020304" pitchFamily="18" charset="0"/>
                <a:cs typeface="Times New Roman" panose="02020603050405020304" pitchFamily="18" charset="0"/>
              </a:rPr>
              <a:t>NL</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tự</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chủ</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tự</a:t>
            </a:r>
            <a:r>
              <a:rPr lang="en-US" sz="3000" b="1" dirty="0">
                <a:solidFill>
                  <a:srgbClr val="002060"/>
                </a:solidFill>
                <a:latin typeface="Times New Roman" panose="02020603050405020304" pitchFamily="18" charset="0"/>
                <a:cs typeface="Times New Roman" panose="02020603050405020304" pitchFamily="18" charset="0"/>
              </a:rPr>
              <a:t> </a:t>
            </a:r>
            <a:r>
              <a:rPr lang="vi-VN" sz="3000" b="1" dirty="0">
                <a:solidFill>
                  <a:srgbClr val="002060"/>
                </a:solidFill>
                <a:latin typeface="Times New Roman" panose="02020603050405020304" pitchFamily="18" charset="0"/>
                <a:cs typeface="Times New Roman" panose="02020603050405020304" pitchFamily="18" charset="0"/>
              </a:rPr>
              <a:t>học; NL giải quyết vấn đề, </a:t>
            </a:r>
          </a:p>
          <a:p>
            <a:pPr marL="457200" lvl="0" indent="-457200" fontAlgn="base">
              <a:spcBef>
                <a:spcPct val="0"/>
              </a:spcBef>
              <a:spcAft>
                <a:spcPct val="0"/>
              </a:spcAft>
              <a:buFont typeface="Wingdings" panose="05000000000000000000" pitchFamily="2" charset="2"/>
              <a:buChar char="§"/>
              <a:defRPr/>
            </a:pPr>
            <a:r>
              <a:rPr lang="vi-VN" sz="3000" b="1" dirty="0">
                <a:solidFill>
                  <a:srgbClr val="002060"/>
                </a:solidFill>
                <a:latin typeface="Times New Roman" panose="02020603050405020304" pitchFamily="18" charset="0"/>
                <a:cs typeface="Times New Roman" panose="02020603050405020304" pitchFamily="18" charset="0"/>
              </a:rPr>
              <a:t>NL giao tiếp và hợp tác.</a:t>
            </a:r>
            <a:endParaRPr lang="zh-CN" altLang="en-US" sz="3000" b="1" kern="0" dirty="0">
              <a:solidFill>
                <a:srgbClr val="002060"/>
              </a:solidFill>
              <a:latin typeface="Times New Roman" panose="02020603050405020304" pitchFamily="18" charset="0"/>
              <a:ea typeface="华康方圆体W7(P)" pitchFamily="82" charset="-122"/>
              <a:cs typeface="Times New Roman" panose="02020603050405020304" pitchFamily="18" charset="0"/>
            </a:endParaRPr>
          </a:p>
        </p:txBody>
      </p:sp>
      <p:sp>
        <p:nvSpPr>
          <p:cNvPr id="11" name="Rectangle 10"/>
          <p:cNvSpPr/>
          <p:nvPr/>
        </p:nvSpPr>
        <p:spPr>
          <a:xfrm>
            <a:off x="1518637" y="6087410"/>
            <a:ext cx="8720808" cy="553998"/>
          </a:xfrm>
          <a:prstGeom prst="rect">
            <a:avLst/>
          </a:prstGeom>
        </p:spPr>
        <p:txBody>
          <a:bodyPr wrap="square">
            <a:spAutoFit/>
          </a:bodyPr>
          <a:lstStyle/>
          <a:p>
            <a:pPr marL="457200" indent="-457200" algn="ctr">
              <a:buFont typeface="Wingdings" panose="05000000000000000000" pitchFamily="2" charset="2"/>
              <a:buChar char="§"/>
            </a:pPr>
            <a:r>
              <a:rPr lang="vi-VN" sz="3000" b="1" dirty="0">
                <a:solidFill>
                  <a:srgbClr val="002060"/>
                </a:solidFill>
                <a:latin typeface="+mj-lt"/>
              </a:rPr>
              <a:t>Phẩm chất nước, nhân ái, chăm chỉ, trách nhiệm.</a:t>
            </a:r>
            <a:endParaRPr lang="en-US" sz="3000" dirty="0">
              <a:latin typeface="+mj-lt"/>
            </a:endParaRPr>
          </a:p>
        </p:txBody>
      </p:sp>
      <p:sp>
        <p:nvSpPr>
          <p:cNvPr id="12" name="TextBox 11"/>
          <p:cNvSpPr txBox="1"/>
          <p:nvPr/>
        </p:nvSpPr>
        <p:spPr>
          <a:xfrm>
            <a:off x="1603775" y="5564190"/>
            <a:ext cx="2675823" cy="1046440"/>
          </a:xfrm>
          <a:prstGeom prst="rect">
            <a:avLst/>
          </a:prstGeom>
          <a:noFill/>
        </p:spPr>
        <p:txBody>
          <a:bodyPr wrap="square" rtlCol="0">
            <a:spAutoFit/>
          </a:bodyPr>
          <a:lstStyle/>
          <a:p>
            <a:r>
              <a:rPr lang="en-US" sz="3200" b="1" dirty="0">
                <a:solidFill>
                  <a:schemeClr val="accent2">
                    <a:lumMod val="50000"/>
                  </a:schemeClr>
                </a:solidFill>
                <a:latin typeface="Times New Roman" panose="02020603050405020304" pitchFamily="18" charset="0"/>
                <a:cs typeface="Times New Roman" panose="02020603050405020304" pitchFamily="18" charset="0"/>
              </a:rPr>
              <a:t>3.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Phẩm</a:t>
            </a:r>
            <a:r>
              <a:rPr lang="en-US" sz="3200" b="1" dirty="0">
                <a:solidFill>
                  <a:schemeClr val="accent2">
                    <a:lumMod val="50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50000"/>
                  </a:schemeClr>
                </a:solidFill>
                <a:latin typeface="Times New Roman" panose="02020603050405020304" pitchFamily="18" charset="0"/>
                <a:cs typeface="Times New Roman" panose="02020603050405020304" pitchFamily="18" charset="0"/>
              </a:rPr>
              <a:t>chất</a:t>
            </a:r>
            <a:r>
              <a:rPr lang="en-US" sz="3200" b="1" dirty="0">
                <a:solidFill>
                  <a:schemeClr val="accent2">
                    <a:lumMod val="50000"/>
                  </a:schemeClr>
                </a:solidFill>
                <a:latin typeface="Times New Roman" panose="02020603050405020304" pitchFamily="18" charset="0"/>
                <a:cs typeface="Times New Roman" panose="02020603050405020304" pitchFamily="18" charset="0"/>
              </a:rPr>
              <a:t>.</a:t>
            </a:r>
          </a:p>
          <a:p>
            <a:endParaRPr lang="en-US" sz="3000" dirty="0"/>
          </a:p>
        </p:txBody>
      </p:sp>
    </p:spTree>
    <p:extLst>
      <p:ext uri="{BB962C8B-B14F-4D97-AF65-F5344CB8AC3E}">
        <p14:creationId xmlns:p14="http://schemas.microsoft.com/office/powerpoint/2010/main" val="339171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randombar(horizontal)">
                                      <p:cBhvr>
                                        <p:cTn id="21" dur="500"/>
                                        <p:tgtEl>
                                          <p:spTgt spid="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a14="http://schemas.microsoft.com/office/drawing/2010/main">
                  <a14:imgLayer r:embed="rId3">
                    <a14:imgEffect>
                      <a14:backgroundRemoval t="9885" b="98241" l="0" r="100000"/>
                    </a14:imgEffect>
                  </a14:imgLayer>
                </a14:imgProps>
              </a:ext>
              <a:ext uri="{28A0092B-C50C-407E-A947-70E740481C1C}">
                <a14:useLocalDpi xmlns:a14="http://schemas.microsoft.com/office/drawing/2010/main" val="0"/>
              </a:ext>
            </a:extLst>
          </a:blip>
          <a:stretch>
            <a:fillRect/>
          </a:stretch>
        </p:blipFill>
        <p:spPr>
          <a:xfrm>
            <a:off x="762092" y="-426952"/>
            <a:ext cx="10667815" cy="7621435"/>
          </a:xfrm>
          <a:prstGeom prst="rect">
            <a:avLst/>
          </a:prstGeom>
        </p:spPr>
      </p:pic>
      <p:sp>
        <p:nvSpPr>
          <p:cNvPr id="6" name="TextBox 5"/>
          <p:cNvSpPr txBox="1"/>
          <p:nvPr/>
        </p:nvSpPr>
        <p:spPr>
          <a:xfrm>
            <a:off x="3922412" y="4075039"/>
            <a:ext cx="5421402" cy="1015663"/>
          </a:xfrm>
          <a:prstGeom prst="rect">
            <a:avLst/>
          </a:prstGeom>
          <a:noFill/>
        </p:spPr>
        <p:txBody>
          <a:bodyPr wrap="square" rtlCol="0">
            <a:spAutoFit/>
          </a:bodyPr>
          <a:lstStyle/>
          <a:p>
            <a:pPr algn="ctr"/>
            <a:r>
              <a:rPr lang="nl-NL" sz="3000" b="1" dirty="0">
                <a:solidFill>
                  <a:schemeClr val="accent2">
                    <a:lumMod val="75000"/>
                  </a:schemeClr>
                </a:solidFill>
                <a:latin typeface="UTM Avo" panose="02040603050506020204" pitchFamily="18" charset="0"/>
                <a:ea typeface="Times New Roman" panose="02020603050405020304" pitchFamily="18" charset="0"/>
              </a:rPr>
              <a:t> </a:t>
            </a:r>
            <a:r>
              <a:rPr lang="vi-VN" sz="3000" b="1" dirty="0">
                <a:solidFill>
                  <a:schemeClr val="accent2">
                    <a:lumMod val="75000"/>
                  </a:schemeClr>
                </a:solidFill>
                <a:latin typeface="UTM Avo" panose="02040603050506020204" pitchFamily="18" charset="0"/>
                <a:ea typeface="Times New Roman" panose="02020603050405020304" pitchFamily="18" charset="0"/>
              </a:rPr>
              <a:t>Viết tin nhắn </a:t>
            </a:r>
          </a:p>
          <a:p>
            <a:pPr algn="ctr"/>
            <a:r>
              <a:rPr lang="vi-VN" sz="3000" b="1" dirty="0">
                <a:solidFill>
                  <a:schemeClr val="accent2">
                    <a:lumMod val="75000"/>
                  </a:schemeClr>
                </a:solidFill>
                <a:latin typeface="UTM Avo" panose="02040603050506020204" pitchFamily="18" charset="0"/>
                <a:ea typeface="Times New Roman" panose="02020603050405020304" pitchFamily="18" charset="0"/>
              </a:rPr>
              <a:t>cho bố.</a:t>
            </a:r>
            <a:endParaRPr lang="en-US" sz="3000" b="1" dirty="0">
              <a:solidFill>
                <a:schemeClr val="accent2">
                  <a:lumMod val="75000"/>
                </a:schemeClr>
              </a:solidFill>
            </a:endParaRPr>
          </a:p>
        </p:txBody>
      </p:sp>
      <p:sp>
        <p:nvSpPr>
          <p:cNvPr id="7" name="TextBox 6"/>
          <p:cNvSpPr txBox="1"/>
          <p:nvPr/>
        </p:nvSpPr>
        <p:spPr>
          <a:xfrm>
            <a:off x="5476775" y="4687503"/>
            <a:ext cx="184731" cy="369332"/>
          </a:xfrm>
          <a:prstGeom prst="rect">
            <a:avLst/>
          </a:prstGeom>
          <a:noFill/>
        </p:spPr>
        <p:txBody>
          <a:bodyPr wrap="none" rtlCol="0">
            <a:spAutoFit/>
          </a:bodyPr>
          <a:lstStyle/>
          <a:p>
            <a:endParaRPr lang="en-US" dirty="0"/>
          </a:p>
        </p:txBody>
      </p:sp>
      <p:sp>
        <p:nvSpPr>
          <p:cNvPr id="8" name="TextBox 7"/>
          <p:cNvSpPr txBox="1"/>
          <p:nvPr/>
        </p:nvSpPr>
        <p:spPr>
          <a:xfrm>
            <a:off x="3066308" y="1784358"/>
            <a:ext cx="5421402" cy="2062103"/>
          </a:xfrm>
          <a:prstGeom prst="rect">
            <a:avLst/>
          </a:prstGeom>
          <a:noFill/>
        </p:spPr>
        <p:txBody>
          <a:bodyPr wrap="square" rtlCol="0">
            <a:spAutoFit/>
          </a:bodyPr>
          <a:lstStyle/>
          <a:p>
            <a:pPr algn="ctr"/>
            <a:r>
              <a:rPr lang="nl-NL" sz="3200" b="1" dirty="0">
                <a:solidFill>
                  <a:srgbClr val="002060"/>
                </a:solidFill>
                <a:latin typeface="UTM Avo" panose="02040603050506020204" pitchFamily="18" charset="0"/>
                <a:ea typeface="Times New Roman" panose="02020603050405020304" pitchFamily="18" charset="0"/>
              </a:rPr>
              <a:t> </a:t>
            </a:r>
            <a:r>
              <a:rPr lang="vi-VN" sz="3200" b="1" dirty="0">
                <a:solidFill>
                  <a:srgbClr val="002060"/>
                </a:solidFill>
                <a:latin typeface="UTM Avo" panose="02040603050506020204" pitchFamily="18" charset="0"/>
                <a:ea typeface="Times New Roman" panose="02020603050405020304" pitchFamily="18" charset="0"/>
              </a:rPr>
              <a:t>Bố đi công tác xa, em  muốn nhờ bố mua quà cho em thì em phải làm thế nào?</a:t>
            </a:r>
            <a:endParaRPr lang="en-US" sz="3200" b="1" dirty="0">
              <a:solidFill>
                <a:srgbClr val="002060"/>
              </a:solidFill>
            </a:endParaRPr>
          </a:p>
        </p:txBody>
      </p:sp>
      <p:sp>
        <p:nvSpPr>
          <p:cNvPr id="9" name="Right Arrow 8"/>
          <p:cNvSpPr/>
          <p:nvPr/>
        </p:nvSpPr>
        <p:spPr>
          <a:xfrm>
            <a:off x="4263279" y="4200538"/>
            <a:ext cx="1089080" cy="671631"/>
          </a:xfrm>
          <a:prstGeom prst="rightArrow">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511579" y="674799"/>
            <a:ext cx="11168840" cy="1341236"/>
          </a:xfrm>
          <a:prstGeom prst="rect">
            <a:avLst/>
          </a:prstGeom>
        </p:spPr>
      </p:pic>
    </p:spTree>
    <p:extLst>
      <p:ext uri="{BB962C8B-B14F-4D97-AF65-F5344CB8AC3E}">
        <p14:creationId xmlns:p14="http://schemas.microsoft.com/office/powerpoint/2010/main" val="922165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circle(in)">
                                      <p:cBhvr>
                                        <p:cTn id="20"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7162" b="90000" l="4189" r="90000"/>
                    </a14:imgEffect>
                  </a14:imgLayer>
                </a14:imgProps>
              </a:ext>
            </a:extLst>
          </a:blip>
          <a:stretch>
            <a:fillRect/>
          </a:stretch>
        </p:blipFill>
        <p:spPr>
          <a:xfrm>
            <a:off x="7420404" y="1663700"/>
            <a:ext cx="6403546" cy="6403546"/>
          </a:xfrm>
          <a:prstGeom prst="rect">
            <a:avLst/>
          </a:prstGeom>
        </p:spPr>
      </p:pic>
    </p:spTree>
    <p:extLst>
      <p:ext uri="{BB962C8B-B14F-4D97-AF65-F5344CB8AC3E}">
        <p14:creationId xmlns:p14="http://schemas.microsoft.com/office/powerpoint/2010/main" val="12092577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2">
            <a:extLst>
              <a:ext uri="{FF2B5EF4-FFF2-40B4-BE49-F238E27FC236}">
                <a16:creationId xmlns:a16="http://schemas.microsoft.com/office/drawing/2014/main" id="{10270DDF-2B9B-423E-B9F6-1E9D945F81C8}"/>
              </a:ext>
            </a:extLst>
          </p:cNvPr>
          <p:cNvSpPr/>
          <p:nvPr/>
        </p:nvSpPr>
        <p:spPr>
          <a:xfrm>
            <a:off x="44919" y="106407"/>
            <a:ext cx="12147081" cy="914400"/>
          </a:xfrm>
          <a:prstGeom prst="rect">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4" name="Rectangle 3"/>
          <p:cNvSpPr/>
          <p:nvPr/>
        </p:nvSpPr>
        <p:spPr>
          <a:xfrm>
            <a:off x="221381" y="299759"/>
            <a:ext cx="12329962" cy="524567"/>
          </a:xfrm>
          <a:prstGeom prst="rect">
            <a:avLst/>
          </a:prstGeom>
        </p:spPr>
        <p:txBody>
          <a:bodyPr wrap="square">
            <a:spAutoFit/>
          </a:bodyPr>
          <a:lstStyle/>
          <a:p>
            <a:pPr algn="just">
              <a:lnSpc>
                <a:spcPct val="120000"/>
              </a:lnSpc>
              <a:spcAft>
                <a:spcPts val="0"/>
              </a:spcAft>
            </a:pPr>
            <a:r>
              <a:rPr lang="nl-NL" sz="2600" b="1" dirty="0">
                <a:solidFill>
                  <a:schemeClr val="bg1"/>
                </a:solidFill>
                <a:latin typeface="Cambria" panose="02040503050406030204" pitchFamily="18" charset="0"/>
                <a:ea typeface="Cambria" panose="02040503050406030204" pitchFamily="18" charset="0"/>
              </a:rPr>
              <a:t>Bài tập 1: So sánh để tìm điểm khác nhau giữa hai tin nhắn</a:t>
            </a:r>
            <a:r>
              <a:rPr lang="vi-VN" sz="2600" b="1" dirty="0">
                <a:solidFill>
                  <a:schemeClr val="bg1"/>
                </a:solidFill>
                <a:latin typeface="Cambria" panose="02040503050406030204" pitchFamily="18" charset="0"/>
                <a:ea typeface="Cambria" panose="02040503050406030204" pitchFamily="18" charset="0"/>
              </a:rPr>
              <a:t> dưới đây</a:t>
            </a:r>
            <a:r>
              <a:rPr lang="nl-NL" sz="2600" b="1" dirty="0">
                <a:solidFill>
                  <a:schemeClr val="bg1"/>
                </a:solidFill>
                <a:latin typeface="Cambria" panose="02040503050406030204" pitchFamily="18" charset="0"/>
                <a:ea typeface="Cambria" panose="02040503050406030204" pitchFamily="18" charset="0"/>
              </a:rPr>
              <a:t>. </a:t>
            </a:r>
            <a:endParaRPr lang="en-US" sz="2600" b="1" dirty="0">
              <a:solidFill>
                <a:schemeClr val="bg1"/>
              </a:solidFill>
              <a:effectLst/>
              <a:latin typeface="Cambria" panose="02040503050406030204" pitchFamily="18" charset="0"/>
              <a:ea typeface="Cambria" panose="02040503050406030204" pitchFamily="18" charset="0"/>
            </a:endParaRPr>
          </a:p>
        </p:txBody>
      </p:sp>
      <p:sp>
        <p:nvSpPr>
          <p:cNvPr id="11" name="椭圆 10">
            <a:extLst>
              <a:ext uri="{FF2B5EF4-FFF2-40B4-BE49-F238E27FC236}">
                <a16:creationId xmlns:a16="http://schemas.microsoft.com/office/drawing/2014/main" id="{5A9116E9-B556-4225-87CE-5DCB2E5A3ACE}"/>
              </a:ext>
            </a:extLst>
          </p:cNvPr>
          <p:cNvSpPr/>
          <p:nvPr/>
        </p:nvSpPr>
        <p:spPr>
          <a:xfrm>
            <a:off x="851338" y="1349490"/>
            <a:ext cx="576622" cy="576785"/>
          </a:xfrm>
          <a:prstGeom prst="ellipse">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a:solidFill>
                  <a:schemeClr val="bg1"/>
                </a:solidFill>
                <a:latin typeface="UTM Avo" panose="02040603050506020204" pitchFamily="18" charset="0"/>
                <a:ea typeface="Times New Roman" panose="02020603050405020304" pitchFamily="18" charset="0"/>
              </a:rPr>
              <a:t>a</a:t>
            </a:r>
            <a:endParaRPr lang="zh-CN" altLang="en-US" sz="3000" dirty="0">
              <a:solidFill>
                <a:schemeClr val="bg1"/>
              </a:solidFill>
              <a:latin typeface="UTM Avo" panose="02040603050506020204" pitchFamily="18" charset="0"/>
              <a:cs typeface="+mn-ea"/>
              <a:sym typeface="+mn-lt"/>
            </a:endParaRPr>
          </a:p>
        </p:txBody>
      </p:sp>
      <p:sp>
        <p:nvSpPr>
          <p:cNvPr id="12" name="椭圆 13">
            <a:extLst>
              <a:ext uri="{FF2B5EF4-FFF2-40B4-BE49-F238E27FC236}">
                <a16:creationId xmlns:a16="http://schemas.microsoft.com/office/drawing/2014/main" id="{2FFC8B63-D738-4B8B-8178-8A1467805FF1}"/>
              </a:ext>
            </a:extLst>
          </p:cNvPr>
          <p:cNvSpPr/>
          <p:nvPr/>
        </p:nvSpPr>
        <p:spPr>
          <a:xfrm>
            <a:off x="868183" y="2051988"/>
            <a:ext cx="576622" cy="576785"/>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a:solidFill>
                  <a:schemeClr val="bg1"/>
                </a:solidFill>
                <a:latin typeface="UTM Avo" panose="02040603050506020204" pitchFamily="18" charset="0"/>
                <a:ea typeface="Times New Roman" panose="02020603050405020304" pitchFamily="18" charset="0"/>
              </a:rPr>
              <a:t>b</a:t>
            </a:r>
            <a:endParaRPr lang="zh-CN" altLang="en-US" sz="3000" dirty="0">
              <a:solidFill>
                <a:schemeClr val="bg1"/>
              </a:solidFill>
              <a:cs typeface="+mn-ea"/>
              <a:sym typeface="+mn-lt"/>
            </a:endParaRPr>
          </a:p>
        </p:txBody>
      </p:sp>
      <p:sp>
        <p:nvSpPr>
          <p:cNvPr id="13" name="椭圆 16">
            <a:extLst>
              <a:ext uri="{FF2B5EF4-FFF2-40B4-BE49-F238E27FC236}">
                <a16:creationId xmlns:a16="http://schemas.microsoft.com/office/drawing/2014/main" id="{984227C0-1121-47F1-B55B-57FE7D4022CF}"/>
              </a:ext>
            </a:extLst>
          </p:cNvPr>
          <p:cNvSpPr/>
          <p:nvPr/>
        </p:nvSpPr>
        <p:spPr>
          <a:xfrm>
            <a:off x="868183" y="2749424"/>
            <a:ext cx="576622" cy="576785"/>
          </a:xfrm>
          <a:prstGeom prst="ellipse">
            <a:avLst/>
          </a:prstGeom>
          <a:solidFill>
            <a:srgbClr val="A2CC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a:solidFill>
                  <a:schemeClr val="bg1"/>
                </a:solidFill>
                <a:latin typeface="UTM Avo" panose="02040603050506020204" pitchFamily="18" charset="0"/>
              </a:rPr>
              <a:t>c</a:t>
            </a:r>
            <a:endParaRPr lang="zh-CN" altLang="en-US" sz="3000" dirty="0">
              <a:solidFill>
                <a:schemeClr val="bg1"/>
              </a:solidFill>
              <a:cs typeface="+mn-ea"/>
              <a:sym typeface="+mn-lt"/>
            </a:endParaRPr>
          </a:p>
        </p:txBody>
      </p:sp>
      <p:sp>
        <p:nvSpPr>
          <p:cNvPr id="2" name="TextBox 1"/>
          <p:cNvSpPr txBox="1"/>
          <p:nvPr/>
        </p:nvSpPr>
        <p:spPr>
          <a:xfrm>
            <a:off x="1792225" y="2051988"/>
            <a:ext cx="5688205" cy="646331"/>
          </a:xfrm>
          <a:prstGeom prst="rect">
            <a:avLst/>
          </a:prstGeom>
          <a:noFill/>
        </p:spPr>
        <p:txBody>
          <a:bodyPr wrap="square" rtlCol="0">
            <a:spAutoFit/>
          </a:bodyPr>
          <a:lstStyle/>
          <a:p>
            <a:pPr algn="just">
              <a:lnSpc>
                <a:spcPct val="120000"/>
              </a:lnSpc>
              <a:spcAft>
                <a:spcPts val="0"/>
              </a:spcAft>
            </a:pPr>
            <a:r>
              <a:rPr lang="nl-NL" sz="3000" b="1" dirty="0">
                <a:solidFill>
                  <a:srgbClr val="002060"/>
                </a:solidFill>
                <a:latin typeface="UTM Avo" panose="02040603050506020204" pitchFamily="18" charset="0"/>
                <a:ea typeface="Times New Roman" panose="02020603050405020304" pitchFamily="18" charset="0"/>
              </a:rPr>
              <a:t>Nội dung tin nhắn.</a:t>
            </a:r>
            <a:endParaRPr lang="vi-VN" sz="3000" b="1" dirty="0">
              <a:solidFill>
                <a:srgbClr val="002060"/>
              </a:solidFill>
              <a:latin typeface="Times New Roman" panose="02020603050405020304" pitchFamily="18" charset="0"/>
              <a:ea typeface="Times New Roman" panose="02020603050405020304" pitchFamily="18" charset="0"/>
            </a:endParaRPr>
          </a:p>
        </p:txBody>
      </p:sp>
      <p:sp>
        <p:nvSpPr>
          <p:cNvPr id="3" name="TextBox 2"/>
          <p:cNvSpPr txBox="1"/>
          <p:nvPr/>
        </p:nvSpPr>
        <p:spPr>
          <a:xfrm>
            <a:off x="1590694" y="1359320"/>
            <a:ext cx="9285852" cy="1015663"/>
          </a:xfrm>
          <a:prstGeom prst="rect">
            <a:avLst/>
          </a:prstGeom>
          <a:noFill/>
        </p:spPr>
        <p:txBody>
          <a:bodyPr wrap="square" rtlCol="0">
            <a:spAutoFit/>
          </a:bodyPr>
          <a:lstStyle/>
          <a:p>
            <a:r>
              <a:rPr lang="nl-NL" sz="3000" b="1" dirty="0">
                <a:solidFill>
                  <a:srgbClr val="002060"/>
                </a:solidFill>
                <a:latin typeface="UTM Avo" panose="02040603050506020204" pitchFamily="18" charset="0"/>
                <a:ea typeface="Times New Roman" panose="02020603050405020304" pitchFamily="18" charset="0"/>
              </a:rPr>
              <a:t> Người viết tin nhắn và người nhận tin nhắn.</a:t>
            </a:r>
            <a:endParaRPr lang="en-US" sz="3000" b="1" dirty="0">
              <a:solidFill>
                <a:srgbClr val="002060"/>
              </a:solidFill>
              <a:latin typeface="UTM Avo" panose="02040603050506020204" pitchFamily="18" charset="0"/>
              <a:ea typeface="Times New Roman" panose="02020603050405020304" pitchFamily="18" charset="0"/>
            </a:endParaRPr>
          </a:p>
          <a:p>
            <a:endParaRPr lang="en-US" sz="3000" b="1" dirty="0">
              <a:solidFill>
                <a:srgbClr val="002060"/>
              </a:solidFill>
            </a:endParaRPr>
          </a:p>
        </p:txBody>
      </p:sp>
      <p:sp>
        <p:nvSpPr>
          <p:cNvPr id="17" name="Rectangle 16"/>
          <p:cNvSpPr/>
          <p:nvPr/>
        </p:nvSpPr>
        <p:spPr>
          <a:xfrm>
            <a:off x="1590694" y="2790652"/>
            <a:ext cx="5580126" cy="553998"/>
          </a:xfrm>
          <a:prstGeom prst="rect">
            <a:avLst/>
          </a:prstGeom>
        </p:spPr>
        <p:txBody>
          <a:bodyPr wrap="square">
            <a:spAutoFit/>
          </a:bodyPr>
          <a:lstStyle/>
          <a:p>
            <a:r>
              <a:rPr lang="nl-NL" sz="3000" b="1" dirty="0">
                <a:solidFill>
                  <a:srgbClr val="002060"/>
                </a:solidFill>
                <a:latin typeface="UTM Avo" panose="02040603050506020204" pitchFamily="18" charset="0"/>
              </a:rPr>
              <a:t> Phương tiện thực hiện.</a:t>
            </a:r>
            <a:endParaRPr lang="en-US" sz="3000" b="1" dirty="0">
              <a:solidFill>
                <a:srgbClr val="002060"/>
              </a:solidFill>
            </a:endParaRPr>
          </a:p>
        </p:txBody>
      </p:sp>
      <p:sp>
        <p:nvSpPr>
          <p:cNvPr id="14" name="椭圆 13">
            <a:extLst>
              <a:ext uri="{FF2B5EF4-FFF2-40B4-BE49-F238E27FC236}">
                <a16:creationId xmlns:a16="http://schemas.microsoft.com/office/drawing/2014/main" id="{2FFC8B63-D738-4B8B-8178-8A1467805FF1}"/>
              </a:ext>
            </a:extLst>
          </p:cNvPr>
          <p:cNvSpPr/>
          <p:nvPr/>
        </p:nvSpPr>
        <p:spPr>
          <a:xfrm>
            <a:off x="851338" y="2046926"/>
            <a:ext cx="593467" cy="58184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nl-NL" sz="3000" b="1" dirty="0">
                <a:solidFill>
                  <a:schemeClr val="bg1"/>
                </a:solidFill>
                <a:latin typeface="UTM Avo" panose="02040603050506020204" pitchFamily="18" charset="0"/>
                <a:ea typeface="Times New Roman" panose="02020603050405020304" pitchFamily="18" charset="0"/>
              </a:rPr>
              <a:t>b</a:t>
            </a:r>
            <a:endParaRPr lang="zh-CN" altLang="en-US" sz="3000" dirty="0">
              <a:solidFill>
                <a:schemeClr val="bg1"/>
              </a:solidFill>
              <a:cs typeface="+mn-ea"/>
              <a:sym typeface="+mn-lt"/>
            </a:endParaRPr>
          </a:p>
        </p:txBody>
      </p:sp>
    </p:spTree>
    <p:extLst>
      <p:ext uri="{BB962C8B-B14F-4D97-AF65-F5344CB8AC3E}">
        <p14:creationId xmlns:p14="http://schemas.microsoft.com/office/powerpoint/2010/main" val="343671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barn(inVertical)">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2" grpId="0"/>
      <p:bldP spid="3" grpId="0"/>
      <p:bldP spid="17"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2184" b="50870" l="52979" r="94775"/>
                    </a14:imgEffect>
                  </a14:imgLayer>
                </a14:imgProps>
              </a:ext>
              <a:ext uri="{28A0092B-C50C-407E-A947-70E740481C1C}">
                <a14:useLocalDpi xmlns:a14="http://schemas.microsoft.com/office/drawing/2010/main" val="0"/>
              </a:ext>
            </a:extLst>
          </a:blip>
          <a:srcRect l="47754" t="7348" r="-12463" b="44294"/>
          <a:stretch/>
        </p:blipFill>
        <p:spPr>
          <a:xfrm rot="290879">
            <a:off x="5385858" y="521687"/>
            <a:ext cx="9623048" cy="6973242"/>
          </a:xfrm>
          <a:prstGeom prst="rect">
            <a:avLst/>
          </a:prstGeom>
        </p:spPr>
      </p:pic>
      <p:pic>
        <p:nvPicPr>
          <p:cNvPr id="7" name="Picture 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0471" b="92060" l="35525" r="63648"/>
                    </a14:imgEffect>
                  </a14:imgLayer>
                </a14:imgProps>
              </a:ext>
              <a:ext uri="{28A0092B-C50C-407E-A947-70E740481C1C}">
                <a14:useLocalDpi xmlns:a14="http://schemas.microsoft.com/office/drawing/2010/main" val="0"/>
              </a:ext>
            </a:extLst>
          </a:blip>
          <a:srcRect l="36474" t="20959" r="33292"/>
          <a:stretch/>
        </p:blipFill>
        <p:spPr>
          <a:xfrm>
            <a:off x="1915427" y="86628"/>
            <a:ext cx="4421763" cy="7390992"/>
          </a:xfrm>
          <a:prstGeom prst="rect">
            <a:avLst/>
          </a:prstGeom>
        </p:spPr>
      </p:pic>
      <p:sp>
        <p:nvSpPr>
          <p:cNvPr id="8" name="TextBox 7"/>
          <p:cNvSpPr txBox="1"/>
          <p:nvPr/>
        </p:nvSpPr>
        <p:spPr>
          <a:xfrm rot="331066">
            <a:off x="6761023" y="1593740"/>
            <a:ext cx="4603863" cy="4647426"/>
          </a:xfrm>
          <a:prstGeom prst="rect">
            <a:avLst/>
          </a:prstGeom>
          <a:noFill/>
        </p:spPr>
        <p:txBody>
          <a:bodyPr wrap="square" rtlCol="0">
            <a:spAutoFit/>
          </a:bodyPr>
          <a:lstStyle/>
          <a:p>
            <a:r>
              <a:rPr lang="vi-VN" sz="3000" b="1" dirty="0">
                <a:solidFill>
                  <a:srgbClr val="002060"/>
                </a:solidFill>
                <a:latin typeface="UTM Avo" panose="02040603050506020204" pitchFamily="18" charset="0"/>
                <a:ea typeface="Times New Roman" panose="02020603050405020304" pitchFamily="18" charset="0"/>
              </a:rPr>
              <a:t>    Hưng ơi!</a:t>
            </a:r>
          </a:p>
          <a:p>
            <a:pPr algn="just"/>
            <a:r>
              <a:rPr lang="vi-VN" sz="3000" b="1" dirty="0">
                <a:solidFill>
                  <a:srgbClr val="002060"/>
                </a:solidFill>
                <a:latin typeface="UTM Avo" panose="02040603050506020204" pitchFamily="18" charset="0"/>
                <a:ea typeface="Times New Roman" panose="02020603050405020304" pitchFamily="18" charset="0"/>
              </a:rPr>
              <a:t>    Tớ đến rủ cậu đi đá bóng nhưng cậu không có nhà. Nếu cậu về sớm thì ra sân bóng ngay nhé.</a:t>
            </a:r>
          </a:p>
          <a:p>
            <a:r>
              <a:rPr lang="vi-VN" sz="3000" b="1" dirty="0">
                <a:solidFill>
                  <a:srgbClr val="002060"/>
                </a:solidFill>
                <a:latin typeface="UTM Avo" panose="02040603050506020204" pitchFamily="18" charset="0"/>
                <a:ea typeface="Times New Roman" panose="02020603050405020304" pitchFamily="18" charset="0"/>
              </a:rPr>
              <a:t>     Chào cậu. </a:t>
            </a:r>
          </a:p>
          <a:p>
            <a:r>
              <a:rPr lang="vi-VN" sz="3000" b="1" dirty="0">
                <a:solidFill>
                  <a:srgbClr val="002060"/>
                </a:solidFill>
                <a:latin typeface="UTM Avo" panose="02040603050506020204" pitchFamily="18" charset="0"/>
                <a:ea typeface="Times New Roman" panose="02020603050405020304" pitchFamily="18" charset="0"/>
              </a:rPr>
              <a:t>         Tuấn</a:t>
            </a:r>
          </a:p>
          <a:p>
            <a:endParaRPr lang="vi-VN" sz="2800" b="1" dirty="0">
              <a:solidFill>
                <a:srgbClr val="002060"/>
              </a:solidFill>
              <a:latin typeface="UTM Avo" panose="02040603050506020204" pitchFamily="18" charset="0"/>
              <a:ea typeface="Times New Roman" panose="02020603050405020304" pitchFamily="18" charset="0"/>
            </a:endParaRPr>
          </a:p>
          <a:p>
            <a:endParaRPr lang="en-US" sz="2800" b="1" dirty="0">
              <a:solidFill>
                <a:srgbClr val="002060"/>
              </a:solidFill>
              <a:latin typeface="UTM Avo" panose="02040603050506020204" pitchFamily="18" charset="0"/>
              <a:ea typeface="Times New Roman" panose="02020603050405020304" pitchFamily="18" charset="0"/>
            </a:endParaRPr>
          </a:p>
        </p:txBody>
      </p:sp>
      <p:sp>
        <p:nvSpPr>
          <p:cNvPr id="6" name="TextBox 5"/>
          <p:cNvSpPr txBox="1"/>
          <p:nvPr/>
        </p:nvSpPr>
        <p:spPr>
          <a:xfrm rot="612395">
            <a:off x="2420025" y="1237541"/>
            <a:ext cx="2771533" cy="4401205"/>
          </a:xfrm>
          <a:prstGeom prst="rect">
            <a:avLst/>
          </a:prstGeom>
          <a:noFill/>
        </p:spPr>
        <p:txBody>
          <a:bodyPr wrap="square" rtlCol="0">
            <a:spAutoFit/>
          </a:bodyPr>
          <a:lstStyle/>
          <a:p>
            <a:pPr algn="ctr"/>
            <a:r>
              <a:rPr lang="vi-VN" sz="2800" b="1" dirty="0">
                <a:solidFill>
                  <a:srgbClr val="002060"/>
                </a:solidFill>
                <a:latin typeface="UTM Avo" panose="02040603050506020204" pitchFamily="18" charset="0"/>
                <a:ea typeface="Times New Roman" panose="02020603050405020304" pitchFamily="18" charset="0"/>
              </a:rPr>
              <a:t> Bà ơi, cháu đã về đến nhà rồi ạ. Cháu nhớ bà lắm! Hè sang năm cháu lại về với bà.</a:t>
            </a:r>
          </a:p>
          <a:p>
            <a:pPr algn="ctr"/>
            <a:r>
              <a:rPr lang="vi-VN" sz="2800" b="1" dirty="0">
                <a:solidFill>
                  <a:srgbClr val="002060"/>
                </a:solidFill>
                <a:latin typeface="UTM Avo" panose="02040603050506020204" pitchFamily="18" charset="0"/>
                <a:ea typeface="Times New Roman" panose="02020603050405020304" pitchFamily="18" charset="0"/>
              </a:rPr>
              <a:t>Cháu Phương</a:t>
            </a:r>
          </a:p>
          <a:p>
            <a:pPr algn="ctr"/>
            <a:endParaRPr lang="vi-VN" sz="2800" b="1" dirty="0">
              <a:solidFill>
                <a:srgbClr val="002060"/>
              </a:solidFill>
              <a:latin typeface="UTM Avo" panose="02040603050506020204" pitchFamily="18" charset="0"/>
              <a:ea typeface="Times New Roman" panose="02020603050405020304" pitchFamily="18" charset="0"/>
            </a:endParaRPr>
          </a:p>
          <a:p>
            <a:pPr algn="ctr"/>
            <a:endParaRPr lang="en-US" sz="2800" b="1" dirty="0">
              <a:solidFill>
                <a:srgbClr val="002060"/>
              </a:solidFill>
              <a:latin typeface="UTM Avo" panose="02040603050506020204" pitchFamily="18" charset="0"/>
              <a:ea typeface="Times New Roman" panose="02020603050405020304" pitchFamily="18" charset="0"/>
            </a:endParaRPr>
          </a:p>
        </p:txBody>
      </p:sp>
    </p:spTree>
    <p:extLst>
      <p:ext uri="{BB962C8B-B14F-4D97-AF65-F5344CB8AC3E}">
        <p14:creationId xmlns:p14="http://schemas.microsoft.com/office/powerpoint/2010/main" val="766800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62860778"/>
              </p:ext>
            </p:extLst>
          </p:nvPr>
        </p:nvGraphicFramePr>
        <p:xfrm>
          <a:off x="369870" y="304936"/>
          <a:ext cx="11695130" cy="6372726"/>
        </p:xfrm>
        <a:graphic>
          <a:graphicData uri="http://schemas.openxmlformats.org/drawingml/2006/table">
            <a:tbl>
              <a:tblPr firstRow="1" bandRow="1">
                <a:tableStyleId>{5C22544A-7EE6-4342-B048-85BDC9FD1C3A}</a:tableStyleId>
              </a:tblPr>
              <a:tblGrid>
                <a:gridCol w="3166854">
                  <a:extLst>
                    <a:ext uri="{9D8B030D-6E8A-4147-A177-3AD203B41FA5}">
                      <a16:colId xmlns:a16="http://schemas.microsoft.com/office/drawing/2014/main" val="3005733926"/>
                    </a:ext>
                  </a:extLst>
                </a:gridCol>
                <a:gridCol w="4055495">
                  <a:extLst>
                    <a:ext uri="{9D8B030D-6E8A-4147-A177-3AD203B41FA5}">
                      <a16:colId xmlns:a16="http://schemas.microsoft.com/office/drawing/2014/main" val="1782753493"/>
                    </a:ext>
                  </a:extLst>
                </a:gridCol>
                <a:gridCol w="4472781">
                  <a:extLst>
                    <a:ext uri="{9D8B030D-6E8A-4147-A177-3AD203B41FA5}">
                      <a16:colId xmlns:a16="http://schemas.microsoft.com/office/drawing/2014/main" val="1849511870"/>
                    </a:ext>
                  </a:extLst>
                </a:gridCol>
              </a:tblGrid>
              <a:tr h="1130022">
                <a:tc>
                  <a:txBody>
                    <a:bodyPr/>
                    <a:lstStyle/>
                    <a:p>
                      <a:endParaRPr lang="en-US" dirty="0"/>
                    </a:p>
                  </a:txBody>
                  <a:tcPr>
                    <a:solidFill>
                      <a:schemeClr val="accent2">
                        <a:lumMod val="75000"/>
                      </a:schemeClr>
                    </a:solidFill>
                  </a:tcPr>
                </a:tc>
                <a:tc>
                  <a:txBody>
                    <a:bodyPr/>
                    <a:lstStyle/>
                    <a:p>
                      <a:endParaRPr lang="en-US" dirty="0">
                        <a:solidFill>
                          <a:srgbClr val="C00000"/>
                        </a:solidFill>
                        <a:latin typeface="UTM Avo" panose="02040603050506020204" pitchFamily="18" charset="0"/>
                      </a:endParaRPr>
                    </a:p>
                  </a:txBody>
                  <a:tcPr>
                    <a:solidFill>
                      <a:schemeClr val="accent2">
                        <a:lumMod val="75000"/>
                      </a:schemeClr>
                    </a:solidFill>
                  </a:tcPr>
                </a:tc>
                <a:tc>
                  <a:txBody>
                    <a:bodyPr/>
                    <a:lstStyle/>
                    <a:p>
                      <a:endParaRPr lang="en-US" dirty="0">
                        <a:solidFill>
                          <a:srgbClr val="C00000"/>
                        </a:solidFill>
                        <a:latin typeface="UTM Avo" panose="02040603050506020204" pitchFamily="18" charset="0"/>
                      </a:endParaRPr>
                    </a:p>
                  </a:txBody>
                  <a:tcPr>
                    <a:solidFill>
                      <a:schemeClr val="accent2">
                        <a:lumMod val="75000"/>
                      </a:schemeClr>
                    </a:solidFill>
                  </a:tcPr>
                </a:tc>
                <a:extLst>
                  <a:ext uri="{0D108BD9-81ED-4DB2-BD59-A6C34878D82A}">
                    <a16:rowId xmlns:a16="http://schemas.microsoft.com/office/drawing/2014/main" val="3528177468"/>
                  </a:ext>
                </a:extLst>
              </a:tr>
              <a:tr h="744433">
                <a:tc>
                  <a:txBody>
                    <a:bodyPr/>
                    <a:lstStyle/>
                    <a:p>
                      <a:pPr algn="ctr"/>
                      <a:r>
                        <a:rPr lang="nl-NL" sz="2400" b="1" dirty="0">
                          <a:solidFill>
                            <a:srgbClr val="FF0000"/>
                          </a:solidFill>
                          <a:latin typeface="Cambria" panose="02040503050406030204" pitchFamily="18" charset="0"/>
                          <a:ea typeface="Cambria" panose="02040503050406030204" pitchFamily="18" charset="0"/>
                        </a:rPr>
                        <a:t>Người viết tin nhắn </a:t>
                      </a:r>
                      <a:endParaRPr lang="en-US" sz="2400" dirty="0">
                        <a:solidFill>
                          <a:srgbClr val="FF0000"/>
                        </a:solidFill>
                        <a:latin typeface="Cambria" panose="02040503050406030204" pitchFamily="18" charset="0"/>
                        <a:ea typeface="Cambria" panose="02040503050406030204" pitchFamily="18" charset="0"/>
                      </a:endParaRPr>
                    </a:p>
                  </a:txBody>
                  <a:tcPr anchor="ct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extLst>
                  <a:ext uri="{0D108BD9-81ED-4DB2-BD59-A6C34878D82A}">
                    <a16:rowId xmlns:a16="http://schemas.microsoft.com/office/drawing/2014/main" val="1110739279"/>
                  </a:ext>
                </a:extLst>
              </a:tr>
              <a:tr h="812797">
                <a:tc>
                  <a:txBody>
                    <a:bodyPr/>
                    <a:lstStyle/>
                    <a:p>
                      <a:pPr algn="ctr"/>
                      <a:r>
                        <a:rPr lang="vi-VN" sz="2400" b="1" dirty="0">
                          <a:solidFill>
                            <a:srgbClr val="FF0000"/>
                          </a:solidFill>
                          <a:latin typeface="Cambria" panose="02040503050406030204" pitchFamily="18" charset="0"/>
                          <a:ea typeface="Cambria" panose="02040503050406030204" pitchFamily="18" charset="0"/>
                        </a:rPr>
                        <a:t>N</a:t>
                      </a:r>
                      <a:r>
                        <a:rPr lang="nl-NL" sz="2400" b="1" dirty="0">
                          <a:solidFill>
                            <a:srgbClr val="FF0000"/>
                          </a:solidFill>
                          <a:latin typeface="Cambria" panose="02040503050406030204" pitchFamily="18" charset="0"/>
                          <a:ea typeface="Cambria" panose="02040503050406030204" pitchFamily="18" charset="0"/>
                        </a:rPr>
                        <a:t>gười nhận tin nhắn</a:t>
                      </a:r>
                      <a:endParaRPr lang="en-US" sz="2400" dirty="0">
                        <a:solidFill>
                          <a:srgbClr val="FF0000"/>
                        </a:solidFill>
                        <a:latin typeface="Cambria" panose="02040503050406030204" pitchFamily="18" charset="0"/>
                        <a:ea typeface="Cambria" panose="02040503050406030204" pitchFamily="18" charset="0"/>
                      </a:endParaRPr>
                    </a:p>
                  </a:txBody>
                  <a:tcPr anchor="ct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extLst>
                  <a:ext uri="{0D108BD9-81ED-4DB2-BD59-A6C34878D82A}">
                    <a16:rowId xmlns:a16="http://schemas.microsoft.com/office/drawing/2014/main" val="992226334"/>
                  </a:ext>
                </a:extLst>
              </a:tr>
              <a:tr h="1528059">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vi-VN" sz="2400" b="1" dirty="0">
                          <a:solidFill>
                            <a:srgbClr val="FF0000"/>
                          </a:solidFill>
                          <a:latin typeface="Cambria" panose="02040503050406030204" pitchFamily="18" charset="0"/>
                          <a:ea typeface="Cambria" panose="02040503050406030204" pitchFamily="18" charset="0"/>
                        </a:rPr>
                        <a:t>Quan hệ giữa người viết và nhận tin nhắn</a:t>
                      </a:r>
                      <a:endParaRPr lang="en-US" sz="2400" dirty="0">
                        <a:solidFill>
                          <a:srgbClr val="FF0000"/>
                        </a:solidFill>
                        <a:latin typeface="Cambria" panose="02040503050406030204" pitchFamily="18" charset="0"/>
                        <a:ea typeface="Cambria" panose="02040503050406030204" pitchFamily="18" charset="0"/>
                      </a:endParaRPr>
                    </a:p>
                  </a:txBody>
                  <a:tcPr anchor="ct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extLst>
                  <a:ext uri="{0D108BD9-81ED-4DB2-BD59-A6C34878D82A}">
                    <a16:rowId xmlns:a16="http://schemas.microsoft.com/office/drawing/2014/main" val="672865772"/>
                  </a:ext>
                </a:extLst>
              </a:tr>
              <a:tr h="1334455">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vi-VN" sz="2400" b="1" dirty="0">
                          <a:solidFill>
                            <a:srgbClr val="FF0000"/>
                          </a:solidFill>
                          <a:latin typeface="Cambria" panose="02040503050406030204" pitchFamily="18" charset="0"/>
                          <a:ea typeface="Cambria" panose="02040503050406030204" pitchFamily="18" charset="0"/>
                        </a:rPr>
                        <a:t>Nội dung</a:t>
                      </a:r>
                      <a:r>
                        <a:rPr lang="nl-NL" sz="2400" b="1" dirty="0">
                          <a:solidFill>
                            <a:srgbClr val="FF0000"/>
                          </a:solidFill>
                          <a:latin typeface="Cambria" panose="02040503050406030204" pitchFamily="18" charset="0"/>
                          <a:ea typeface="Cambria" panose="02040503050406030204" pitchFamily="18" charset="0"/>
                        </a:rPr>
                        <a:t> tin nhắn</a:t>
                      </a:r>
                      <a:endParaRPr lang="en-US" sz="2400" dirty="0">
                        <a:solidFill>
                          <a:srgbClr val="FF0000"/>
                        </a:solidFill>
                        <a:latin typeface="Cambria" panose="02040503050406030204" pitchFamily="18" charset="0"/>
                        <a:ea typeface="Cambria" panose="02040503050406030204" pitchFamily="18" charset="0"/>
                      </a:endParaRPr>
                    </a:p>
                    <a:p>
                      <a:pPr algn="ctr"/>
                      <a:endParaRPr lang="en-US" sz="2400" dirty="0">
                        <a:solidFill>
                          <a:srgbClr val="F97582"/>
                        </a:solidFill>
                        <a:latin typeface="Cambria" panose="02040503050406030204" pitchFamily="18" charset="0"/>
                        <a:ea typeface="Cambria" panose="02040503050406030204" pitchFamily="18" charset="0"/>
                      </a:endParaRPr>
                    </a:p>
                  </a:txBody>
                  <a:tcPr anchor="ct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pPr algn="ctr"/>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extLst>
                  <a:ext uri="{0D108BD9-81ED-4DB2-BD59-A6C34878D82A}">
                    <a16:rowId xmlns:a16="http://schemas.microsoft.com/office/drawing/2014/main" val="4199952796"/>
                  </a:ext>
                </a:extLst>
              </a:tr>
              <a:tr h="812797">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vi-VN" sz="2400" b="1" baseline="0" dirty="0">
                          <a:solidFill>
                            <a:srgbClr val="FF0000"/>
                          </a:solidFill>
                          <a:latin typeface="Cambria" panose="02040503050406030204" pitchFamily="18" charset="0"/>
                          <a:ea typeface="Cambria" panose="02040503050406030204" pitchFamily="18" charset="0"/>
                        </a:rPr>
                        <a:t>Phương tiện </a:t>
                      </a:r>
                    </a:p>
                    <a:p>
                      <a:pPr marL="0" marR="0" indent="0" algn="ctr" defTabSz="914377" rtl="0" eaLnBrk="1" fontAlgn="auto" latinLnBrk="0" hangingPunct="1">
                        <a:lnSpc>
                          <a:spcPct val="100000"/>
                        </a:lnSpc>
                        <a:spcBef>
                          <a:spcPts val="0"/>
                        </a:spcBef>
                        <a:spcAft>
                          <a:spcPts val="0"/>
                        </a:spcAft>
                        <a:buClrTx/>
                        <a:buSzTx/>
                        <a:buFontTx/>
                        <a:buNone/>
                        <a:tabLst/>
                        <a:defRPr/>
                      </a:pPr>
                      <a:r>
                        <a:rPr lang="vi-VN" sz="2400" b="1" baseline="0" dirty="0">
                          <a:solidFill>
                            <a:srgbClr val="FF0000"/>
                          </a:solidFill>
                          <a:latin typeface="Cambria" panose="02040503050406030204" pitchFamily="18" charset="0"/>
                          <a:ea typeface="Cambria" panose="02040503050406030204" pitchFamily="18" charset="0"/>
                        </a:rPr>
                        <a:t>thực hiện</a:t>
                      </a:r>
                      <a:endParaRPr lang="en-US" sz="2400" dirty="0">
                        <a:solidFill>
                          <a:srgbClr val="FF0000"/>
                        </a:solidFill>
                        <a:latin typeface="Cambria" panose="02040503050406030204" pitchFamily="18" charset="0"/>
                        <a:ea typeface="Cambria" panose="02040503050406030204" pitchFamily="18" charset="0"/>
                      </a:endParaRPr>
                    </a:p>
                  </a:txBody>
                  <a:tcPr anchor="ctr">
                    <a:solidFill>
                      <a:schemeClr val="accent2">
                        <a:lumMod val="40000"/>
                        <a:lumOff val="60000"/>
                      </a:schemeClr>
                    </a:solidFill>
                  </a:tcPr>
                </a:tc>
                <a:tc>
                  <a:txBody>
                    <a:bodyPr/>
                    <a:lstStyle/>
                    <a:p>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tc>
                  <a:txBody>
                    <a:bodyPr/>
                    <a:lstStyle/>
                    <a:p>
                      <a:endParaRPr lang="en-US" dirty="0">
                        <a:latin typeface="Cambria" panose="02040503050406030204" pitchFamily="18" charset="0"/>
                        <a:ea typeface="Cambria" panose="02040503050406030204" pitchFamily="18" charset="0"/>
                      </a:endParaRPr>
                    </a:p>
                  </a:txBody>
                  <a:tcPr>
                    <a:solidFill>
                      <a:schemeClr val="accent2">
                        <a:lumMod val="40000"/>
                        <a:lumOff val="60000"/>
                      </a:schemeClr>
                    </a:solidFill>
                  </a:tcPr>
                </a:tc>
                <a:extLst>
                  <a:ext uri="{0D108BD9-81ED-4DB2-BD59-A6C34878D82A}">
                    <a16:rowId xmlns:a16="http://schemas.microsoft.com/office/drawing/2014/main" val="15578785"/>
                  </a:ext>
                </a:extLst>
              </a:tr>
            </a:tbl>
          </a:graphicData>
        </a:graphic>
      </p:graphicFrame>
      <p:pic>
        <p:nvPicPr>
          <p:cNvPr id="6" name="Picture 5"/>
          <p:cNvPicPr>
            <a:picLocks noChangeAspect="1"/>
          </p:cNvPicPr>
          <p:nvPr/>
        </p:nvPicPr>
        <p:blipFill>
          <a:blip r:embed="rId2"/>
          <a:stretch>
            <a:fillRect/>
          </a:stretch>
        </p:blipFill>
        <p:spPr>
          <a:xfrm>
            <a:off x="3175855" y="710028"/>
            <a:ext cx="4743099" cy="768163"/>
          </a:xfrm>
          <a:prstGeom prst="rect">
            <a:avLst/>
          </a:prstGeom>
        </p:spPr>
      </p:pic>
      <p:pic>
        <p:nvPicPr>
          <p:cNvPr id="10" name="Picture 9"/>
          <p:cNvPicPr>
            <a:picLocks noChangeAspect="1"/>
          </p:cNvPicPr>
          <p:nvPr/>
        </p:nvPicPr>
        <p:blipFill>
          <a:blip r:embed="rId3"/>
          <a:stretch>
            <a:fillRect/>
          </a:stretch>
        </p:blipFill>
        <p:spPr>
          <a:xfrm>
            <a:off x="7609465" y="664219"/>
            <a:ext cx="4328535" cy="609653"/>
          </a:xfrm>
          <a:prstGeom prst="rect">
            <a:avLst/>
          </a:prstGeom>
        </p:spPr>
      </p:pic>
      <p:sp>
        <p:nvSpPr>
          <p:cNvPr id="12" name="TextBox 11"/>
          <p:cNvSpPr txBox="1"/>
          <p:nvPr/>
        </p:nvSpPr>
        <p:spPr>
          <a:xfrm>
            <a:off x="4953000" y="1594430"/>
            <a:ext cx="176530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Tuấn</a:t>
            </a:r>
            <a:endParaRPr lang="en-US" sz="2800" b="1" dirty="0">
              <a:latin typeface="Cambria" panose="02040503050406030204" pitchFamily="18" charset="0"/>
              <a:ea typeface="Cambria" panose="02040503050406030204" pitchFamily="18" charset="0"/>
            </a:endParaRPr>
          </a:p>
          <a:p>
            <a:endParaRPr lang="en-US" sz="2800" b="1" dirty="0">
              <a:latin typeface="Cambria" panose="02040503050406030204" pitchFamily="18" charset="0"/>
              <a:ea typeface="Cambria" panose="02040503050406030204" pitchFamily="18" charset="0"/>
            </a:endParaRPr>
          </a:p>
        </p:txBody>
      </p:sp>
      <p:sp>
        <p:nvSpPr>
          <p:cNvPr id="13" name="TextBox 12"/>
          <p:cNvSpPr txBox="1"/>
          <p:nvPr/>
        </p:nvSpPr>
        <p:spPr>
          <a:xfrm>
            <a:off x="4912404" y="2299855"/>
            <a:ext cx="127000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Hưng</a:t>
            </a:r>
            <a:endParaRPr lang="en-US" sz="2800" b="1" dirty="0">
              <a:latin typeface="Cambria" panose="02040503050406030204" pitchFamily="18" charset="0"/>
              <a:ea typeface="Cambria" panose="02040503050406030204" pitchFamily="18" charset="0"/>
            </a:endParaRPr>
          </a:p>
          <a:p>
            <a:endParaRPr lang="en-US" sz="2800" b="1" dirty="0">
              <a:latin typeface="Cambria" panose="02040503050406030204" pitchFamily="18" charset="0"/>
              <a:ea typeface="Cambria" panose="02040503050406030204" pitchFamily="18" charset="0"/>
            </a:endParaRPr>
          </a:p>
        </p:txBody>
      </p:sp>
      <p:sp>
        <p:nvSpPr>
          <p:cNvPr id="14" name="TextBox 13"/>
          <p:cNvSpPr txBox="1"/>
          <p:nvPr/>
        </p:nvSpPr>
        <p:spPr>
          <a:xfrm>
            <a:off x="3699554" y="3404681"/>
            <a:ext cx="3695700" cy="523220"/>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Hai người bạn bè</a:t>
            </a:r>
            <a:endParaRPr lang="en-US" sz="2800" b="1" dirty="0">
              <a:latin typeface="Cambria" panose="02040503050406030204" pitchFamily="18" charset="0"/>
              <a:ea typeface="Cambria" panose="02040503050406030204" pitchFamily="18" charset="0"/>
            </a:endParaRPr>
          </a:p>
        </p:txBody>
      </p:sp>
      <p:sp>
        <p:nvSpPr>
          <p:cNvPr id="15" name="TextBox 14"/>
          <p:cNvSpPr txBox="1"/>
          <p:nvPr/>
        </p:nvSpPr>
        <p:spPr>
          <a:xfrm>
            <a:off x="3829892" y="4641843"/>
            <a:ext cx="3715254" cy="954107"/>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Nhắn bạn ra sân bóng để cùng chơi.</a:t>
            </a:r>
            <a:endParaRPr lang="en-US" sz="2800" b="1" dirty="0">
              <a:latin typeface="Cambria" panose="02040503050406030204" pitchFamily="18" charset="0"/>
              <a:ea typeface="Cambria" panose="02040503050406030204" pitchFamily="18" charset="0"/>
            </a:endParaRPr>
          </a:p>
        </p:txBody>
      </p:sp>
      <p:sp>
        <p:nvSpPr>
          <p:cNvPr id="16" name="TextBox 15"/>
          <p:cNvSpPr txBox="1"/>
          <p:nvPr/>
        </p:nvSpPr>
        <p:spPr>
          <a:xfrm>
            <a:off x="4442919" y="6070187"/>
            <a:ext cx="248920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Giấy và bút</a:t>
            </a:r>
            <a:endParaRPr lang="en-US" sz="2800" b="1" dirty="0">
              <a:latin typeface="Cambria" panose="02040503050406030204" pitchFamily="18" charset="0"/>
              <a:ea typeface="Cambria" panose="02040503050406030204" pitchFamily="18" charset="0"/>
            </a:endParaRPr>
          </a:p>
          <a:p>
            <a:endParaRPr lang="en-US" sz="2800" b="1" dirty="0">
              <a:latin typeface="Cambria" panose="02040503050406030204" pitchFamily="18" charset="0"/>
              <a:ea typeface="Cambria" panose="02040503050406030204" pitchFamily="18" charset="0"/>
            </a:endParaRPr>
          </a:p>
        </p:txBody>
      </p:sp>
      <p:sp>
        <p:nvSpPr>
          <p:cNvPr id="17" name="Rectangle 16"/>
          <p:cNvSpPr/>
          <p:nvPr/>
        </p:nvSpPr>
        <p:spPr>
          <a:xfrm>
            <a:off x="9144838" y="1527367"/>
            <a:ext cx="1011815" cy="954107"/>
          </a:xfrm>
          <a:prstGeom prst="rect">
            <a:avLst/>
          </a:prstGeom>
        </p:spPr>
        <p:txBody>
          <a:bodyPr wrap="none">
            <a:spAutoFit/>
          </a:bodyPr>
          <a:lstStyle/>
          <a:p>
            <a:pPr defTabSz="914377">
              <a:defRPr/>
            </a:pPr>
            <a:r>
              <a:rPr lang="vi-VN" sz="2800" b="1" dirty="0">
                <a:solidFill>
                  <a:srgbClr val="002060"/>
                </a:solidFill>
                <a:latin typeface="Cambria" panose="02040503050406030204" pitchFamily="18" charset="0"/>
                <a:ea typeface="Cambria" panose="02040503050406030204" pitchFamily="18" charset="0"/>
              </a:rPr>
              <a:t>Cháu</a:t>
            </a:r>
            <a:endParaRPr lang="en-US" sz="2800" b="1" dirty="0">
              <a:latin typeface="Cambria" panose="02040503050406030204" pitchFamily="18" charset="0"/>
              <a:ea typeface="Cambria" panose="02040503050406030204" pitchFamily="18" charset="0"/>
            </a:endParaRPr>
          </a:p>
          <a:p>
            <a:pPr defTabSz="914377">
              <a:defRPr/>
            </a:pPr>
            <a:endParaRPr lang="en-US" sz="2800" b="1" dirty="0">
              <a:latin typeface="Cambria" panose="02040503050406030204" pitchFamily="18" charset="0"/>
              <a:ea typeface="Cambria" panose="02040503050406030204" pitchFamily="18" charset="0"/>
            </a:endParaRPr>
          </a:p>
        </p:txBody>
      </p:sp>
      <p:sp>
        <p:nvSpPr>
          <p:cNvPr id="18" name="TextBox 17"/>
          <p:cNvSpPr txBox="1"/>
          <p:nvPr/>
        </p:nvSpPr>
        <p:spPr>
          <a:xfrm>
            <a:off x="9328320" y="2223260"/>
            <a:ext cx="863600"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Bà</a:t>
            </a:r>
            <a:endParaRPr lang="en-US" sz="2800" b="1" dirty="0">
              <a:latin typeface="Cambria" panose="02040503050406030204" pitchFamily="18" charset="0"/>
              <a:ea typeface="Cambria" panose="02040503050406030204" pitchFamily="18" charset="0"/>
            </a:endParaRPr>
          </a:p>
          <a:p>
            <a:endParaRPr lang="en-US" sz="2800" b="1" dirty="0">
              <a:latin typeface="Cambria" panose="02040503050406030204" pitchFamily="18" charset="0"/>
              <a:ea typeface="Cambria" panose="02040503050406030204" pitchFamily="18" charset="0"/>
            </a:endParaRPr>
          </a:p>
        </p:txBody>
      </p:sp>
      <p:sp>
        <p:nvSpPr>
          <p:cNvPr id="19" name="TextBox 18"/>
          <p:cNvSpPr txBox="1"/>
          <p:nvPr/>
        </p:nvSpPr>
        <p:spPr>
          <a:xfrm>
            <a:off x="8986515" y="3352503"/>
            <a:ext cx="1727293" cy="954107"/>
          </a:xfrm>
          <a:prstGeom prst="rect">
            <a:avLst/>
          </a:prstGeom>
          <a:noFill/>
        </p:spPr>
        <p:txBody>
          <a:bodyPr wrap="square" rtlCol="0">
            <a:spAutoFit/>
          </a:bodyPr>
          <a:lstStyle/>
          <a:p>
            <a:r>
              <a:rPr lang="vi-VN" sz="2800" b="1" dirty="0">
                <a:solidFill>
                  <a:srgbClr val="002060"/>
                </a:solidFill>
                <a:latin typeface="Cambria" panose="02040503050406030204" pitchFamily="18" charset="0"/>
                <a:ea typeface="Cambria" panose="02040503050406030204" pitchFamily="18" charset="0"/>
              </a:rPr>
              <a:t>Bà cháu</a:t>
            </a:r>
            <a:endParaRPr lang="en-US" sz="2800" b="1" dirty="0">
              <a:latin typeface="Cambria" panose="02040503050406030204" pitchFamily="18" charset="0"/>
              <a:ea typeface="Cambria" panose="02040503050406030204" pitchFamily="18" charset="0"/>
            </a:endParaRPr>
          </a:p>
          <a:p>
            <a:endParaRPr lang="en-US" sz="2800" b="1" dirty="0">
              <a:latin typeface="Cambria" panose="02040503050406030204" pitchFamily="18" charset="0"/>
              <a:ea typeface="Cambria" panose="02040503050406030204" pitchFamily="18" charset="0"/>
            </a:endParaRPr>
          </a:p>
        </p:txBody>
      </p:sp>
      <p:sp>
        <p:nvSpPr>
          <p:cNvPr id="20" name="TextBox 19"/>
          <p:cNvSpPr txBox="1"/>
          <p:nvPr/>
        </p:nvSpPr>
        <p:spPr>
          <a:xfrm>
            <a:off x="7547900" y="4571771"/>
            <a:ext cx="4514346" cy="1815882"/>
          </a:xfrm>
          <a:prstGeom prst="rect">
            <a:avLst/>
          </a:prstGeom>
          <a:noFill/>
        </p:spPr>
        <p:txBody>
          <a:bodyPr wrap="square" rtlCol="0">
            <a:spAutoFit/>
          </a:bodyPr>
          <a:lstStyle/>
          <a:p>
            <a:pPr algn="ctr"/>
            <a:r>
              <a:rPr lang="vi-VN" sz="2800" b="1" dirty="0">
                <a:solidFill>
                  <a:srgbClr val="002060"/>
                </a:solidFill>
                <a:latin typeface="Cambria" panose="02040503050406030204" pitchFamily="18" charset="0"/>
                <a:ea typeface="Cambria" panose="02040503050406030204" pitchFamily="18" charset="0"/>
              </a:rPr>
              <a:t>Báo tin cho bà biết đã về đến nhà, nhớ bà và hẹn bà sang năm về thăm bà.</a:t>
            </a:r>
            <a:endParaRPr lang="en-US" sz="2800" b="1" dirty="0">
              <a:latin typeface="Cambria" panose="02040503050406030204" pitchFamily="18" charset="0"/>
              <a:ea typeface="Cambria" panose="02040503050406030204" pitchFamily="18" charset="0"/>
            </a:endParaRPr>
          </a:p>
          <a:p>
            <a:endParaRPr lang="en-US" sz="2800" b="1" dirty="0">
              <a:latin typeface="Cambria" panose="02040503050406030204" pitchFamily="18" charset="0"/>
              <a:ea typeface="Cambria" panose="02040503050406030204" pitchFamily="18" charset="0"/>
            </a:endParaRPr>
          </a:p>
        </p:txBody>
      </p:sp>
      <p:sp>
        <p:nvSpPr>
          <p:cNvPr id="22" name="TextBox 21"/>
          <p:cNvSpPr txBox="1"/>
          <p:nvPr/>
        </p:nvSpPr>
        <p:spPr>
          <a:xfrm>
            <a:off x="8140700" y="5961256"/>
            <a:ext cx="3200400" cy="954107"/>
          </a:xfrm>
          <a:prstGeom prst="rect">
            <a:avLst/>
          </a:prstGeom>
          <a:noFill/>
        </p:spPr>
        <p:txBody>
          <a:bodyPr wrap="square" rtlCol="0">
            <a:spAutoFit/>
          </a:bodyPr>
          <a:lstStyle/>
          <a:p>
            <a:r>
              <a:rPr lang="vi-VN" sz="2800" b="1">
                <a:solidFill>
                  <a:srgbClr val="002060"/>
                </a:solidFill>
                <a:latin typeface="Cambria" panose="02040503050406030204" pitchFamily="18" charset="0"/>
                <a:ea typeface="Cambria" panose="02040503050406030204" pitchFamily="18" charset="0"/>
              </a:rPr>
              <a:t>Điện thoại di động</a:t>
            </a:r>
            <a:endParaRPr lang="en-US" sz="2800" b="1" dirty="0">
              <a:latin typeface="Cambria" panose="02040503050406030204" pitchFamily="18" charset="0"/>
              <a:ea typeface="Cambria" panose="02040503050406030204" pitchFamily="18" charset="0"/>
            </a:endParaRPr>
          </a:p>
          <a:p>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634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barn(inVertical)">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down)">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barn(inVertical)">
                                      <p:cBhvr>
                                        <p:cTn id="48" dur="500"/>
                                        <p:tgtEl>
                                          <p:spTgt spid="20"/>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70076" y="971066"/>
            <a:ext cx="11162743" cy="3475021"/>
          </a:xfrm>
          <a:prstGeom prst="rect">
            <a:avLst/>
          </a:prstGeom>
        </p:spPr>
      </p:pic>
    </p:spTree>
    <p:extLst>
      <p:ext uri="{BB962C8B-B14F-4D97-AF65-F5344CB8AC3E}">
        <p14:creationId xmlns:p14="http://schemas.microsoft.com/office/powerpoint/2010/main" val="4013313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2">
            <a:extLst>
              <a:ext uri="{FF2B5EF4-FFF2-40B4-BE49-F238E27FC236}">
                <a16:creationId xmlns:a16="http://schemas.microsoft.com/office/drawing/2014/main" id="{10270DDF-2B9B-423E-B9F6-1E9D945F81C8}"/>
              </a:ext>
            </a:extLst>
          </p:cNvPr>
          <p:cNvSpPr/>
          <p:nvPr/>
        </p:nvSpPr>
        <p:spPr>
          <a:xfrm>
            <a:off x="44919" y="106407"/>
            <a:ext cx="12147081" cy="914400"/>
          </a:xfrm>
          <a:prstGeom prst="rect">
            <a:avLst/>
          </a:prstGeom>
          <a:solidFill>
            <a:srgbClr val="00B050"/>
          </a:solidFill>
          <a:ln w="28575">
            <a:solidFill>
              <a:schemeClr val="bg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a:cs typeface="+mn-ea"/>
              <a:sym typeface="+mn-lt"/>
            </a:endParaRPr>
          </a:p>
        </p:txBody>
      </p:sp>
      <p:sp>
        <p:nvSpPr>
          <p:cNvPr id="7" name="Rectangle 6"/>
          <p:cNvSpPr/>
          <p:nvPr/>
        </p:nvSpPr>
        <p:spPr>
          <a:xfrm>
            <a:off x="0" y="278619"/>
            <a:ext cx="12329962" cy="609398"/>
          </a:xfrm>
          <a:prstGeom prst="rect">
            <a:avLst/>
          </a:prstGeom>
        </p:spPr>
        <p:txBody>
          <a:bodyPr wrap="square">
            <a:spAutoFit/>
          </a:bodyPr>
          <a:lstStyle/>
          <a:p>
            <a:pPr algn="just">
              <a:lnSpc>
                <a:spcPct val="120000"/>
              </a:lnSpc>
              <a:spcAft>
                <a:spcPts val="0"/>
              </a:spcAft>
            </a:pPr>
            <a:r>
              <a:rPr lang="nl-NL" sz="2800" b="1" dirty="0">
                <a:solidFill>
                  <a:schemeClr val="bg1"/>
                </a:solidFill>
                <a:latin typeface="UTM Avo" panose="02040603050506020204" pitchFamily="18" charset="0"/>
                <a:ea typeface="Times New Roman" panose="02020603050405020304" pitchFamily="18" charset="0"/>
              </a:rPr>
              <a:t>Bài tập </a:t>
            </a:r>
            <a:r>
              <a:rPr lang="vi-VN" sz="2800" b="1" dirty="0">
                <a:solidFill>
                  <a:schemeClr val="bg1"/>
                </a:solidFill>
                <a:latin typeface="UTM Avo" panose="02040603050506020204" pitchFamily="18" charset="0"/>
                <a:ea typeface="Times New Roman" panose="02020603050405020304" pitchFamily="18" charset="0"/>
              </a:rPr>
              <a:t>2: Em hãy soạn tin nhắn với một trong các tình huống sau</a:t>
            </a:r>
            <a:endParaRPr lang="en-US" sz="2800" b="1" dirty="0">
              <a:solidFill>
                <a:schemeClr val="bg1"/>
              </a:solidFill>
              <a:effectLst/>
              <a:latin typeface="UTM Avo" panose="02040603050506020204" pitchFamily="18" charset="0"/>
              <a:ea typeface="Times New Roman" panose="02020603050405020304" pitchFamily="18" charset="0"/>
            </a:endParaRPr>
          </a:p>
        </p:txBody>
      </p:sp>
      <p:pic>
        <p:nvPicPr>
          <p:cNvPr id="8" name="Picture 7"/>
          <p:cNvPicPr>
            <a:picLocks noChangeAspect="1"/>
          </p:cNvPicPr>
          <p:nvPr/>
        </p:nvPicPr>
        <p:blipFill rotWithShape="1">
          <a:blip r:embed="rId2">
            <a:duotone>
              <a:prstClr val="black"/>
              <a:schemeClr val="accent5">
                <a:tint val="45000"/>
                <a:satMod val="400000"/>
              </a:schemeClr>
            </a:duotone>
            <a:extLst>
              <a:ext uri="{28A0092B-C50C-407E-A947-70E740481C1C}">
                <a14:useLocalDpi xmlns:a14="http://schemas.microsoft.com/office/drawing/2010/main" val="0"/>
              </a:ext>
            </a:extLst>
          </a:blip>
          <a:srcRect l="53263" t="63291" r="8762" b="15106"/>
          <a:stretch/>
        </p:blipFill>
        <p:spPr>
          <a:xfrm>
            <a:off x="-517247" y="2336799"/>
            <a:ext cx="7029004" cy="3868823"/>
          </a:xfrm>
          <a:prstGeom prst="rect">
            <a:avLst/>
          </a:prstGeom>
        </p:spPr>
      </p:pic>
      <p:pic>
        <p:nvPicPr>
          <p:cNvPr id="9" name="Picture 8"/>
          <p:cNvPicPr>
            <a:picLocks noChangeAspect="1"/>
          </p:cNvPicPr>
          <p:nvPr/>
        </p:nvPicPr>
        <p:blipFill rotWithShape="1">
          <a:blip r:embed="rId2">
            <a:duotone>
              <a:prstClr val="black"/>
              <a:schemeClr val="accent2">
                <a:tint val="45000"/>
                <a:satMod val="400000"/>
              </a:schemeClr>
            </a:duotone>
            <a:extLst>
              <a:ext uri="{28A0092B-C50C-407E-A947-70E740481C1C}">
                <a14:useLocalDpi xmlns:a14="http://schemas.microsoft.com/office/drawing/2010/main" val="0"/>
              </a:ext>
            </a:extLst>
          </a:blip>
          <a:srcRect l="53263" t="63291" r="8762" b="15106"/>
          <a:stretch/>
        </p:blipFill>
        <p:spPr>
          <a:xfrm>
            <a:off x="5734516" y="1090547"/>
            <a:ext cx="6744511" cy="3754512"/>
          </a:xfrm>
          <a:prstGeom prst="rect">
            <a:avLst/>
          </a:prstGeom>
        </p:spPr>
      </p:pic>
      <p:sp>
        <p:nvSpPr>
          <p:cNvPr id="10" name="TextBox 9"/>
          <p:cNvSpPr txBox="1"/>
          <p:nvPr/>
        </p:nvSpPr>
        <p:spPr>
          <a:xfrm>
            <a:off x="570426" y="3060700"/>
            <a:ext cx="5190030" cy="1985159"/>
          </a:xfrm>
          <a:prstGeom prst="rect">
            <a:avLst/>
          </a:prstGeom>
          <a:noFill/>
        </p:spPr>
        <p:txBody>
          <a:bodyPr wrap="square" rtlCol="0">
            <a:spAutoFit/>
          </a:bodyPr>
          <a:lstStyle/>
          <a:p>
            <a:pPr algn="ctr"/>
            <a:r>
              <a:rPr lang="nl-NL" sz="3500" b="1" dirty="0">
                <a:solidFill>
                  <a:srgbClr val="C00000"/>
                </a:solidFill>
                <a:latin typeface="UTM Avo" panose="02040603050506020204" pitchFamily="18" charset="0"/>
              </a:rPr>
              <a:t>a. Em nhắn người thân mua cho mình một đồ dùng học tập.</a:t>
            </a:r>
            <a:endParaRPr lang="en-US" sz="3500" b="1" dirty="0">
              <a:solidFill>
                <a:srgbClr val="C00000"/>
              </a:solidFill>
              <a:latin typeface="UTM Avo" panose="02040603050506020204" pitchFamily="18" charset="0"/>
            </a:endParaRPr>
          </a:p>
          <a:p>
            <a:endParaRPr lang="en-US" dirty="0"/>
          </a:p>
        </p:txBody>
      </p:sp>
      <p:sp>
        <p:nvSpPr>
          <p:cNvPr id="11" name="TextBox 10"/>
          <p:cNvSpPr txBox="1"/>
          <p:nvPr/>
        </p:nvSpPr>
        <p:spPr>
          <a:xfrm>
            <a:off x="6511757" y="1918183"/>
            <a:ext cx="5190030" cy="1985159"/>
          </a:xfrm>
          <a:prstGeom prst="rect">
            <a:avLst/>
          </a:prstGeom>
          <a:noFill/>
        </p:spPr>
        <p:txBody>
          <a:bodyPr wrap="square" rtlCol="0">
            <a:spAutoFit/>
          </a:bodyPr>
          <a:lstStyle/>
          <a:p>
            <a:pPr algn="ctr"/>
            <a:r>
              <a:rPr lang="nl-NL" sz="3500" b="1" dirty="0">
                <a:solidFill>
                  <a:srgbClr val="002060"/>
                </a:solidFill>
                <a:latin typeface="UTM Avo" panose="02040603050506020204" pitchFamily="18" charset="0"/>
              </a:rPr>
              <a:t>b. Em nhắn bạn mang cho mình mượn cuốn truyện.</a:t>
            </a:r>
            <a:endParaRPr lang="en-US" sz="3500" b="1" dirty="0">
              <a:solidFill>
                <a:srgbClr val="002060"/>
              </a:solidFill>
              <a:latin typeface="UTM Avo" panose="02040603050506020204" pitchFamily="18" charset="0"/>
            </a:endParaRPr>
          </a:p>
          <a:p>
            <a:pPr algn="ctr"/>
            <a:endParaRPr lang="en-US" dirty="0"/>
          </a:p>
        </p:txBody>
      </p:sp>
    </p:spTree>
    <p:extLst>
      <p:ext uri="{BB962C8B-B14F-4D97-AF65-F5344CB8AC3E}">
        <p14:creationId xmlns:p14="http://schemas.microsoft.com/office/powerpoint/2010/main" val="60189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0" grpId="0"/>
      <p:bldP spid="11"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TotalTime>
  <Words>829</Words>
  <Application>Microsoft Office PowerPoint</Application>
  <PresentationFormat>Widescreen</PresentationFormat>
  <Paragraphs>78</Paragraphs>
  <Slides>14</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14</vt:i4>
      </vt:variant>
    </vt:vector>
  </HeadingPairs>
  <TitlesOfParts>
    <vt:vector size="28" baseType="lpstr">
      <vt:lpstr>Calibri Light</vt:lpstr>
      <vt:lpstr>微软雅黑</vt:lpstr>
      <vt:lpstr>UTM Avo</vt:lpstr>
      <vt:lpstr>#9Slide07 Altus</vt:lpstr>
      <vt:lpstr>SVN-Newton</vt:lpstr>
      <vt:lpstr>Arial</vt:lpstr>
      <vt:lpstr>Cambria</vt:lpstr>
      <vt:lpstr>Times New Roman</vt:lpstr>
      <vt:lpstr>Wingdings</vt:lpstr>
      <vt:lpstr>#9Slide03 AmpleSoft Bold</vt:lpstr>
      <vt:lpstr>#9Slide07 HoneyCream</vt:lpstr>
      <vt:lpstr>Calibri</vt:lpstr>
      <vt:lpstr>#9Slide05 IcielSanelma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Măng non</dc:creator>
  <cp:keywords>MĂNG NON TEAM</cp:keywords>
  <cp:lastModifiedBy>Admin</cp:lastModifiedBy>
  <cp:revision>47</cp:revision>
  <dcterms:created xsi:type="dcterms:W3CDTF">2022-06-30T14:43:34Z</dcterms:created>
  <dcterms:modified xsi:type="dcterms:W3CDTF">2023-09-15T14:25:58Z</dcterms:modified>
</cp:coreProperties>
</file>