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81" r:id="rId4"/>
    <p:sldId id="283" r:id="rId5"/>
    <p:sldId id="269" r:id="rId6"/>
    <p:sldId id="295" r:id="rId7"/>
    <p:sldId id="296" r:id="rId8"/>
    <p:sldId id="273" r:id="rId9"/>
    <p:sldId id="27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99CCFF"/>
    <a:srgbClr val="6699FF"/>
    <a:srgbClr val="FF9900"/>
    <a:srgbClr val="FF00FF"/>
    <a:srgbClr val="000066"/>
    <a:srgbClr val="66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5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3DF83-1906-4CC1-8158-6B713527A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3590B-801F-4A2E-8190-5D8558A24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07E8D-F56B-4227-875D-3D9F6E875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69883-5626-4AB6-A780-F7093EA29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07707-6F03-4274-8BAB-95E78D4B67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2EEDF-333E-4792-BB18-6FB501765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0298A-7412-4559-8823-A6C394044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1499C-D1E0-4D25-A093-611C72E81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FED1-937E-4866-A4F4-FD4026E81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9C128-8BEC-46F8-A18C-6007BAF799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E30AF-2DED-4BAB-96A8-179A2F12E6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99517-CE38-4F79-81F1-4C4341EE4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EE75BB0-2076-4180-885A-CAD890B78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gb-on-white-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48800" cy="7045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914400"/>
            <a:ext cx="472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KIỂM TRA BÀI CŨ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28600" y="2667000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1 . Cho ví dụ về câu kể </a:t>
            </a:r>
            <a:r>
              <a:rPr lang="en-US" sz="2800" b="1" i="1">
                <a:solidFill>
                  <a:srgbClr val="CC0000"/>
                </a:solidFill>
                <a:latin typeface="Arial" charset="0"/>
              </a:rPr>
              <a:t>Ai là gì ?</a:t>
            </a:r>
            <a:r>
              <a:rPr lang="en-US" sz="2800" b="1" i="1">
                <a:latin typeface="Arial" charset="0"/>
              </a:rPr>
              <a:t> </a:t>
            </a:r>
          </a:p>
          <a:p>
            <a:r>
              <a:rPr lang="en-US" sz="2800" b="1">
                <a:latin typeface="Arial" charset="0"/>
              </a:rPr>
              <a:t>      Xác </a:t>
            </a:r>
            <a:r>
              <a:rPr lang="vi-VN" sz="2800" b="1">
                <a:latin typeface="Arial" charset="0"/>
              </a:rPr>
              <a:t>đ</a:t>
            </a:r>
            <a:r>
              <a:rPr lang="en-US" sz="2800" b="1">
                <a:latin typeface="Arial" charset="0"/>
              </a:rPr>
              <a:t>ịnh chủ ngữ, vị ngữ trong câu </a:t>
            </a:r>
            <a:r>
              <a:rPr lang="vi-VN" sz="2800" b="1">
                <a:latin typeface="Arial" charset="0"/>
              </a:rPr>
              <a:t>đ</a:t>
            </a:r>
            <a:r>
              <a:rPr lang="en-US" sz="2800" b="1">
                <a:latin typeface="Arial" charset="0"/>
              </a:rPr>
              <a:t>ó ?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28600" y="3810000"/>
            <a:ext cx="9372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2 </a:t>
            </a:r>
            <a:r>
              <a:rPr lang="en-US" sz="2800" b="1">
                <a:latin typeface="Arial" charset="0"/>
              </a:rPr>
              <a:t>. Chủ ngữ trong câu kể </a:t>
            </a:r>
            <a:r>
              <a:rPr lang="en-US" sz="2800" b="1" i="1">
                <a:solidFill>
                  <a:srgbClr val="CC0000"/>
                </a:solidFill>
                <a:latin typeface="Arial" charset="0"/>
              </a:rPr>
              <a:t>Ai là gì ?</a:t>
            </a:r>
            <a:r>
              <a:rPr lang="en-US" sz="2800" b="1">
                <a:latin typeface="Arial" charset="0"/>
              </a:rPr>
              <a:t> chỉ gì ?</a:t>
            </a:r>
          </a:p>
          <a:p>
            <a:r>
              <a:rPr lang="en-US" sz="2800" b="1">
                <a:latin typeface="Arial" charset="0"/>
              </a:rPr>
              <a:t>     Chủ ngữ trả lời cho câu hỏi nào?</a:t>
            </a:r>
          </a:p>
          <a:p>
            <a:r>
              <a:rPr lang="en-US" sz="2800" b="1">
                <a:latin typeface="Arial" charset="0"/>
              </a:rPr>
              <a:t>     Chủ ngữ do những từ ngữ nh</a:t>
            </a:r>
            <a:r>
              <a:rPr lang="vi-VN" sz="2800" b="1">
                <a:latin typeface="Arial" charset="0"/>
              </a:rPr>
              <a:t>ư</a:t>
            </a:r>
            <a:r>
              <a:rPr lang="en-US" sz="2800" b="1">
                <a:latin typeface="Arial" charset="0"/>
              </a:rPr>
              <a:t> thế nào tạo thành ?</a:t>
            </a:r>
          </a:p>
        </p:txBody>
      </p:sp>
      <p:pic>
        <p:nvPicPr>
          <p:cNvPr id="3078" name="Picture 12" descr="Flowers blink Animation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3" descr="Flowers blink Animation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1752600" y="1524000"/>
            <a:ext cx="617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i="1">
                <a:solidFill>
                  <a:srgbClr val="CC0000"/>
                </a:solidFill>
                <a:latin typeface="Arial" charset="0"/>
              </a:rPr>
              <a:t>Chủ ngữ trong câu kể Ai là gì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0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/>
      <p:bldP spid="4101" grpId="0"/>
      <p:bldP spid="41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gb-on-white-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sz="2800" b="1" i="1">
                <a:latin typeface="Arial" charset="0"/>
              </a:rPr>
              <a:t>               </a:t>
            </a:r>
            <a:r>
              <a:rPr lang="en-US" sz="2600" b="1" i="1">
                <a:latin typeface="Arial" charset="0"/>
              </a:rPr>
              <a:t>1. Tìm những từ cùng nghĩa với từ </a:t>
            </a:r>
            <a:r>
              <a:rPr lang="en-US" sz="2600" b="1" i="1">
                <a:solidFill>
                  <a:srgbClr val="CC0000"/>
                </a:solidFill>
                <a:latin typeface="Arial" charset="0"/>
              </a:rPr>
              <a:t>dũng cảm </a:t>
            </a:r>
          </a:p>
          <a:p>
            <a:pPr marL="342900" indent="-342900"/>
            <a:r>
              <a:rPr lang="en-US" sz="2600" b="1" i="1">
                <a:latin typeface="Arial" charset="0"/>
              </a:rPr>
              <a:t>                   trongcác từ d</a:t>
            </a:r>
            <a:r>
              <a:rPr lang="vi-VN" sz="2600" b="1" i="1">
                <a:latin typeface="Arial" charset="0"/>
              </a:rPr>
              <a:t>ư</a:t>
            </a:r>
            <a:r>
              <a:rPr lang="en-US" sz="2600" b="1" i="1">
                <a:latin typeface="Arial" charset="0"/>
              </a:rPr>
              <a:t>ới </a:t>
            </a:r>
            <a:r>
              <a:rPr lang="vi-VN" sz="2600" b="1" i="1">
                <a:latin typeface="Arial" charset="0"/>
              </a:rPr>
              <a:t>đ</a:t>
            </a:r>
            <a:r>
              <a:rPr lang="en-US" sz="2600" b="1" i="1">
                <a:latin typeface="Arial" charset="0"/>
              </a:rPr>
              <a:t>ây:</a:t>
            </a:r>
          </a:p>
          <a:p>
            <a:pPr marL="342900" indent="-342900"/>
            <a:endParaRPr lang="en-US" sz="2600" b="1" i="1">
              <a:latin typeface="Arial" charset="0"/>
            </a:endParaRPr>
          </a:p>
          <a:p>
            <a:pPr marL="342900" indent="-342900"/>
            <a:r>
              <a:rPr lang="en-US" sz="2200" b="1">
                <a:latin typeface="Arial" charset="0"/>
              </a:rPr>
              <a:t>  </a:t>
            </a:r>
            <a:r>
              <a:rPr lang="en-US" sz="2800" b="1">
                <a:latin typeface="Arial" charset="0"/>
              </a:rPr>
              <a:t>Gan dạ, thân thiết, hoà thuận, hiếu thảo, anh hùng, </a:t>
            </a:r>
          </a:p>
          <a:p>
            <a:pPr marL="342900" indent="-342900"/>
            <a:r>
              <a:rPr lang="en-US" sz="2800" b="1">
                <a:latin typeface="Arial" charset="0"/>
              </a:rPr>
              <a:t>  anh dũng,ch</a:t>
            </a:r>
            <a:r>
              <a:rPr lang="vi-VN" sz="2800" b="1">
                <a:latin typeface="Arial" charset="0"/>
              </a:rPr>
              <a:t>ă</a:t>
            </a:r>
            <a:r>
              <a:rPr lang="en-US" sz="2800" b="1">
                <a:latin typeface="Arial" charset="0"/>
              </a:rPr>
              <a:t>m chỉ, lễ phép, chuyên cần, can </a:t>
            </a:r>
            <a:r>
              <a:rPr lang="vi-VN" sz="2800" b="1">
                <a:latin typeface="Arial" charset="0"/>
              </a:rPr>
              <a:t>đ</a:t>
            </a:r>
            <a:r>
              <a:rPr lang="en-US" sz="2800" b="1">
                <a:latin typeface="Arial" charset="0"/>
              </a:rPr>
              <a:t>ảm, </a:t>
            </a:r>
          </a:p>
          <a:p>
            <a:pPr marL="342900" indent="-342900"/>
            <a:r>
              <a:rPr lang="en-US" sz="2800" b="1">
                <a:latin typeface="Arial" charset="0"/>
              </a:rPr>
              <a:t>  can tr</a:t>
            </a:r>
            <a:r>
              <a:rPr lang="vi-VN" sz="2800" b="1">
                <a:latin typeface="Arial" charset="0"/>
              </a:rPr>
              <a:t>ư</a:t>
            </a:r>
            <a:r>
              <a:rPr lang="en-US" sz="2800" b="1">
                <a:latin typeface="Arial" charset="0"/>
              </a:rPr>
              <a:t>ờng, gan góc, gan lì, tận tuỵ, tháo vát, </a:t>
            </a:r>
          </a:p>
          <a:p>
            <a:pPr marL="342900" indent="-342900"/>
            <a:r>
              <a:rPr lang="en-US" sz="2800" b="1">
                <a:latin typeface="Arial" charset="0"/>
              </a:rPr>
              <a:t>  thông minh, bạo gan, quả cảm, dũng khí.</a:t>
            </a:r>
          </a:p>
        </p:txBody>
      </p:sp>
      <p:pic>
        <p:nvPicPr>
          <p:cNvPr id="4100" name="Picture 23" descr="ValRosesbar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5105400"/>
            <a:ext cx="7086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35" descr="006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" y="304800"/>
            <a:ext cx="1143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36" descr="008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934070">
            <a:off x="685800" y="609600"/>
            <a:ext cx="4730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381000" y="152400"/>
            <a:ext cx="838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Trò ch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i: Bông hoa DŨNG CẢM</a:t>
            </a:r>
          </a:p>
        </p:txBody>
      </p:sp>
      <p:sp>
        <p:nvSpPr>
          <p:cNvPr id="5123" name="Oval 92"/>
          <p:cNvSpPr>
            <a:spLocks noChangeArrowheads="1"/>
          </p:cNvSpPr>
          <p:nvPr/>
        </p:nvSpPr>
        <p:spPr bwMode="auto">
          <a:xfrm>
            <a:off x="9906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thân </a:t>
            </a:r>
          </a:p>
          <a:p>
            <a:pPr algn="ctr"/>
            <a:r>
              <a:rPr lang="en-US" b="1">
                <a:latin typeface="Arial" charset="0"/>
              </a:rPr>
              <a:t>thiết</a:t>
            </a:r>
          </a:p>
        </p:txBody>
      </p:sp>
      <p:sp>
        <p:nvSpPr>
          <p:cNvPr id="5124" name="Oval 93"/>
          <p:cNvSpPr>
            <a:spLocks noChangeArrowheads="1"/>
          </p:cNvSpPr>
          <p:nvPr/>
        </p:nvSpPr>
        <p:spPr bwMode="auto">
          <a:xfrm>
            <a:off x="24384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tháo</a:t>
            </a:r>
          </a:p>
          <a:p>
            <a:pPr algn="ctr"/>
            <a:r>
              <a:rPr lang="en-US" b="1">
                <a:latin typeface="Arial" charset="0"/>
              </a:rPr>
              <a:t> vát</a:t>
            </a:r>
          </a:p>
        </p:txBody>
      </p:sp>
      <p:sp>
        <p:nvSpPr>
          <p:cNvPr id="5125" name="Oval 94"/>
          <p:cNvSpPr>
            <a:spLocks noChangeArrowheads="1"/>
          </p:cNvSpPr>
          <p:nvPr/>
        </p:nvSpPr>
        <p:spPr bwMode="auto">
          <a:xfrm>
            <a:off x="19050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anh </a:t>
            </a:r>
          </a:p>
          <a:p>
            <a:pPr algn="ctr"/>
            <a:r>
              <a:rPr lang="en-US" b="1">
                <a:latin typeface="Arial" charset="0"/>
              </a:rPr>
              <a:t>hùng</a:t>
            </a:r>
          </a:p>
        </p:txBody>
      </p:sp>
      <p:sp>
        <p:nvSpPr>
          <p:cNvPr id="5126" name="Oval 95"/>
          <p:cNvSpPr>
            <a:spLocks noChangeArrowheads="1"/>
          </p:cNvSpPr>
          <p:nvPr/>
        </p:nvSpPr>
        <p:spPr bwMode="auto">
          <a:xfrm>
            <a:off x="15240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hoà </a:t>
            </a:r>
          </a:p>
          <a:p>
            <a:pPr algn="ctr"/>
            <a:r>
              <a:rPr lang="en-US" b="1">
                <a:latin typeface="Arial" charset="0"/>
              </a:rPr>
              <a:t>thuận</a:t>
            </a:r>
          </a:p>
        </p:txBody>
      </p:sp>
      <p:sp>
        <p:nvSpPr>
          <p:cNvPr id="5127" name="Oval 96"/>
          <p:cNvSpPr>
            <a:spLocks noChangeArrowheads="1"/>
          </p:cNvSpPr>
          <p:nvPr/>
        </p:nvSpPr>
        <p:spPr bwMode="auto">
          <a:xfrm>
            <a:off x="6096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dũng</a:t>
            </a:r>
          </a:p>
          <a:p>
            <a:pPr algn="ctr"/>
            <a:r>
              <a:rPr lang="en-US" b="1">
                <a:latin typeface="Arial" charset="0"/>
              </a:rPr>
              <a:t> khí</a:t>
            </a:r>
          </a:p>
        </p:txBody>
      </p:sp>
      <p:sp>
        <p:nvSpPr>
          <p:cNvPr id="5128" name="Oval 97"/>
          <p:cNvSpPr>
            <a:spLocks noChangeArrowheads="1"/>
          </p:cNvSpPr>
          <p:nvPr/>
        </p:nvSpPr>
        <p:spPr bwMode="auto">
          <a:xfrm>
            <a:off x="33528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anh </a:t>
            </a:r>
          </a:p>
          <a:p>
            <a:pPr algn="ctr"/>
            <a:r>
              <a:rPr lang="en-US" b="1">
                <a:latin typeface="Arial" charset="0"/>
              </a:rPr>
              <a:t>dũng</a:t>
            </a:r>
          </a:p>
        </p:txBody>
      </p:sp>
      <p:sp>
        <p:nvSpPr>
          <p:cNvPr id="5129" name="Oval 98"/>
          <p:cNvSpPr>
            <a:spLocks noChangeArrowheads="1"/>
          </p:cNvSpPr>
          <p:nvPr/>
        </p:nvSpPr>
        <p:spPr bwMode="auto">
          <a:xfrm>
            <a:off x="43434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lễ </a:t>
            </a:r>
          </a:p>
          <a:p>
            <a:pPr algn="ctr"/>
            <a:r>
              <a:rPr lang="en-US" b="1">
                <a:latin typeface="Arial" charset="0"/>
              </a:rPr>
              <a:t>phép</a:t>
            </a:r>
          </a:p>
        </p:txBody>
      </p:sp>
      <p:sp>
        <p:nvSpPr>
          <p:cNvPr id="5130" name="Oval 99"/>
          <p:cNvSpPr>
            <a:spLocks noChangeArrowheads="1"/>
          </p:cNvSpPr>
          <p:nvPr/>
        </p:nvSpPr>
        <p:spPr bwMode="auto">
          <a:xfrm>
            <a:off x="52578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gan </a:t>
            </a:r>
          </a:p>
          <a:p>
            <a:pPr algn="ctr"/>
            <a:r>
              <a:rPr lang="en-US" b="1">
                <a:latin typeface="Arial" charset="0"/>
              </a:rPr>
              <a:t>lì</a:t>
            </a:r>
          </a:p>
        </p:txBody>
      </p:sp>
      <p:sp>
        <p:nvSpPr>
          <p:cNvPr id="5131" name="Oval 100"/>
          <p:cNvSpPr>
            <a:spLocks noChangeArrowheads="1"/>
          </p:cNvSpPr>
          <p:nvPr/>
        </p:nvSpPr>
        <p:spPr bwMode="auto">
          <a:xfrm>
            <a:off x="61722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can</a:t>
            </a:r>
          </a:p>
          <a:p>
            <a:pPr algn="ctr"/>
            <a:r>
              <a:rPr lang="en-US" b="1">
                <a:latin typeface="Arial" charset="0"/>
              </a:rPr>
              <a:t> tr</a:t>
            </a:r>
            <a:r>
              <a:rPr lang="vi-VN" b="1">
                <a:latin typeface="Arial" charset="0"/>
              </a:rPr>
              <a:t>ư</a:t>
            </a:r>
            <a:r>
              <a:rPr lang="en-US" b="1">
                <a:latin typeface="Arial" charset="0"/>
              </a:rPr>
              <a:t>ờng</a:t>
            </a:r>
          </a:p>
        </p:txBody>
      </p:sp>
      <p:sp>
        <p:nvSpPr>
          <p:cNvPr id="5132" name="Oval 101"/>
          <p:cNvSpPr>
            <a:spLocks noChangeArrowheads="1"/>
          </p:cNvSpPr>
          <p:nvPr/>
        </p:nvSpPr>
        <p:spPr bwMode="auto">
          <a:xfrm>
            <a:off x="71628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tận</a:t>
            </a:r>
          </a:p>
          <a:p>
            <a:pPr algn="ctr"/>
            <a:r>
              <a:rPr lang="en-US" b="1">
                <a:latin typeface="Arial" charset="0"/>
              </a:rPr>
              <a:t> tuỵ</a:t>
            </a:r>
          </a:p>
        </p:txBody>
      </p:sp>
      <p:sp>
        <p:nvSpPr>
          <p:cNvPr id="5133" name="Oval 102"/>
          <p:cNvSpPr>
            <a:spLocks noChangeArrowheads="1"/>
          </p:cNvSpPr>
          <p:nvPr/>
        </p:nvSpPr>
        <p:spPr bwMode="auto">
          <a:xfrm>
            <a:off x="81534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quả </a:t>
            </a:r>
          </a:p>
          <a:p>
            <a:pPr algn="ctr"/>
            <a:r>
              <a:rPr lang="en-US" b="1">
                <a:latin typeface="Arial" charset="0"/>
              </a:rPr>
              <a:t>cảm</a:t>
            </a:r>
          </a:p>
        </p:txBody>
      </p:sp>
      <p:sp>
        <p:nvSpPr>
          <p:cNvPr id="5134" name="Oval 103"/>
          <p:cNvSpPr>
            <a:spLocks noChangeArrowheads="1"/>
          </p:cNvSpPr>
          <p:nvPr/>
        </p:nvSpPr>
        <p:spPr bwMode="auto">
          <a:xfrm>
            <a:off x="28194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hiếu </a:t>
            </a:r>
          </a:p>
          <a:p>
            <a:pPr algn="ctr"/>
            <a:r>
              <a:rPr lang="en-US" b="1">
                <a:latin typeface="Arial" charset="0"/>
              </a:rPr>
              <a:t>thảo</a:t>
            </a:r>
          </a:p>
        </p:txBody>
      </p:sp>
      <p:sp>
        <p:nvSpPr>
          <p:cNvPr id="5135" name="Oval 104"/>
          <p:cNvSpPr>
            <a:spLocks noChangeArrowheads="1"/>
          </p:cNvSpPr>
          <p:nvPr/>
        </p:nvSpPr>
        <p:spPr bwMode="auto">
          <a:xfrm>
            <a:off x="37338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chuyên</a:t>
            </a:r>
          </a:p>
          <a:p>
            <a:pPr algn="ctr"/>
            <a:r>
              <a:rPr lang="en-US" b="1">
                <a:latin typeface="Arial" charset="0"/>
              </a:rPr>
              <a:t> cần</a:t>
            </a:r>
          </a:p>
        </p:txBody>
      </p:sp>
      <p:sp>
        <p:nvSpPr>
          <p:cNvPr id="5136" name="Oval 105"/>
          <p:cNvSpPr>
            <a:spLocks noChangeArrowheads="1"/>
          </p:cNvSpPr>
          <p:nvPr/>
        </p:nvSpPr>
        <p:spPr bwMode="auto">
          <a:xfrm>
            <a:off x="46482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can </a:t>
            </a:r>
          </a:p>
          <a:p>
            <a:pPr algn="ctr"/>
            <a:r>
              <a:rPr lang="vi-VN" b="1">
                <a:latin typeface="Arial" charset="0"/>
              </a:rPr>
              <a:t>đ</a:t>
            </a:r>
            <a:r>
              <a:rPr lang="en-US" b="1">
                <a:latin typeface="Arial" charset="0"/>
              </a:rPr>
              <a:t>ảm</a:t>
            </a:r>
          </a:p>
        </p:txBody>
      </p:sp>
      <p:sp>
        <p:nvSpPr>
          <p:cNvPr id="5137" name="Oval 106"/>
          <p:cNvSpPr>
            <a:spLocks noChangeArrowheads="1"/>
          </p:cNvSpPr>
          <p:nvPr/>
        </p:nvSpPr>
        <p:spPr bwMode="auto">
          <a:xfrm>
            <a:off x="55626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ch</a:t>
            </a:r>
            <a:r>
              <a:rPr lang="vi-VN" b="1">
                <a:latin typeface="Arial" charset="0"/>
              </a:rPr>
              <a:t>ă</a:t>
            </a:r>
            <a:r>
              <a:rPr lang="en-US" b="1">
                <a:latin typeface="Arial" charset="0"/>
              </a:rPr>
              <a:t>m </a:t>
            </a:r>
          </a:p>
          <a:p>
            <a:pPr algn="ctr"/>
            <a:r>
              <a:rPr lang="en-US" b="1">
                <a:latin typeface="Arial" charset="0"/>
              </a:rPr>
              <a:t>chỉ</a:t>
            </a:r>
          </a:p>
        </p:txBody>
      </p:sp>
      <p:sp>
        <p:nvSpPr>
          <p:cNvPr id="5138" name="Oval 107"/>
          <p:cNvSpPr>
            <a:spLocks noChangeArrowheads="1"/>
          </p:cNvSpPr>
          <p:nvPr/>
        </p:nvSpPr>
        <p:spPr bwMode="auto">
          <a:xfrm>
            <a:off x="64770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thông </a:t>
            </a:r>
          </a:p>
          <a:p>
            <a:pPr algn="ctr"/>
            <a:r>
              <a:rPr lang="en-US" b="1">
                <a:latin typeface="Arial" charset="0"/>
              </a:rPr>
              <a:t>minh</a:t>
            </a:r>
          </a:p>
        </p:txBody>
      </p:sp>
      <p:sp>
        <p:nvSpPr>
          <p:cNvPr id="5139" name="Oval 108"/>
          <p:cNvSpPr>
            <a:spLocks noChangeArrowheads="1"/>
          </p:cNvSpPr>
          <p:nvPr/>
        </p:nvSpPr>
        <p:spPr bwMode="auto">
          <a:xfrm>
            <a:off x="73914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gan </a:t>
            </a:r>
          </a:p>
          <a:p>
            <a:pPr algn="ctr"/>
            <a:r>
              <a:rPr lang="en-US" b="1">
                <a:latin typeface="Arial" charset="0"/>
              </a:rPr>
              <a:t>góc</a:t>
            </a:r>
          </a:p>
        </p:txBody>
      </p:sp>
      <p:sp>
        <p:nvSpPr>
          <p:cNvPr id="5140" name="Oval 109"/>
          <p:cNvSpPr>
            <a:spLocks noChangeArrowheads="1"/>
          </p:cNvSpPr>
          <p:nvPr/>
        </p:nvSpPr>
        <p:spPr bwMode="auto">
          <a:xfrm>
            <a:off x="83058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bạo </a:t>
            </a:r>
          </a:p>
          <a:p>
            <a:pPr algn="ctr"/>
            <a:r>
              <a:rPr lang="en-US" b="1">
                <a:latin typeface="Arial" charset="0"/>
              </a:rPr>
              <a:t>gan</a:t>
            </a:r>
          </a:p>
        </p:txBody>
      </p:sp>
      <p:sp>
        <p:nvSpPr>
          <p:cNvPr id="5141" name="Oval 110"/>
          <p:cNvSpPr>
            <a:spLocks noChangeArrowheads="1"/>
          </p:cNvSpPr>
          <p:nvPr/>
        </p:nvSpPr>
        <p:spPr bwMode="auto">
          <a:xfrm>
            <a:off x="762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gan </a:t>
            </a:r>
          </a:p>
          <a:p>
            <a:pPr algn="ctr"/>
            <a:r>
              <a:rPr lang="en-US" b="1">
                <a:latin typeface="Arial" charset="0"/>
              </a:rPr>
              <a:t>dạ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381000" y="152400"/>
            <a:ext cx="838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Trò ch</a:t>
            </a:r>
            <a:r>
              <a:rPr lang="vi-VN" sz="2400">
                <a:latin typeface="Arial" charset="0"/>
              </a:rPr>
              <a:t>ơ</a:t>
            </a:r>
            <a:r>
              <a:rPr lang="en-US" sz="2400">
                <a:latin typeface="Arial" charset="0"/>
              </a:rPr>
              <a:t>i: Bông hoa DŨNG CẢM</a:t>
            </a:r>
          </a:p>
        </p:txBody>
      </p:sp>
      <p:sp>
        <p:nvSpPr>
          <p:cNvPr id="6147" name="Oval 6"/>
          <p:cNvSpPr>
            <a:spLocks noChangeArrowheads="1"/>
          </p:cNvSpPr>
          <p:nvPr/>
        </p:nvSpPr>
        <p:spPr bwMode="auto">
          <a:xfrm>
            <a:off x="1066800" y="4267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gan </a:t>
            </a:r>
          </a:p>
          <a:p>
            <a:pPr algn="ctr"/>
            <a:r>
              <a:rPr lang="en-US" b="1">
                <a:latin typeface="Arial" charset="0"/>
              </a:rPr>
              <a:t>dạ</a:t>
            </a:r>
          </a:p>
        </p:txBody>
      </p:sp>
      <p:sp>
        <p:nvSpPr>
          <p:cNvPr id="6148" name="Oval 7"/>
          <p:cNvSpPr>
            <a:spLocks noChangeArrowheads="1"/>
          </p:cNvSpPr>
          <p:nvPr/>
        </p:nvSpPr>
        <p:spPr bwMode="auto">
          <a:xfrm>
            <a:off x="9906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thân </a:t>
            </a:r>
          </a:p>
          <a:p>
            <a:pPr algn="ctr"/>
            <a:r>
              <a:rPr lang="en-US" b="1">
                <a:latin typeface="Arial" charset="0"/>
              </a:rPr>
              <a:t>thiết</a:t>
            </a:r>
          </a:p>
        </p:txBody>
      </p:sp>
      <p:sp>
        <p:nvSpPr>
          <p:cNvPr id="6149" name="Oval 8"/>
          <p:cNvSpPr>
            <a:spLocks noChangeArrowheads="1"/>
          </p:cNvSpPr>
          <p:nvPr/>
        </p:nvSpPr>
        <p:spPr bwMode="auto">
          <a:xfrm>
            <a:off x="1905000" y="37338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anh </a:t>
            </a:r>
          </a:p>
          <a:p>
            <a:pPr algn="ctr"/>
            <a:r>
              <a:rPr lang="en-US" b="1">
                <a:latin typeface="Arial" charset="0"/>
              </a:rPr>
              <a:t>hùng</a:t>
            </a:r>
          </a:p>
        </p:txBody>
      </p:sp>
      <p:sp>
        <p:nvSpPr>
          <p:cNvPr id="6150" name="Oval 9"/>
          <p:cNvSpPr>
            <a:spLocks noChangeArrowheads="1"/>
          </p:cNvSpPr>
          <p:nvPr/>
        </p:nvSpPr>
        <p:spPr bwMode="auto">
          <a:xfrm>
            <a:off x="28194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hiếu </a:t>
            </a:r>
          </a:p>
          <a:p>
            <a:pPr algn="ctr"/>
            <a:r>
              <a:rPr lang="en-US" b="1">
                <a:latin typeface="Arial" charset="0"/>
              </a:rPr>
              <a:t>thảo</a:t>
            </a:r>
          </a:p>
        </p:txBody>
      </p:sp>
      <p:sp>
        <p:nvSpPr>
          <p:cNvPr id="6151" name="Oval 10"/>
          <p:cNvSpPr>
            <a:spLocks noChangeArrowheads="1"/>
          </p:cNvSpPr>
          <p:nvPr/>
        </p:nvSpPr>
        <p:spPr bwMode="auto">
          <a:xfrm>
            <a:off x="37338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chuyên</a:t>
            </a:r>
          </a:p>
          <a:p>
            <a:pPr algn="ctr"/>
            <a:r>
              <a:rPr lang="en-US" b="1">
                <a:latin typeface="Arial" charset="0"/>
              </a:rPr>
              <a:t> cần</a:t>
            </a:r>
          </a:p>
        </p:txBody>
      </p:sp>
      <p:sp>
        <p:nvSpPr>
          <p:cNvPr id="6152" name="Oval 11"/>
          <p:cNvSpPr>
            <a:spLocks noChangeArrowheads="1"/>
          </p:cNvSpPr>
          <p:nvPr/>
        </p:nvSpPr>
        <p:spPr bwMode="auto">
          <a:xfrm>
            <a:off x="2286000" y="52578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can </a:t>
            </a:r>
          </a:p>
          <a:p>
            <a:pPr algn="ctr"/>
            <a:r>
              <a:rPr lang="vi-VN" b="1">
                <a:latin typeface="Arial" charset="0"/>
              </a:rPr>
              <a:t>đ</a:t>
            </a:r>
            <a:r>
              <a:rPr lang="en-US" b="1">
                <a:latin typeface="Arial" charset="0"/>
              </a:rPr>
              <a:t>ảm</a:t>
            </a:r>
          </a:p>
        </p:txBody>
      </p:sp>
      <p:sp>
        <p:nvSpPr>
          <p:cNvPr id="6153" name="Oval 12"/>
          <p:cNvSpPr>
            <a:spLocks noChangeArrowheads="1"/>
          </p:cNvSpPr>
          <p:nvPr/>
        </p:nvSpPr>
        <p:spPr bwMode="auto">
          <a:xfrm>
            <a:off x="55626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ch</a:t>
            </a:r>
            <a:r>
              <a:rPr lang="vi-VN" b="1">
                <a:latin typeface="Arial" charset="0"/>
              </a:rPr>
              <a:t>ă</a:t>
            </a:r>
            <a:r>
              <a:rPr lang="en-US" b="1">
                <a:latin typeface="Arial" charset="0"/>
              </a:rPr>
              <a:t>m </a:t>
            </a:r>
          </a:p>
          <a:p>
            <a:pPr algn="ctr"/>
            <a:r>
              <a:rPr lang="en-US" b="1">
                <a:latin typeface="Arial" charset="0"/>
              </a:rPr>
              <a:t>chỉ</a:t>
            </a:r>
          </a:p>
        </p:txBody>
      </p:sp>
      <p:sp>
        <p:nvSpPr>
          <p:cNvPr id="6154" name="Oval 13"/>
          <p:cNvSpPr>
            <a:spLocks noChangeArrowheads="1"/>
          </p:cNvSpPr>
          <p:nvPr/>
        </p:nvSpPr>
        <p:spPr bwMode="auto">
          <a:xfrm>
            <a:off x="6477000" y="8382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thông </a:t>
            </a:r>
          </a:p>
          <a:p>
            <a:pPr algn="ctr"/>
            <a:r>
              <a:rPr lang="en-US" b="1">
                <a:latin typeface="Arial" charset="0"/>
              </a:rPr>
              <a:t>minh</a:t>
            </a:r>
          </a:p>
        </p:txBody>
      </p:sp>
      <p:sp>
        <p:nvSpPr>
          <p:cNvPr id="6155" name="Oval 14"/>
          <p:cNvSpPr>
            <a:spLocks noChangeArrowheads="1"/>
          </p:cNvSpPr>
          <p:nvPr/>
        </p:nvSpPr>
        <p:spPr bwMode="auto">
          <a:xfrm>
            <a:off x="6400800" y="5181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gan </a:t>
            </a:r>
          </a:p>
          <a:p>
            <a:pPr algn="ctr"/>
            <a:r>
              <a:rPr lang="en-US" b="1">
                <a:latin typeface="Arial" charset="0"/>
              </a:rPr>
              <a:t>góc</a:t>
            </a:r>
          </a:p>
        </p:txBody>
      </p:sp>
      <p:sp>
        <p:nvSpPr>
          <p:cNvPr id="6156" name="Oval 15"/>
          <p:cNvSpPr>
            <a:spLocks noChangeArrowheads="1"/>
          </p:cNvSpPr>
          <p:nvPr/>
        </p:nvSpPr>
        <p:spPr bwMode="auto">
          <a:xfrm>
            <a:off x="5334000" y="51054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bạo </a:t>
            </a:r>
          </a:p>
          <a:p>
            <a:pPr algn="ctr"/>
            <a:r>
              <a:rPr lang="en-US" b="1">
                <a:latin typeface="Arial" charset="0"/>
              </a:rPr>
              <a:t>gan</a:t>
            </a:r>
          </a:p>
        </p:txBody>
      </p:sp>
      <p:sp>
        <p:nvSpPr>
          <p:cNvPr id="6157" name="Oval 16"/>
          <p:cNvSpPr>
            <a:spLocks noChangeArrowheads="1"/>
          </p:cNvSpPr>
          <p:nvPr/>
        </p:nvSpPr>
        <p:spPr bwMode="auto">
          <a:xfrm>
            <a:off x="2438400" y="18288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tháo</a:t>
            </a:r>
          </a:p>
          <a:p>
            <a:pPr algn="ctr"/>
            <a:r>
              <a:rPr lang="en-US" b="1">
                <a:latin typeface="Arial" charset="0"/>
              </a:rPr>
              <a:t> vát</a:t>
            </a:r>
          </a:p>
        </p:txBody>
      </p:sp>
      <p:sp>
        <p:nvSpPr>
          <p:cNvPr id="6158" name="Oval 17"/>
          <p:cNvSpPr>
            <a:spLocks noChangeArrowheads="1"/>
          </p:cNvSpPr>
          <p:nvPr/>
        </p:nvSpPr>
        <p:spPr bwMode="auto">
          <a:xfrm>
            <a:off x="15240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hoà </a:t>
            </a:r>
          </a:p>
          <a:p>
            <a:pPr algn="ctr"/>
            <a:r>
              <a:rPr lang="en-US" b="1">
                <a:latin typeface="Arial" charset="0"/>
              </a:rPr>
              <a:t>thuận</a:t>
            </a:r>
          </a:p>
        </p:txBody>
      </p:sp>
      <p:sp>
        <p:nvSpPr>
          <p:cNvPr id="6159" name="Oval 18"/>
          <p:cNvSpPr>
            <a:spLocks noChangeArrowheads="1"/>
          </p:cNvSpPr>
          <p:nvPr/>
        </p:nvSpPr>
        <p:spPr bwMode="auto">
          <a:xfrm>
            <a:off x="1295400" y="52578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dũng</a:t>
            </a:r>
          </a:p>
          <a:p>
            <a:pPr algn="ctr"/>
            <a:r>
              <a:rPr lang="en-US" b="1">
                <a:latin typeface="Arial" charset="0"/>
              </a:rPr>
              <a:t> khí </a:t>
            </a:r>
          </a:p>
        </p:txBody>
      </p:sp>
      <p:sp>
        <p:nvSpPr>
          <p:cNvPr id="6160" name="Oval 19"/>
          <p:cNvSpPr>
            <a:spLocks noChangeArrowheads="1"/>
          </p:cNvSpPr>
          <p:nvPr/>
        </p:nvSpPr>
        <p:spPr bwMode="auto">
          <a:xfrm>
            <a:off x="2667000" y="43434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anh </a:t>
            </a:r>
          </a:p>
          <a:p>
            <a:pPr algn="ctr"/>
            <a:r>
              <a:rPr lang="en-US" b="1">
                <a:latin typeface="Arial" charset="0"/>
              </a:rPr>
              <a:t>dũng</a:t>
            </a:r>
          </a:p>
        </p:txBody>
      </p:sp>
      <p:sp>
        <p:nvSpPr>
          <p:cNvPr id="6161" name="Oval 20"/>
          <p:cNvSpPr>
            <a:spLocks noChangeArrowheads="1"/>
          </p:cNvSpPr>
          <p:nvPr/>
        </p:nvSpPr>
        <p:spPr bwMode="auto">
          <a:xfrm>
            <a:off x="43434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lễ </a:t>
            </a:r>
          </a:p>
          <a:p>
            <a:pPr algn="ctr"/>
            <a:r>
              <a:rPr lang="en-US" b="1">
                <a:latin typeface="Arial" charset="0"/>
              </a:rPr>
              <a:t>phép</a:t>
            </a:r>
          </a:p>
        </p:txBody>
      </p:sp>
      <p:sp>
        <p:nvSpPr>
          <p:cNvPr id="6162" name="Oval 21"/>
          <p:cNvSpPr>
            <a:spLocks noChangeArrowheads="1"/>
          </p:cNvSpPr>
          <p:nvPr/>
        </p:nvSpPr>
        <p:spPr bwMode="auto">
          <a:xfrm>
            <a:off x="6096000" y="3657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gan </a:t>
            </a:r>
          </a:p>
          <a:p>
            <a:pPr algn="ctr"/>
            <a:r>
              <a:rPr lang="en-US" b="1">
                <a:latin typeface="Arial" charset="0"/>
              </a:rPr>
              <a:t>lì</a:t>
            </a:r>
          </a:p>
        </p:txBody>
      </p:sp>
      <p:sp>
        <p:nvSpPr>
          <p:cNvPr id="6163" name="Oval 22"/>
          <p:cNvSpPr>
            <a:spLocks noChangeArrowheads="1"/>
          </p:cNvSpPr>
          <p:nvPr/>
        </p:nvSpPr>
        <p:spPr bwMode="auto">
          <a:xfrm>
            <a:off x="5181600" y="41148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can</a:t>
            </a:r>
          </a:p>
          <a:p>
            <a:pPr algn="ctr"/>
            <a:r>
              <a:rPr lang="en-US" b="1">
                <a:latin typeface="Arial" charset="0"/>
              </a:rPr>
              <a:t> tr</a:t>
            </a:r>
            <a:r>
              <a:rPr lang="vi-VN" b="1">
                <a:latin typeface="Arial" charset="0"/>
              </a:rPr>
              <a:t>ư</a:t>
            </a:r>
            <a:r>
              <a:rPr lang="en-US" b="1">
                <a:latin typeface="Arial" charset="0"/>
              </a:rPr>
              <a:t>ờng</a:t>
            </a:r>
          </a:p>
        </p:txBody>
      </p:sp>
      <p:sp>
        <p:nvSpPr>
          <p:cNvPr id="6164" name="Oval 23"/>
          <p:cNvSpPr>
            <a:spLocks noChangeArrowheads="1"/>
          </p:cNvSpPr>
          <p:nvPr/>
        </p:nvSpPr>
        <p:spPr bwMode="auto">
          <a:xfrm>
            <a:off x="7162800" y="17526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tận</a:t>
            </a:r>
          </a:p>
          <a:p>
            <a:pPr algn="ctr"/>
            <a:r>
              <a:rPr lang="en-US" b="1">
                <a:latin typeface="Arial" charset="0"/>
              </a:rPr>
              <a:t> tuỵ</a:t>
            </a:r>
          </a:p>
        </p:txBody>
      </p:sp>
      <p:sp>
        <p:nvSpPr>
          <p:cNvPr id="6165" name="Oval 25"/>
          <p:cNvSpPr>
            <a:spLocks noChangeArrowheads="1"/>
          </p:cNvSpPr>
          <p:nvPr/>
        </p:nvSpPr>
        <p:spPr bwMode="auto">
          <a:xfrm>
            <a:off x="6781800" y="4343400"/>
            <a:ext cx="838200" cy="838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quả </a:t>
            </a:r>
          </a:p>
          <a:p>
            <a:pPr algn="ctr"/>
            <a:r>
              <a:rPr lang="en-US" b="1">
                <a:latin typeface="Arial" charset="0"/>
              </a:rPr>
              <a:t>cảm</a:t>
            </a:r>
          </a:p>
        </p:txBody>
      </p:sp>
      <p:sp>
        <p:nvSpPr>
          <p:cNvPr id="6166" name="Oval 26"/>
          <p:cNvSpPr>
            <a:spLocks noChangeArrowheads="1"/>
          </p:cNvSpPr>
          <p:nvPr/>
        </p:nvSpPr>
        <p:spPr bwMode="auto">
          <a:xfrm>
            <a:off x="5943600" y="4495800"/>
            <a:ext cx="838200" cy="838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DŨNG</a:t>
            </a:r>
          </a:p>
          <a:p>
            <a:pPr algn="ctr"/>
            <a:r>
              <a:rPr lang="en-US" b="1">
                <a:latin typeface="Arial" charset="0"/>
              </a:rPr>
              <a:t> CẢM</a:t>
            </a:r>
          </a:p>
        </p:txBody>
      </p:sp>
      <p:sp>
        <p:nvSpPr>
          <p:cNvPr id="6167" name="Oval 27"/>
          <p:cNvSpPr>
            <a:spLocks noChangeArrowheads="1"/>
          </p:cNvSpPr>
          <p:nvPr/>
        </p:nvSpPr>
        <p:spPr bwMode="auto">
          <a:xfrm>
            <a:off x="1828800" y="4572000"/>
            <a:ext cx="838200" cy="838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DŨNG</a:t>
            </a:r>
          </a:p>
          <a:p>
            <a:pPr algn="ctr"/>
            <a:r>
              <a:rPr lang="en-US" b="1">
                <a:latin typeface="Arial" charset="0"/>
              </a:rPr>
              <a:t> CẢM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rgb-on-white-01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>
                <a:latin typeface="Arial" charset="0"/>
              </a:rPr>
              <a:t>  2. Ghép từ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dũng cảm</a:t>
            </a:r>
            <a:r>
              <a:rPr lang="en-US" sz="2200">
                <a:latin typeface="Arial" charset="0"/>
              </a:rPr>
              <a:t> vào tr</a:t>
            </a:r>
            <a:r>
              <a:rPr lang="vi-VN" sz="2200">
                <a:latin typeface="Arial" charset="0"/>
              </a:rPr>
              <a:t>ư</a:t>
            </a:r>
            <a:r>
              <a:rPr lang="en-US" sz="2200">
                <a:latin typeface="Arial" charset="0"/>
              </a:rPr>
              <a:t>ớc hoặc sau từng từ ngữ d</a:t>
            </a:r>
            <a:r>
              <a:rPr lang="vi-VN" sz="2200">
                <a:latin typeface="Arial" charset="0"/>
              </a:rPr>
              <a:t>ư</a:t>
            </a:r>
            <a:r>
              <a:rPr lang="en-US" sz="2200">
                <a:latin typeface="Arial" charset="0"/>
              </a:rPr>
              <a:t>ới </a:t>
            </a:r>
            <a:r>
              <a:rPr lang="vi-VN" sz="2200">
                <a:latin typeface="Arial" charset="0"/>
              </a:rPr>
              <a:t>đ</a:t>
            </a:r>
            <a:r>
              <a:rPr lang="en-US" sz="2200">
                <a:latin typeface="Arial" charset="0"/>
              </a:rPr>
              <a:t>ây </a:t>
            </a:r>
            <a:r>
              <a:rPr lang="vi-VN" sz="2200">
                <a:latin typeface="Arial" charset="0"/>
              </a:rPr>
              <a:t>đ</a:t>
            </a:r>
            <a:r>
              <a:rPr lang="en-US" sz="2200">
                <a:latin typeface="Arial" charset="0"/>
              </a:rPr>
              <a:t>ể</a:t>
            </a:r>
          </a:p>
          <a:p>
            <a:pPr algn="ctr"/>
            <a:r>
              <a:rPr lang="en-US" sz="2200">
                <a:latin typeface="Arial" charset="0"/>
              </a:rPr>
              <a:t> tạo thành những cụm từ có nghĩa (</a:t>
            </a:r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ánh dấu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 </a:t>
            </a:r>
            <a:r>
              <a:rPr lang="en-US" sz="2200" i="1">
                <a:latin typeface="Arial" charset="0"/>
              </a:rPr>
              <a:t>thay cho từ </a:t>
            </a:r>
            <a:r>
              <a:rPr lang="en-US" sz="2200" i="1">
                <a:solidFill>
                  <a:srgbClr val="CC0000"/>
                </a:solidFill>
                <a:latin typeface="Arial" charset="0"/>
              </a:rPr>
              <a:t>dũng cảm</a:t>
            </a:r>
            <a:r>
              <a:rPr lang="en-US" sz="2200" i="1">
                <a:latin typeface="Arial" charset="0"/>
              </a:rPr>
              <a:t>)</a:t>
            </a:r>
          </a:p>
        </p:txBody>
      </p:sp>
      <p:graphicFrame>
        <p:nvGraphicFramePr>
          <p:cNvPr id="20355" name="Group 899"/>
          <p:cNvGraphicFramePr>
            <a:graphicFrameLocks noGrp="1"/>
          </p:cNvGraphicFramePr>
          <p:nvPr>
            <p:ph/>
          </p:nvPr>
        </p:nvGraphicFramePr>
        <p:xfrm>
          <a:off x="1752600" y="1524000"/>
          <a:ext cx="5715000" cy="5073612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Dũng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cảm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Dũng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cảm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tinh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thần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Hành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động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20000"/>
                        </a:spcBef>
                      </a:pPr>
                      <a:r>
                        <a:rPr lang="en-US" sz="2000" b="1" dirty="0" err="1" smtClean="0">
                          <a:latin typeface="Arial" charset="0"/>
                        </a:rPr>
                        <a:t>xông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lên</a:t>
                      </a:r>
                      <a:endParaRPr lang="en-US" sz="2000" b="1" dirty="0"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20000"/>
                        </a:spcBef>
                      </a:pPr>
                      <a:r>
                        <a:rPr lang="en-US" sz="2000" b="1" dirty="0" err="1" smtClean="0">
                          <a:latin typeface="Arial" charset="0"/>
                        </a:rPr>
                        <a:t>ng</a:t>
                      </a:r>
                      <a:r>
                        <a:rPr lang="vi-VN" sz="2000" b="1" dirty="0" smtClean="0">
                          <a:latin typeface="Arial" charset="0"/>
                        </a:rPr>
                        <a:t>ư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ời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chiến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sĩ</a:t>
                      </a:r>
                      <a:endParaRPr lang="en-US" sz="2000" b="1" dirty="0"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2000" b="1" dirty="0" err="1" smtClean="0">
                          <a:latin typeface="Arial" charset="0"/>
                        </a:rPr>
                        <a:t>chống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lại</a:t>
                      </a:r>
                      <a:r>
                        <a:rPr lang="en-US" sz="2000" b="1" dirty="0" smtClean="0">
                          <a:latin typeface="Arial" charset="0"/>
                        </a:rPr>
                        <a:t> c</a:t>
                      </a:r>
                      <a:r>
                        <a:rPr lang="vi-VN" sz="2000" b="1" dirty="0" smtClean="0">
                          <a:latin typeface="Arial" charset="0"/>
                        </a:rPr>
                        <a:t>ư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ờng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quyền</a:t>
                      </a:r>
                      <a:endParaRPr lang="en-US" sz="2000" b="1" dirty="0"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20000"/>
                        </a:spcBef>
                      </a:pPr>
                      <a:r>
                        <a:rPr lang="en-US" sz="2000" b="1" dirty="0" err="1" smtClean="0">
                          <a:latin typeface="Arial" charset="0"/>
                        </a:rPr>
                        <a:t>em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bé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liên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lạc</a:t>
                      </a:r>
                      <a:endParaRPr lang="en-US" sz="2000" b="1" dirty="0"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20000"/>
                        </a:spcBef>
                      </a:pPr>
                      <a:r>
                        <a:rPr lang="en-US" sz="2000" b="1" dirty="0" err="1" smtClean="0">
                          <a:latin typeface="Arial" charset="0"/>
                        </a:rPr>
                        <a:t>nhận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khuyết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vi-VN" sz="2000" b="1" dirty="0" smtClean="0">
                          <a:latin typeface="Arial" charset="0"/>
                        </a:rPr>
                        <a:t>đ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iểm</a:t>
                      </a:r>
                      <a:endParaRPr lang="en-US" sz="2000" b="1" dirty="0"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20000"/>
                        </a:spcBef>
                      </a:pPr>
                      <a:r>
                        <a:rPr lang="en-US" sz="2000" b="1" dirty="0" err="1" smtClean="0">
                          <a:latin typeface="Arial" charset="0"/>
                        </a:rPr>
                        <a:t>cứu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bạn</a:t>
                      </a:r>
                      <a:endParaRPr lang="en-US" sz="2000" b="1" dirty="0"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96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20000"/>
                        </a:spcBef>
                      </a:pPr>
                      <a:r>
                        <a:rPr lang="en-US" sz="2000" b="1" dirty="0" err="1" smtClean="0">
                          <a:latin typeface="Arial" charset="0"/>
                        </a:rPr>
                        <a:t>nữ</a:t>
                      </a:r>
                      <a:r>
                        <a:rPr lang="en-US" sz="2000" b="1" dirty="0" smtClean="0">
                          <a:latin typeface="Arial" charset="0"/>
                        </a:rPr>
                        <a:t> du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kích</a:t>
                      </a:r>
                      <a:endParaRPr lang="en-US" sz="2000" b="1" dirty="0"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20000"/>
                        </a:spcBef>
                      </a:pPr>
                      <a:r>
                        <a:rPr lang="en-US" sz="2000" b="1" dirty="0" err="1" smtClean="0">
                          <a:latin typeface="Arial" charset="0"/>
                        </a:rPr>
                        <a:t>tr</a:t>
                      </a:r>
                      <a:r>
                        <a:rPr lang="vi-VN" sz="2000" b="1" dirty="0" smtClean="0">
                          <a:latin typeface="Arial" charset="0"/>
                        </a:rPr>
                        <a:t>ư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ớc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kẻ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thù</a:t>
                      </a:r>
                      <a:endParaRPr lang="en-US" sz="2000" b="1" dirty="0"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sz="2000" b="1" dirty="0" err="1" smtClean="0">
                          <a:latin typeface="Arial" charset="0"/>
                        </a:rPr>
                        <a:t>nói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lên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sự</a:t>
                      </a:r>
                      <a:r>
                        <a:rPr lang="en-US" sz="2000" b="1" dirty="0" smtClean="0">
                          <a:latin typeface="Arial" charset="0"/>
                        </a:rPr>
                        <a:t> </a:t>
                      </a:r>
                      <a:r>
                        <a:rPr lang="en-US" sz="2000" b="1" dirty="0" err="1" smtClean="0">
                          <a:latin typeface="Arial" charset="0"/>
                        </a:rPr>
                        <a:t>thật</a:t>
                      </a:r>
                      <a:endParaRPr lang="en-US" sz="2000" b="1" dirty="0"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0326" name="Rectangle 870"/>
          <p:cNvSpPr>
            <a:spLocks noChangeArrowheads="1"/>
          </p:cNvSpPr>
          <p:nvPr/>
        </p:nvSpPr>
        <p:spPr bwMode="auto">
          <a:xfrm>
            <a:off x="6229350" y="51054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20327" name="Rectangle 871"/>
          <p:cNvSpPr>
            <a:spLocks noChangeArrowheads="1"/>
          </p:cNvSpPr>
          <p:nvPr/>
        </p:nvSpPr>
        <p:spPr bwMode="auto">
          <a:xfrm>
            <a:off x="1828800" y="594360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20328" name="Rectangle 872"/>
          <p:cNvSpPr>
            <a:spLocks noChangeArrowheads="1"/>
          </p:cNvSpPr>
          <p:nvPr/>
        </p:nvSpPr>
        <p:spPr bwMode="auto">
          <a:xfrm>
            <a:off x="1828800" y="54864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20329" name="Rectangle 873"/>
          <p:cNvSpPr>
            <a:spLocks noChangeArrowheads="1"/>
          </p:cNvSpPr>
          <p:nvPr/>
        </p:nvSpPr>
        <p:spPr bwMode="auto">
          <a:xfrm>
            <a:off x="1828800" y="43434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20330" name="Rectangle 874"/>
          <p:cNvSpPr>
            <a:spLocks noChangeArrowheads="1"/>
          </p:cNvSpPr>
          <p:nvPr/>
        </p:nvSpPr>
        <p:spPr bwMode="auto">
          <a:xfrm>
            <a:off x="1828800" y="46863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</a:t>
            </a:r>
            <a:r>
              <a:rPr lang="en-US" sz="2000">
                <a:solidFill>
                  <a:srgbClr val="580199"/>
                </a:solidFill>
                <a:latin typeface="Arial" charset="0"/>
              </a:rPr>
              <a:t>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20331" name="Rectangle 875"/>
          <p:cNvSpPr>
            <a:spLocks noChangeArrowheads="1"/>
          </p:cNvSpPr>
          <p:nvPr/>
        </p:nvSpPr>
        <p:spPr bwMode="auto">
          <a:xfrm>
            <a:off x="6248400" y="38862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20332" name="Rectangle 876"/>
          <p:cNvSpPr>
            <a:spLocks noChangeArrowheads="1"/>
          </p:cNvSpPr>
          <p:nvPr/>
        </p:nvSpPr>
        <p:spPr bwMode="auto">
          <a:xfrm>
            <a:off x="1828800" y="35052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20333" name="Rectangle 877"/>
          <p:cNvSpPr>
            <a:spLocks noChangeArrowheads="1"/>
          </p:cNvSpPr>
          <p:nvPr/>
        </p:nvSpPr>
        <p:spPr bwMode="auto">
          <a:xfrm>
            <a:off x="6248400" y="31242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20334" name="Rectangle 878"/>
          <p:cNvSpPr>
            <a:spLocks noChangeArrowheads="1"/>
          </p:cNvSpPr>
          <p:nvPr/>
        </p:nvSpPr>
        <p:spPr bwMode="auto">
          <a:xfrm>
            <a:off x="1828800" y="27432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20335" name="Rectangle 879"/>
          <p:cNvSpPr>
            <a:spLocks noChangeArrowheads="1"/>
          </p:cNvSpPr>
          <p:nvPr/>
        </p:nvSpPr>
        <p:spPr bwMode="auto">
          <a:xfrm>
            <a:off x="6248400" y="23622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20336" name="Rectangle 880"/>
          <p:cNvSpPr>
            <a:spLocks noChangeArrowheads="1"/>
          </p:cNvSpPr>
          <p:nvPr/>
        </p:nvSpPr>
        <p:spPr bwMode="auto">
          <a:xfrm>
            <a:off x="6248400" y="19050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20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utoUpdateAnimBg="0"/>
      <p:bldP spid="20326" grpId="0" autoUpdateAnimBg="0"/>
      <p:bldP spid="20327" grpId="0" autoUpdateAnimBg="0"/>
      <p:bldP spid="20328" grpId="0" autoUpdateAnimBg="0"/>
      <p:bldP spid="20329" grpId="0" autoUpdateAnimBg="0"/>
      <p:bldP spid="20330" grpId="0" autoUpdateAnimBg="0"/>
      <p:bldP spid="20331" grpId="0" autoUpdateAnimBg="0"/>
      <p:bldP spid="20332" grpId="0" autoUpdateAnimBg="0"/>
      <p:bldP spid="20333" grpId="0" autoUpdateAnimBg="0"/>
      <p:bldP spid="20334" grpId="0" autoUpdateAnimBg="0"/>
      <p:bldP spid="20335" grpId="0" autoUpdateAnimBg="0"/>
      <p:bldP spid="2033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762000" y="304800"/>
            <a:ext cx="822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</a:rPr>
              <a:t>  2. Ghép từ </a:t>
            </a:r>
            <a:r>
              <a:rPr lang="en-US" sz="2000" b="1">
                <a:solidFill>
                  <a:srgbClr val="CC0000"/>
                </a:solidFill>
                <a:latin typeface="Arial" charset="0"/>
              </a:rPr>
              <a:t>dũng cảm</a:t>
            </a:r>
            <a:r>
              <a:rPr lang="en-US" sz="2000">
                <a:latin typeface="Arial" charset="0"/>
              </a:rPr>
              <a:t> vào tr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ớc hoặc sau từng từ ngữ d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ới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ây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ể tạo thành những cụm từ có nghĩa (</a:t>
            </a:r>
            <a:r>
              <a:rPr lang="vi-VN" sz="2000" i="1">
                <a:latin typeface="Arial" charset="0"/>
              </a:rPr>
              <a:t>đ</a:t>
            </a:r>
            <a:r>
              <a:rPr lang="en-US" sz="2000" i="1">
                <a:latin typeface="Arial" charset="0"/>
              </a:rPr>
              <a:t>ánh dấu </a:t>
            </a:r>
            <a:r>
              <a:rPr lang="en-US" sz="2000" b="1">
                <a:solidFill>
                  <a:srgbClr val="CC0000"/>
                </a:solidFill>
                <a:latin typeface="Arial" charset="0"/>
              </a:rPr>
              <a:t>X </a:t>
            </a:r>
            <a:r>
              <a:rPr lang="en-US" sz="2000" i="1">
                <a:latin typeface="Arial" charset="0"/>
              </a:rPr>
              <a:t>thay cho từ </a:t>
            </a:r>
            <a:r>
              <a:rPr lang="en-US" sz="2000" i="1">
                <a:solidFill>
                  <a:srgbClr val="CC0000"/>
                </a:solidFill>
                <a:latin typeface="Arial" charset="0"/>
              </a:rPr>
              <a:t>dũng cảm</a:t>
            </a:r>
            <a:r>
              <a:rPr lang="en-US" sz="2000" i="1">
                <a:latin typeface="Arial" charset="0"/>
              </a:rPr>
              <a:t>)</a:t>
            </a:r>
          </a:p>
        </p:txBody>
      </p:sp>
      <p:graphicFrame>
        <p:nvGraphicFramePr>
          <p:cNvPr id="62547" name="Group 83"/>
          <p:cNvGraphicFramePr>
            <a:graphicFrameLocks noGrp="1"/>
          </p:cNvGraphicFramePr>
          <p:nvPr>
            <p:ph/>
          </p:nvPr>
        </p:nvGraphicFramePr>
        <p:xfrm>
          <a:off x="1676400" y="1219200"/>
          <a:ext cx="5715000" cy="488995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Dũng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cảm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Dũng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Arial" pitchFamily="34" charset="0"/>
                        </a:rPr>
                        <a:t>cảm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95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2522" name="Rectangle 58"/>
          <p:cNvSpPr>
            <a:spLocks noChangeArrowheads="1"/>
          </p:cNvSpPr>
          <p:nvPr/>
        </p:nvSpPr>
        <p:spPr bwMode="auto">
          <a:xfrm>
            <a:off x="4191000" y="50292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  <a:endParaRPr lang="en-US">
              <a:latin typeface="Arial" charset="0"/>
            </a:endParaRPr>
          </a:p>
          <a:p>
            <a:pPr algn="ctr"/>
            <a:endParaRPr lang="en-US" sz="2200" b="1">
              <a:solidFill>
                <a:srgbClr val="CC0000"/>
              </a:solidFill>
            </a:endParaRPr>
          </a:p>
        </p:txBody>
      </p:sp>
      <p:sp>
        <p:nvSpPr>
          <p:cNvPr id="62523" name="Rectangle 59"/>
          <p:cNvSpPr>
            <a:spLocks noChangeArrowheads="1"/>
          </p:cNvSpPr>
          <p:nvPr/>
        </p:nvSpPr>
        <p:spPr bwMode="auto">
          <a:xfrm>
            <a:off x="1800225" y="577215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62524" name="Rectangle 60"/>
          <p:cNvSpPr>
            <a:spLocks noChangeArrowheads="1"/>
          </p:cNvSpPr>
          <p:nvPr/>
        </p:nvSpPr>
        <p:spPr bwMode="auto">
          <a:xfrm>
            <a:off x="1800225" y="53340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62525" name="Rectangle 61"/>
          <p:cNvSpPr>
            <a:spLocks noChangeArrowheads="1"/>
          </p:cNvSpPr>
          <p:nvPr/>
        </p:nvSpPr>
        <p:spPr bwMode="auto">
          <a:xfrm>
            <a:off x="1828800" y="41148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62526" name="Rectangle 62"/>
          <p:cNvSpPr>
            <a:spLocks noChangeArrowheads="1"/>
          </p:cNvSpPr>
          <p:nvPr/>
        </p:nvSpPr>
        <p:spPr bwMode="auto">
          <a:xfrm>
            <a:off x="1809750" y="4543425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</a:t>
            </a:r>
            <a:r>
              <a:rPr lang="en-US" sz="2000">
                <a:solidFill>
                  <a:srgbClr val="580199"/>
                </a:solidFill>
                <a:latin typeface="Arial" charset="0"/>
              </a:rPr>
              <a:t>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62527" name="Rectangle 63"/>
          <p:cNvSpPr>
            <a:spLocks noChangeArrowheads="1"/>
          </p:cNvSpPr>
          <p:nvPr/>
        </p:nvSpPr>
        <p:spPr bwMode="auto">
          <a:xfrm>
            <a:off x="4191000" y="37338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62528" name="Rectangle 64"/>
          <p:cNvSpPr>
            <a:spLocks noChangeArrowheads="1"/>
          </p:cNvSpPr>
          <p:nvPr/>
        </p:nvSpPr>
        <p:spPr bwMode="auto">
          <a:xfrm>
            <a:off x="1828800" y="32766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62529" name="Rectangle 65"/>
          <p:cNvSpPr>
            <a:spLocks noChangeArrowheads="1"/>
          </p:cNvSpPr>
          <p:nvPr/>
        </p:nvSpPr>
        <p:spPr bwMode="auto">
          <a:xfrm>
            <a:off x="4267200" y="28956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62530" name="Rectangle 66"/>
          <p:cNvSpPr>
            <a:spLocks noChangeArrowheads="1"/>
          </p:cNvSpPr>
          <p:nvPr/>
        </p:nvSpPr>
        <p:spPr bwMode="auto">
          <a:xfrm>
            <a:off x="1828800" y="25146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62531" name="Rectangle 67"/>
          <p:cNvSpPr>
            <a:spLocks noChangeArrowheads="1"/>
          </p:cNvSpPr>
          <p:nvPr/>
        </p:nvSpPr>
        <p:spPr bwMode="auto">
          <a:xfrm>
            <a:off x="4114800" y="21336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200" b="1">
                <a:solidFill>
                  <a:srgbClr val="CC0000"/>
                </a:solidFill>
                <a:latin typeface="Arial" charset="0"/>
              </a:rPr>
              <a:t>X</a:t>
            </a:r>
          </a:p>
        </p:txBody>
      </p:sp>
      <p:sp>
        <p:nvSpPr>
          <p:cNvPr id="62533" name="Text Box 69"/>
          <p:cNvSpPr txBox="1">
            <a:spLocks noChangeArrowheads="1"/>
          </p:cNvSpPr>
          <p:nvPr/>
        </p:nvSpPr>
        <p:spPr bwMode="auto">
          <a:xfrm>
            <a:off x="3886200" y="1587500"/>
            <a:ext cx="1309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tinh thần</a:t>
            </a:r>
          </a:p>
        </p:txBody>
      </p:sp>
      <p:sp>
        <p:nvSpPr>
          <p:cNvPr id="62534" name="Text Box 70"/>
          <p:cNvSpPr txBox="1">
            <a:spLocks noChangeArrowheads="1"/>
          </p:cNvSpPr>
          <p:nvPr/>
        </p:nvSpPr>
        <p:spPr bwMode="auto">
          <a:xfrm>
            <a:off x="3505200" y="2117725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hành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ộng</a:t>
            </a:r>
          </a:p>
        </p:txBody>
      </p:sp>
      <p:sp>
        <p:nvSpPr>
          <p:cNvPr id="62535" name="Text Box 71"/>
          <p:cNvSpPr txBox="1">
            <a:spLocks noChangeArrowheads="1"/>
          </p:cNvSpPr>
          <p:nvPr/>
        </p:nvSpPr>
        <p:spPr bwMode="auto">
          <a:xfrm>
            <a:off x="3581400" y="2498725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xông lên</a:t>
            </a:r>
          </a:p>
        </p:txBody>
      </p:sp>
      <p:sp>
        <p:nvSpPr>
          <p:cNvPr id="62536" name="Text Box 72"/>
          <p:cNvSpPr txBox="1">
            <a:spLocks noChangeArrowheads="1"/>
          </p:cNvSpPr>
          <p:nvPr/>
        </p:nvSpPr>
        <p:spPr bwMode="auto">
          <a:xfrm>
            <a:off x="3352800" y="28797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ng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ời chiến sĩ</a:t>
            </a:r>
          </a:p>
        </p:txBody>
      </p:sp>
      <p:sp>
        <p:nvSpPr>
          <p:cNvPr id="62537" name="Text Box 73"/>
          <p:cNvSpPr txBox="1">
            <a:spLocks noChangeArrowheads="1"/>
          </p:cNvSpPr>
          <p:nvPr/>
        </p:nvSpPr>
        <p:spPr bwMode="auto">
          <a:xfrm>
            <a:off x="3048000" y="3276600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chống lại c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ờng quyền</a:t>
            </a:r>
          </a:p>
        </p:txBody>
      </p:sp>
      <p:sp>
        <p:nvSpPr>
          <p:cNvPr id="62538" name="Text Box 74"/>
          <p:cNvSpPr txBox="1">
            <a:spLocks noChangeArrowheads="1"/>
          </p:cNvSpPr>
          <p:nvPr/>
        </p:nvSpPr>
        <p:spPr bwMode="auto">
          <a:xfrm>
            <a:off x="3727450" y="3717925"/>
            <a:ext cx="1863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em bé liên lạc</a:t>
            </a:r>
          </a:p>
        </p:txBody>
      </p:sp>
      <p:sp>
        <p:nvSpPr>
          <p:cNvPr id="62539" name="Text Box 75"/>
          <p:cNvSpPr txBox="1">
            <a:spLocks noChangeArrowheads="1"/>
          </p:cNvSpPr>
          <p:nvPr/>
        </p:nvSpPr>
        <p:spPr bwMode="auto">
          <a:xfrm>
            <a:off x="2841625" y="4098925"/>
            <a:ext cx="3254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nhận khuyết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iểm</a:t>
            </a:r>
          </a:p>
        </p:txBody>
      </p:sp>
      <p:sp>
        <p:nvSpPr>
          <p:cNvPr id="62540" name="Text Box 76"/>
          <p:cNvSpPr txBox="1">
            <a:spLocks noChangeArrowheads="1"/>
          </p:cNvSpPr>
          <p:nvPr/>
        </p:nvSpPr>
        <p:spPr bwMode="auto">
          <a:xfrm>
            <a:off x="3810000" y="4479925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cứu bạn</a:t>
            </a:r>
          </a:p>
        </p:txBody>
      </p:sp>
      <p:sp>
        <p:nvSpPr>
          <p:cNvPr id="62541" name="Text Box 77"/>
          <p:cNvSpPr txBox="1">
            <a:spLocks noChangeArrowheads="1"/>
          </p:cNvSpPr>
          <p:nvPr/>
        </p:nvSpPr>
        <p:spPr bwMode="auto">
          <a:xfrm>
            <a:off x="3352800" y="4875213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nữ du kích</a:t>
            </a:r>
          </a:p>
        </p:txBody>
      </p:sp>
      <p:sp>
        <p:nvSpPr>
          <p:cNvPr id="62542" name="Text Box 78"/>
          <p:cNvSpPr txBox="1">
            <a:spLocks noChangeArrowheads="1"/>
          </p:cNvSpPr>
          <p:nvPr/>
        </p:nvSpPr>
        <p:spPr bwMode="auto">
          <a:xfrm>
            <a:off x="3733800" y="5286375"/>
            <a:ext cx="17065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tr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ớc kẻ thù</a:t>
            </a:r>
          </a:p>
        </p:txBody>
      </p:sp>
      <p:sp>
        <p:nvSpPr>
          <p:cNvPr id="62543" name="Text Box 79"/>
          <p:cNvSpPr txBox="1">
            <a:spLocks noChangeArrowheads="1"/>
          </p:cNvSpPr>
          <p:nvPr/>
        </p:nvSpPr>
        <p:spPr bwMode="auto">
          <a:xfrm>
            <a:off x="3657600" y="56229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nói lên sự thật</a:t>
            </a:r>
          </a:p>
        </p:txBody>
      </p:sp>
      <p:sp>
        <p:nvSpPr>
          <p:cNvPr id="62548" name="Text Box 84"/>
          <p:cNvSpPr txBox="1">
            <a:spLocks noChangeArrowheads="1"/>
          </p:cNvSpPr>
          <p:nvPr/>
        </p:nvSpPr>
        <p:spPr bwMode="auto">
          <a:xfrm>
            <a:off x="4800600" y="16002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X</a:t>
            </a:r>
            <a:endParaRPr lang="en-US" sz="2000">
              <a:latin typeface="Arial" charset="0"/>
            </a:endParaRPr>
          </a:p>
        </p:txBody>
      </p:sp>
      <p:sp>
        <p:nvSpPr>
          <p:cNvPr id="62693" name="Text Box 229"/>
          <p:cNvSpPr txBox="1">
            <a:spLocks noChangeArrowheads="1"/>
          </p:cNvSpPr>
          <p:nvPr/>
        </p:nvSpPr>
        <p:spPr bwMode="auto">
          <a:xfrm>
            <a:off x="6248400" y="1600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62694" name="Text Box 230"/>
          <p:cNvSpPr txBox="1">
            <a:spLocks noChangeArrowheads="1"/>
          </p:cNvSpPr>
          <p:nvPr/>
        </p:nvSpPr>
        <p:spPr bwMode="auto">
          <a:xfrm>
            <a:off x="6248400" y="2009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62695" name="Text Box 231"/>
          <p:cNvSpPr txBox="1">
            <a:spLocks noChangeArrowheads="1"/>
          </p:cNvSpPr>
          <p:nvPr/>
        </p:nvSpPr>
        <p:spPr bwMode="auto">
          <a:xfrm>
            <a:off x="6248400" y="2424113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62696" name="Text Box 232"/>
          <p:cNvSpPr txBox="1">
            <a:spLocks noChangeArrowheads="1"/>
          </p:cNvSpPr>
          <p:nvPr/>
        </p:nvSpPr>
        <p:spPr bwMode="auto">
          <a:xfrm>
            <a:off x="6248400" y="27717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62697" name="Text Box 233"/>
          <p:cNvSpPr txBox="1">
            <a:spLocks noChangeArrowheads="1"/>
          </p:cNvSpPr>
          <p:nvPr/>
        </p:nvSpPr>
        <p:spPr bwMode="auto">
          <a:xfrm>
            <a:off x="6248400" y="32146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62698" name="Text Box 234"/>
          <p:cNvSpPr txBox="1">
            <a:spLocks noChangeArrowheads="1"/>
          </p:cNvSpPr>
          <p:nvPr/>
        </p:nvSpPr>
        <p:spPr bwMode="auto">
          <a:xfrm>
            <a:off x="6248400" y="35956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62699" name="Text Box 235"/>
          <p:cNvSpPr txBox="1">
            <a:spLocks noChangeArrowheads="1"/>
          </p:cNvSpPr>
          <p:nvPr/>
        </p:nvSpPr>
        <p:spPr bwMode="auto">
          <a:xfrm>
            <a:off x="6248400" y="39909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62700" name="Text Box 236"/>
          <p:cNvSpPr txBox="1">
            <a:spLocks noChangeArrowheads="1"/>
          </p:cNvSpPr>
          <p:nvPr/>
        </p:nvSpPr>
        <p:spPr bwMode="auto">
          <a:xfrm>
            <a:off x="6248400" y="439102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62701" name="Text Box 237"/>
          <p:cNvSpPr txBox="1">
            <a:spLocks noChangeArrowheads="1"/>
          </p:cNvSpPr>
          <p:nvPr/>
        </p:nvSpPr>
        <p:spPr bwMode="auto">
          <a:xfrm>
            <a:off x="6248400" y="477202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62702" name="Text Box 238"/>
          <p:cNvSpPr txBox="1">
            <a:spLocks noChangeArrowheads="1"/>
          </p:cNvSpPr>
          <p:nvPr/>
        </p:nvSpPr>
        <p:spPr bwMode="auto">
          <a:xfrm>
            <a:off x="6248400" y="51958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62703" name="Text Box 239"/>
          <p:cNvSpPr txBox="1">
            <a:spLocks noChangeArrowheads="1"/>
          </p:cNvSpPr>
          <p:nvPr/>
        </p:nvSpPr>
        <p:spPr bwMode="auto">
          <a:xfrm>
            <a:off x="6324600" y="55768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6185E-6 L 0.23333 1.6185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25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0" dur="2000" fill="hold"/>
                                        <p:tgtEl>
                                          <p:spTgt spid="62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2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8" dur="2000" fill="hold"/>
                                        <p:tgtEl>
                                          <p:spTgt spid="62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6" dur="2000" fill="hold"/>
                                        <p:tgtEl>
                                          <p:spTgt spid="62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2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2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4" dur="2000" fill="hold"/>
                                        <p:tgtEl>
                                          <p:spTgt spid="625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2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2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2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2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2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2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2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2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625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 nodeType="clickPar">
                      <p:stCondLst>
                        <p:cond delay="0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"/>
                                        <p:tgtEl>
                                          <p:spTgt spid="62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33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625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 nodeType="clickPar">
                      <p:stCondLst>
                        <p:cond delay="0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"/>
                                        <p:tgtEl>
                                          <p:spTgt spid="62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34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625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 nodeType="clickPar">
                      <p:stCondLst>
                        <p:cond delay="0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80"/>
                                        <p:tgtEl>
                                          <p:spTgt spid="62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35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625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 nodeType="clickPar">
                      <p:stCondLst>
                        <p:cond delay="0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80"/>
                                        <p:tgtEl>
                                          <p:spTgt spid="62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36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625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80"/>
                                        <p:tgtEl>
                                          <p:spTgt spid="62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37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625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80"/>
                                        <p:tgtEl>
                                          <p:spTgt spid="6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3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625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80"/>
                                        <p:tgtEl>
                                          <p:spTgt spid="6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39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625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 nodeType="clickPar">
                      <p:stCondLst>
                        <p:cond delay="0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80"/>
                                        <p:tgtEl>
                                          <p:spTgt spid="62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40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625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 nodeType="clickPar">
                      <p:stCondLst>
                        <p:cond delay="0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80"/>
                                        <p:tgtEl>
                                          <p:spTgt spid="62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41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625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 nodeType="clickPar">
                      <p:stCondLst>
                        <p:cond delay="0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80"/>
                                        <p:tgtEl>
                                          <p:spTgt spid="62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42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625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 nodeType="clickPar">
                      <p:stCondLst>
                        <p:cond delay="0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80"/>
                                        <p:tgtEl>
                                          <p:spTgt spid="62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43"/>
                  </p:tgtEl>
                </p:cond>
              </p:nextCondLst>
            </p:seq>
          </p:childTnLst>
        </p:cTn>
      </p:par>
    </p:tnLst>
    <p:bldLst>
      <p:bldP spid="62522" grpId="0"/>
      <p:bldP spid="62523" grpId="0"/>
      <p:bldP spid="62524" grpId="0"/>
      <p:bldP spid="62525" grpId="0"/>
      <p:bldP spid="62526" grpId="0"/>
      <p:bldP spid="62527" grpId="0"/>
      <p:bldP spid="62528" grpId="0"/>
      <p:bldP spid="62529" grpId="0"/>
      <p:bldP spid="62530" grpId="0"/>
      <p:bldP spid="62531" grpId="0"/>
      <p:bldP spid="62531" grpId="1"/>
      <p:bldP spid="62548" grpId="0"/>
      <p:bldP spid="62548" grpId="1"/>
      <p:bldP spid="62693" grpId="0"/>
      <p:bldP spid="62694" grpId="0"/>
      <p:bldP spid="62695" grpId="0"/>
      <p:bldP spid="62696" grpId="0"/>
      <p:bldP spid="62697" grpId="0"/>
      <p:bldP spid="62698" grpId="0"/>
      <p:bldP spid="62699" grpId="0"/>
      <p:bldP spid="62700" grpId="0"/>
      <p:bldP spid="62701" grpId="0"/>
      <p:bldP spid="62702" grpId="0"/>
      <p:bldP spid="627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83"/>
          <p:cNvGrpSpPr>
            <a:grpSpLocks/>
          </p:cNvGrpSpPr>
          <p:nvPr/>
        </p:nvGrpSpPr>
        <p:grpSpPr bwMode="auto">
          <a:xfrm>
            <a:off x="2209800" y="1295400"/>
            <a:ext cx="5715000" cy="4879975"/>
            <a:chOff x="1200" y="864"/>
            <a:chExt cx="3600" cy="3074"/>
          </a:xfrm>
        </p:grpSpPr>
        <p:sp>
          <p:nvSpPr>
            <p:cNvPr id="9219" name="Rectangle 5"/>
            <p:cNvSpPr>
              <a:spLocks noChangeArrowheads="1"/>
            </p:cNvSpPr>
            <p:nvPr/>
          </p:nvSpPr>
          <p:spPr bwMode="auto">
            <a:xfrm>
              <a:off x="3936" y="3689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20" name="Rectangle 6"/>
            <p:cNvSpPr>
              <a:spLocks noChangeArrowheads="1"/>
            </p:cNvSpPr>
            <p:nvPr/>
          </p:nvSpPr>
          <p:spPr bwMode="auto">
            <a:xfrm>
              <a:off x="2064" y="3689"/>
              <a:ext cx="187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21" name="Rectangle 7"/>
            <p:cNvSpPr>
              <a:spLocks noChangeArrowheads="1"/>
            </p:cNvSpPr>
            <p:nvPr/>
          </p:nvSpPr>
          <p:spPr bwMode="auto">
            <a:xfrm>
              <a:off x="1200" y="3689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22" name="Rectangle 8"/>
            <p:cNvSpPr>
              <a:spLocks noChangeArrowheads="1"/>
            </p:cNvSpPr>
            <p:nvPr/>
          </p:nvSpPr>
          <p:spPr bwMode="auto">
            <a:xfrm>
              <a:off x="3936" y="3440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23" name="Rectangle 9"/>
            <p:cNvSpPr>
              <a:spLocks noChangeArrowheads="1"/>
            </p:cNvSpPr>
            <p:nvPr/>
          </p:nvSpPr>
          <p:spPr bwMode="auto">
            <a:xfrm>
              <a:off x="2064" y="3440"/>
              <a:ext cx="187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24" name="Rectangle 10"/>
            <p:cNvSpPr>
              <a:spLocks noChangeArrowheads="1"/>
            </p:cNvSpPr>
            <p:nvPr/>
          </p:nvSpPr>
          <p:spPr bwMode="auto">
            <a:xfrm>
              <a:off x="1200" y="3440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25" name="Rectangle 11"/>
            <p:cNvSpPr>
              <a:spLocks noChangeArrowheads="1"/>
            </p:cNvSpPr>
            <p:nvPr/>
          </p:nvSpPr>
          <p:spPr bwMode="auto">
            <a:xfrm>
              <a:off x="3936" y="3182"/>
              <a:ext cx="864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26" name="Rectangle 12"/>
            <p:cNvSpPr>
              <a:spLocks noChangeArrowheads="1"/>
            </p:cNvSpPr>
            <p:nvPr/>
          </p:nvSpPr>
          <p:spPr bwMode="auto">
            <a:xfrm>
              <a:off x="2064" y="3182"/>
              <a:ext cx="187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27" name="Rectangle 13"/>
            <p:cNvSpPr>
              <a:spLocks noChangeArrowheads="1"/>
            </p:cNvSpPr>
            <p:nvPr/>
          </p:nvSpPr>
          <p:spPr bwMode="auto">
            <a:xfrm>
              <a:off x="1200" y="3182"/>
              <a:ext cx="864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28" name="Rectangle 14"/>
            <p:cNvSpPr>
              <a:spLocks noChangeArrowheads="1"/>
            </p:cNvSpPr>
            <p:nvPr/>
          </p:nvSpPr>
          <p:spPr bwMode="auto">
            <a:xfrm>
              <a:off x="3936" y="2933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29" name="Rectangle 15"/>
            <p:cNvSpPr>
              <a:spLocks noChangeArrowheads="1"/>
            </p:cNvSpPr>
            <p:nvPr/>
          </p:nvSpPr>
          <p:spPr bwMode="auto">
            <a:xfrm>
              <a:off x="2064" y="2933"/>
              <a:ext cx="187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30" name="Rectangle 16"/>
            <p:cNvSpPr>
              <a:spLocks noChangeArrowheads="1"/>
            </p:cNvSpPr>
            <p:nvPr/>
          </p:nvSpPr>
          <p:spPr bwMode="auto">
            <a:xfrm>
              <a:off x="1200" y="2933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31" name="Rectangle 17"/>
            <p:cNvSpPr>
              <a:spLocks noChangeArrowheads="1"/>
            </p:cNvSpPr>
            <p:nvPr/>
          </p:nvSpPr>
          <p:spPr bwMode="auto">
            <a:xfrm>
              <a:off x="3936" y="2684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32" name="Rectangle 18"/>
            <p:cNvSpPr>
              <a:spLocks noChangeArrowheads="1"/>
            </p:cNvSpPr>
            <p:nvPr/>
          </p:nvSpPr>
          <p:spPr bwMode="auto">
            <a:xfrm>
              <a:off x="2064" y="2684"/>
              <a:ext cx="187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33" name="Rectangle 19"/>
            <p:cNvSpPr>
              <a:spLocks noChangeArrowheads="1"/>
            </p:cNvSpPr>
            <p:nvPr/>
          </p:nvSpPr>
          <p:spPr bwMode="auto">
            <a:xfrm>
              <a:off x="1200" y="2684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34" name="Rectangle 20"/>
            <p:cNvSpPr>
              <a:spLocks noChangeArrowheads="1"/>
            </p:cNvSpPr>
            <p:nvPr/>
          </p:nvSpPr>
          <p:spPr bwMode="auto">
            <a:xfrm>
              <a:off x="3936" y="2435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35" name="Rectangle 21"/>
            <p:cNvSpPr>
              <a:spLocks noChangeArrowheads="1"/>
            </p:cNvSpPr>
            <p:nvPr/>
          </p:nvSpPr>
          <p:spPr bwMode="auto">
            <a:xfrm>
              <a:off x="2064" y="2435"/>
              <a:ext cx="187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36" name="Rectangle 22"/>
            <p:cNvSpPr>
              <a:spLocks noChangeArrowheads="1"/>
            </p:cNvSpPr>
            <p:nvPr/>
          </p:nvSpPr>
          <p:spPr bwMode="auto">
            <a:xfrm>
              <a:off x="1200" y="2435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37" name="Rectangle 23"/>
            <p:cNvSpPr>
              <a:spLocks noChangeArrowheads="1"/>
            </p:cNvSpPr>
            <p:nvPr/>
          </p:nvSpPr>
          <p:spPr bwMode="auto">
            <a:xfrm>
              <a:off x="3936" y="2186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38" name="Rectangle 24"/>
            <p:cNvSpPr>
              <a:spLocks noChangeArrowheads="1"/>
            </p:cNvSpPr>
            <p:nvPr/>
          </p:nvSpPr>
          <p:spPr bwMode="auto">
            <a:xfrm>
              <a:off x="2064" y="2186"/>
              <a:ext cx="187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39" name="Rectangle 25"/>
            <p:cNvSpPr>
              <a:spLocks noChangeArrowheads="1"/>
            </p:cNvSpPr>
            <p:nvPr/>
          </p:nvSpPr>
          <p:spPr bwMode="auto">
            <a:xfrm>
              <a:off x="1200" y="2186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40" name="Rectangle 26"/>
            <p:cNvSpPr>
              <a:spLocks noChangeArrowheads="1"/>
            </p:cNvSpPr>
            <p:nvPr/>
          </p:nvSpPr>
          <p:spPr bwMode="auto">
            <a:xfrm>
              <a:off x="3936" y="1937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41" name="Rectangle 27"/>
            <p:cNvSpPr>
              <a:spLocks noChangeArrowheads="1"/>
            </p:cNvSpPr>
            <p:nvPr/>
          </p:nvSpPr>
          <p:spPr bwMode="auto">
            <a:xfrm>
              <a:off x="2064" y="1937"/>
              <a:ext cx="187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42" name="Rectangle 28"/>
            <p:cNvSpPr>
              <a:spLocks noChangeArrowheads="1"/>
            </p:cNvSpPr>
            <p:nvPr/>
          </p:nvSpPr>
          <p:spPr bwMode="auto">
            <a:xfrm>
              <a:off x="1200" y="1937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43" name="Rectangle 29"/>
            <p:cNvSpPr>
              <a:spLocks noChangeArrowheads="1"/>
            </p:cNvSpPr>
            <p:nvPr/>
          </p:nvSpPr>
          <p:spPr bwMode="auto">
            <a:xfrm>
              <a:off x="3936" y="1688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44" name="Rectangle 30"/>
            <p:cNvSpPr>
              <a:spLocks noChangeArrowheads="1"/>
            </p:cNvSpPr>
            <p:nvPr/>
          </p:nvSpPr>
          <p:spPr bwMode="auto">
            <a:xfrm>
              <a:off x="2064" y="1688"/>
              <a:ext cx="187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45" name="Rectangle 31"/>
            <p:cNvSpPr>
              <a:spLocks noChangeArrowheads="1"/>
            </p:cNvSpPr>
            <p:nvPr/>
          </p:nvSpPr>
          <p:spPr bwMode="auto">
            <a:xfrm>
              <a:off x="1200" y="1688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46" name="Rectangle 32"/>
            <p:cNvSpPr>
              <a:spLocks noChangeArrowheads="1"/>
            </p:cNvSpPr>
            <p:nvPr/>
          </p:nvSpPr>
          <p:spPr bwMode="auto">
            <a:xfrm>
              <a:off x="3936" y="1439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47" name="Rectangle 33"/>
            <p:cNvSpPr>
              <a:spLocks noChangeArrowheads="1"/>
            </p:cNvSpPr>
            <p:nvPr/>
          </p:nvSpPr>
          <p:spPr bwMode="auto">
            <a:xfrm>
              <a:off x="2064" y="1439"/>
              <a:ext cx="187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48" name="Rectangle 34"/>
            <p:cNvSpPr>
              <a:spLocks noChangeArrowheads="1"/>
            </p:cNvSpPr>
            <p:nvPr/>
          </p:nvSpPr>
          <p:spPr bwMode="auto">
            <a:xfrm>
              <a:off x="1200" y="1439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49" name="Rectangle 35"/>
            <p:cNvSpPr>
              <a:spLocks noChangeArrowheads="1"/>
            </p:cNvSpPr>
            <p:nvPr/>
          </p:nvSpPr>
          <p:spPr bwMode="auto">
            <a:xfrm>
              <a:off x="3936" y="1113"/>
              <a:ext cx="86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b="1">
                <a:solidFill>
                  <a:srgbClr val="CC0000"/>
                </a:solidFill>
                <a:latin typeface="Arial" charset="0"/>
              </a:endParaRPr>
            </a:p>
          </p:txBody>
        </p:sp>
        <p:sp>
          <p:nvSpPr>
            <p:cNvPr id="9250" name="Rectangle 36"/>
            <p:cNvSpPr>
              <a:spLocks noChangeArrowheads="1"/>
            </p:cNvSpPr>
            <p:nvPr/>
          </p:nvSpPr>
          <p:spPr bwMode="auto">
            <a:xfrm>
              <a:off x="2064" y="1113"/>
              <a:ext cx="1872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 b="1">
                <a:latin typeface="Arial" charset="0"/>
              </a:endParaRPr>
            </a:p>
          </p:txBody>
        </p:sp>
        <p:sp>
          <p:nvSpPr>
            <p:cNvPr id="9251" name="Rectangle 37"/>
            <p:cNvSpPr>
              <a:spLocks noChangeArrowheads="1"/>
            </p:cNvSpPr>
            <p:nvPr/>
          </p:nvSpPr>
          <p:spPr bwMode="auto">
            <a:xfrm>
              <a:off x="1200" y="1113"/>
              <a:ext cx="86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52" name="Rectangle 38"/>
            <p:cNvSpPr>
              <a:spLocks noChangeArrowheads="1"/>
            </p:cNvSpPr>
            <p:nvPr/>
          </p:nvSpPr>
          <p:spPr bwMode="auto">
            <a:xfrm>
              <a:off x="3936" y="864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2000">
                  <a:solidFill>
                    <a:srgbClr val="CC0000"/>
                  </a:solidFill>
                  <a:latin typeface="Arial" charset="0"/>
                </a:rPr>
                <a:t>dũng cảm</a:t>
              </a:r>
              <a:r>
                <a:rPr lang="en-US" sz="2000">
                  <a:latin typeface="Arial" charset="0"/>
                </a:rPr>
                <a:t> </a:t>
              </a:r>
            </a:p>
          </p:txBody>
        </p:sp>
        <p:sp>
          <p:nvSpPr>
            <p:cNvPr id="9253" name="Rectangle 39"/>
            <p:cNvSpPr>
              <a:spLocks noChangeArrowheads="1"/>
            </p:cNvSpPr>
            <p:nvPr/>
          </p:nvSpPr>
          <p:spPr bwMode="auto">
            <a:xfrm>
              <a:off x="2064" y="864"/>
              <a:ext cx="187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000">
                <a:latin typeface="Arial" charset="0"/>
              </a:endParaRPr>
            </a:p>
          </p:txBody>
        </p:sp>
        <p:sp>
          <p:nvSpPr>
            <p:cNvPr id="9254" name="Rectangle 40"/>
            <p:cNvSpPr>
              <a:spLocks noChangeArrowheads="1"/>
            </p:cNvSpPr>
            <p:nvPr/>
          </p:nvSpPr>
          <p:spPr bwMode="auto">
            <a:xfrm>
              <a:off x="1200" y="864"/>
              <a:ext cx="86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en-US" sz="2000">
                  <a:solidFill>
                    <a:srgbClr val="CC0000"/>
                  </a:solidFill>
                  <a:latin typeface="Arial" charset="0"/>
                </a:rPr>
                <a:t>dũng cảm</a:t>
              </a:r>
            </a:p>
          </p:txBody>
        </p:sp>
        <p:sp>
          <p:nvSpPr>
            <p:cNvPr id="9255" name="Line 41"/>
            <p:cNvSpPr>
              <a:spLocks noChangeShapeType="1"/>
            </p:cNvSpPr>
            <p:nvPr/>
          </p:nvSpPr>
          <p:spPr bwMode="auto">
            <a:xfrm>
              <a:off x="1200" y="864"/>
              <a:ext cx="36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6" name="Line 42"/>
            <p:cNvSpPr>
              <a:spLocks noChangeShapeType="1"/>
            </p:cNvSpPr>
            <p:nvPr/>
          </p:nvSpPr>
          <p:spPr bwMode="auto">
            <a:xfrm>
              <a:off x="1200" y="1113"/>
              <a:ext cx="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Line 43"/>
            <p:cNvSpPr>
              <a:spLocks noChangeShapeType="1"/>
            </p:cNvSpPr>
            <p:nvPr/>
          </p:nvSpPr>
          <p:spPr bwMode="auto">
            <a:xfrm>
              <a:off x="1200" y="1439"/>
              <a:ext cx="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Line 44"/>
            <p:cNvSpPr>
              <a:spLocks noChangeShapeType="1"/>
            </p:cNvSpPr>
            <p:nvPr/>
          </p:nvSpPr>
          <p:spPr bwMode="auto">
            <a:xfrm>
              <a:off x="1200" y="1688"/>
              <a:ext cx="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45"/>
            <p:cNvSpPr>
              <a:spLocks noChangeShapeType="1"/>
            </p:cNvSpPr>
            <p:nvPr/>
          </p:nvSpPr>
          <p:spPr bwMode="auto">
            <a:xfrm>
              <a:off x="1200" y="1937"/>
              <a:ext cx="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Line 46"/>
            <p:cNvSpPr>
              <a:spLocks noChangeShapeType="1"/>
            </p:cNvSpPr>
            <p:nvPr/>
          </p:nvSpPr>
          <p:spPr bwMode="auto">
            <a:xfrm>
              <a:off x="1200" y="2186"/>
              <a:ext cx="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47"/>
            <p:cNvSpPr>
              <a:spLocks noChangeShapeType="1"/>
            </p:cNvSpPr>
            <p:nvPr/>
          </p:nvSpPr>
          <p:spPr bwMode="auto">
            <a:xfrm>
              <a:off x="1200" y="2435"/>
              <a:ext cx="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Line 48"/>
            <p:cNvSpPr>
              <a:spLocks noChangeShapeType="1"/>
            </p:cNvSpPr>
            <p:nvPr/>
          </p:nvSpPr>
          <p:spPr bwMode="auto">
            <a:xfrm>
              <a:off x="1200" y="2684"/>
              <a:ext cx="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Line 49"/>
            <p:cNvSpPr>
              <a:spLocks noChangeShapeType="1"/>
            </p:cNvSpPr>
            <p:nvPr/>
          </p:nvSpPr>
          <p:spPr bwMode="auto">
            <a:xfrm>
              <a:off x="1200" y="2933"/>
              <a:ext cx="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4" name="Line 50"/>
            <p:cNvSpPr>
              <a:spLocks noChangeShapeType="1"/>
            </p:cNvSpPr>
            <p:nvPr/>
          </p:nvSpPr>
          <p:spPr bwMode="auto">
            <a:xfrm>
              <a:off x="1200" y="3182"/>
              <a:ext cx="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Line 51"/>
            <p:cNvSpPr>
              <a:spLocks noChangeShapeType="1"/>
            </p:cNvSpPr>
            <p:nvPr/>
          </p:nvSpPr>
          <p:spPr bwMode="auto">
            <a:xfrm>
              <a:off x="1200" y="3440"/>
              <a:ext cx="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6" name="Line 52"/>
            <p:cNvSpPr>
              <a:spLocks noChangeShapeType="1"/>
            </p:cNvSpPr>
            <p:nvPr/>
          </p:nvSpPr>
          <p:spPr bwMode="auto">
            <a:xfrm>
              <a:off x="1200" y="3689"/>
              <a:ext cx="3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Line 53"/>
            <p:cNvSpPr>
              <a:spLocks noChangeShapeType="1"/>
            </p:cNvSpPr>
            <p:nvPr/>
          </p:nvSpPr>
          <p:spPr bwMode="auto">
            <a:xfrm>
              <a:off x="1200" y="3938"/>
              <a:ext cx="36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8" name="Line 54"/>
            <p:cNvSpPr>
              <a:spLocks noChangeShapeType="1"/>
            </p:cNvSpPr>
            <p:nvPr/>
          </p:nvSpPr>
          <p:spPr bwMode="auto">
            <a:xfrm>
              <a:off x="1200" y="864"/>
              <a:ext cx="0" cy="307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9" name="Line 55"/>
            <p:cNvSpPr>
              <a:spLocks noChangeShapeType="1"/>
            </p:cNvSpPr>
            <p:nvPr/>
          </p:nvSpPr>
          <p:spPr bwMode="auto">
            <a:xfrm>
              <a:off x="2064" y="864"/>
              <a:ext cx="0" cy="30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0" name="Line 56"/>
            <p:cNvSpPr>
              <a:spLocks noChangeShapeType="1"/>
            </p:cNvSpPr>
            <p:nvPr/>
          </p:nvSpPr>
          <p:spPr bwMode="auto">
            <a:xfrm>
              <a:off x="3936" y="864"/>
              <a:ext cx="0" cy="30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1" name="Line 57"/>
            <p:cNvSpPr>
              <a:spLocks noChangeShapeType="1"/>
            </p:cNvSpPr>
            <p:nvPr/>
          </p:nvSpPr>
          <p:spPr bwMode="auto">
            <a:xfrm>
              <a:off x="4800" y="864"/>
              <a:ext cx="0" cy="307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2" name="Text Box 68"/>
            <p:cNvSpPr txBox="1">
              <a:spLocks noChangeArrowheads="1"/>
            </p:cNvSpPr>
            <p:nvPr/>
          </p:nvSpPr>
          <p:spPr bwMode="auto">
            <a:xfrm>
              <a:off x="2544" y="1096"/>
              <a:ext cx="82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2000" b="1">
                  <a:latin typeface="Arial" charset="0"/>
                </a:rPr>
                <a:t>tinh thần</a:t>
              </a:r>
            </a:p>
          </p:txBody>
        </p:sp>
        <p:sp>
          <p:nvSpPr>
            <p:cNvPr id="9273" name="Text Box 69"/>
            <p:cNvSpPr txBox="1">
              <a:spLocks noChangeArrowheads="1"/>
            </p:cNvSpPr>
            <p:nvPr/>
          </p:nvSpPr>
          <p:spPr bwMode="auto">
            <a:xfrm>
              <a:off x="2304" y="1430"/>
              <a:ext cx="12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2000" b="1">
                  <a:latin typeface="Arial" charset="0"/>
                </a:rPr>
                <a:t>hành </a:t>
              </a:r>
              <a:r>
                <a:rPr lang="vi-VN" sz="2000" b="1">
                  <a:latin typeface="Arial" charset="0"/>
                </a:rPr>
                <a:t>đ</a:t>
              </a:r>
              <a:r>
                <a:rPr lang="en-US" sz="2000" b="1">
                  <a:latin typeface="Arial" charset="0"/>
                </a:rPr>
                <a:t>ộng</a:t>
              </a:r>
            </a:p>
          </p:txBody>
        </p:sp>
        <p:sp>
          <p:nvSpPr>
            <p:cNvPr id="9274" name="Text Box 70"/>
            <p:cNvSpPr txBox="1">
              <a:spLocks noChangeArrowheads="1"/>
            </p:cNvSpPr>
            <p:nvPr/>
          </p:nvSpPr>
          <p:spPr bwMode="auto">
            <a:xfrm>
              <a:off x="2352" y="1670"/>
              <a:ext cx="11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2000" b="1">
                  <a:latin typeface="Arial" charset="0"/>
                </a:rPr>
                <a:t>xông lên</a:t>
              </a:r>
            </a:p>
          </p:txBody>
        </p:sp>
        <p:sp>
          <p:nvSpPr>
            <p:cNvPr id="9275" name="Text Box 71"/>
            <p:cNvSpPr txBox="1">
              <a:spLocks noChangeArrowheads="1"/>
            </p:cNvSpPr>
            <p:nvPr/>
          </p:nvSpPr>
          <p:spPr bwMode="auto">
            <a:xfrm>
              <a:off x="2208" y="1910"/>
              <a:ext cx="14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2000" b="1">
                  <a:latin typeface="Arial" charset="0"/>
                </a:rPr>
                <a:t>ng</a:t>
              </a:r>
              <a:r>
                <a:rPr lang="vi-VN" sz="2000" b="1">
                  <a:latin typeface="Arial" charset="0"/>
                </a:rPr>
                <a:t>ư</a:t>
              </a:r>
              <a:r>
                <a:rPr lang="en-US" sz="2000" b="1">
                  <a:latin typeface="Arial" charset="0"/>
                </a:rPr>
                <a:t>ời chiến sĩ</a:t>
              </a:r>
            </a:p>
          </p:txBody>
        </p:sp>
        <p:sp>
          <p:nvSpPr>
            <p:cNvPr id="9276" name="Text Box 72"/>
            <p:cNvSpPr txBox="1">
              <a:spLocks noChangeArrowheads="1"/>
            </p:cNvSpPr>
            <p:nvPr/>
          </p:nvSpPr>
          <p:spPr bwMode="auto">
            <a:xfrm>
              <a:off x="2016" y="2160"/>
              <a:ext cx="23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chống lại c</a:t>
              </a:r>
              <a:r>
                <a:rPr lang="vi-VN" sz="2000" b="1">
                  <a:latin typeface="Arial" charset="0"/>
                </a:rPr>
                <a:t>ư</a:t>
              </a:r>
              <a:r>
                <a:rPr lang="en-US" sz="2000" b="1">
                  <a:latin typeface="Arial" charset="0"/>
                </a:rPr>
                <a:t>ờng quyền</a:t>
              </a:r>
            </a:p>
          </p:txBody>
        </p:sp>
        <p:sp>
          <p:nvSpPr>
            <p:cNvPr id="9277" name="Text Box 73"/>
            <p:cNvSpPr txBox="1">
              <a:spLocks noChangeArrowheads="1"/>
            </p:cNvSpPr>
            <p:nvPr/>
          </p:nvSpPr>
          <p:spPr bwMode="auto">
            <a:xfrm>
              <a:off x="2444" y="2438"/>
              <a:ext cx="11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2000" b="1">
                  <a:latin typeface="Arial" charset="0"/>
                </a:rPr>
                <a:t>em bé liên lạc</a:t>
              </a:r>
            </a:p>
          </p:txBody>
        </p:sp>
        <p:sp>
          <p:nvSpPr>
            <p:cNvPr id="9278" name="Text Box 74"/>
            <p:cNvSpPr txBox="1">
              <a:spLocks noChangeArrowheads="1"/>
            </p:cNvSpPr>
            <p:nvPr/>
          </p:nvSpPr>
          <p:spPr bwMode="auto">
            <a:xfrm>
              <a:off x="1886" y="2678"/>
              <a:ext cx="205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2000" b="1">
                  <a:latin typeface="Arial" charset="0"/>
                </a:rPr>
                <a:t>nhận khuyết </a:t>
              </a:r>
              <a:r>
                <a:rPr lang="vi-VN" sz="2000" b="1">
                  <a:latin typeface="Arial" charset="0"/>
                </a:rPr>
                <a:t>đ</a:t>
              </a:r>
              <a:r>
                <a:rPr lang="en-US" sz="2000" b="1">
                  <a:latin typeface="Arial" charset="0"/>
                </a:rPr>
                <a:t>iểm</a:t>
              </a:r>
            </a:p>
          </p:txBody>
        </p:sp>
        <p:sp>
          <p:nvSpPr>
            <p:cNvPr id="9279" name="Text Box 75"/>
            <p:cNvSpPr txBox="1">
              <a:spLocks noChangeArrowheads="1"/>
            </p:cNvSpPr>
            <p:nvPr/>
          </p:nvSpPr>
          <p:spPr bwMode="auto">
            <a:xfrm>
              <a:off x="2496" y="2918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2000" b="1">
                  <a:latin typeface="Arial" charset="0"/>
                </a:rPr>
                <a:t>cứu bạn</a:t>
              </a:r>
            </a:p>
          </p:txBody>
        </p:sp>
        <p:sp>
          <p:nvSpPr>
            <p:cNvPr id="9280" name="Text Box 76"/>
            <p:cNvSpPr txBox="1">
              <a:spLocks noChangeArrowheads="1"/>
            </p:cNvSpPr>
            <p:nvPr/>
          </p:nvSpPr>
          <p:spPr bwMode="auto">
            <a:xfrm>
              <a:off x="2208" y="3167"/>
              <a:ext cx="15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2000" b="1">
                  <a:latin typeface="Arial" charset="0"/>
                </a:rPr>
                <a:t>nữ du kích</a:t>
              </a:r>
            </a:p>
          </p:txBody>
        </p:sp>
        <p:sp>
          <p:nvSpPr>
            <p:cNvPr id="9281" name="Text Box 77"/>
            <p:cNvSpPr txBox="1">
              <a:spLocks noChangeArrowheads="1"/>
            </p:cNvSpPr>
            <p:nvPr/>
          </p:nvSpPr>
          <p:spPr bwMode="auto">
            <a:xfrm>
              <a:off x="2448" y="3426"/>
              <a:ext cx="107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2000" b="1">
                  <a:latin typeface="Arial" charset="0"/>
                </a:rPr>
                <a:t>tr</a:t>
              </a:r>
              <a:r>
                <a:rPr lang="vi-VN" sz="2000" b="1">
                  <a:latin typeface="Arial" charset="0"/>
                </a:rPr>
                <a:t>ư</a:t>
              </a:r>
              <a:r>
                <a:rPr lang="en-US" sz="2000" b="1">
                  <a:latin typeface="Arial" charset="0"/>
                </a:rPr>
                <a:t>ớc kẻ thù</a:t>
              </a:r>
            </a:p>
          </p:txBody>
        </p:sp>
        <p:sp>
          <p:nvSpPr>
            <p:cNvPr id="9282" name="Text Box 78"/>
            <p:cNvSpPr txBox="1">
              <a:spLocks noChangeArrowheads="1"/>
            </p:cNvSpPr>
            <p:nvPr/>
          </p:nvSpPr>
          <p:spPr bwMode="auto">
            <a:xfrm>
              <a:off x="2400" y="3638"/>
              <a:ext cx="134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nói lên sự thật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0244" name="Picture 4" descr="rgb-on-white-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228600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200" i="1">
                <a:solidFill>
                  <a:srgbClr val="CC0000"/>
                </a:solidFill>
                <a:latin typeface="Arial" charset="0"/>
              </a:rPr>
              <a:t>  </a:t>
            </a:r>
            <a:r>
              <a:rPr lang="en-US" sz="2000" b="1">
                <a:latin typeface="Arial" charset="0"/>
              </a:rPr>
              <a:t>4. </a:t>
            </a:r>
            <a:r>
              <a:rPr lang="en-US" sz="2000" b="1" i="1">
                <a:latin typeface="Arial" charset="0"/>
              </a:rPr>
              <a:t>Tìm từ ngữ trong ngoặc </a:t>
            </a:r>
            <a:r>
              <a:rPr lang="vi-VN" sz="2000" b="1" i="1">
                <a:latin typeface="Arial" charset="0"/>
              </a:rPr>
              <a:t>đơ</a:t>
            </a:r>
            <a:r>
              <a:rPr lang="en-US" sz="2000" b="1" i="1">
                <a:latin typeface="Arial" charset="0"/>
              </a:rPr>
              <a:t>n hợp với mỗi chỗ trống ở </a:t>
            </a:r>
            <a:r>
              <a:rPr lang="vi-VN" sz="2000" b="1" i="1">
                <a:latin typeface="Arial" charset="0"/>
              </a:rPr>
              <a:t>đ</a:t>
            </a:r>
            <a:r>
              <a:rPr lang="en-US" sz="2000" b="1" i="1">
                <a:latin typeface="Arial" charset="0"/>
              </a:rPr>
              <a:t>oạn v</a:t>
            </a:r>
            <a:r>
              <a:rPr lang="vi-VN" sz="2000" b="1" i="1">
                <a:latin typeface="Arial" charset="0"/>
              </a:rPr>
              <a:t>ă</a:t>
            </a:r>
            <a:r>
              <a:rPr lang="en-US" sz="2000" b="1" i="1">
                <a:latin typeface="Arial" charset="0"/>
              </a:rPr>
              <a:t>n sau:</a:t>
            </a:r>
          </a:p>
          <a:p>
            <a:r>
              <a:rPr lang="en-US" sz="2000" b="1">
                <a:latin typeface="Arial" charset="0"/>
              </a:rPr>
              <a:t>         Anh Kim Đồng là một  …  rất   …   . Tuy không chiến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ấu ở  …    , </a:t>
            </a:r>
          </a:p>
          <a:p>
            <a:r>
              <a:rPr lang="en-US" sz="2000" b="1">
                <a:latin typeface="Arial" charset="0"/>
              </a:rPr>
              <a:t>  nh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ng nhiều khi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i liên lạc, anh cũng gặp những giây phút hết sức  …   . </a:t>
            </a:r>
          </a:p>
          <a:p>
            <a:r>
              <a:rPr lang="en-US" sz="2000" b="1">
                <a:latin typeface="Arial" charset="0"/>
              </a:rPr>
              <a:t>  Anh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ã hi sinh nh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ng  …   sáng của anh vẫn còn mãi mãi.</a:t>
            </a:r>
          </a:p>
          <a:p>
            <a:r>
              <a:rPr lang="en-US" sz="2000" b="1">
                <a:latin typeface="Arial" charset="0"/>
              </a:rPr>
              <a:t>          </a:t>
            </a:r>
            <a:r>
              <a:rPr lang="en-US" sz="2000" b="1" i="1">
                <a:latin typeface="Arial" charset="0"/>
              </a:rPr>
              <a:t>(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can </a:t>
            </a:r>
            <a:r>
              <a:rPr lang="vi-VN" sz="2000" b="1" i="1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ảm, ng</a:t>
            </a:r>
            <a:r>
              <a:rPr lang="vi-VN" sz="2000" b="1" i="1">
                <a:solidFill>
                  <a:srgbClr val="CC0000"/>
                </a:solidFill>
                <a:latin typeface="Arial" charset="0"/>
              </a:rPr>
              <a:t>ư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ời liên lạc, hiểm nghèo, tấm g</a:t>
            </a:r>
            <a:r>
              <a:rPr lang="vi-VN" sz="2000" b="1" i="1">
                <a:solidFill>
                  <a:srgbClr val="CC0000"/>
                </a:solidFill>
                <a:latin typeface="Arial" charset="0"/>
              </a:rPr>
              <a:t>ươ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ng, mặt trận</a:t>
            </a:r>
            <a:r>
              <a:rPr lang="en-US" sz="2000" b="1" i="1">
                <a:latin typeface="Arial" charset="0"/>
              </a:rPr>
              <a:t>)</a:t>
            </a:r>
          </a:p>
        </p:txBody>
      </p:sp>
      <p:pic>
        <p:nvPicPr>
          <p:cNvPr id="10246" name="Picture 10" descr="Animated Nature - Flowers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4114800"/>
            <a:ext cx="20097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rgb-on-white-0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pic>
        <p:nvPicPr>
          <p:cNvPr id="28677" name="Picture 5" descr="Re-exposure of scan00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209800"/>
            <a:ext cx="6934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0" y="228600"/>
            <a:ext cx="9144000" cy="195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 b="1" i="1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000" b="1">
                <a:latin typeface="Arial" charset="0"/>
              </a:rPr>
              <a:t>4. </a:t>
            </a:r>
            <a:r>
              <a:rPr lang="en-US" sz="2000" b="1" i="1">
                <a:latin typeface="Arial" charset="0"/>
              </a:rPr>
              <a:t>Tìm từ ngữ trong ngoặc </a:t>
            </a:r>
            <a:r>
              <a:rPr lang="vi-VN" sz="2000" b="1" i="1">
                <a:latin typeface="Arial" charset="0"/>
              </a:rPr>
              <a:t>đơ</a:t>
            </a:r>
            <a:r>
              <a:rPr lang="en-US" sz="2000" b="1" i="1">
                <a:latin typeface="Arial" charset="0"/>
              </a:rPr>
              <a:t>n hợp với mỗi chỗ trống ở </a:t>
            </a:r>
            <a:r>
              <a:rPr lang="vi-VN" sz="2000" b="1" i="1">
                <a:latin typeface="Arial" charset="0"/>
              </a:rPr>
              <a:t>đ</a:t>
            </a:r>
            <a:r>
              <a:rPr lang="en-US" sz="2000" b="1" i="1">
                <a:latin typeface="Arial" charset="0"/>
              </a:rPr>
              <a:t>oạn v</a:t>
            </a:r>
            <a:r>
              <a:rPr lang="vi-VN" sz="2000" b="1" i="1">
                <a:latin typeface="Arial" charset="0"/>
              </a:rPr>
              <a:t>ă</a:t>
            </a:r>
            <a:r>
              <a:rPr lang="en-US" sz="2000" b="1" i="1">
                <a:latin typeface="Arial" charset="0"/>
              </a:rPr>
              <a:t>n sau:</a:t>
            </a:r>
          </a:p>
          <a:p>
            <a:pPr algn="ctr"/>
            <a:r>
              <a:rPr lang="en-US" sz="2000" b="1">
                <a:latin typeface="Arial" charset="0"/>
              </a:rPr>
              <a:t>         Anh Kim Đồng là một 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ng</a:t>
            </a:r>
            <a:r>
              <a:rPr lang="vi-VN" sz="2000" b="1" i="1">
                <a:solidFill>
                  <a:srgbClr val="CC0000"/>
                </a:solidFill>
                <a:latin typeface="Arial" charset="0"/>
              </a:rPr>
              <a:t>ư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ời liên lạc</a:t>
            </a:r>
            <a:r>
              <a:rPr lang="en-US" sz="2000" b="1">
                <a:latin typeface="Arial" charset="0"/>
              </a:rPr>
              <a:t> rất 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can </a:t>
            </a:r>
            <a:r>
              <a:rPr lang="vi-VN" sz="2000" b="1" i="1">
                <a:solidFill>
                  <a:srgbClr val="CC0000"/>
                </a:solidFill>
                <a:latin typeface="Arial" charset="0"/>
              </a:rPr>
              <a:t>đ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ảm</a:t>
            </a:r>
            <a:r>
              <a:rPr lang="en-US" sz="2000" b="1">
                <a:latin typeface="Arial" charset="0"/>
              </a:rPr>
              <a:t>. Tuy không chiến </a:t>
            </a:r>
          </a:p>
          <a:p>
            <a:pPr algn="ctr"/>
            <a:r>
              <a:rPr lang="en-US" sz="2000" b="1">
                <a:latin typeface="Arial" charset="0"/>
              </a:rPr>
              <a:t>   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ấu ở 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mặt trận</a:t>
            </a:r>
            <a:r>
              <a:rPr lang="en-US" sz="2000" b="1">
                <a:latin typeface="Arial" charset="0"/>
              </a:rPr>
              <a:t>, nh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ng nhiều khi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i liên lạc, anh cũng gặp những giây</a:t>
            </a:r>
          </a:p>
          <a:p>
            <a:r>
              <a:rPr lang="en-US" sz="2000" b="1">
                <a:latin typeface="Arial" charset="0"/>
              </a:rPr>
              <a:t>       phút hết sức 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hiểm nghèo</a:t>
            </a:r>
            <a:r>
              <a:rPr lang="en-US" sz="2000" b="1">
                <a:latin typeface="Arial" charset="0"/>
              </a:rPr>
              <a:t>. Anh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ã hi sinh nh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ng 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tấm g</a:t>
            </a:r>
            <a:r>
              <a:rPr lang="vi-VN" sz="2000" b="1" i="1">
                <a:solidFill>
                  <a:srgbClr val="CC0000"/>
                </a:solidFill>
                <a:latin typeface="Arial" charset="0"/>
              </a:rPr>
              <a:t>ươ</a:t>
            </a:r>
            <a:r>
              <a:rPr lang="en-US" sz="2000" b="1" i="1">
                <a:solidFill>
                  <a:srgbClr val="CC0000"/>
                </a:solidFill>
                <a:latin typeface="Arial" charset="0"/>
              </a:rPr>
              <a:t>ng</a:t>
            </a:r>
            <a:r>
              <a:rPr lang="en-US" sz="2000" b="1">
                <a:latin typeface="Arial" charset="0"/>
              </a:rPr>
              <a:t> sáng của</a:t>
            </a:r>
          </a:p>
          <a:p>
            <a:r>
              <a:rPr lang="en-US" sz="2000" b="1">
                <a:latin typeface="Arial" charset="0"/>
              </a:rPr>
              <a:t>       anh vẫn còn mãi mãi.</a:t>
            </a:r>
          </a:p>
          <a:p>
            <a:pPr algn="ctr"/>
            <a:r>
              <a:rPr lang="en-US" sz="2000" b="1">
                <a:latin typeface="Arial" charset="0"/>
              </a:rPr>
              <a:t>          </a:t>
            </a:r>
            <a:endParaRPr lang="en-US" sz="2000" b="1" i="1">
              <a:solidFill>
                <a:srgbClr val="CC0000"/>
              </a:solidFill>
              <a:latin typeface="Arial" charset="0"/>
            </a:endParaRPr>
          </a:p>
        </p:txBody>
      </p:sp>
      <p:pic>
        <p:nvPicPr>
          <p:cNvPr id="28679" name="Picture 7" descr="Animated Nature - Flowers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4114800"/>
            <a:ext cx="20097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746</Words>
  <Application>Microsoft Office PowerPoint</Application>
  <PresentationFormat>On-screen Show (4:3)</PresentationFormat>
  <Paragraphs>182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.VnArial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Thang</dc:creator>
  <cp:lastModifiedBy>Admin</cp:lastModifiedBy>
  <cp:revision>30</cp:revision>
  <dcterms:created xsi:type="dcterms:W3CDTF">2008-11-09T07:33:08Z</dcterms:created>
  <dcterms:modified xsi:type="dcterms:W3CDTF">2023-03-10T02:08:00Z</dcterms:modified>
</cp:coreProperties>
</file>