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72" r:id="rId1"/>
  </p:sldMasterIdLst>
  <p:notesMasterIdLst>
    <p:notesMasterId r:id="rId18"/>
  </p:notesMasterIdLst>
  <p:sldIdLst>
    <p:sldId id="630" r:id="rId2"/>
    <p:sldId id="339" r:id="rId3"/>
    <p:sldId id="256" r:id="rId4"/>
    <p:sldId id="319" r:id="rId5"/>
    <p:sldId id="634" r:id="rId6"/>
    <p:sldId id="371" r:id="rId7"/>
    <p:sldId id="322" r:id="rId8"/>
    <p:sldId id="631" r:id="rId9"/>
    <p:sldId id="622" r:id="rId10"/>
    <p:sldId id="632" r:id="rId11"/>
    <p:sldId id="627" r:id="rId12"/>
    <p:sldId id="633" r:id="rId13"/>
    <p:sldId id="629" r:id="rId14"/>
    <p:sldId id="361" r:id="rId15"/>
    <p:sldId id="353" r:id="rId16"/>
    <p:sldId id="336" r:id="rId17"/>
  </p:sldIdLst>
  <p:sldSz cx="12161838" cy="6858000"/>
  <p:notesSz cx="6858000" cy="9144000"/>
  <p:embeddedFontLst>
    <p:embeddedFont>
      <p:font typeface="HP001 4 hàng" panose="020B0604020202020204" charset="0"/>
      <p:regular r:id="rId19"/>
      <p:bold r:id="rId20"/>
    </p:embeddedFont>
    <p:embeddedFont>
      <p:font typeface="Varela Round" panose="020B0604020202020204" charset="-79"/>
      <p:regular r:id="rId21"/>
    </p:embeddedFont>
    <p:embeddedFont>
      <p:font typeface="Itim" panose="020B0604020202020204" charset="-34"/>
      <p:regular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4C37"/>
    <a:srgbClr val="DE0000"/>
    <a:srgbClr val="22211E"/>
    <a:srgbClr val="FEFAF7"/>
    <a:srgbClr val="DBF4F6"/>
    <a:srgbClr val="FFE5A8"/>
    <a:srgbClr val="FBF2DD"/>
    <a:srgbClr val="FFDC6D"/>
    <a:srgbClr val="D6F1F2"/>
    <a:srgbClr val="F9EA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44A9C77-A8A4-4D1C-BC68-1706C802DA68}">
  <a:tblStyle styleId="{A44A9C77-A8A4-4D1C-BC68-1706C802DA6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070" autoAdjust="0"/>
    <p:restoredTop sz="95352" autoAdjust="0"/>
  </p:normalViewPr>
  <p:slideViewPr>
    <p:cSldViewPr snapToGrid="0">
      <p:cViewPr varScale="1">
        <p:scale>
          <a:sx n="74" d="100"/>
          <a:sy n="74" d="100"/>
        </p:scale>
        <p:origin x="-666" y="-90"/>
      </p:cViewPr>
      <p:guideLst>
        <p:guide orient="horz" pos="2160"/>
        <p:guide pos="383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5" d="100"/>
        <a:sy n="125" d="100"/>
      </p:scale>
      <p:origin x="0" y="-186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354774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 cô thay thứ ngày vào sao cho phù hợp nhé!</a:t>
            </a:r>
          </a:p>
        </p:txBody>
      </p:sp>
    </p:spTree>
    <p:extLst>
      <p:ext uri="{BB962C8B-B14F-4D97-AF65-F5344CB8AC3E}">
        <p14:creationId xmlns:p14="http://schemas.microsoft.com/office/powerpoint/2010/main" val="24469847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Làm theo hàng ngang rồi GV chú phần tich mối quan hệ giữa phép nhân và chia nhé</a:t>
            </a:r>
          </a:p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028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 cô thay thứ ngày vào sao cho phù hợp nhé!</a:t>
            </a:r>
          </a:p>
        </p:txBody>
      </p:sp>
    </p:spTree>
    <p:extLst>
      <p:ext uri="{BB962C8B-B14F-4D97-AF65-F5344CB8AC3E}">
        <p14:creationId xmlns:p14="http://schemas.microsoft.com/office/powerpoint/2010/main" val="30120690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Giáo dục HS ăn rau xanh </a:t>
            </a:r>
          </a:p>
        </p:txBody>
      </p:sp>
    </p:spTree>
    <p:extLst>
      <p:ext uri="{BB962C8B-B14F-4D97-AF65-F5344CB8AC3E}">
        <p14:creationId xmlns:p14="http://schemas.microsoft.com/office/powerpoint/2010/main" val="42227988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GV </a:t>
            </a:r>
            <a:r>
              <a:rPr lang="en-US" b="0" dirty="0" err="1"/>
              <a:t>linh</a:t>
            </a:r>
            <a:r>
              <a:rPr lang="en-US" b="0" dirty="0"/>
              <a:t> </a:t>
            </a:r>
            <a:r>
              <a:rPr lang="en-US" b="0" dirty="0" err="1"/>
              <a:t>động</a:t>
            </a:r>
            <a:r>
              <a:rPr lang="en-US" b="0" dirty="0"/>
              <a:t> </a:t>
            </a:r>
            <a:r>
              <a:rPr lang="en-US" b="0" dirty="0" err="1"/>
              <a:t>tình</a:t>
            </a:r>
            <a:r>
              <a:rPr lang="en-US" b="0" dirty="0"/>
              <a:t> </a:t>
            </a:r>
            <a:r>
              <a:rPr lang="en-US" b="0" dirty="0" err="1"/>
              <a:t>huống</a:t>
            </a:r>
            <a:r>
              <a:rPr lang="en-US" b="0" dirty="0"/>
              <a:t> </a:t>
            </a:r>
            <a:r>
              <a:rPr lang="en-US" b="0" dirty="0" err="1"/>
              <a:t>thực</a:t>
            </a:r>
            <a:r>
              <a:rPr lang="en-US" b="0" dirty="0"/>
              <a:t> </a:t>
            </a:r>
            <a:r>
              <a:rPr lang="en-US" b="0" dirty="0" err="1"/>
              <a:t>tế</a:t>
            </a:r>
            <a:r>
              <a:rPr lang="en-US" b="0" dirty="0"/>
              <a:t> </a:t>
            </a:r>
            <a:r>
              <a:rPr lang="en-US" b="0" dirty="0" err="1"/>
              <a:t>nếu</a:t>
            </a:r>
            <a:r>
              <a:rPr lang="en-US" b="0" dirty="0"/>
              <a:t> </a:t>
            </a:r>
            <a:r>
              <a:rPr lang="en-US" b="0" dirty="0" err="1"/>
              <a:t>có</a:t>
            </a:r>
            <a:endParaRPr lang="en-US" b="0" dirty="0"/>
          </a:p>
          <a:p>
            <a:r>
              <a:rPr lang="en-US" b="0" dirty="0"/>
              <a:t>GV </a:t>
            </a:r>
            <a:r>
              <a:rPr lang="en-US" b="0" dirty="0" err="1"/>
              <a:t>có</a:t>
            </a:r>
            <a:r>
              <a:rPr lang="en-US" b="0" dirty="0"/>
              <a:t> </a:t>
            </a:r>
            <a:r>
              <a:rPr lang="en-US" b="0" dirty="0" err="1"/>
              <a:t>thể</a:t>
            </a:r>
            <a:r>
              <a:rPr lang="en-US" b="0" dirty="0"/>
              <a:t> </a:t>
            </a:r>
            <a:r>
              <a:rPr lang="en-US" b="0" dirty="0" err="1"/>
              <a:t>gọi</a:t>
            </a:r>
            <a:r>
              <a:rPr lang="en-US" b="0" dirty="0"/>
              <a:t> </a:t>
            </a:r>
            <a:r>
              <a:rPr lang="en-US" b="0" dirty="0" err="1"/>
              <a:t>một</a:t>
            </a:r>
            <a:r>
              <a:rPr lang="en-US" b="0" dirty="0"/>
              <a:t> </a:t>
            </a:r>
            <a:r>
              <a:rPr lang="en-US" b="0" dirty="0" err="1"/>
              <a:t>số</a:t>
            </a:r>
            <a:r>
              <a:rPr lang="en-US" b="0" dirty="0"/>
              <a:t> </a:t>
            </a:r>
            <a:r>
              <a:rPr lang="en-US" b="0" dirty="0" err="1"/>
              <a:t>học</a:t>
            </a:r>
            <a:r>
              <a:rPr lang="en-US" b="0" dirty="0"/>
              <a:t> </a:t>
            </a:r>
            <a:r>
              <a:rPr lang="en-US" b="0" dirty="0" err="1"/>
              <a:t>sinh</a:t>
            </a:r>
            <a:r>
              <a:rPr lang="en-US" b="0" dirty="0"/>
              <a:t> </a:t>
            </a:r>
            <a:r>
              <a:rPr lang="en-US" b="0" dirty="0" err="1"/>
              <a:t>lên</a:t>
            </a:r>
            <a:r>
              <a:rPr lang="en-US" b="0" dirty="0"/>
              <a:t> </a:t>
            </a:r>
            <a:r>
              <a:rPr lang="en-US" b="0" dirty="0" err="1"/>
              <a:t>bảng</a:t>
            </a:r>
            <a:r>
              <a:rPr lang="en-US" b="0" dirty="0"/>
              <a:t> </a:t>
            </a:r>
            <a:r>
              <a:rPr lang="en-US" b="0" dirty="0" err="1"/>
              <a:t>rồi</a:t>
            </a:r>
            <a:r>
              <a:rPr lang="en-US" b="0" dirty="0"/>
              <a:t> </a:t>
            </a:r>
            <a:r>
              <a:rPr lang="en-US" b="0" dirty="0" err="1"/>
              <a:t>nêu</a:t>
            </a:r>
            <a:r>
              <a:rPr lang="en-US" b="0" dirty="0"/>
              <a:t> </a:t>
            </a:r>
            <a:r>
              <a:rPr lang="en-US" b="0" dirty="0" err="1"/>
              <a:t>câu</a:t>
            </a:r>
            <a:r>
              <a:rPr lang="en-US" b="0" dirty="0"/>
              <a:t> </a:t>
            </a:r>
            <a:r>
              <a:rPr lang="en-US" b="0" dirty="0" err="1"/>
              <a:t>lênh</a:t>
            </a:r>
            <a:r>
              <a:rPr lang="en-US" b="0" dirty="0"/>
              <a:t> </a:t>
            </a:r>
            <a:r>
              <a:rPr lang="en-US" b="0" dirty="0" err="1"/>
              <a:t>như</a:t>
            </a:r>
            <a:r>
              <a:rPr lang="en-US" b="0" dirty="0"/>
              <a:t>: </a:t>
            </a:r>
            <a:r>
              <a:rPr lang="en-US" b="0" dirty="0" err="1"/>
              <a:t>Cô</a:t>
            </a:r>
            <a:r>
              <a:rPr lang="en-US" b="0" dirty="0"/>
              <a:t> </a:t>
            </a:r>
            <a:r>
              <a:rPr lang="en-US" b="0" dirty="0" err="1"/>
              <a:t>mời</a:t>
            </a:r>
            <a:r>
              <a:rPr lang="en-US" b="0" dirty="0"/>
              <a:t> ¼ </a:t>
            </a:r>
            <a:r>
              <a:rPr lang="en-US" b="0" dirty="0" err="1"/>
              <a:t>số</a:t>
            </a:r>
            <a:r>
              <a:rPr lang="en-US" b="0" dirty="0"/>
              <a:t> </a:t>
            </a:r>
            <a:r>
              <a:rPr lang="en-US" b="0" dirty="0" err="1"/>
              <a:t>bạn</a:t>
            </a:r>
            <a:r>
              <a:rPr lang="en-US" b="0" dirty="0"/>
              <a:t> ở </a:t>
            </a:r>
            <a:r>
              <a:rPr lang="en-US" b="0" dirty="0" err="1"/>
              <a:t>đây</a:t>
            </a:r>
            <a:r>
              <a:rPr lang="en-US" b="0" dirty="0"/>
              <a:t> </a:t>
            </a:r>
            <a:r>
              <a:rPr lang="en-US" b="0" dirty="0" err="1"/>
              <a:t>bước</a:t>
            </a:r>
            <a:r>
              <a:rPr lang="en-US" b="0" dirty="0"/>
              <a:t> </a:t>
            </a:r>
            <a:r>
              <a:rPr lang="en-US" b="0" dirty="0" err="1"/>
              <a:t>về</a:t>
            </a:r>
            <a:r>
              <a:rPr lang="en-US" b="0" dirty="0"/>
              <a:t> </a:t>
            </a:r>
            <a:r>
              <a:rPr lang="en-US" b="0" dirty="0" err="1"/>
              <a:t>chỗ</a:t>
            </a:r>
            <a:r>
              <a:rPr lang="en-US" b="0" dirty="0"/>
              <a:t> </a:t>
            </a:r>
            <a:r>
              <a:rPr lang="en-US" b="0" dirty="0" err="1"/>
              <a:t>ngồi</a:t>
            </a:r>
            <a:r>
              <a:rPr lang="en-US" b="0" dirty="0"/>
              <a:t>…</a:t>
            </a:r>
          </a:p>
          <a:p>
            <a:endParaRPr lang="en-US" b="0" dirty="0"/>
          </a:p>
          <a:p>
            <a:r>
              <a:rPr lang="vi-VN" b="0" dirty="0"/>
              <a:t>Tác</a:t>
            </a:r>
            <a:r>
              <a:rPr lang="vi-VN" b="0" baseline="0" dirty="0"/>
              <a:t> giả bộ ppt</a:t>
            </a:r>
            <a:r>
              <a:rPr lang="en-US" b="0" baseline="0" dirty="0"/>
              <a:t> </a:t>
            </a:r>
            <a:r>
              <a:rPr lang="en-US" b="0" baseline="0" dirty="0" err="1"/>
              <a:t>Toán</a:t>
            </a:r>
            <a:r>
              <a:rPr lang="en-US" b="0" baseline="0" dirty="0"/>
              <a:t> + </a:t>
            </a:r>
            <a:r>
              <a:rPr lang="en-US" b="0" baseline="0" dirty="0" err="1"/>
              <a:t>Tiếng</a:t>
            </a:r>
            <a:r>
              <a:rPr lang="en-US" b="0" baseline="0" dirty="0"/>
              <a:t> </a:t>
            </a:r>
            <a:r>
              <a:rPr lang="en-US" b="0" baseline="0" dirty="0" err="1"/>
              <a:t>Việt</a:t>
            </a:r>
            <a:r>
              <a:rPr lang="en-US" b="0" baseline="0" dirty="0"/>
              <a:t> </a:t>
            </a:r>
            <a:r>
              <a:rPr lang="en-US" b="0" baseline="0" dirty="0" err="1"/>
              <a:t>các</a:t>
            </a:r>
            <a:r>
              <a:rPr lang="en-US" b="0" baseline="0" dirty="0"/>
              <a:t> </a:t>
            </a:r>
            <a:r>
              <a:rPr lang="en-US" b="0" baseline="0" dirty="0" err="1"/>
              <a:t>lớp</a:t>
            </a:r>
            <a:r>
              <a:rPr lang="en-US" b="0" baseline="0" dirty="0"/>
              <a:t> 1, 2, 3</a:t>
            </a:r>
            <a:r>
              <a:rPr lang="vi-VN" b="0" baseline="0" dirty="0"/>
              <a:t>: Phan Thị Linh – Đà Nẵng</a:t>
            </a:r>
          </a:p>
          <a:p>
            <a:r>
              <a:rPr lang="vi-VN" b="0" baseline="0" dirty="0"/>
              <a:t>Sđt lh: 0916.604.268</a:t>
            </a:r>
          </a:p>
          <a:p>
            <a:r>
              <a:rPr lang="vi-VN" sz="1100" b="0" dirty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 dirty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 dirty="0">
                <a:hlinkClick r:id="rId3"/>
              </a:rPr>
              <a:t>https://www.facebook.com/nhilinh.phan/</a:t>
            </a:r>
            <a:endParaRPr lang="vi-VN" sz="1100" b="0" dirty="0"/>
          </a:p>
          <a:p>
            <a:r>
              <a:rPr lang="vi-VN" sz="1100" b="0" dirty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 dirty="0">
                <a:hlinkClick r:id="rId4"/>
              </a:rPr>
              <a:t>https://www.facebook.com/groups/443096903751589</a:t>
            </a:r>
            <a:endParaRPr lang="vi-VN" sz="1100" b="0" dirty="0"/>
          </a:p>
          <a:p>
            <a:r>
              <a:rPr lang="vi-VN" sz="1100" b="0" dirty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 dirty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 dirty="0">
              <a:latin typeface="Arial" pitchFamily="34" charset="0"/>
              <a:cs typeface="Arial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58502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cùng HS chốt lại kiến thức bài học. Có thể mời HS chốt trước rồi GV chốt sau ạ</a:t>
            </a:r>
          </a:p>
        </p:txBody>
      </p:sp>
    </p:spTree>
    <p:extLst>
      <p:ext uri="{BB962C8B-B14F-4D97-AF65-F5344CB8AC3E}">
        <p14:creationId xmlns:p14="http://schemas.microsoft.com/office/powerpoint/2010/main" val="4778360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7480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 b="0"/>
          </a:p>
          <a:p>
            <a:endParaRPr lang="en-US"/>
          </a:p>
          <a:p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/>
          </a:p>
          <a:p>
            <a:endParaRPr lang="en-US" b="0"/>
          </a:p>
          <a:p>
            <a:endParaRPr lang="en-US" b="0"/>
          </a:p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3328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/>
          </a:p>
          <a:p>
            <a:endParaRPr lang="en-US" b="0"/>
          </a:p>
          <a:p>
            <a:endParaRPr lang="en-US" b="0"/>
          </a:p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3328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8502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GV nhắc lại số nào nhân với 0 cũng bằng 0, 0 nhân với số nào cũng bằng 0</a:t>
            </a:r>
          </a:p>
        </p:txBody>
      </p:sp>
    </p:spTree>
    <p:extLst>
      <p:ext uri="{BB962C8B-B14F-4D97-AF65-F5344CB8AC3E}">
        <p14:creationId xmlns:p14="http://schemas.microsoft.com/office/powerpoint/2010/main" val="3314028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GV nhắc lại số nào nhân với 0 cũng bằng 0, 0 nhân với số nào cũng bằng 0</a:t>
            </a:r>
          </a:p>
        </p:txBody>
      </p:sp>
    </p:spTree>
    <p:extLst>
      <p:ext uri="{BB962C8B-B14F-4D97-AF65-F5344CB8AC3E}">
        <p14:creationId xmlns:p14="http://schemas.microsoft.com/office/powerpoint/2010/main" val="21135291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243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050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929494" y="-1333234"/>
            <a:ext cx="14269245" cy="9102067"/>
            <a:chOff x="-698850" y="-999925"/>
            <a:chExt cx="10728475" cy="6826550"/>
          </a:xfrm>
        </p:grpSpPr>
        <p:sp>
          <p:nvSpPr>
            <p:cNvPr id="10" name="Google Shape;10;p2"/>
            <p:cNvSpPr/>
            <p:nvPr/>
          </p:nvSpPr>
          <p:spPr>
            <a:xfrm>
              <a:off x="-698850" y="3765625"/>
              <a:ext cx="1791300" cy="17913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71600" y="4491025"/>
              <a:ext cx="1335600" cy="13356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095325" y="-999925"/>
              <a:ext cx="1791300" cy="1791300"/>
            </a:xfrm>
            <a:prstGeom prst="ellipse">
              <a:avLst/>
            </a:prstGeom>
            <a:solidFill>
              <a:srgbClr val="DE6262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694025" y="214025"/>
              <a:ext cx="1335600" cy="13356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591350" y="-393125"/>
              <a:ext cx="796200" cy="796200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726825" y="4760725"/>
              <a:ext cx="796200" cy="796200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694025" y="4443900"/>
              <a:ext cx="320100" cy="3198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8536925" y="4755925"/>
              <a:ext cx="189900" cy="1899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1579483" y="1197067"/>
            <a:ext cx="9002872" cy="13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1579483" y="2385653"/>
            <a:ext cx="9002872" cy="5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oogle Shape;21;p3"/>
          <p:cNvGrpSpPr/>
          <p:nvPr/>
        </p:nvGrpSpPr>
        <p:grpSpPr>
          <a:xfrm>
            <a:off x="-1290433" y="-877113"/>
            <a:ext cx="14741906" cy="9190713"/>
            <a:chOff x="-970225" y="-657835"/>
            <a:chExt cx="11083850" cy="6893035"/>
          </a:xfrm>
        </p:grpSpPr>
        <p:sp>
          <p:nvSpPr>
            <p:cNvPr id="22" name="Google Shape;22;p3"/>
            <p:cNvSpPr/>
            <p:nvPr/>
          </p:nvSpPr>
          <p:spPr>
            <a:xfrm>
              <a:off x="-970225" y="4443900"/>
              <a:ext cx="1791300" cy="17913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3"/>
            <p:cNvSpPr/>
            <p:nvPr/>
          </p:nvSpPr>
          <p:spPr>
            <a:xfrm rot="10800000">
              <a:off x="-422742" y="-657835"/>
              <a:ext cx="1020000" cy="10200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3"/>
            <p:cNvSpPr/>
            <p:nvPr/>
          </p:nvSpPr>
          <p:spPr>
            <a:xfrm rot="10800000" flipH="1">
              <a:off x="129077" y="416774"/>
              <a:ext cx="495300" cy="4947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8322325" y="2812500"/>
              <a:ext cx="1791300" cy="17913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8244575" y="4037950"/>
              <a:ext cx="698400" cy="6984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7" name="Google Shape;27;p3"/>
          <p:cNvSpPr txBox="1">
            <a:spLocks noGrp="1"/>
          </p:cNvSpPr>
          <p:nvPr>
            <p:ph type="title"/>
          </p:nvPr>
        </p:nvSpPr>
        <p:spPr>
          <a:xfrm>
            <a:off x="2505054" y="1893767"/>
            <a:ext cx="7151863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4788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3145599" y="2657367"/>
            <a:ext cx="5870641" cy="2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28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8"/>
          <p:cNvSpPr txBox="1">
            <a:spLocks noGrp="1"/>
          </p:cNvSpPr>
          <p:nvPr>
            <p:ph type="title"/>
          </p:nvPr>
        </p:nvSpPr>
        <p:spPr>
          <a:xfrm>
            <a:off x="3152382" y="3971000"/>
            <a:ext cx="5857074" cy="7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9pPr>
          </a:lstStyle>
          <a:p>
            <a:endParaRPr/>
          </a:p>
        </p:txBody>
      </p:sp>
      <p:sp>
        <p:nvSpPr>
          <p:cNvPr id="68" name="Google Shape;68;p8"/>
          <p:cNvSpPr txBox="1">
            <a:spLocks noGrp="1"/>
          </p:cNvSpPr>
          <p:nvPr>
            <p:ph type="subTitle" idx="1"/>
          </p:nvPr>
        </p:nvSpPr>
        <p:spPr>
          <a:xfrm>
            <a:off x="2435660" y="2111967"/>
            <a:ext cx="7080440" cy="233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9" name="Google Shape;69;p8"/>
          <p:cNvGrpSpPr/>
          <p:nvPr/>
        </p:nvGrpSpPr>
        <p:grpSpPr>
          <a:xfrm>
            <a:off x="-700030" y="-1744099"/>
            <a:ext cx="14246328" cy="9681857"/>
            <a:chOff x="-526325" y="-1308075"/>
            <a:chExt cx="10711245" cy="7261393"/>
          </a:xfrm>
        </p:grpSpPr>
        <p:sp>
          <p:nvSpPr>
            <p:cNvPr id="70" name="Google Shape;70;p8"/>
            <p:cNvSpPr/>
            <p:nvPr/>
          </p:nvSpPr>
          <p:spPr>
            <a:xfrm>
              <a:off x="-172075" y="-1308075"/>
              <a:ext cx="1791300" cy="17913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" name="Google Shape;71;p8"/>
            <p:cNvSpPr/>
            <p:nvPr/>
          </p:nvSpPr>
          <p:spPr>
            <a:xfrm rot="10800000">
              <a:off x="-319542" y="4440515"/>
              <a:ext cx="1020000" cy="10200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" name="Google Shape;72;p8"/>
            <p:cNvSpPr/>
            <p:nvPr/>
          </p:nvSpPr>
          <p:spPr>
            <a:xfrm rot="10800000" flipH="1">
              <a:off x="-68824" y="4309550"/>
              <a:ext cx="327000" cy="3264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" name="Google Shape;73;p8"/>
            <p:cNvSpPr/>
            <p:nvPr/>
          </p:nvSpPr>
          <p:spPr>
            <a:xfrm rot="1549360">
              <a:off x="8092833" y="3861231"/>
              <a:ext cx="1791375" cy="1791375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" name="Google Shape;74;p8"/>
            <p:cNvSpPr/>
            <p:nvPr/>
          </p:nvSpPr>
          <p:spPr>
            <a:xfrm rot="1549646">
              <a:off x="7781570" y="4746906"/>
              <a:ext cx="698248" cy="698248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" name="Google Shape;75;p8"/>
            <p:cNvSpPr/>
            <p:nvPr/>
          </p:nvSpPr>
          <p:spPr>
            <a:xfrm rot="10800000" flipH="1">
              <a:off x="440325" y="4667225"/>
              <a:ext cx="437700" cy="436800"/>
            </a:xfrm>
            <a:prstGeom prst="ellipse">
              <a:avLst/>
            </a:prstGeom>
            <a:solidFill>
              <a:srgbClr val="DE6262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" name="Google Shape;76;p8"/>
            <p:cNvSpPr/>
            <p:nvPr/>
          </p:nvSpPr>
          <p:spPr>
            <a:xfrm>
              <a:off x="-526325" y="-304625"/>
              <a:ext cx="1303800" cy="1303800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" name="Google Shape;77;p8"/>
            <p:cNvSpPr/>
            <p:nvPr/>
          </p:nvSpPr>
          <p:spPr>
            <a:xfrm rot="1549646">
              <a:off x="8714270" y="-227594"/>
              <a:ext cx="698248" cy="698248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0"/>
          <p:cNvSpPr txBox="1">
            <a:spLocks noGrp="1"/>
          </p:cNvSpPr>
          <p:nvPr>
            <p:ph type="body" idx="1"/>
          </p:nvPr>
        </p:nvSpPr>
        <p:spPr>
          <a:xfrm>
            <a:off x="1003677" y="5200400"/>
            <a:ext cx="7978613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8076" lvl="0" indent="-3040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Itim"/>
              <a:buNone/>
              <a:defRPr sz="3192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1"/>
          <p:cNvSpPr txBox="1">
            <a:spLocks noGrp="1"/>
          </p:cNvSpPr>
          <p:nvPr>
            <p:ph type="title" hasCustomPrompt="1"/>
          </p:nvPr>
        </p:nvSpPr>
        <p:spPr>
          <a:xfrm>
            <a:off x="1235536" y="1474833"/>
            <a:ext cx="9690766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  <p:sp>
        <p:nvSpPr>
          <p:cNvPr id="95" name="Google Shape;95;p11"/>
          <p:cNvSpPr txBox="1">
            <a:spLocks noGrp="1"/>
          </p:cNvSpPr>
          <p:nvPr>
            <p:ph type="body" idx="1"/>
          </p:nvPr>
        </p:nvSpPr>
        <p:spPr>
          <a:xfrm>
            <a:off x="414572" y="4202967"/>
            <a:ext cx="11332694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2227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6152" lvl="1" indent="-42227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4228" lvl="2" indent="-42227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2304" lvl="3" indent="-42227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0380" lvl="4" indent="-42227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48456" lvl="5" indent="-42227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56532" lvl="6" indent="-42227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64608" lvl="7" indent="-42227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72684" lvl="8" indent="-42227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ubtitle">
  <p:cSld name="CUSTOM_6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1"/>
          <p:cNvSpPr txBox="1">
            <a:spLocks noGrp="1"/>
          </p:cNvSpPr>
          <p:nvPr>
            <p:ph type="title"/>
          </p:nvPr>
        </p:nvSpPr>
        <p:spPr>
          <a:xfrm>
            <a:off x="2504988" y="521000"/>
            <a:ext cx="7151863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4788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207" name="Google Shape;207;p21"/>
          <p:cNvSpPr txBox="1">
            <a:spLocks noGrp="1"/>
          </p:cNvSpPr>
          <p:nvPr>
            <p:ph type="subTitle" idx="1"/>
          </p:nvPr>
        </p:nvSpPr>
        <p:spPr>
          <a:xfrm>
            <a:off x="3759344" y="1225977"/>
            <a:ext cx="4643284" cy="3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08" name="Google Shape;208;p21"/>
          <p:cNvGrpSpPr/>
          <p:nvPr/>
        </p:nvGrpSpPr>
        <p:grpSpPr>
          <a:xfrm>
            <a:off x="-1467095" y="-1286733"/>
            <a:ext cx="13530218" cy="9250975"/>
            <a:chOff x="-1103050" y="-965050"/>
            <a:chExt cx="10172830" cy="6938231"/>
          </a:xfrm>
        </p:grpSpPr>
        <p:grpSp>
          <p:nvGrpSpPr>
            <p:cNvPr id="209" name="Google Shape;209;p21"/>
            <p:cNvGrpSpPr/>
            <p:nvPr/>
          </p:nvGrpSpPr>
          <p:grpSpPr>
            <a:xfrm>
              <a:off x="-1103050" y="-965050"/>
              <a:ext cx="10145298" cy="6938224"/>
              <a:chOff x="7641900" y="-965050"/>
              <a:chExt cx="10145298" cy="6938224"/>
            </a:xfrm>
          </p:grpSpPr>
          <p:sp>
            <p:nvSpPr>
              <p:cNvPr id="210" name="Google Shape;210;p21"/>
              <p:cNvSpPr/>
              <p:nvPr/>
            </p:nvSpPr>
            <p:spPr>
              <a:xfrm>
                <a:off x="7641900" y="-965050"/>
                <a:ext cx="1791300" cy="1791300"/>
              </a:xfrm>
              <a:prstGeom prst="ellipse">
                <a:avLst/>
              </a:prstGeom>
              <a:solidFill>
                <a:srgbClr val="EFC658">
                  <a:alpha val="31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1" name="Google Shape;211;p21"/>
              <p:cNvSpPr/>
              <p:nvPr/>
            </p:nvSpPr>
            <p:spPr>
              <a:xfrm rot="10800000" flipH="1">
                <a:off x="16942698" y="-565249"/>
                <a:ext cx="844500" cy="843300"/>
              </a:xfrm>
              <a:prstGeom prst="ellipse">
                <a:avLst/>
              </a:prstGeom>
              <a:solidFill>
                <a:srgbClr val="49CAD1">
                  <a:alpha val="31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2" name="Google Shape;212;p21"/>
              <p:cNvSpPr/>
              <p:nvPr/>
            </p:nvSpPr>
            <p:spPr>
              <a:xfrm rot="10800000" flipH="1">
                <a:off x="8059376" y="4492674"/>
                <a:ext cx="1482600" cy="1480500"/>
              </a:xfrm>
              <a:prstGeom prst="ellipse">
                <a:avLst/>
              </a:prstGeom>
              <a:solidFill>
                <a:srgbClr val="EB916B">
                  <a:alpha val="31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213" name="Google Shape;213;p21"/>
            <p:cNvSpPr/>
            <p:nvPr/>
          </p:nvSpPr>
          <p:spPr>
            <a:xfrm>
              <a:off x="718275" y="69950"/>
              <a:ext cx="447600" cy="4476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" name="Google Shape;214;p21"/>
            <p:cNvSpPr/>
            <p:nvPr/>
          </p:nvSpPr>
          <p:spPr>
            <a:xfrm rot="1223388">
              <a:off x="424241" y="4710935"/>
              <a:ext cx="447754" cy="447754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" name="Google Shape;215;p21"/>
            <p:cNvSpPr/>
            <p:nvPr/>
          </p:nvSpPr>
          <p:spPr>
            <a:xfrm rot="1222282">
              <a:off x="145418" y="4383100"/>
              <a:ext cx="272333" cy="272333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" name="Google Shape;216;p21"/>
            <p:cNvSpPr/>
            <p:nvPr/>
          </p:nvSpPr>
          <p:spPr>
            <a:xfrm rot="1223432">
              <a:off x="7763933" y="4667333"/>
              <a:ext cx="1142596" cy="1142596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" name="Google Shape;217;p21"/>
            <p:cNvSpPr/>
            <p:nvPr/>
          </p:nvSpPr>
          <p:spPr>
            <a:xfrm rot="1222451">
              <a:off x="7588892" y="4806151"/>
              <a:ext cx="409307" cy="409307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9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633815" y="593367"/>
            <a:ext cx="8894342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633815" y="1986767"/>
            <a:ext cx="8894342" cy="33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4" r:id="rId3"/>
    <p:sldLayoutId id="2147483656" r:id="rId4"/>
    <p:sldLayoutId id="2147483657" r:id="rId5"/>
    <p:sldLayoutId id="2147483658" r:id="rId6"/>
    <p:sldLayoutId id="2147483667" r:id="rId7"/>
  </p:sldLayoutIdLst>
  <p:hf hd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0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5.png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image" Target="../media/image4.jpeg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microsoft.com/office/2007/relationships/hdphoto" Target="../media/hdphoto4.wdp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326456D-117D-B733-B5E6-0DBBBA15F7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9483" y="0"/>
            <a:ext cx="9002872" cy="1313200"/>
          </a:xfrm>
        </p:spPr>
        <p:txBody>
          <a:bodyPr/>
          <a:lstStyle/>
          <a:p>
            <a:r>
              <a:rPr lang="en-US">
                <a:latin typeface="+mj-lt"/>
              </a:rPr>
              <a:t>Chuẩn bị</a:t>
            </a:r>
          </a:p>
        </p:txBody>
      </p:sp>
      <p:graphicFrame>
        <p:nvGraphicFramePr>
          <p:cNvPr id="9" name="Table 10">
            <a:extLst>
              <a:ext uri="{FF2B5EF4-FFF2-40B4-BE49-F238E27FC236}">
                <a16:creationId xmlns="" xmlns:a16="http://schemas.microsoft.com/office/drawing/2014/main" id="{4B3FDA65-1112-9E59-C383-5ACF6333C6C4}"/>
              </a:ext>
            </a:extLst>
          </p:cNvPr>
          <p:cNvGraphicFramePr>
            <a:graphicFrameLocks noGrp="1"/>
          </p:cNvGraphicFramePr>
          <p:nvPr/>
        </p:nvGraphicFramePr>
        <p:xfrm>
          <a:off x="29615" y="1361086"/>
          <a:ext cx="12362688" cy="6126276"/>
        </p:xfrm>
        <a:graphic>
          <a:graphicData uri="http://schemas.openxmlformats.org/drawingml/2006/table">
            <a:tbl>
              <a:tblPr firstRow="1" bandRow="1"/>
              <a:tblGrid>
                <a:gridCol w="237744">
                  <a:extLst>
                    <a:ext uri="{9D8B030D-6E8A-4147-A177-3AD203B41FA5}">
                      <a16:colId xmlns="" xmlns:a16="http://schemas.microsoft.com/office/drawing/2014/main" val="3141195527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3151147950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1514941707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3092453757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1705943820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3899532901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1504412709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1466808307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3502664633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2380817918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3543710229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1226207747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2622740893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3358236929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3794742099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2906486690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3922166840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2779761096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2495969157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3626927592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857701770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2309374168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2423937644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3181772300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917889513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3900200873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1110172280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2790098732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590412432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1269897463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2868056576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2161358710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3163057758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328346012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1987707740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996658431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2612947994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2148544139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3249332975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1654711919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4015444291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4236802669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2318820784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3970120949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310546710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1492156878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3097457476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2821193709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3103761647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3381576055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514919813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542129921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0604127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5084919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9751841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2877877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8772509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926771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1110762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1005065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1033895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2984368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869966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5532587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0444934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102083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7587833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34174065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71027698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4037992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1610653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99013760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82143203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4111173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301836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45616848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7693984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735494077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816805F0-DE31-1F68-77C4-ADF2B6A9D7D2}"/>
              </a:ext>
            </a:extLst>
          </p:cNvPr>
          <p:cNvSpPr txBox="1"/>
          <p:nvPr/>
        </p:nvSpPr>
        <p:spPr>
          <a:xfrm>
            <a:off x="1712994" y="-844395"/>
            <a:ext cx="106793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x-none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Thứ </a:t>
            </a: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   </a:t>
            </a:r>
            <a:r>
              <a:rPr lang="x-none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x-none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gà</a:t>
            </a:r>
            <a:r>
              <a:rPr lang="en-US" sz="4600" b="1" kern="120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ǀ</a:t>
            </a:r>
            <a:r>
              <a:rPr lang="x-none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 </a:t>
            </a:r>
            <a:r>
              <a:rPr lang="en-US" sz="4600" b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</a:t>
            </a:r>
            <a:r>
              <a:rPr lang="el-GR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κ</a:t>
            </a:r>
            <a:r>
              <a:rPr lang="x-none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án</a:t>
            </a:r>
            <a:r>
              <a:rPr lang="en-US" sz="4600" b="1" kern="120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Ƒ</a:t>
            </a:r>
            <a:r>
              <a:rPr lang="en-US" sz="4600" b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  </a:t>
            </a:r>
            <a:r>
              <a:rPr lang="x-none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x-none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ăm 202</a:t>
            </a:r>
            <a:r>
              <a:rPr lang="en-US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2</a:t>
            </a:r>
            <a:endParaRPr lang="x-none" sz="46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B32BA976-9E2A-2443-352D-92111D57E809}"/>
              </a:ext>
            </a:extLst>
          </p:cNvPr>
          <p:cNvSpPr txBox="1"/>
          <p:nvPr/>
        </p:nvSpPr>
        <p:spPr>
          <a:xfrm>
            <a:off x="1115967" y="2751881"/>
            <a:ext cx="224953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TǨn:</a:t>
            </a:r>
            <a:endParaRPr lang="x-none" sz="46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BEA5BB4B-A7E6-A313-9089-2EAAE454B900}"/>
              </a:ext>
            </a:extLst>
          </p:cNvPr>
          <p:cNvSpPr txBox="1"/>
          <p:nvPr/>
        </p:nvSpPr>
        <p:spPr>
          <a:xfrm>
            <a:off x="2678297" y="7609642"/>
            <a:ext cx="971400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Bảng </a:t>
            </a:r>
            <a:r>
              <a:rPr lang="el-GR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η</a:t>
            </a: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ân 6, bảng </a:t>
            </a:r>
            <a:r>
              <a:rPr lang="el-GR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ε</a:t>
            </a: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ia 6 </a:t>
            </a:r>
            <a:endParaRPr lang="x-none" sz="46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B0A06ED0-C59E-D827-565E-63C9C571F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792" y="4275744"/>
            <a:ext cx="1536167" cy="2128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Bảng đen/ Bảng trắng/ Bảng học sinh khổ A4 giảm chỉ còn 18,000 đ">
            <a:extLst>
              <a:ext uri="{FF2B5EF4-FFF2-40B4-BE49-F238E27FC236}">
                <a16:creationId xmlns="" xmlns:a16="http://schemas.microsoft.com/office/drawing/2014/main" id="{CCF3544B-4884-1D83-4EB5-260091B34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7446" y="4637286"/>
            <a:ext cx="2365233" cy="1751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àng Chất Lượng Cao] Bông lau bảng,xóa bảng,Giẻ lau bảng Cầm tay chắc chắn  -dc3912 | Shopee Việt Nam">
            <a:extLst>
              <a:ext uri="{FF2B5EF4-FFF2-40B4-BE49-F238E27FC236}">
                <a16:creationId xmlns="" xmlns:a16="http://schemas.microsoft.com/office/drawing/2014/main" id="{04A37CA3-9D53-6B7E-DAC6-3C507ADA49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89" b="7989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569" b="21958"/>
          <a:stretch/>
        </p:blipFill>
        <p:spPr bwMode="auto">
          <a:xfrm>
            <a:off x="5581269" y="5662617"/>
            <a:ext cx="1085415" cy="602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Phấn viết bảng">
            <a:extLst>
              <a:ext uri="{FF2B5EF4-FFF2-40B4-BE49-F238E27FC236}">
                <a16:creationId xmlns="" xmlns:a16="http://schemas.microsoft.com/office/drawing/2014/main" id="{F4C705BD-95AB-A220-1356-E11ED7B83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4207" l="0" r="989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96" y="4323857"/>
            <a:ext cx="1453533" cy="1186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BÚT LÔNG BẢNG TL WB03 | Văn Phòng Phẩm Huyền Anh">
            <a:extLst>
              <a:ext uri="{FF2B5EF4-FFF2-40B4-BE49-F238E27FC236}">
                <a16:creationId xmlns="" xmlns:a16="http://schemas.microsoft.com/office/drawing/2014/main" id="{B3CB7A7B-C21C-5A44-5498-901DB90107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51" r="30098"/>
          <a:stretch/>
        </p:blipFill>
        <p:spPr bwMode="auto">
          <a:xfrm rot="13770365">
            <a:off x="3783572" y="4469868"/>
            <a:ext cx="613183" cy="175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8" descr="Vở 4 Ô ly 48 trang School Bạn Nhỏ 0509">
            <a:extLst>
              <a:ext uri="{FF2B5EF4-FFF2-40B4-BE49-F238E27FC236}">
                <a16:creationId xmlns="" xmlns:a16="http://schemas.microsoft.com/office/drawing/2014/main" id="{D8B8600D-C169-5249-28D1-8841D76045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64" t="12420" r="7566" b="16591"/>
          <a:stretch/>
        </p:blipFill>
        <p:spPr bwMode="auto">
          <a:xfrm>
            <a:off x="7961181" y="4044853"/>
            <a:ext cx="2365233" cy="197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Combo 50 cái Thước kẻ mica 30cm |">
            <a:extLst>
              <a:ext uri="{FF2B5EF4-FFF2-40B4-BE49-F238E27FC236}">
                <a16:creationId xmlns="" xmlns:a16="http://schemas.microsoft.com/office/drawing/2014/main" id="{D158597C-8BDE-7D51-C431-66F4089DD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9269">
            <a:off x="7990412" y="5386613"/>
            <a:ext cx="2265090" cy="2265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Free Simple Eraser Icon Image｜free Cartoon &amp; Clipart - Eraser Clipart -  (480x480) Png Clipart Download">
            <a:extLst>
              <a:ext uri="{FF2B5EF4-FFF2-40B4-BE49-F238E27FC236}">
                <a16:creationId xmlns="" xmlns:a16="http://schemas.microsoft.com/office/drawing/2014/main" id="{02CCEE95-0893-1066-E551-25A10926A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2519" y="6010427"/>
            <a:ext cx="693335" cy="446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07F9367E-CB25-C050-A113-F0ECD36BAC8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60812">
            <a:off x="9127997" y="4580985"/>
            <a:ext cx="605495" cy="18921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0A466109-C1A7-14B2-9308-7BBF53B6D28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738139" y="4975589"/>
            <a:ext cx="1886556" cy="18865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02401E8-9936-80D3-BB34-2A224480D38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53414" y="1679760"/>
            <a:ext cx="10943268" cy="12314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188185D-1C8B-DC75-FE1A-938B7F0D2367}"/>
              </a:ext>
            </a:extLst>
          </p:cNvPr>
          <p:cNvSpPr txBox="1"/>
          <p:nvPr/>
        </p:nvSpPr>
        <p:spPr>
          <a:xfrm>
            <a:off x="3255511" y="1816718"/>
            <a:ext cx="135929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>
                <a:solidFill>
                  <a:srgbClr val="7030A0"/>
                </a:solidFill>
                <a:latin typeface="HP001 4 hàng" panose="020B0603050302020204" pitchFamily="34" charset="0"/>
              </a:rPr>
              <a:t>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C83873E-60BA-E71E-1784-3A3932BD9ABE}"/>
              </a:ext>
            </a:extLst>
          </p:cNvPr>
          <p:cNvSpPr txBox="1"/>
          <p:nvPr/>
        </p:nvSpPr>
        <p:spPr>
          <a:xfrm>
            <a:off x="5846632" y="1816718"/>
            <a:ext cx="135929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>
                <a:solidFill>
                  <a:srgbClr val="7030A0"/>
                </a:solidFill>
                <a:latin typeface="HP001 4 hàng" panose="020B0603050302020204" pitchFamily="34" charset="0"/>
              </a:rPr>
              <a:t>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78DE5043-2FB1-3F1C-07E4-D9F77B7B5C76}"/>
              </a:ext>
            </a:extLst>
          </p:cNvPr>
          <p:cNvSpPr txBox="1"/>
          <p:nvPr/>
        </p:nvSpPr>
        <p:spPr>
          <a:xfrm>
            <a:off x="8105790" y="1816718"/>
            <a:ext cx="135929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>
                <a:solidFill>
                  <a:srgbClr val="7030A0"/>
                </a:solidFill>
                <a:latin typeface="HP001 4 hàng" panose="020B0603050302020204" pitchFamily="34" charset="0"/>
              </a:rPr>
              <a:t>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0391F08-1EBE-0643-36C3-8A671B3EED1F}"/>
              </a:ext>
            </a:extLst>
          </p:cNvPr>
          <p:cNvSpPr txBox="1"/>
          <p:nvPr/>
        </p:nvSpPr>
        <p:spPr>
          <a:xfrm>
            <a:off x="3752889" y="2764573"/>
            <a:ext cx="1168641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Lu</a:t>
            </a:r>
            <a:r>
              <a:rPr lang="el-GR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ΐ</a:t>
            </a: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İn Ǉập </a:t>
            </a:r>
            <a:r>
              <a:rPr lang="el-GR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ε</a:t>
            </a: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ung</a:t>
            </a:r>
            <a:endParaRPr lang="x-none" sz="46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4357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7">
            <a:extLst>
              <a:ext uri="{FF2B5EF4-FFF2-40B4-BE49-F238E27FC236}">
                <a16:creationId xmlns="" xmlns:a16="http://schemas.microsoft.com/office/drawing/2014/main" id="{A43138B1-978C-4B9E-A234-3F2C446746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5" t="18465"/>
          <a:stretch/>
        </p:blipFill>
        <p:spPr bwMode="auto">
          <a:xfrm>
            <a:off x="1920520" y="193362"/>
            <a:ext cx="7763583" cy="2329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1903258-EDE0-4728-A59A-BD794E426863}"/>
              </a:ext>
            </a:extLst>
          </p:cNvPr>
          <p:cNvSpPr txBox="1"/>
          <p:nvPr/>
        </p:nvSpPr>
        <p:spPr>
          <a:xfrm>
            <a:off x="1491916" y="2993630"/>
            <a:ext cx="35589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Hộp</a:t>
            </a:r>
            <a:r>
              <a:rPr lang="en-US" sz="2400" dirty="0"/>
              <a:t> </a:t>
            </a:r>
            <a:r>
              <a:rPr lang="en-US" sz="2400" dirty="0" err="1"/>
              <a:t>quà</a:t>
            </a:r>
            <a:r>
              <a:rPr lang="en-US" sz="2400" dirty="0"/>
              <a:t> </a:t>
            </a:r>
            <a:r>
              <a:rPr lang="en-US" sz="2400" dirty="0" err="1"/>
              <a:t>cân</a:t>
            </a:r>
            <a:r>
              <a:rPr lang="en-US" sz="2400" dirty="0"/>
              <a:t> </a:t>
            </a:r>
            <a:r>
              <a:rPr lang="en-US" sz="2400" dirty="0" err="1"/>
              <a:t>nặng</a:t>
            </a:r>
            <a:r>
              <a:rPr lang="en-US" sz="2400" dirty="0"/>
              <a:t> </a:t>
            </a:r>
            <a:r>
              <a:rPr lang="en-US" sz="2400" dirty="0" smtClean="0"/>
              <a:t>400 </a:t>
            </a:r>
            <a:r>
              <a:rPr lang="en-US" sz="2400" dirty="0"/>
              <a:t>g</a:t>
            </a:r>
            <a:endParaRPr lang="en-SG" sz="2400" dirty="0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893EC90-2E2C-4647-8CAB-794DC12E4FF3}"/>
              </a:ext>
            </a:extLst>
          </p:cNvPr>
          <p:cNvSpPr txBox="1"/>
          <p:nvPr/>
        </p:nvSpPr>
        <p:spPr>
          <a:xfrm>
            <a:off x="1491916" y="3695583"/>
            <a:ext cx="38154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Chùm</a:t>
            </a:r>
            <a:r>
              <a:rPr lang="en-US" sz="2400" dirty="0"/>
              <a:t> </a:t>
            </a:r>
            <a:r>
              <a:rPr lang="en-US" sz="2400" dirty="0" err="1"/>
              <a:t>nho</a:t>
            </a:r>
            <a:r>
              <a:rPr lang="en-US" sz="2400" dirty="0"/>
              <a:t> </a:t>
            </a:r>
            <a:r>
              <a:rPr lang="en-US" sz="2400" dirty="0" err="1"/>
              <a:t>cân</a:t>
            </a:r>
            <a:r>
              <a:rPr lang="en-US" sz="2400" dirty="0"/>
              <a:t> </a:t>
            </a:r>
            <a:r>
              <a:rPr lang="en-US" sz="2400" dirty="0" err="1"/>
              <a:t>nặng</a:t>
            </a:r>
            <a:r>
              <a:rPr lang="en-US" sz="2400" dirty="0"/>
              <a:t> </a:t>
            </a:r>
            <a:r>
              <a:rPr lang="en-US" sz="2400" dirty="0" smtClean="0"/>
              <a:t>150 </a:t>
            </a:r>
            <a:r>
              <a:rPr lang="en-US" sz="2400" dirty="0"/>
              <a:t>g</a:t>
            </a:r>
            <a:endParaRPr lang="en-SG" sz="2400" dirty="0"/>
          </a:p>
        </p:txBody>
      </p:sp>
    </p:spTree>
    <p:extLst>
      <p:ext uri="{BB962C8B-B14F-4D97-AF65-F5344CB8AC3E}">
        <p14:creationId xmlns:p14="http://schemas.microsoft.com/office/powerpoint/2010/main" val="966477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roup 59">
            <a:extLst>
              <a:ext uri="{FF2B5EF4-FFF2-40B4-BE49-F238E27FC236}">
                <a16:creationId xmlns="" xmlns:a16="http://schemas.microsoft.com/office/drawing/2014/main" id="{4FEBBA36-FA35-95F1-4184-8E68FAFAAD23}"/>
              </a:ext>
            </a:extLst>
          </p:cNvPr>
          <p:cNvGrpSpPr/>
          <p:nvPr/>
        </p:nvGrpSpPr>
        <p:grpSpPr>
          <a:xfrm>
            <a:off x="640351" y="262766"/>
            <a:ext cx="11152772" cy="914400"/>
            <a:chOff x="842010" y="518160"/>
            <a:chExt cx="11152772" cy="914400"/>
          </a:xfrm>
        </p:grpSpPr>
        <p:grpSp>
          <p:nvGrpSpPr>
            <p:cNvPr id="61" name="Group 60">
              <a:extLst>
                <a:ext uri="{FF2B5EF4-FFF2-40B4-BE49-F238E27FC236}">
                  <a16:creationId xmlns="" xmlns:a16="http://schemas.microsoft.com/office/drawing/2014/main" id="{63FCBE92-53BF-28DF-E3C6-9BE361FBD89D}"/>
                </a:ext>
              </a:extLst>
            </p:cNvPr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66" name="Oval 65">
                <a:extLst>
                  <a:ext uri="{FF2B5EF4-FFF2-40B4-BE49-F238E27FC236}">
                    <a16:creationId xmlns="" xmlns:a16="http://schemas.microsoft.com/office/drawing/2014/main" id="{0716A203-4855-714A-07C9-BB042B79EB2D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="" xmlns:a16="http://schemas.microsoft.com/office/drawing/2014/main" id="{7C508173-B11D-2B3F-E978-C5F5420F6ACE}"/>
                  </a:ext>
                </a:extLst>
              </p:cNvPr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 dirty="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3</a:t>
                </a:r>
              </a:p>
            </p:txBody>
          </p:sp>
        </p:grpSp>
        <p:sp>
          <p:nvSpPr>
            <p:cNvPr id="62" name="TextBox 61">
              <a:extLst>
                <a:ext uri="{FF2B5EF4-FFF2-40B4-BE49-F238E27FC236}">
                  <a16:creationId xmlns="" xmlns:a16="http://schemas.microsoft.com/office/drawing/2014/main" id="{819F4CC2-B717-E348-A47C-1CACCD69AD1F}"/>
                </a:ext>
              </a:extLst>
            </p:cNvPr>
            <p:cNvSpPr txBox="1"/>
            <p:nvPr/>
          </p:nvSpPr>
          <p:spPr>
            <a:xfrm>
              <a:off x="1756410" y="694789"/>
              <a:ext cx="102383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endParaRPr lang="en-US" sz="3600" dirty="0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99A3AF82-8433-4E3F-A9A2-BC9F8F968ABA}"/>
              </a:ext>
            </a:extLst>
          </p:cNvPr>
          <p:cNvSpPr txBox="1"/>
          <p:nvPr/>
        </p:nvSpPr>
        <p:spPr>
          <a:xfrm>
            <a:off x="1646191" y="262766"/>
            <a:ext cx="97838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Cô</a:t>
            </a:r>
            <a:r>
              <a:rPr lang="en-US" sz="2800" dirty="0"/>
              <a:t> Ba </a:t>
            </a:r>
            <a:r>
              <a:rPr lang="en-US" sz="2800" dirty="0" err="1"/>
              <a:t>đơm</a:t>
            </a:r>
            <a:r>
              <a:rPr lang="en-US" sz="2800" dirty="0"/>
              <a:t> 1 </a:t>
            </a:r>
            <a:r>
              <a:rPr lang="en-US" sz="2800" dirty="0" err="1"/>
              <a:t>chiếc</a:t>
            </a:r>
            <a:r>
              <a:rPr lang="en-US" sz="2800" dirty="0"/>
              <a:t> </a:t>
            </a:r>
            <a:r>
              <a:rPr lang="en-US" sz="2800" dirty="0" err="1"/>
              <a:t>cúc</a:t>
            </a:r>
            <a:r>
              <a:rPr lang="en-US" sz="2800" dirty="0"/>
              <a:t> </a:t>
            </a:r>
            <a:r>
              <a:rPr lang="en-US" sz="2800" dirty="0" err="1"/>
              <a:t>áo</a:t>
            </a:r>
            <a:r>
              <a:rPr lang="en-US" sz="2800" dirty="0"/>
              <a:t> </a:t>
            </a:r>
            <a:r>
              <a:rPr lang="en-US" sz="2800" dirty="0" err="1"/>
              <a:t>hết</a:t>
            </a:r>
            <a:r>
              <a:rPr lang="en-US" sz="2800" dirty="0"/>
              <a:t> 70 mm </a:t>
            </a:r>
            <a:r>
              <a:rPr lang="en-US" sz="2800" dirty="0" err="1"/>
              <a:t>chỉ</a:t>
            </a:r>
            <a:r>
              <a:rPr lang="en-US" sz="2800" dirty="0"/>
              <a:t>. </a:t>
            </a:r>
            <a:r>
              <a:rPr lang="en-US" sz="2800" dirty="0" err="1"/>
              <a:t>Hỏi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đơm</a:t>
            </a:r>
            <a:r>
              <a:rPr lang="en-US" sz="2800" dirty="0"/>
              <a:t> 5 </a:t>
            </a:r>
            <a:r>
              <a:rPr lang="en-US" sz="2800" dirty="0" err="1"/>
              <a:t>chiếc</a:t>
            </a:r>
            <a:r>
              <a:rPr lang="en-US" sz="2800" dirty="0"/>
              <a:t> </a:t>
            </a:r>
            <a:r>
              <a:rPr lang="en-US" sz="2800" dirty="0" err="1"/>
              <a:t>cúc</a:t>
            </a:r>
            <a:r>
              <a:rPr lang="en-US" sz="2800" dirty="0"/>
              <a:t> </a:t>
            </a:r>
            <a:r>
              <a:rPr lang="en-US" sz="2800" dirty="0" err="1"/>
              <a:t>áo</a:t>
            </a:r>
            <a:r>
              <a:rPr lang="en-US" sz="2800" dirty="0"/>
              <a:t> </a:t>
            </a:r>
            <a:r>
              <a:rPr lang="en-US" sz="2800" dirty="0" err="1"/>
              <a:t>như</a:t>
            </a:r>
            <a:r>
              <a:rPr lang="en-US" sz="2800" dirty="0"/>
              <a:t> </a:t>
            </a:r>
            <a:r>
              <a:rPr lang="en-US" sz="2800" dirty="0" err="1"/>
              <a:t>vậy</a:t>
            </a:r>
            <a:r>
              <a:rPr lang="en-US" sz="2800" dirty="0"/>
              <a:t>, </a:t>
            </a:r>
            <a:r>
              <a:rPr lang="en-US" sz="2800" dirty="0" err="1"/>
              <a:t>cô</a:t>
            </a:r>
            <a:r>
              <a:rPr lang="en-US" sz="2800" dirty="0"/>
              <a:t> Ba </a:t>
            </a:r>
            <a:r>
              <a:rPr lang="en-US" sz="2800" dirty="0" err="1"/>
              <a:t>cần</a:t>
            </a:r>
            <a:r>
              <a:rPr lang="en-US" sz="2800" dirty="0"/>
              <a:t> bao </a:t>
            </a:r>
            <a:r>
              <a:rPr lang="en-US" sz="2800" dirty="0" err="1"/>
              <a:t>nhiêu</a:t>
            </a:r>
            <a:r>
              <a:rPr lang="en-US" sz="2800" dirty="0"/>
              <a:t> mi-li-</a:t>
            </a:r>
            <a:r>
              <a:rPr lang="en-US" sz="2800" dirty="0" err="1"/>
              <a:t>mét</a:t>
            </a:r>
            <a:r>
              <a:rPr lang="en-US" sz="2800" dirty="0"/>
              <a:t> </a:t>
            </a:r>
            <a:r>
              <a:rPr lang="en-US" sz="2800" dirty="0" err="1"/>
              <a:t>chỉ</a:t>
            </a:r>
            <a:r>
              <a:rPr lang="en-US" sz="2800" dirty="0"/>
              <a:t>?</a:t>
            </a:r>
            <a:endParaRPr lang="en-SG" sz="2800" dirty="0"/>
          </a:p>
        </p:txBody>
      </p:sp>
      <p:cxnSp>
        <p:nvCxnSpPr>
          <p:cNvPr id="30" name="Straight Connector 29">
            <a:extLst>
              <a:ext uri="{FF2B5EF4-FFF2-40B4-BE49-F238E27FC236}">
                <a16:creationId xmlns="" xmlns:a16="http://schemas.microsoft.com/office/drawing/2014/main" id="{24716315-20EB-4615-A5D9-213118DE4174}"/>
              </a:ext>
            </a:extLst>
          </p:cNvPr>
          <p:cNvCxnSpPr/>
          <p:nvPr/>
        </p:nvCxnSpPr>
        <p:spPr>
          <a:xfrm>
            <a:off x="2887579" y="733928"/>
            <a:ext cx="532998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="" xmlns:a16="http://schemas.microsoft.com/office/drawing/2014/main" id="{3AFB9B05-C675-48B9-9145-85AF394AB23E}"/>
              </a:ext>
            </a:extLst>
          </p:cNvPr>
          <p:cNvCxnSpPr>
            <a:cxnSpLocks/>
          </p:cNvCxnSpPr>
          <p:nvPr/>
        </p:nvCxnSpPr>
        <p:spPr>
          <a:xfrm>
            <a:off x="8698831" y="733928"/>
            <a:ext cx="1720515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="" xmlns:a16="http://schemas.microsoft.com/office/drawing/2014/main" id="{32D64E4D-635C-4FE1-B55E-4E5EFF45FD3F}"/>
              </a:ext>
            </a:extLst>
          </p:cNvPr>
          <p:cNvCxnSpPr>
            <a:cxnSpLocks/>
          </p:cNvCxnSpPr>
          <p:nvPr/>
        </p:nvCxnSpPr>
        <p:spPr>
          <a:xfrm>
            <a:off x="5342020" y="1216873"/>
            <a:ext cx="5197643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5829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10">
            <a:extLst>
              <a:ext uri="{FF2B5EF4-FFF2-40B4-BE49-F238E27FC236}">
                <a16:creationId xmlns="" xmlns:a16="http://schemas.microsoft.com/office/drawing/2014/main" id="{4B3FDA65-1112-9E59-C383-5ACF6333C6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4693586"/>
              </p:ext>
            </p:extLst>
          </p:nvPr>
        </p:nvGraphicFramePr>
        <p:xfrm>
          <a:off x="34882" y="24846"/>
          <a:ext cx="12362688" cy="6833154"/>
        </p:xfrm>
        <a:graphic>
          <a:graphicData uri="http://schemas.openxmlformats.org/drawingml/2006/table">
            <a:tbl>
              <a:tblPr firstRow="1" bandRow="1"/>
              <a:tblGrid>
                <a:gridCol w="237744">
                  <a:extLst>
                    <a:ext uri="{9D8B030D-6E8A-4147-A177-3AD203B41FA5}">
                      <a16:colId xmlns="" xmlns:a16="http://schemas.microsoft.com/office/drawing/2014/main" val="3141195527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3151147950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1514941707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3092453757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1705943820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3899532901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1504412709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1466808307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3502664633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2380817918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3543710229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1226207747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2622740893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3358236929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3794742099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2906486690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3922166840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2779761096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2495969157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3626927592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857701770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2309374168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2423937644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3181772300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917889513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3900200873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1110172280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2790098732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590412432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1269897463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2868056576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2161358710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3163057758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328346012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1987707740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996658431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2612947994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2148544139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3249332975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1654711919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4015444291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4236802669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2318820784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3970120949"/>
                    </a:ext>
                  </a:extLst>
                </a:gridCol>
                <a:gridCol w="159524">
                  <a:extLst>
                    <a:ext uri="{9D8B030D-6E8A-4147-A177-3AD203B41FA5}">
                      <a16:colId xmlns="" xmlns:a16="http://schemas.microsoft.com/office/drawing/2014/main" val="310546710"/>
                    </a:ext>
                  </a:extLst>
                </a:gridCol>
                <a:gridCol w="315964">
                  <a:extLst>
                    <a:ext uri="{9D8B030D-6E8A-4147-A177-3AD203B41FA5}">
                      <a16:colId xmlns="" xmlns:a16="http://schemas.microsoft.com/office/drawing/2014/main" val="1492156878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3097457476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2821193709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3103761647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3381576055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514919813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542129921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0604127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5084919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9751841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2877877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8772509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926771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1110762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1005065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1033895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2984368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869966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5532587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0444934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102083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7587833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34174065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71027698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4037992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1610653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99013760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82143203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41111735"/>
                  </a:ext>
                </a:extLst>
              </a:tr>
              <a:tr h="18571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301836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45616848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7693984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73549407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465714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4283166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36562831"/>
                  </a:ext>
                </a:extLst>
              </a:tr>
            </a:tbl>
          </a:graphicData>
        </a:graphic>
      </p:graphicFrame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D50B3C3A-8B1C-DE0F-35AD-3132546B73B3}"/>
              </a:ext>
            </a:extLst>
          </p:cNvPr>
          <p:cNvSpPr txBox="1"/>
          <p:nvPr/>
        </p:nvSpPr>
        <p:spPr>
          <a:xfrm>
            <a:off x="1067574" y="2360688"/>
            <a:ext cx="971400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endParaRPr lang="x-none" sz="46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A84076FA-FA65-007B-6EDD-80DDB03C23A4}"/>
              </a:ext>
            </a:extLst>
          </p:cNvPr>
          <p:cNvSpPr txBox="1"/>
          <p:nvPr/>
        </p:nvSpPr>
        <p:spPr>
          <a:xfrm>
            <a:off x="3708371" y="2351664"/>
            <a:ext cx="73834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700" b="1" kern="1200" dirty="0" smtClean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   </a:t>
            </a:r>
            <a:r>
              <a:rPr lang="en-US" sz="4700" b="1" kern="1200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Bài</a:t>
            </a:r>
            <a:r>
              <a:rPr lang="en-US" sz="4700" b="1" kern="1200" dirty="0" smtClean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700" b="1" kern="1200" dirty="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giải</a:t>
            </a:r>
            <a:r>
              <a:rPr lang="en-US" sz="47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endParaRPr lang="x-none" sz="47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2FF5C26D-BBDC-C055-2A15-402FAF0162DF}"/>
              </a:ext>
            </a:extLst>
          </p:cNvPr>
          <p:cNvSpPr txBox="1"/>
          <p:nvPr/>
        </p:nvSpPr>
        <p:spPr>
          <a:xfrm>
            <a:off x="1620830" y="2836511"/>
            <a:ext cx="10776740" cy="2262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lnSpc>
                <a:spcPct val="150000"/>
              </a:lnSpc>
              <a:buClrTx/>
              <a:defRPr/>
            </a:pPr>
            <a:r>
              <a:rPr lang="vi-VN" sz="4700" b="1" kern="1200" dirty="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</a:t>
            </a:r>
            <a:r>
              <a:rPr lang="en-US" sz="4700" b="1" kern="1200" dirty="0" err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Đơm</a:t>
            </a:r>
            <a:r>
              <a:rPr lang="en-US" sz="4700" b="1" kern="1200" dirty="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5 </a:t>
            </a:r>
            <a:r>
              <a:rPr lang="en-US" sz="4700" b="1" kern="1200" dirty="0" err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chiếc</a:t>
            </a:r>
            <a:r>
              <a:rPr lang="en-US" sz="4700" b="1" kern="1200" dirty="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</a:t>
            </a:r>
            <a:r>
              <a:rPr lang="en-US" sz="4700" b="1" kern="1200" dirty="0" err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cúc</a:t>
            </a:r>
            <a:r>
              <a:rPr lang="en-US" sz="4700" b="1" kern="1200" dirty="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</a:t>
            </a:r>
            <a:r>
              <a:rPr lang="en-US" sz="4700" b="1" kern="1200" dirty="0" err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áo</a:t>
            </a:r>
            <a:r>
              <a:rPr lang="en-US" sz="4700" b="1" kern="1200" dirty="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</a:t>
            </a:r>
            <a:r>
              <a:rPr lang="en-US" sz="4700" b="1" kern="1200" dirty="0" err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cần</a:t>
            </a:r>
            <a:r>
              <a:rPr lang="en-US" sz="4700" b="1" kern="1200" dirty="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</a:t>
            </a:r>
            <a:r>
              <a:rPr lang="en-US" sz="4700" b="1" kern="1200" dirty="0" err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số</a:t>
            </a:r>
            <a:r>
              <a:rPr lang="en-US" sz="4700" b="1" kern="1200" dirty="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mi-li-</a:t>
            </a:r>
            <a:r>
              <a:rPr lang="en-US" sz="4700" b="1" kern="1200" dirty="0" err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mét</a:t>
            </a:r>
            <a:r>
              <a:rPr lang="en-US" sz="4700" b="1" kern="1200" dirty="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</a:t>
            </a:r>
            <a:r>
              <a:rPr lang="en-US" sz="4700" b="1" kern="1200" dirty="0" err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chỉ</a:t>
            </a:r>
            <a:r>
              <a:rPr lang="en-US" sz="4700" b="1" kern="1200" dirty="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</a:t>
            </a:r>
            <a:endParaRPr lang="en-US" sz="4700" b="1" kern="1200" dirty="0" smtClean="0">
              <a:solidFill>
                <a:srgbClr val="7030A0"/>
              </a:solidFill>
              <a:latin typeface="HP001 4 hàng" panose="020B0603050302020204" pitchFamily="34" charset="0"/>
              <a:cs typeface="HP001 5H Normal" panose="020B0603050302020204" pitchFamily="34" charset="0"/>
            </a:endParaRPr>
          </a:p>
          <a:p>
            <a:pPr defTabSz="684068">
              <a:lnSpc>
                <a:spcPct val="150000"/>
              </a:lnSpc>
              <a:buClrTx/>
              <a:defRPr/>
            </a:pPr>
            <a:r>
              <a:rPr lang="vi-VN" sz="4700" b="1" kern="1200" dirty="0" smtClean="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là</a:t>
            </a:r>
            <a:r>
              <a:rPr lang="vi-VN" sz="4700" b="1" kern="1200" dirty="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:</a:t>
            </a:r>
            <a:endParaRPr lang="en-US" sz="4700" b="1" kern="1200" dirty="0">
              <a:solidFill>
                <a:srgbClr val="7030A0"/>
              </a:solidFill>
              <a:latin typeface="HP001 4 hàng" panose="020B0603050302020204" pitchFamily="34" charset="0"/>
              <a:cs typeface="HP001 5H Normal" panose="020B06030503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9680D1E6-6855-85E0-2A45-50CCEC651220}"/>
              </a:ext>
            </a:extLst>
          </p:cNvPr>
          <p:cNvSpPr txBox="1"/>
          <p:nvPr/>
        </p:nvSpPr>
        <p:spPr>
          <a:xfrm>
            <a:off x="2740254" y="5165784"/>
            <a:ext cx="5992653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7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70 </a:t>
            </a:r>
            <a:r>
              <a:rPr lang="en-US" sz="4000" kern="1200" dirty="0">
                <a:solidFill>
                  <a:srgbClr val="7030A0"/>
                </a:solidFill>
                <a:latin typeface="+mj-lt"/>
                <a:ea typeface="+mn-ea"/>
                <a:cs typeface="HP001 5H Normal" panose="020B0603050302020204" pitchFamily="34" charset="0"/>
              </a:rPr>
              <a:t>x</a:t>
            </a:r>
            <a:r>
              <a:rPr lang="en-US" sz="47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5 = 350 (mm)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EFCE61B4-597D-6A77-CF1C-425FA5B19461}"/>
              </a:ext>
            </a:extLst>
          </p:cNvPr>
          <p:cNvSpPr txBox="1"/>
          <p:nvPr/>
        </p:nvSpPr>
        <p:spPr>
          <a:xfrm>
            <a:off x="3708371" y="6117306"/>
            <a:ext cx="7714818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700" b="1" kern="1200" dirty="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Đáp</a:t>
            </a:r>
            <a:r>
              <a:rPr lang="en-US" sz="47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700" b="1" kern="1200" dirty="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số</a:t>
            </a:r>
            <a:r>
              <a:rPr lang="en-US" sz="47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: </a:t>
            </a:r>
            <a:r>
              <a:rPr lang="en-US" sz="4700" b="1" kern="1200" dirty="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350 mm </a:t>
            </a:r>
            <a:r>
              <a:rPr lang="en-US" sz="4700" b="1" kern="1200" dirty="0" err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chỉ</a:t>
            </a:r>
            <a:endParaRPr lang="en-US" sz="47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1975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96CC7BD2-84F2-EAC4-E6B1-B91550099F80}"/>
              </a:ext>
            </a:extLst>
          </p:cNvPr>
          <p:cNvGrpSpPr/>
          <p:nvPr/>
        </p:nvGrpSpPr>
        <p:grpSpPr>
          <a:xfrm>
            <a:off x="661275" y="274668"/>
            <a:ext cx="11319974" cy="1384995"/>
            <a:chOff x="842010" y="463717"/>
            <a:chExt cx="11310799" cy="1384995"/>
          </a:xfrm>
        </p:grpSpPr>
        <p:grpSp>
          <p:nvGrpSpPr>
            <p:cNvPr id="4" name="Group 3">
              <a:extLst>
                <a:ext uri="{FF2B5EF4-FFF2-40B4-BE49-F238E27FC236}">
                  <a16:creationId xmlns="" xmlns:a16="http://schemas.microsoft.com/office/drawing/2014/main" id="{A8B4A2D1-2AC5-C0B7-AF0C-CD71495B74E1}"/>
                </a:ext>
              </a:extLst>
            </p:cNvPr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3" name="Oval 2">
                <a:extLst>
                  <a:ext uri="{FF2B5EF4-FFF2-40B4-BE49-F238E27FC236}">
                    <a16:creationId xmlns="" xmlns:a16="http://schemas.microsoft.com/office/drawing/2014/main" id="{E4763389-2EE2-2F52-82B0-321B9EAF6BB1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" name="Oval 1">
                <a:extLst>
                  <a:ext uri="{FF2B5EF4-FFF2-40B4-BE49-F238E27FC236}">
                    <a16:creationId xmlns="" xmlns:a16="http://schemas.microsoft.com/office/drawing/2014/main" id="{2FBA87B1-52A8-33BD-3337-B9277C3C2AAD}"/>
                  </a:ext>
                </a:extLst>
              </p:cNvPr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 dirty="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4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5688B1F1-0B9E-96FB-A3A7-F7E1E79AEEAE}"/>
                </a:ext>
              </a:extLst>
            </p:cNvPr>
            <p:cNvSpPr txBox="1"/>
            <p:nvPr/>
          </p:nvSpPr>
          <p:spPr>
            <a:xfrm>
              <a:off x="1749966" y="463717"/>
              <a:ext cx="10402843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smtClean="0"/>
                <a:t>Rô-bốt</a:t>
              </a:r>
              <a:r>
                <a:rPr lang="en-US" sz="2800" dirty="0" smtClean="0"/>
                <a:t> </a:t>
              </a:r>
              <a:r>
                <a:rPr lang="en-US" sz="2800" dirty="0" err="1"/>
                <a:t>có</a:t>
              </a:r>
              <a:r>
                <a:rPr lang="en-US" sz="2800" dirty="0"/>
                <a:t> </a:t>
              </a:r>
              <a:r>
                <a:rPr lang="en-US" sz="2800" dirty="0" err="1"/>
                <a:t>hai</a:t>
              </a:r>
              <a:r>
                <a:rPr lang="en-US" sz="2800" dirty="0"/>
                <a:t> </a:t>
              </a:r>
              <a:r>
                <a:rPr lang="en-US" sz="2800" dirty="0" err="1"/>
                <a:t>cái</a:t>
              </a:r>
              <a:r>
                <a:rPr lang="en-US" sz="2800" dirty="0"/>
                <a:t> </a:t>
              </a:r>
              <a:r>
                <a:rPr lang="en-US" sz="2800" dirty="0" err="1"/>
                <a:t>cốc</a:t>
              </a:r>
              <a:r>
                <a:rPr lang="en-US" sz="2800" dirty="0"/>
                <a:t> </a:t>
              </a:r>
              <a:r>
                <a:rPr lang="en-US" sz="2800" dirty="0" err="1"/>
                <a:t>loại</a:t>
              </a:r>
              <a:r>
                <a:rPr lang="en-US" sz="2800" dirty="0"/>
                <a:t> 150ml </a:t>
              </a:r>
              <a:r>
                <a:rPr lang="en-US" sz="2800" dirty="0" err="1"/>
                <a:t>và</a:t>
              </a:r>
              <a:r>
                <a:rPr lang="en-US" sz="2800" dirty="0"/>
                <a:t> 400ml. </a:t>
              </a:r>
              <a:r>
                <a:rPr lang="en-US" sz="2800" dirty="0" err="1"/>
                <a:t>Chỉ</a:t>
              </a:r>
              <a:r>
                <a:rPr lang="en-US" sz="2800" dirty="0"/>
                <a:t> </a:t>
              </a:r>
              <a:r>
                <a:rPr lang="en-US" sz="2800" dirty="0" err="1"/>
                <a:t>dùng</a:t>
              </a:r>
              <a:r>
                <a:rPr lang="en-US" sz="2800" dirty="0"/>
                <a:t> </a:t>
              </a:r>
              <a:r>
                <a:rPr lang="en-US" sz="2800" dirty="0" err="1"/>
                <a:t>hai</a:t>
              </a:r>
              <a:r>
                <a:rPr lang="en-US" sz="2800" dirty="0"/>
                <a:t> </a:t>
              </a:r>
              <a:r>
                <a:rPr lang="en-US" sz="2800" dirty="0" err="1"/>
                <a:t>cái</a:t>
              </a:r>
              <a:r>
                <a:rPr lang="en-US" sz="2800" dirty="0"/>
                <a:t> </a:t>
              </a:r>
              <a:r>
                <a:rPr lang="en-US" sz="2800" dirty="0" err="1"/>
                <a:t>cốc</a:t>
              </a:r>
              <a:r>
                <a:rPr lang="en-US" sz="2800" dirty="0"/>
                <a:t> </a:t>
              </a:r>
              <a:r>
                <a:rPr lang="en-US" sz="2800" dirty="0" err="1"/>
                <a:t>đó</a:t>
              </a:r>
              <a:r>
                <a:rPr lang="en-US" sz="2800" dirty="0"/>
                <a:t>, </a:t>
              </a:r>
              <a:r>
                <a:rPr lang="en-US" sz="2800" dirty="0" err="1"/>
                <a:t>làm</a:t>
              </a:r>
              <a:r>
                <a:rPr lang="en-US" sz="2800" dirty="0"/>
                <a:t> </a:t>
              </a:r>
              <a:r>
                <a:rPr lang="en-US" sz="2800" dirty="0" err="1"/>
                <a:t>thế</a:t>
              </a:r>
              <a:r>
                <a:rPr lang="en-US" sz="2800" dirty="0"/>
                <a:t> </a:t>
              </a:r>
              <a:r>
                <a:rPr lang="en-US" sz="2800" dirty="0" err="1"/>
                <a:t>nào</a:t>
              </a:r>
              <a:r>
                <a:rPr lang="en-US" sz="2800" dirty="0"/>
                <a:t> </a:t>
              </a:r>
              <a:r>
                <a:rPr lang="en-US" sz="2800" dirty="0" err="1"/>
                <a:t>để</a:t>
              </a:r>
              <a:r>
                <a:rPr lang="en-US" sz="2800" dirty="0"/>
                <a:t> </a:t>
              </a:r>
              <a:r>
                <a:rPr lang="en-US" sz="2800" dirty="0" err="1"/>
                <a:t>ro-bốt</a:t>
              </a:r>
              <a:r>
                <a:rPr lang="en-US" sz="2800" dirty="0"/>
                <a:t> </a:t>
              </a:r>
              <a:r>
                <a:rPr lang="en-US" sz="2800" dirty="0" err="1"/>
                <a:t>lấy</a:t>
              </a:r>
              <a:r>
                <a:rPr lang="en-US" sz="2800" dirty="0"/>
                <a:t> 250ml </a:t>
              </a:r>
              <a:r>
                <a:rPr lang="en-US" sz="2800" dirty="0" err="1"/>
                <a:t>nước</a:t>
              </a:r>
              <a:r>
                <a:rPr lang="en-US" sz="2800" dirty="0"/>
                <a:t> </a:t>
              </a:r>
              <a:r>
                <a:rPr lang="en-US" sz="2800" dirty="0" err="1"/>
                <a:t>từ</a:t>
              </a:r>
              <a:r>
                <a:rPr lang="en-US" sz="2800" dirty="0"/>
                <a:t> </a:t>
              </a:r>
              <a:r>
                <a:rPr lang="en-US" sz="2800" dirty="0" err="1"/>
                <a:t>thùng</a:t>
              </a:r>
              <a:r>
                <a:rPr lang="en-US" sz="2800" dirty="0"/>
                <a:t> </a:t>
              </a:r>
              <a:r>
                <a:rPr lang="en-US" sz="2800" dirty="0" err="1"/>
                <a:t>nuớc</a:t>
              </a:r>
              <a:r>
                <a:rPr lang="en-US" sz="2800" dirty="0"/>
                <a:t>.</a:t>
              </a:r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BEA6D99C-3E45-449B-A8A3-51FA0350DC2A}"/>
              </a:ext>
            </a:extLst>
          </p:cNvPr>
          <p:cNvCxnSpPr>
            <a:cxnSpLocks/>
          </p:cNvCxnSpPr>
          <p:nvPr/>
        </p:nvCxnSpPr>
        <p:spPr>
          <a:xfrm>
            <a:off x="1764254" y="957431"/>
            <a:ext cx="655140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E1730FBD-E049-4B00-AFED-7BB860E2E867}"/>
              </a:ext>
            </a:extLst>
          </p:cNvPr>
          <p:cNvCxnSpPr>
            <a:cxnSpLocks/>
          </p:cNvCxnSpPr>
          <p:nvPr/>
        </p:nvCxnSpPr>
        <p:spPr>
          <a:xfrm>
            <a:off x="2358773" y="1579833"/>
            <a:ext cx="707568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7423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5A9A134-F85F-31C5-26D0-2C100EBB073A}"/>
              </a:ext>
            </a:extLst>
          </p:cNvPr>
          <p:cNvSpPr txBox="1"/>
          <p:nvPr/>
        </p:nvSpPr>
        <p:spPr>
          <a:xfrm>
            <a:off x="78325" y="6136106"/>
            <a:ext cx="1200518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>
                <a:ln w="76200">
                  <a:solidFill>
                    <a:srgbClr val="9470A4"/>
                  </a:solidFill>
                </a:ln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</a:effectLst>
                <a:latin typeface="SVN-Billo" panose="00000400000000000000" pitchFamily="2" charset="0"/>
              </a:rPr>
              <a:t>M</a:t>
            </a:r>
            <a:r>
              <a:rPr lang="en-US" sz="13800">
                <a:ln w="76200">
                  <a:solidFill>
                    <a:srgbClr val="9470A4"/>
                  </a:solidFill>
                </a:ln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</a:effectLst>
                <a:latin typeface="SVN-Billo" panose="00000400000000000000" pitchFamily="2" charset="0"/>
              </a:rPr>
              <a:t>Ở RỘNG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5A8CC4FE-24E5-1FCD-85C7-2C39097B3C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4333" y="504088"/>
            <a:ext cx="7793170" cy="29249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455593A-4429-4AA7-2D7B-61ABF77F2F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741" y="2309925"/>
            <a:ext cx="10326354" cy="324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817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oy GIFs - Find &amp; Share on GIPHY | Kids questions, Giphy, Cool gifs">
            <a:extLst>
              <a:ext uri="{FF2B5EF4-FFF2-40B4-BE49-F238E27FC236}">
                <a16:creationId xmlns="" xmlns:a16="http://schemas.microsoft.com/office/drawing/2014/main" id="{9D3CBC34-A5ED-4544-2505-4536451A5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087" y="2923211"/>
            <a:ext cx="3705646" cy="368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ộ phận cơ thể cánh tay cho trẻ em&#10;">
            <a:extLst>
              <a:ext uri="{FF2B5EF4-FFF2-40B4-BE49-F238E27FC236}">
                <a16:creationId xmlns="" xmlns:a16="http://schemas.microsoft.com/office/drawing/2014/main" id="{F5E973C8-55AA-D1C6-A9AB-0F6DF1434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733" y="2475191"/>
            <a:ext cx="2467786" cy="4130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7D19F78-3015-26A8-4AC9-D3C1080BED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4921" y="0"/>
            <a:ext cx="7364606" cy="2475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806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4A8F3078-F43C-9632-1AB2-A0046696A584}"/>
              </a:ext>
            </a:extLst>
          </p:cNvPr>
          <p:cNvSpPr txBox="1"/>
          <p:nvPr/>
        </p:nvSpPr>
        <p:spPr>
          <a:xfrm>
            <a:off x="156651" y="7071477"/>
            <a:ext cx="1200518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>
                <a:ln w="76200">
                  <a:solidFill>
                    <a:srgbClr val="9470A4"/>
                  </a:solidFill>
                </a:ln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</a:effectLst>
                <a:latin typeface="SVN-Billo" panose="00000400000000000000" pitchFamily="2" charset="0"/>
              </a:rPr>
              <a:t>Dặn dò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A2D7EB-E84E-7519-2048-0BAF1DAB31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3676" y="727525"/>
            <a:ext cx="12929190" cy="23901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97FBFFF6-E6F0-C1F7-CEAF-F9D69ECCB8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2528" y="3429000"/>
            <a:ext cx="4286848" cy="301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894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C4BE694-BB5C-DFAC-0A4C-3AF897C87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19DD531E-865F-A630-F28C-254BEB3004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ĐỒNG HỒ ĐẾM NGƯỢC 30s bản 2 MP4">
            <a:hlinkClick r:id="" action="ppaction://media"/>
            <a:extLst>
              <a:ext uri="{FF2B5EF4-FFF2-40B4-BE49-F238E27FC236}">
                <a16:creationId xmlns="" xmlns:a16="http://schemas.microsoft.com/office/drawing/2014/main" id="{C19D9F7E-087B-D2AE-714B-68A56ECAD16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71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25" y="0"/>
            <a:ext cx="12141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86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4000"/>
          </a:stretch>
        </a:blipFill>
        <a:effectLst/>
      </p:bgPr>
    </p:bg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7"/>
          <p:cNvSpPr txBox="1">
            <a:spLocks noGrp="1"/>
          </p:cNvSpPr>
          <p:nvPr>
            <p:ph type="ctrTitle" idx="4294967295"/>
          </p:nvPr>
        </p:nvSpPr>
        <p:spPr>
          <a:xfrm>
            <a:off x="1579562" y="7245166"/>
            <a:ext cx="9002713" cy="1312863"/>
          </a:xfrm>
          <a:prstGeom prst="rect">
            <a:avLst/>
          </a:prstGeom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r>
              <a:rPr lang="en" sz="15295">
                <a:solidFill>
                  <a:schemeClr val="accent1"/>
                </a:solidFill>
              </a:rPr>
              <a:t>TOÁN 3</a:t>
            </a:r>
            <a:endParaRPr sz="15295"/>
          </a:p>
        </p:txBody>
      </p:sp>
      <p:pic>
        <p:nvPicPr>
          <p:cNvPr id="55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="" xmlns:a16="http://schemas.microsoft.com/office/drawing/2014/main" id="{6FFDC38A-1D2D-5D04-C2C7-A01DF11E63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10122122" y="108456"/>
            <a:ext cx="1889524" cy="174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78DA9B67-3733-D8BC-58C0-3BEC85AF4A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5889" y="3810827"/>
            <a:ext cx="5530061" cy="252177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2FD6FD1-D1BB-4F12-A6E5-ADC908D7CC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9562" y="525401"/>
            <a:ext cx="9004572" cy="40907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="" xmlns:a16="http://schemas.microsoft.com/office/drawing/2014/main" id="{CE1C35C8-21C5-E106-207E-C4DA4E25F695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008993" y="567608"/>
            <a:ext cx="10367963" cy="2330450"/>
          </a:xfrm>
        </p:spPr>
        <p:txBody>
          <a:bodyPr/>
          <a:lstStyle/>
          <a:p>
            <a:pPr marL="139700" indent="0" algn="ctr">
              <a:buNone/>
            </a:pPr>
            <a:r>
              <a:rPr lang="en-US" sz="4800" b="1" dirty="0">
                <a:solidFill>
                  <a:srgbClr val="FF0000"/>
                </a:solidFill>
                <a:latin typeface="+mj-lt"/>
              </a:rPr>
              <a:t>CHỦ ĐỀ 5:</a:t>
            </a:r>
          </a:p>
          <a:p>
            <a:pPr marL="139700" indent="0" algn="ctr">
              <a:buNone/>
            </a:pPr>
            <a:r>
              <a:rPr lang="en-US" sz="4800" b="1" dirty="0">
                <a:solidFill>
                  <a:srgbClr val="FF0000"/>
                </a:solidFill>
                <a:latin typeface="+mj-lt"/>
              </a:rPr>
              <a:t>MỘT SỐ ĐƠN VỊ ĐO ĐỘ DÀI,KHỐI LƯỢNG, DUNG TÍCH, NHIỆT ĐỘ</a:t>
            </a:r>
          </a:p>
        </p:txBody>
      </p:sp>
      <p:sp>
        <p:nvSpPr>
          <p:cNvPr id="6" name="Subtitle 4">
            <a:extLst>
              <a:ext uri="{FF2B5EF4-FFF2-40B4-BE49-F238E27FC236}">
                <a16:creationId xmlns="" xmlns:a16="http://schemas.microsoft.com/office/drawing/2014/main" id="{512E60DC-7E3F-F284-F186-849F58A1C7C5}"/>
              </a:ext>
            </a:extLst>
          </p:cNvPr>
          <p:cNvSpPr txBox="1">
            <a:spLocks/>
          </p:cNvSpPr>
          <p:nvPr/>
        </p:nvSpPr>
        <p:spPr>
          <a:xfrm>
            <a:off x="379360" y="2898058"/>
            <a:ext cx="11403119" cy="23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2128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r>
              <a:rPr lang="en-US" sz="5400" b="1" dirty="0">
                <a:solidFill>
                  <a:srgbClr val="0070C0"/>
                </a:solidFill>
                <a:latin typeface="+mj-lt"/>
              </a:rPr>
              <a:t>BÀI 35:</a:t>
            </a:r>
          </a:p>
          <a:p>
            <a:r>
              <a:rPr lang="en-US" sz="5400" b="1" dirty="0">
                <a:solidFill>
                  <a:srgbClr val="0070C0"/>
                </a:solidFill>
                <a:latin typeface="+mj-lt"/>
              </a:rPr>
              <a:t>LUYỆN TẬP CHUNG</a:t>
            </a:r>
          </a:p>
          <a:p>
            <a:r>
              <a:rPr lang="en-US" sz="4400" b="1" dirty="0">
                <a:solidFill>
                  <a:srgbClr val="002060"/>
                </a:solidFill>
                <a:latin typeface="+mj-lt"/>
              </a:rPr>
              <a:t>(</a:t>
            </a:r>
            <a:r>
              <a:rPr lang="en-US" sz="4400" b="1" dirty="0" err="1">
                <a:solidFill>
                  <a:srgbClr val="002060"/>
                </a:solidFill>
                <a:latin typeface="+mj-lt"/>
              </a:rPr>
              <a:t>tiết</a:t>
            </a:r>
            <a:r>
              <a:rPr lang="en-US" sz="4400" b="1" dirty="0">
                <a:solidFill>
                  <a:srgbClr val="002060"/>
                </a:solidFill>
                <a:latin typeface="+mj-lt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3023616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8867" y="592667"/>
            <a:ext cx="477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YÊU CẦU CẦN ĐẠT</a:t>
            </a:r>
            <a:endParaRPr lang="vi-VN" sz="28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23533" y="1938867"/>
            <a:ext cx="8483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smtClean="0">
                <a:latin typeface="Times New Roman" pitchFamily="18" charset="0"/>
                <a:cs typeface="Times New Roman" pitchFamily="18" charset="0"/>
              </a:rPr>
              <a:t>- Thực </a:t>
            </a:r>
            <a:r>
              <a:rPr lang="nl-NL" sz="2800">
                <a:latin typeface="Times New Roman" pitchFamily="18" charset="0"/>
                <a:cs typeface="Times New Roman" pitchFamily="18" charset="0"/>
              </a:rPr>
              <a:t>hiện được các phép tính với các số đo.</a:t>
            </a:r>
            <a:endParaRPr lang="vi-VN" sz="280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Tx/>
              <a:buChar char="-"/>
            </a:pPr>
            <a:r>
              <a:rPr lang="nl-NL" sz="2800" smtClean="0">
                <a:latin typeface="Times New Roman" pitchFamily="18" charset="0"/>
                <a:cs typeface="Times New Roman" pitchFamily="18" charset="0"/>
              </a:rPr>
              <a:t>Biết </a:t>
            </a:r>
            <a:r>
              <a:rPr lang="nl-NL" sz="2800">
                <a:latin typeface="Times New Roman" pitchFamily="18" charset="0"/>
                <a:cs typeface="Times New Roman" pitchFamily="18" charset="0"/>
              </a:rPr>
              <a:t>cách sử dụng công cụ đo</a:t>
            </a:r>
            <a:r>
              <a:rPr lang="nl-NL" sz="280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nl-NL" sz="2800" smtClean="0">
                <a:latin typeface="Times New Roman" pitchFamily="18" charset="0"/>
                <a:cs typeface="Times New Roman" pitchFamily="18" charset="0"/>
              </a:rPr>
              <a:t>Vận </a:t>
            </a:r>
            <a:r>
              <a:rPr lang="nl-NL" sz="2800">
                <a:latin typeface="Times New Roman" pitchFamily="18" charset="0"/>
                <a:cs typeface="Times New Roman" pitchFamily="18" charset="0"/>
              </a:rPr>
              <a:t>dụng </a:t>
            </a:r>
            <a:r>
              <a:rPr lang="nl-NL" sz="2800" smtClean="0">
                <a:latin typeface="Times New Roman" pitchFamily="18" charset="0"/>
                <a:cs typeface="Times New Roman" pitchFamily="18" charset="0"/>
              </a:rPr>
              <a:t>giải </a:t>
            </a:r>
            <a:r>
              <a:rPr lang="nl-NL" sz="2800">
                <a:latin typeface="Times New Roman" pitchFamily="18" charset="0"/>
                <a:cs typeface="Times New Roman" pitchFamily="18" charset="0"/>
              </a:rPr>
              <a:t>các bài toán thực tế liên quan đến các đơn vị đo.</a:t>
            </a:r>
            <a:endParaRPr lang="vi-VN" sz="2800">
              <a:latin typeface="Times New Roman" pitchFamily="18" charset="0"/>
              <a:cs typeface="Times New Roman" pitchFamily="18" charset="0"/>
            </a:endParaRPr>
          </a:p>
          <a:p>
            <a:endParaRPr lang="vi-VN" sz="28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1136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CC7B53D8-CA15-71E7-B6C0-F6E4CA722B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075" b="67229" l="8114" r="16184">
                        <a14:foregroundMark x1="11447" y1="62480" x2="12895" y2="62262"/>
                        <a14:foregroundMark x1="10439" y1="61793" x2="12193" y2="61325"/>
                        <a14:foregroundMark x1="12588" y1="61481" x2="13246" y2="61699"/>
                        <a14:foregroundMark x1="12105" y1="61450" x2="13202" y2="61606"/>
                        <a14:foregroundMark x1="13246" y1="61543" x2="13684" y2="62543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31" t="60854" r="83823" b="32030"/>
          <a:stretch/>
        </p:blipFill>
        <p:spPr>
          <a:xfrm>
            <a:off x="962171" y="810264"/>
            <a:ext cx="2162629" cy="28256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64C2DB38-F5DF-511E-4952-0E28F7A17C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743" y="1926672"/>
            <a:ext cx="12004064" cy="22740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C779226E-6795-40C3-64CB-949A4FE2F14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493052" y="5525515"/>
            <a:ext cx="2570163" cy="763587"/>
          </a:xfrm>
        </p:spPr>
        <p:txBody>
          <a:bodyPr/>
          <a:lstStyle/>
          <a:p>
            <a:r>
              <a:rPr lang="en-US" sz="4400" dirty="0">
                <a:solidFill>
                  <a:srgbClr val="0070C0"/>
                </a:solidFill>
              </a:rPr>
              <a:t>Trang 95</a:t>
            </a:r>
          </a:p>
        </p:txBody>
      </p:sp>
    </p:spTree>
    <p:extLst>
      <p:ext uri="{BB962C8B-B14F-4D97-AF65-F5344CB8AC3E}">
        <p14:creationId xmlns:p14="http://schemas.microsoft.com/office/powerpoint/2010/main" val="1895914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6">
            <a:extLst>
              <a:ext uri="{FF2B5EF4-FFF2-40B4-BE49-F238E27FC236}">
                <a16:creationId xmlns="" xmlns:a16="http://schemas.microsoft.com/office/drawing/2014/main" id="{176E93E7-5F67-4F2A-95DD-E9C506B46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16" y="534153"/>
            <a:ext cx="11418239" cy="2064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5456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6">
            <a:extLst>
              <a:ext uri="{FF2B5EF4-FFF2-40B4-BE49-F238E27FC236}">
                <a16:creationId xmlns="" xmlns:a16="http://schemas.microsoft.com/office/drawing/2014/main" id="{176E93E7-5F67-4F2A-95DD-E9C506B46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16" y="534153"/>
            <a:ext cx="11418239" cy="2064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BA9C478-33EE-4351-8A83-908979AADCE0}"/>
              </a:ext>
            </a:extLst>
          </p:cNvPr>
          <p:cNvSpPr txBox="1"/>
          <p:nvPr/>
        </p:nvSpPr>
        <p:spPr>
          <a:xfrm>
            <a:off x="733924" y="2674792"/>
            <a:ext cx="30844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 329 ml – 135 ml = </a:t>
            </a:r>
            <a:endParaRPr lang="en-SG" sz="2400" dirty="0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282FBFC-5513-4300-A848-8FC36E3FDE2A}"/>
              </a:ext>
            </a:extLst>
          </p:cNvPr>
          <p:cNvSpPr txBox="1"/>
          <p:nvPr/>
        </p:nvSpPr>
        <p:spPr>
          <a:xfrm>
            <a:off x="1098364" y="3212428"/>
            <a:ext cx="2417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200 g – 150 g = </a:t>
            </a:r>
            <a:endParaRPr lang="en-SG" sz="2400" dirty="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B8BCF1D-391B-47BE-8188-8C93587A5051}"/>
              </a:ext>
            </a:extLst>
          </p:cNvPr>
          <p:cNvSpPr txBox="1"/>
          <p:nvPr/>
        </p:nvSpPr>
        <p:spPr>
          <a:xfrm>
            <a:off x="1098364" y="4005833"/>
            <a:ext cx="28520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392 mm + 43mm = </a:t>
            </a:r>
            <a:endParaRPr lang="en-SG" sz="2400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10C8E2B-D0DC-41E8-9189-2FA2E87A4F4F}"/>
              </a:ext>
            </a:extLst>
          </p:cNvPr>
          <p:cNvSpPr txBox="1"/>
          <p:nvPr/>
        </p:nvSpPr>
        <p:spPr>
          <a:xfrm>
            <a:off x="6471077" y="2662760"/>
            <a:ext cx="30925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 251 ml + 262 ml = </a:t>
            </a:r>
            <a:endParaRPr lang="en-SG" sz="2400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5AE6347-7A2A-49D3-9053-C016D73FB364}"/>
              </a:ext>
            </a:extLst>
          </p:cNvPr>
          <p:cNvSpPr txBox="1"/>
          <p:nvPr/>
        </p:nvSpPr>
        <p:spPr>
          <a:xfrm>
            <a:off x="6471077" y="3238919"/>
            <a:ext cx="30235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37 g + 63 g – 30 g = </a:t>
            </a:r>
            <a:endParaRPr lang="en-SG" sz="2400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0244F13-808C-4176-89B1-4AF98F10BCB4}"/>
              </a:ext>
            </a:extLst>
          </p:cNvPr>
          <p:cNvSpPr txBox="1"/>
          <p:nvPr/>
        </p:nvSpPr>
        <p:spPr>
          <a:xfrm>
            <a:off x="6440858" y="3815076"/>
            <a:ext cx="38940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87 mm -17 mm + 10 mm = </a:t>
            </a:r>
            <a:endParaRPr lang="en-SG" sz="2400" dirty="0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56F1A30-312A-44A0-9B96-ED732D743191}"/>
              </a:ext>
            </a:extLst>
          </p:cNvPr>
          <p:cNvSpPr txBox="1"/>
          <p:nvPr/>
        </p:nvSpPr>
        <p:spPr>
          <a:xfrm>
            <a:off x="3636256" y="2674792"/>
            <a:ext cx="11095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194 ml</a:t>
            </a:r>
            <a:endParaRPr lang="en-SG" sz="2400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A991A401-608A-4837-AD63-E1ABEB833F4E}"/>
              </a:ext>
            </a:extLst>
          </p:cNvPr>
          <p:cNvSpPr txBox="1"/>
          <p:nvPr/>
        </p:nvSpPr>
        <p:spPr>
          <a:xfrm>
            <a:off x="9398323" y="2662759"/>
            <a:ext cx="11095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513 ml</a:t>
            </a:r>
            <a:endParaRPr lang="en-SG" sz="24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7503B82F-17F7-4A98-86BE-FD9EAC6248B0}"/>
              </a:ext>
            </a:extLst>
          </p:cNvPr>
          <p:cNvSpPr txBox="1"/>
          <p:nvPr/>
        </p:nvSpPr>
        <p:spPr>
          <a:xfrm>
            <a:off x="3296865" y="3212427"/>
            <a:ext cx="784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50 g</a:t>
            </a:r>
            <a:endParaRPr lang="en-SG" sz="2400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45FB2B6B-5BEC-478C-82B9-1C17F960C466}"/>
              </a:ext>
            </a:extLst>
          </p:cNvPr>
          <p:cNvSpPr txBox="1"/>
          <p:nvPr/>
        </p:nvSpPr>
        <p:spPr>
          <a:xfrm>
            <a:off x="9398323" y="3238918"/>
            <a:ext cx="784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70 g</a:t>
            </a:r>
            <a:endParaRPr lang="en-SG" sz="2400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B942D2DD-9FE8-42BF-BF72-E6F471FC4B56}"/>
              </a:ext>
            </a:extLst>
          </p:cNvPr>
          <p:cNvSpPr txBox="1"/>
          <p:nvPr/>
        </p:nvSpPr>
        <p:spPr>
          <a:xfrm>
            <a:off x="3798960" y="4005832"/>
            <a:ext cx="13821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435 mm </a:t>
            </a:r>
            <a:endParaRPr lang="en-SG" sz="2400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AD680B37-B1F0-4899-BAF1-D19D24C0339C}"/>
              </a:ext>
            </a:extLst>
          </p:cNvPr>
          <p:cNvSpPr txBox="1"/>
          <p:nvPr/>
        </p:nvSpPr>
        <p:spPr>
          <a:xfrm>
            <a:off x="10182512" y="3774999"/>
            <a:ext cx="12105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80 mm </a:t>
            </a:r>
            <a:endParaRPr lang="en-SG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121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96CC7BD2-84F2-EAC4-E6B1-B91550099F80}"/>
              </a:ext>
            </a:extLst>
          </p:cNvPr>
          <p:cNvGrpSpPr/>
          <p:nvPr/>
        </p:nvGrpSpPr>
        <p:grpSpPr>
          <a:xfrm>
            <a:off x="739963" y="614468"/>
            <a:ext cx="11761088" cy="914400"/>
            <a:chOff x="842010" y="518160"/>
            <a:chExt cx="11751557" cy="914400"/>
          </a:xfrm>
        </p:grpSpPr>
        <p:grpSp>
          <p:nvGrpSpPr>
            <p:cNvPr id="4" name="Group 3">
              <a:extLst>
                <a:ext uri="{FF2B5EF4-FFF2-40B4-BE49-F238E27FC236}">
                  <a16:creationId xmlns="" xmlns:a16="http://schemas.microsoft.com/office/drawing/2014/main" id="{A8B4A2D1-2AC5-C0B7-AF0C-CD71495B74E1}"/>
                </a:ext>
              </a:extLst>
            </p:cNvPr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3" name="Oval 2">
                <a:extLst>
                  <a:ext uri="{FF2B5EF4-FFF2-40B4-BE49-F238E27FC236}">
                    <a16:creationId xmlns="" xmlns:a16="http://schemas.microsoft.com/office/drawing/2014/main" id="{E4763389-2EE2-2F52-82B0-321B9EAF6BB1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" name="Oval 1">
                <a:extLst>
                  <a:ext uri="{FF2B5EF4-FFF2-40B4-BE49-F238E27FC236}">
                    <a16:creationId xmlns="" xmlns:a16="http://schemas.microsoft.com/office/drawing/2014/main" id="{2FBA87B1-52A8-33BD-3337-B9277C3C2AAD}"/>
                  </a:ext>
                </a:extLst>
              </p:cNvPr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2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5688B1F1-0B9E-96FB-A3A7-F7E1E79AEEAE}"/>
                </a:ext>
              </a:extLst>
            </p:cNvPr>
            <p:cNvSpPr txBox="1"/>
            <p:nvPr/>
          </p:nvSpPr>
          <p:spPr>
            <a:xfrm>
              <a:off x="1756410" y="817900"/>
              <a:ext cx="108371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/>
                <a:t>Số</a:t>
              </a:r>
              <a:r>
                <a:rPr lang="en-US" sz="2800" dirty="0"/>
                <a:t>?</a:t>
              </a:r>
            </a:p>
          </p:txBody>
        </p:sp>
      </p:grpSp>
      <p:pic>
        <p:nvPicPr>
          <p:cNvPr id="2050" name="Picture 17">
            <a:extLst>
              <a:ext uri="{FF2B5EF4-FFF2-40B4-BE49-F238E27FC236}">
                <a16:creationId xmlns="" xmlns:a16="http://schemas.microsoft.com/office/drawing/2014/main" id="{A43138B1-978C-4B9E-A234-3F2C446746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5" t="18465"/>
          <a:stretch/>
        </p:blipFill>
        <p:spPr bwMode="auto">
          <a:xfrm>
            <a:off x="2365688" y="1528868"/>
            <a:ext cx="7763583" cy="2329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6720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earning the Alphabet by Slidesgo">
  <a:themeElements>
    <a:clrScheme name="Simple Light">
      <a:dk1>
        <a:srgbClr val="000000"/>
      </a:dk1>
      <a:lt1>
        <a:srgbClr val="FFFFFF"/>
      </a:lt1>
      <a:dk2>
        <a:srgbClr val="804638"/>
      </a:dk2>
      <a:lt2>
        <a:srgbClr val="EFD89B"/>
      </a:lt2>
      <a:accent1>
        <a:srgbClr val="49CAD1"/>
      </a:accent1>
      <a:accent2>
        <a:srgbClr val="9CED85"/>
      </a:accent2>
      <a:accent3>
        <a:srgbClr val="EFC658"/>
      </a:accent3>
      <a:accent4>
        <a:srgbClr val="EEA384"/>
      </a:accent4>
      <a:accent5>
        <a:srgbClr val="DD8954"/>
      </a:accent5>
      <a:accent6>
        <a:srgbClr val="DE6262"/>
      </a:accent6>
      <a:hlink>
        <a:srgbClr val="DE626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2641</TotalTime>
  <Words>831</Words>
  <Application>Microsoft Office PowerPoint</Application>
  <PresentationFormat>Custom</PresentationFormat>
  <Paragraphs>100</Paragraphs>
  <Slides>16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SVN-Billo</vt:lpstr>
      <vt:lpstr>HP001 5H Normal</vt:lpstr>
      <vt:lpstr>HP001 4 hàng</vt:lpstr>
      <vt:lpstr>Varela Round</vt:lpstr>
      <vt:lpstr>Itim</vt:lpstr>
      <vt:lpstr>Times New Roman</vt:lpstr>
      <vt:lpstr>Learning the Alphabet by Slidesgo</vt:lpstr>
      <vt:lpstr>Chuẩn bị</vt:lpstr>
      <vt:lpstr>PowerPoint Presentation</vt:lpstr>
      <vt:lpstr>TOÁN 3</vt:lpstr>
      <vt:lpstr>PowerPoint Presentation</vt:lpstr>
      <vt:lpstr>PowerPoint Presentation</vt:lpstr>
      <vt:lpstr>Trang 95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Learning the Alphabet</dc:title>
  <dc:creator>PC</dc:creator>
  <cp:lastModifiedBy>Techsi.vn</cp:lastModifiedBy>
  <cp:revision>339</cp:revision>
  <dcterms:modified xsi:type="dcterms:W3CDTF">2022-12-06T03:19:51Z</dcterms:modified>
</cp:coreProperties>
</file>