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17" r:id="rId2"/>
    <p:sldId id="518" r:id="rId3"/>
    <p:sldId id="516" r:id="rId4"/>
    <p:sldId id="523" r:id="rId5"/>
    <p:sldId id="533" r:id="rId6"/>
    <p:sldId id="534" r:id="rId7"/>
    <p:sldId id="535" r:id="rId8"/>
    <p:sldId id="521" r:id="rId9"/>
    <p:sldId id="536" r:id="rId10"/>
    <p:sldId id="537" r:id="rId11"/>
    <p:sldId id="520" r:id="rId12"/>
    <p:sldId id="524" r:id="rId13"/>
    <p:sldId id="525" r:id="rId14"/>
    <p:sldId id="526" r:id="rId15"/>
    <p:sldId id="522" r:id="rId16"/>
    <p:sldId id="527" r:id="rId17"/>
    <p:sldId id="538" r:id="rId18"/>
    <p:sldId id="529" r:id="rId19"/>
    <p:sldId id="539" r:id="rId20"/>
    <p:sldId id="5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FFE5E5"/>
    <a:srgbClr val="FFCCCC"/>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3" d="100"/>
          <a:sy n="73" d="100"/>
        </p:scale>
        <p:origin x="5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8736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410786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11/27/2023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11/27/2023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79" r:id="rId10"/>
    <p:sldLayoutId id="2147483661" r:id="rId11"/>
    <p:sldLayoutId id="2147483660" r:id="rId12"/>
    <p:sldLayoutId id="2147483658" r:id="rId13"/>
    <p:sldLayoutId id="2147483663" r:id="rId14"/>
    <p:sldLayoutId id="2147483662" r:id="rId15"/>
    <p:sldLayoutId id="21474836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8.jpe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5" Type="http://schemas.openxmlformats.org/officeDocument/2006/relationships/image" Target="../media/image3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4.png"/><Relationship Id="rId5" Type="http://schemas.openxmlformats.org/officeDocument/2006/relationships/tags" Target="../tags/tag6.xml"/><Relationship Id="rId10" Type="http://schemas.openxmlformats.org/officeDocument/2006/relationships/image" Target="../media/image33.png"/><Relationship Id="rId4" Type="http://schemas.openxmlformats.org/officeDocument/2006/relationships/tags" Target="../tags/tag5.xml"/><Relationship Id="rId9"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9F067-DEB7-4B9D-8577-61C49AE1FEDD}"/>
              </a:ext>
            </a:extLst>
          </p:cNvPr>
          <p:cNvSpPr txBox="1"/>
          <p:nvPr/>
        </p:nvSpPr>
        <p:spPr>
          <a:xfrm>
            <a:off x="4369981" y="3072810"/>
            <a:ext cx="5305647" cy="1015663"/>
          </a:xfrm>
          <a:prstGeom prst="rect">
            <a:avLst/>
          </a:prstGeom>
          <a:noFill/>
        </p:spPr>
        <p:txBody>
          <a:bodyPr wrap="square" rtlCol="0">
            <a:spAutoFit/>
          </a:bodyPr>
          <a:lstStyle/>
          <a:p>
            <a:r>
              <a:rPr lang="en-US" sz="6000" dirty="0" err="1">
                <a:solidFill>
                  <a:srgbClr val="00B050"/>
                </a:solidFill>
              </a:rPr>
              <a:t>Khởi</a:t>
            </a:r>
            <a:r>
              <a:rPr lang="en-US" sz="6000" dirty="0">
                <a:solidFill>
                  <a:srgbClr val="00B050"/>
                </a:solidFill>
              </a:rPr>
              <a:t> </a:t>
            </a:r>
            <a:r>
              <a:rPr lang="en-US" sz="6000" dirty="0" err="1">
                <a:solidFill>
                  <a:srgbClr val="00B050"/>
                </a:solidFill>
              </a:rPr>
              <a:t>động</a:t>
            </a:r>
            <a:endParaRPr lang="en-US" sz="6000" dirty="0">
              <a:solidFill>
                <a:srgbClr val="00B050"/>
              </a:solidFill>
            </a:endParaRPr>
          </a:p>
        </p:txBody>
      </p:sp>
      <p:sp>
        <p:nvSpPr>
          <p:cNvPr id="3" name="TextBox 2"/>
          <p:cNvSpPr txBox="1"/>
          <p:nvPr/>
        </p:nvSpPr>
        <p:spPr>
          <a:xfrm>
            <a:off x="9110133" y="33868"/>
            <a:ext cx="3081867" cy="369332"/>
          </a:xfrm>
          <a:prstGeom prst="rect">
            <a:avLst/>
          </a:prstGeom>
          <a:solidFill>
            <a:schemeClr val="accent6">
              <a:lumMod val="20000"/>
              <a:lumOff val="80000"/>
            </a:schemeClr>
          </a:solidFill>
        </p:spPr>
        <p:txBody>
          <a:bodyPr wrap="square" rtlCol="0">
            <a:spAutoFit/>
          </a:bodyPr>
          <a:lstStyle/>
          <a:p>
            <a:endParaRPr lang="en-US"/>
          </a:p>
        </p:txBody>
      </p:sp>
    </p:spTree>
    <p:extLst>
      <p:ext uri="{BB962C8B-B14F-4D97-AF65-F5344CB8AC3E}">
        <p14:creationId xmlns:p14="http://schemas.microsoft.com/office/powerpoint/2010/main" val="2479359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ECA594-DA62-4F11-9408-CCC926D5D210}"/>
              </a:ext>
            </a:extLst>
          </p:cNvPr>
          <p:cNvSpPr txBox="1"/>
          <p:nvPr/>
        </p:nvSpPr>
        <p:spPr>
          <a:xfrm>
            <a:off x="1794447" y="199965"/>
            <a:ext cx="1249677"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21" name="Picture 20">
            <a:extLst>
              <a:ext uri="{FF2B5EF4-FFF2-40B4-BE49-F238E27FC236}">
                <a16:creationId xmlns:a16="http://schemas.microsoft.com/office/drawing/2014/main" id="{752008E8-5663-4E99-8D4A-FB53D96A828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212139" y="230010"/>
            <a:ext cx="582308" cy="525172"/>
          </a:xfrm>
          <a:prstGeom prst="rect">
            <a:avLst/>
          </a:prstGeom>
        </p:spPr>
      </p:pic>
      <p:sp>
        <p:nvSpPr>
          <p:cNvPr id="22" name="TextBox 21">
            <a:extLst>
              <a:ext uri="{FF2B5EF4-FFF2-40B4-BE49-F238E27FC236}">
                <a16:creationId xmlns:a16="http://schemas.microsoft.com/office/drawing/2014/main" id="{60AD6DDF-2F91-4815-BBD5-40B46124AEC6}"/>
              </a:ext>
            </a:extLst>
          </p:cNvPr>
          <p:cNvSpPr txBox="1"/>
          <p:nvPr/>
        </p:nvSpPr>
        <p:spPr>
          <a:xfrm>
            <a:off x="3044124" y="445481"/>
            <a:ext cx="5365827" cy="809965"/>
          </a:xfrm>
          <a:prstGeom prst="rect">
            <a:avLst/>
          </a:prstGeom>
          <a:noFill/>
        </p:spPr>
        <p:txBody>
          <a:bodyPr wrap="square" rtlCol="0">
            <a:spAutoFit/>
          </a:bodyPr>
          <a:lstStyle/>
          <a:p>
            <a:pPr algn="ctr">
              <a:lnSpc>
                <a:spcPct val="150000"/>
              </a:lnSpc>
              <a:buClr>
                <a:srgbClr val="000000"/>
              </a:buClr>
              <a:buFont typeface="Arial"/>
              <a:buNone/>
            </a:pPr>
            <a:r>
              <a:rPr lang="vi-VN" sz="3600" b="1" kern="0" dirty="0">
                <a:solidFill>
                  <a:srgbClr val="FC7D77">
                    <a:lumMod val="50000"/>
                  </a:srgbClr>
                </a:solidFill>
                <a:latin typeface="+mj-lt"/>
                <a:cs typeface="Arial"/>
                <a:sym typeface="Arial"/>
              </a:rPr>
              <a:t>Ngắt nghỉ câu</a:t>
            </a:r>
            <a:endParaRPr lang="en-US" sz="3600" b="1" kern="0" dirty="0">
              <a:solidFill>
                <a:srgbClr val="FC7D77">
                  <a:lumMod val="50000"/>
                </a:srgbClr>
              </a:solidFill>
              <a:latin typeface="+mj-lt"/>
              <a:cs typeface="Arial"/>
              <a:sym typeface="Arial"/>
            </a:endParaRPr>
          </a:p>
        </p:txBody>
      </p:sp>
      <p:sp>
        <p:nvSpPr>
          <p:cNvPr id="23" name="Rectangle 22">
            <a:extLst>
              <a:ext uri="{FF2B5EF4-FFF2-40B4-BE49-F238E27FC236}">
                <a16:creationId xmlns:a16="http://schemas.microsoft.com/office/drawing/2014/main" id="{1ACB94CE-5F1D-486F-BAA0-C98CFDCE9485}"/>
              </a:ext>
            </a:extLst>
          </p:cNvPr>
          <p:cNvSpPr/>
          <p:nvPr/>
        </p:nvSpPr>
        <p:spPr>
          <a:xfrm>
            <a:off x="1503293" y="1640548"/>
            <a:ext cx="9520307" cy="1569660"/>
          </a:xfrm>
          <a:prstGeom prst="rect">
            <a:avLst/>
          </a:prstGeom>
        </p:spPr>
        <p:txBody>
          <a:bodyPr wrap="square">
            <a:spAutoFit/>
          </a:bodyPr>
          <a:lstStyle/>
          <a:p>
            <a:pPr algn="just">
              <a:lnSpc>
                <a:spcPct val="150000"/>
              </a:lnSpc>
              <a:buClr>
                <a:srgbClr val="000000"/>
              </a:buClr>
              <a:buFont typeface="Arial"/>
              <a:buNone/>
            </a:pPr>
            <a:r>
              <a:rPr lang="vi-VN" sz="3200" kern="0" dirty="0">
                <a:solidFill>
                  <a:srgbClr val="000000"/>
                </a:solidFill>
                <a:latin typeface="+mj-lt"/>
                <a:cs typeface="Arial"/>
                <a:sym typeface="Arial"/>
              </a:rPr>
              <a:t> Nếu thầy nói “có” thì rồng rắn hỏi xin thuốc cho con và đồng ý cho thầy bắt khúc đuôi.</a:t>
            </a:r>
          </a:p>
        </p:txBody>
      </p:sp>
      <p:cxnSp>
        <p:nvCxnSpPr>
          <p:cNvPr id="24" name="Straight Connector 23">
            <a:extLst>
              <a:ext uri="{FF2B5EF4-FFF2-40B4-BE49-F238E27FC236}">
                <a16:creationId xmlns:a16="http://schemas.microsoft.com/office/drawing/2014/main" id="{69F7FB0E-A935-4260-92BC-7B5B4F245017}"/>
              </a:ext>
            </a:extLst>
          </p:cNvPr>
          <p:cNvCxnSpPr>
            <a:cxnSpLocks/>
          </p:cNvCxnSpPr>
          <p:nvPr/>
        </p:nvCxnSpPr>
        <p:spPr>
          <a:xfrm flipH="1">
            <a:off x="4731582" y="1888642"/>
            <a:ext cx="182035" cy="504339"/>
          </a:xfrm>
          <a:prstGeom prst="line">
            <a:avLst/>
          </a:prstGeom>
          <a:noFill/>
          <a:ln w="19050" cap="flat" cmpd="sng" algn="ctr">
            <a:solidFill>
              <a:srgbClr val="FC7D77">
                <a:lumMod val="50000"/>
              </a:srgbClr>
            </a:solidFill>
            <a:prstDash val="solid"/>
          </a:ln>
          <a:effectLst/>
        </p:spPr>
      </p:cxnSp>
      <p:grpSp>
        <p:nvGrpSpPr>
          <p:cNvPr id="25" name="Group 24">
            <a:extLst>
              <a:ext uri="{FF2B5EF4-FFF2-40B4-BE49-F238E27FC236}">
                <a16:creationId xmlns:a16="http://schemas.microsoft.com/office/drawing/2014/main" id="{F3F02BA9-4DCE-433F-9580-A7B4C0DD4E73}"/>
              </a:ext>
            </a:extLst>
          </p:cNvPr>
          <p:cNvGrpSpPr/>
          <p:nvPr/>
        </p:nvGrpSpPr>
        <p:grpSpPr>
          <a:xfrm>
            <a:off x="7656816" y="2425378"/>
            <a:ext cx="303890" cy="686247"/>
            <a:chOff x="3894064" y="2362532"/>
            <a:chExt cx="155773" cy="353730"/>
          </a:xfrm>
        </p:grpSpPr>
        <p:cxnSp>
          <p:nvCxnSpPr>
            <p:cNvPr id="26" name="Straight Connector 25">
              <a:extLst>
                <a:ext uri="{FF2B5EF4-FFF2-40B4-BE49-F238E27FC236}">
                  <a16:creationId xmlns:a16="http://schemas.microsoft.com/office/drawing/2014/main" id="{0BBEEF3A-CFEB-4F57-B0D3-27A1AD1C63D0}"/>
                </a:ext>
              </a:extLst>
            </p:cNvPr>
            <p:cNvCxnSpPr/>
            <p:nvPr/>
          </p:nvCxnSpPr>
          <p:spPr>
            <a:xfrm flipH="1">
              <a:off x="3945988" y="2362532"/>
              <a:ext cx="103849" cy="353729"/>
            </a:xfrm>
            <a:prstGeom prst="line">
              <a:avLst/>
            </a:prstGeom>
            <a:noFill/>
            <a:ln w="19050" cap="flat" cmpd="sng" algn="ctr">
              <a:solidFill>
                <a:srgbClr val="FC7D77">
                  <a:lumMod val="50000"/>
                </a:srgbClr>
              </a:solidFill>
              <a:prstDash val="solid"/>
            </a:ln>
            <a:effectLst/>
          </p:spPr>
        </p:cxnSp>
        <p:cxnSp>
          <p:nvCxnSpPr>
            <p:cNvPr id="27" name="Straight Connector 26">
              <a:extLst>
                <a:ext uri="{FF2B5EF4-FFF2-40B4-BE49-F238E27FC236}">
                  <a16:creationId xmlns:a16="http://schemas.microsoft.com/office/drawing/2014/main" id="{7D733E91-FB5A-4EE3-A094-659132D198AA}"/>
                </a:ext>
              </a:extLst>
            </p:cNvPr>
            <p:cNvCxnSpPr/>
            <p:nvPr/>
          </p:nvCxnSpPr>
          <p:spPr>
            <a:xfrm flipH="1">
              <a:off x="3894064" y="2362533"/>
              <a:ext cx="103849" cy="353729"/>
            </a:xfrm>
            <a:prstGeom prst="line">
              <a:avLst/>
            </a:prstGeom>
            <a:noFill/>
            <a:ln w="19050" cap="flat" cmpd="sng" algn="ctr">
              <a:solidFill>
                <a:srgbClr val="FC7D77">
                  <a:lumMod val="50000"/>
                </a:srgbClr>
              </a:solidFill>
              <a:prstDash val="solid"/>
            </a:ln>
            <a:effectLst/>
          </p:spPr>
        </p:cxnSp>
      </p:grpSp>
      <p:cxnSp>
        <p:nvCxnSpPr>
          <p:cNvPr id="28" name="Straight Connector 27">
            <a:extLst>
              <a:ext uri="{FF2B5EF4-FFF2-40B4-BE49-F238E27FC236}">
                <a16:creationId xmlns:a16="http://schemas.microsoft.com/office/drawing/2014/main" id="{6866BFDA-B1AD-4EAD-8076-EC0FEB3850FC}"/>
              </a:ext>
            </a:extLst>
          </p:cNvPr>
          <p:cNvCxnSpPr>
            <a:cxnSpLocks/>
          </p:cNvCxnSpPr>
          <p:nvPr/>
        </p:nvCxnSpPr>
        <p:spPr>
          <a:xfrm flipH="1">
            <a:off x="10952468" y="1840852"/>
            <a:ext cx="142264" cy="542408"/>
          </a:xfrm>
          <a:prstGeom prst="line">
            <a:avLst/>
          </a:prstGeom>
          <a:noFill/>
          <a:ln w="19050" cap="flat" cmpd="sng" algn="ctr">
            <a:solidFill>
              <a:srgbClr val="FC7D77">
                <a:lumMod val="50000"/>
              </a:srgbClr>
            </a:solidFill>
            <a:prstDash val="solid"/>
          </a:ln>
          <a:effectLst/>
        </p:spPr>
      </p:cxnSp>
      <p:cxnSp>
        <p:nvCxnSpPr>
          <p:cNvPr id="11" name="Straight Connector 10">
            <a:extLst>
              <a:ext uri="{FF2B5EF4-FFF2-40B4-BE49-F238E27FC236}">
                <a16:creationId xmlns:a16="http://schemas.microsoft.com/office/drawing/2014/main" id="{6866BFDA-B1AD-4EAD-8076-EC0FEB3850FC}"/>
              </a:ext>
            </a:extLst>
          </p:cNvPr>
          <p:cNvCxnSpPr>
            <a:cxnSpLocks/>
          </p:cNvCxnSpPr>
          <p:nvPr/>
        </p:nvCxnSpPr>
        <p:spPr>
          <a:xfrm flipH="1">
            <a:off x="3327909" y="2519842"/>
            <a:ext cx="142264" cy="542408"/>
          </a:xfrm>
          <a:prstGeom prst="line">
            <a:avLst/>
          </a:prstGeom>
          <a:noFill/>
          <a:ln w="19050" cap="flat" cmpd="sng" algn="ctr">
            <a:solidFill>
              <a:srgbClr val="FC7D77">
                <a:lumMod val="50000"/>
              </a:srgbClr>
            </a:solidFill>
            <a:prstDash val="solid"/>
          </a:ln>
          <a:effectLst/>
        </p:spPr>
      </p:cxnSp>
      <p:sp>
        <p:nvSpPr>
          <p:cNvPr id="12" name="TextBox 11"/>
          <p:cNvSpPr txBox="1"/>
          <p:nvPr/>
        </p:nvSpPr>
        <p:spPr>
          <a:xfrm>
            <a:off x="9110132" y="63911"/>
            <a:ext cx="3081867" cy="199965"/>
          </a:xfrm>
          <a:prstGeom prst="rect">
            <a:avLst/>
          </a:prstGeom>
          <a:solidFill>
            <a:srgbClr val="FFE5E5"/>
          </a:solidFill>
        </p:spPr>
        <p:txBody>
          <a:bodyPr wrap="square" rtlCol="0">
            <a:spAutoFit/>
          </a:bodyPr>
          <a:lstStyle/>
          <a:p>
            <a:endParaRPr lang="en-US"/>
          </a:p>
        </p:txBody>
      </p:sp>
      <p:cxnSp>
        <p:nvCxnSpPr>
          <p:cNvPr id="13" name="Straight Connector 12">
            <a:extLst>
              <a:ext uri="{FF2B5EF4-FFF2-40B4-BE49-F238E27FC236}">
                <a16:creationId xmlns:a16="http://schemas.microsoft.com/office/drawing/2014/main" id="{69F7FB0E-A935-4260-92BC-7B5B4F245017}"/>
              </a:ext>
            </a:extLst>
          </p:cNvPr>
          <p:cNvCxnSpPr>
            <a:cxnSpLocks/>
          </p:cNvCxnSpPr>
          <p:nvPr/>
        </p:nvCxnSpPr>
        <p:spPr>
          <a:xfrm flipH="1">
            <a:off x="6978789" y="1793360"/>
            <a:ext cx="182035" cy="504339"/>
          </a:xfrm>
          <a:prstGeom prst="line">
            <a:avLst/>
          </a:prstGeom>
          <a:noFill/>
          <a:ln w="19050" cap="flat" cmpd="sng" algn="ctr">
            <a:solidFill>
              <a:srgbClr val="FC7D77">
                <a:lumMod val="50000"/>
              </a:srgbClr>
            </a:solidFill>
            <a:prstDash val="solid"/>
          </a:ln>
          <a:effectLst/>
        </p:spPr>
      </p:cxnSp>
      <p:cxnSp>
        <p:nvCxnSpPr>
          <p:cNvPr id="14" name="Straight Connector 13">
            <a:extLst>
              <a:ext uri="{FF2B5EF4-FFF2-40B4-BE49-F238E27FC236}">
                <a16:creationId xmlns:a16="http://schemas.microsoft.com/office/drawing/2014/main" id="{6866BFDA-B1AD-4EAD-8076-EC0FEB3850FC}"/>
              </a:ext>
            </a:extLst>
          </p:cNvPr>
          <p:cNvCxnSpPr>
            <a:cxnSpLocks/>
          </p:cNvCxnSpPr>
          <p:nvPr/>
        </p:nvCxnSpPr>
        <p:spPr>
          <a:xfrm flipH="1">
            <a:off x="4978132" y="2519842"/>
            <a:ext cx="142264" cy="542408"/>
          </a:xfrm>
          <a:prstGeom prst="line">
            <a:avLst/>
          </a:prstGeom>
          <a:noFill/>
          <a:ln w="19050" cap="flat" cmpd="sng" algn="ctr">
            <a:solidFill>
              <a:srgbClr val="FC7D77">
                <a:lumMod val="50000"/>
              </a:srgbClr>
            </a:solidFill>
            <a:prstDash val="solid"/>
          </a:ln>
          <a:effectLst/>
        </p:spPr>
      </p:cxnSp>
    </p:spTree>
    <p:extLst>
      <p:ext uri="{BB962C8B-B14F-4D97-AF65-F5344CB8AC3E}">
        <p14:creationId xmlns:p14="http://schemas.microsoft.com/office/powerpoint/2010/main" val="304057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19460-8B10-402E-91DA-A0259053AF93}"/>
              </a:ext>
            </a:extLst>
          </p:cNvPr>
          <p:cNvSpPr txBox="1"/>
          <p:nvPr/>
        </p:nvSpPr>
        <p:spPr>
          <a:xfrm>
            <a:off x="3433063" y="235377"/>
            <a:ext cx="4893279" cy="901593"/>
          </a:xfrm>
          <a:prstGeom prst="rect">
            <a:avLst/>
          </a:prstGeom>
          <a:noFill/>
        </p:spPr>
        <p:txBody>
          <a:bodyPr wrap="square" rtlCol="0">
            <a:spAutoFit/>
          </a:bodyPr>
          <a:lstStyle/>
          <a:p>
            <a:pPr algn="ctr">
              <a:lnSpc>
                <a:spcPct val="150000"/>
              </a:lnSpc>
            </a:pPr>
            <a:r>
              <a:rPr lang="en-US" sz="4000" b="1" smtClean="0">
                <a:solidFill>
                  <a:srgbClr val="FF0000"/>
                </a:solidFill>
                <a:latin typeface="+mj-lt"/>
              </a:rPr>
              <a:t>Giải nghĩa từ</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FD21A825-60B5-484E-A06C-9414B7F2DB9B}"/>
              </a:ext>
            </a:extLst>
          </p:cNvPr>
          <p:cNvSpPr/>
          <p:nvPr/>
        </p:nvSpPr>
        <p:spPr>
          <a:xfrm>
            <a:off x="541891" y="1262880"/>
            <a:ext cx="9136983" cy="830997"/>
          </a:xfrm>
          <a:prstGeom prst="rect">
            <a:avLst/>
          </a:prstGeom>
        </p:spPr>
        <p:txBody>
          <a:bodyPr wrap="square">
            <a:spAutoFit/>
          </a:bodyPr>
          <a:lstStyle/>
          <a:p>
            <a:pPr algn="just">
              <a:lnSpc>
                <a:spcPct val="150000"/>
              </a:lnSpc>
            </a:pPr>
            <a:r>
              <a:rPr lang="vi-VN" sz="3200" dirty="0">
                <a:latin typeface="+mj-lt"/>
              </a:rPr>
              <a:t>     cây </a:t>
            </a:r>
            <a:r>
              <a:rPr lang="vi-VN" sz="3200">
                <a:latin typeface="+mj-lt"/>
              </a:rPr>
              <a:t>núc </a:t>
            </a:r>
            <a:r>
              <a:rPr lang="vi-VN" sz="3200" smtClean="0">
                <a:latin typeface="+mj-lt"/>
              </a:rPr>
              <a:t>n</a:t>
            </a:r>
            <a:r>
              <a:rPr lang="en-US" sz="3200">
                <a:latin typeface="+mj-lt"/>
              </a:rPr>
              <a:t>á</a:t>
            </a:r>
            <a:r>
              <a:rPr lang="vi-VN" sz="3200" smtClean="0">
                <a:latin typeface="+mj-lt"/>
              </a:rPr>
              <a:t>c </a:t>
            </a:r>
            <a:endParaRPr lang="vi-VN" sz="3200" dirty="0">
              <a:latin typeface="+mj-lt"/>
            </a:endParaRPr>
          </a:p>
        </p:txBody>
      </p:sp>
      <p:sp>
        <p:nvSpPr>
          <p:cNvPr id="6" name="Oval 5">
            <a:extLst>
              <a:ext uri="{FF2B5EF4-FFF2-40B4-BE49-F238E27FC236}">
                <a16:creationId xmlns:a16="http://schemas.microsoft.com/office/drawing/2014/main" id="{02D9E765-F826-47EB-B771-D95C61D91178}"/>
              </a:ext>
            </a:extLst>
          </p:cNvPr>
          <p:cNvSpPr/>
          <p:nvPr/>
        </p:nvSpPr>
        <p:spPr>
          <a:xfrm>
            <a:off x="631558" y="1622166"/>
            <a:ext cx="248909" cy="20149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TextBox 6">
            <a:extLst>
              <a:ext uri="{FF2B5EF4-FFF2-40B4-BE49-F238E27FC236}">
                <a16:creationId xmlns:a16="http://schemas.microsoft.com/office/drawing/2014/main" id="{A7C29919-3819-404B-AAE3-5801BEE3BB0C}"/>
              </a:ext>
            </a:extLst>
          </p:cNvPr>
          <p:cNvSpPr txBox="1"/>
          <p:nvPr/>
        </p:nvSpPr>
        <p:spPr>
          <a:xfrm>
            <a:off x="3433063" y="1201191"/>
            <a:ext cx="7968606"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một loại cây dùng làm </a:t>
            </a:r>
            <a:r>
              <a:rPr lang="vi-VN" sz="3200">
                <a:solidFill>
                  <a:schemeClr val="accent6">
                    <a:lumMod val="50000"/>
                  </a:schemeClr>
                </a:solidFill>
                <a:latin typeface="+mj-lt"/>
              </a:rPr>
              <a:t>thuốc </a:t>
            </a:r>
            <a:r>
              <a:rPr lang="vi-VN" sz="3200" smtClean="0">
                <a:solidFill>
                  <a:schemeClr val="accent6">
                    <a:lumMod val="50000"/>
                  </a:schemeClr>
                </a:solidFill>
                <a:latin typeface="+mj-lt"/>
              </a:rPr>
              <a:t>chữa</a:t>
            </a:r>
            <a:r>
              <a:rPr lang="en-US" sz="3200" smtClean="0">
                <a:solidFill>
                  <a:schemeClr val="accent6">
                    <a:lumMod val="50000"/>
                  </a:schemeClr>
                </a:solidFill>
                <a:latin typeface="+mj-lt"/>
              </a:rPr>
              <a:t> bệnh</a:t>
            </a:r>
            <a:endParaRPr lang="en-US" sz="3200" dirty="0">
              <a:solidFill>
                <a:schemeClr val="accent6">
                  <a:lumMod val="50000"/>
                </a:schemeClr>
              </a:solidFill>
              <a:latin typeface="+mj-lt"/>
            </a:endParaRPr>
          </a:p>
        </p:txBody>
      </p:sp>
      <p:pic>
        <p:nvPicPr>
          <p:cNvPr id="9" name="Picture 2" descr="Vỏ cây nục nác TƯƠI | Shopee Việt Nam">
            <a:extLst>
              <a:ext uri="{FF2B5EF4-FFF2-40B4-BE49-F238E27FC236}">
                <a16:creationId xmlns:a16="http://schemas.microsoft.com/office/drawing/2014/main" id="{9F916B6C-948C-478C-9C95-0053A39F4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1" r="10874"/>
          <a:stretch/>
        </p:blipFill>
        <p:spPr bwMode="auto">
          <a:xfrm>
            <a:off x="6424044" y="2706427"/>
            <a:ext cx="4706039" cy="34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ạt giống cây núc nác rừng - Trung tâm giống cây trồng Eakmat Tây Nguyên">
            <a:extLst>
              <a:ext uri="{FF2B5EF4-FFF2-40B4-BE49-F238E27FC236}">
                <a16:creationId xmlns:a16="http://schemas.microsoft.com/office/drawing/2014/main" id="{45D4D069-AF9A-49F5-9509-38872E1878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175373" y="2737095"/>
            <a:ext cx="5143885" cy="33760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EB7BA28-AEED-4A7F-BB1A-2C51B20B5766}"/>
              </a:ext>
            </a:extLst>
          </p:cNvPr>
          <p:cNvSpPr/>
          <p:nvPr/>
        </p:nvSpPr>
        <p:spPr>
          <a:xfrm>
            <a:off x="541890" y="1839586"/>
            <a:ext cx="9136983" cy="730200"/>
          </a:xfrm>
          <a:prstGeom prst="rect">
            <a:avLst/>
          </a:prstGeom>
        </p:spPr>
        <p:txBody>
          <a:bodyPr wrap="square">
            <a:spAutoFit/>
          </a:bodyPr>
          <a:lstStyle/>
          <a:p>
            <a:pPr algn="just">
              <a:lnSpc>
                <a:spcPct val="150000"/>
              </a:lnSpc>
            </a:pPr>
            <a:r>
              <a:rPr lang="vi-VN" sz="3200" dirty="0">
                <a:latin typeface="+mj-lt"/>
              </a:rPr>
              <a:t>     vòng vèo </a:t>
            </a:r>
          </a:p>
        </p:txBody>
      </p:sp>
      <p:sp>
        <p:nvSpPr>
          <p:cNvPr id="12" name="Oval 11">
            <a:extLst>
              <a:ext uri="{FF2B5EF4-FFF2-40B4-BE49-F238E27FC236}">
                <a16:creationId xmlns:a16="http://schemas.microsoft.com/office/drawing/2014/main" id="{543A4DB0-203E-4998-974C-02CECB6DA140}"/>
              </a:ext>
            </a:extLst>
          </p:cNvPr>
          <p:cNvSpPr/>
          <p:nvPr/>
        </p:nvSpPr>
        <p:spPr>
          <a:xfrm>
            <a:off x="673883" y="2196131"/>
            <a:ext cx="248909" cy="22952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730D9912-7CEF-4BCB-A3C5-7D634E5715B1}"/>
              </a:ext>
            </a:extLst>
          </p:cNvPr>
          <p:cNvSpPr txBox="1"/>
          <p:nvPr/>
        </p:nvSpPr>
        <p:spPr>
          <a:xfrm>
            <a:off x="2895916" y="1831031"/>
            <a:ext cx="8991285"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vòng qua vòng lại theo </a:t>
            </a:r>
            <a:r>
              <a:rPr lang="vi-VN" sz="3200">
                <a:solidFill>
                  <a:schemeClr val="accent6">
                    <a:lumMod val="50000"/>
                  </a:schemeClr>
                </a:solidFill>
                <a:latin typeface="+mj-lt"/>
              </a:rPr>
              <a:t>nhiều </a:t>
            </a:r>
            <a:r>
              <a:rPr lang="vi-VN" sz="3200" smtClean="0">
                <a:solidFill>
                  <a:schemeClr val="accent6">
                    <a:lumMod val="50000"/>
                  </a:schemeClr>
                </a:solidFill>
                <a:latin typeface="+mj-lt"/>
              </a:rPr>
              <a:t>hướng</a:t>
            </a:r>
            <a:r>
              <a:rPr lang="en-US" sz="3200" smtClean="0">
                <a:solidFill>
                  <a:schemeClr val="accent6">
                    <a:lumMod val="50000"/>
                  </a:schemeClr>
                </a:solidFill>
                <a:latin typeface="+mj-lt"/>
              </a:rPr>
              <a:t> khác nhau</a:t>
            </a:r>
            <a:endParaRPr lang="en-US" sz="3200" dirty="0">
              <a:solidFill>
                <a:schemeClr val="accent6">
                  <a:lumMod val="50000"/>
                </a:schemeClr>
              </a:solidFill>
              <a:latin typeface="+mj-lt"/>
            </a:endParaRPr>
          </a:p>
        </p:txBody>
      </p:sp>
      <p:pic>
        <p:nvPicPr>
          <p:cNvPr id="15" name="Picture 6" descr="trò chơi dân gian rồng rắn lên mây | Việt nam, Trò chơi, Viết">
            <a:extLst>
              <a:ext uri="{FF2B5EF4-FFF2-40B4-BE49-F238E27FC236}">
                <a16:creationId xmlns:a16="http://schemas.microsoft.com/office/drawing/2014/main" id="{0006BB69-2FA4-4F92-AAEB-D18675474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2110" y="3273351"/>
            <a:ext cx="8893619" cy="32991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D4CE5F4-8C8B-4ED9-BC9E-E64741BD038E}"/>
              </a:ext>
            </a:extLst>
          </p:cNvPr>
          <p:cNvSpPr/>
          <p:nvPr/>
        </p:nvSpPr>
        <p:spPr>
          <a:xfrm>
            <a:off x="631558" y="2538525"/>
            <a:ext cx="9136983" cy="730200"/>
          </a:xfrm>
          <a:prstGeom prst="rect">
            <a:avLst/>
          </a:prstGeom>
        </p:spPr>
        <p:txBody>
          <a:bodyPr wrap="square">
            <a:spAutoFit/>
          </a:bodyPr>
          <a:lstStyle/>
          <a:p>
            <a:pPr algn="just">
              <a:lnSpc>
                <a:spcPct val="150000"/>
              </a:lnSpc>
            </a:pPr>
            <a:r>
              <a:rPr lang="vi-VN" sz="3200" dirty="0">
                <a:latin typeface="+mj-lt"/>
              </a:rPr>
              <a:t>     cản</a:t>
            </a:r>
          </a:p>
        </p:txBody>
      </p:sp>
      <p:sp>
        <p:nvSpPr>
          <p:cNvPr id="17" name="Oval 16">
            <a:extLst>
              <a:ext uri="{FF2B5EF4-FFF2-40B4-BE49-F238E27FC236}">
                <a16:creationId xmlns:a16="http://schemas.microsoft.com/office/drawing/2014/main" id="{ADD9A5DA-6172-4FC5-B63B-5E0429AE7050}"/>
              </a:ext>
            </a:extLst>
          </p:cNvPr>
          <p:cNvSpPr/>
          <p:nvPr/>
        </p:nvSpPr>
        <p:spPr>
          <a:xfrm>
            <a:off x="677802" y="2843163"/>
            <a:ext cx="247460" cy="224463"/>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8" name="TextBox 17">
            <a:extLst>
              <a:ext uri="{FF2B5EF4-FFF2-40B4-BE49-F238E27FC236}">
                <a16:creationId xmlns:a16="http://schemas.microsoft.com/office/drawing/2014/main" id="{47787E35-39AA-4179-BA78-C5D91097F007}"/>
              </a:ext>
            </a:extLst>
          </p:cNvPr>
          <p:cNvSpPr txBox="1"/>
          <p:nvPr/>
        </p:nvSpPr>
        <p:spPr>
          <a:xfrm>
            <a:off x="1930716" y="2560513"/>
            <a:ext cx="7116017"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ngăn lại, chặn lại.</a:t>
            </a:r>
            <a:endParaRPr lang="en-US" sz="3200" dirty="0">
              <a:solidFill>
                <a:schemeClr val="accent6">
                  <a:lumMod val="50000"/>
                </a:schemeClr>
              </a:solidFill>
              <a:latin typeface="+mj-lt"/>
            </a:endParaRPr>
          </a:p>
        </p:txBody>
      </p:sp>
      <p:sp>
        <p:nvSpPr>
          <p:cNvPr id="19" name="TextBox 18"/>
          <p:cNvSpPr txBox="1"/>
          <p:nvPr/>
        </p:nvSpPr>
        <p:spPr>
          <a:xfrm>
            <a:off x="9110132" y="63911"/>
            <a:ext cx="3081867" cy="199965"/>
          </a:xfrm>
          <a:prstGeom prst="rect">
            <a:avLst/>
          </a:prstGeom>
          <a:solidFill>
            <a:schemeClr val="accent1">
              <a:lumMod val="20000"/>
              <a:lumOff val="80000"/>
            </a:schemeClr>
          </a:solidFill>
        </p:spPr>
        <p:txBody>
          <a:bodyPr wrap="square" rtlCol="0">
            <a:spAutoFit/>
          </a:bodyPr>
          <a:lstStyle/>
          <a:p>
            <a:endParaRPr lang="en-US"/>
          </a:p>
        </p:txBody>
      </p:sp>
    </p:spTree>
    <p:extLst>
      <p:ext uri="{BB962C8B-B14F-4D97-AF65-F5344CB8AC3E}">
        <p14:creationId xmlns:p14="http://schemas.microsoft.com/office/powerpoint/2010/main" val="7508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11" grpId="0"/>
      <p:bldP spid="12" grpId="0" animBg="1"/>
      <p:bldP spid="13" grpId="0"/>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a:latin typeface="+mj-lt"/>
              </a:rPr>
              <a:t>á</a:t>
            </a:r>
            <a:r>
              <a:rPr lang="vi-VN" sz="260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
        <p:nvSpPr>
          <p:cNvPr id="7" name="TextBox 6"/>
          <p:cNvSpPr txBox="1"/>
          <p:nvPr/>
        </p:nvSpPr>
        <p:spPr>
          <a:xfrm>
            <a:off x="9110132" y="63911"/>
            <a:ext cx="3081867" cy="199965"/>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416162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12FBD-A165-4C0A-ADB8-A78D28125566}"/>
              </a:ext>
            </a:extLst>
          </p:cNvPr>
          <p:cNvSpPr txBox="1"/>
          <p:nvPr/>
        </p:nvSpPr>
        <p:spPr>
          <a:xfrm>
            <a:off x="3641453" y="3201251"/>
            <a:ext cx="5536413" cy="1015663"/>
          </a:xfrm>
          <a:prstGeom prst="rect">
            <a:avLst/>
          </a:prstGeom>
          <a:noFill/>
        </p:spPr>
        <p:txBody>
          <a:bodyPr wrap="square" rtlCol="0">
            <a:spAutoFit/>
          </a:bodyPr>
          <a:lstStyle/>
          <a:p>
            <a:r>
              <a:rPr lang="en-US" sz="6000" dirty="0" err="1">
                <a:solidFill>
                  <a:srgbClr val="00B050"/>
                </a:solidFill>
              </a:rPr>
              <a:t>Trả</a:t>
            </a:r>
            <a:r>
              <a:rPr lang="en-US" sz="6000" dirty="0">
                <a:solidFill>
                  <a:srgbClr val="00B050"/>
                </a:solidFill>
              </a:rPr>
              <a:t> </a:t>
            </a:r>
            <a:r>
              <a:rPr lang="en-US" sz="6000" dirty="0" err="1">
                <a:solidFill>
                  <a:srgbClr val="00B050"/>
                </a:solidFill>
              </a:rPr>
              <a:t>lời</a:t>
            </a:r>
            <a:r>
              <a:rPr lang="en-US" sz="6000" dirty="0">
                <a:solidFill>
                  <a:srgbClr val="00B050"/>
                </a:solidFill>
              </a:rPr>
              <a:t> </a:t>
            </a:r>
            <a:r>
              <a:rPr lang="en-US" sz="6000" dirty="0" err="1">
                <a:solidFill>
                  <a:srgbClr val="00B050"/>
                </a:solidFill>
              </a:rPr>
              <a:t>câu</a:t>
            </a:r>
            <a:r>
              <a:rPr lang="en-US" sz="6000" dirty="0">
                <a:solidFill>
                  <a:srgbClr val="00B050"/>
                </a:solidFill>
              </a:rPr>
              <a:t> </a:t>
            </a:r>
            <a:r>
              <a:rPr lang="en-US" sz="6000" dirty="0" err="1">
                <a:solidFill>
                  <a:srgbClr val="00B050"/>
                </a:solidFill>
              </a:rPr>
              <a:t>hỏi</a:t>
            </a:r>
            <a:endParaRPr lang="en-US" sz="6000" dirty="0">
              <a:solidFill>
                <a:srgbClr val="00B050"/>
              </a:solidFill>
            </a:endParaRPr>
          </a:p>
        </p:txBody>
      </p:sp>
      <p:sp>
        <p:nvSpPr>
          <p:cNvPr id="3" name="TextBox 2"/>
          <p:cNvSpPr txBox="1"/>
          <p:nvPr/>
        </p:nvSpPr>
        <p:spPr>
          <a:xfrm>
            <a:off x="9110133" y="67732"/>
            <a:ext cx="3081867" cy="199965"/>
          </a:xfrm>
          <a:prstGeom prst="rect">
            <a:avLst/>
          </a:prstGeom>
          <a:solidFill>
            <a:schemeClr val="accent6">
              <a:lumMod val="20000"/>
              <a:lumOff val="80000"/>
            </a:schemeClr>
          </a:solidFill>
        </p:spPr>
        <p:txBody>
          <a:bodyPr wrap="square" rtlCol="0">
            <a:spAutoFit/>
          </a:bodyPr>
          <a:lstStyle/>
          <a:p>
            <a:endParaRPr lang="en-US"/>
          </a:p>
        </p:txBody>
      </p:sp>
    </p:spTree>
    <p:extLst>
      <p:ext uri="{BB962C8B-B14F-4D97-AF65-F5344CB8AC3E}">
        <p14:creationId xmlns:p14="http://schemas.microsoft.com/office/powerpoint/2010/main" val="2996065451"/>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EB0D1-72F5-49B6-86B3-2F246DC56E69}"/>
              </a:ext>
            </a:extLst>
          </p:cNvPr>
          <p:cNvSpPr txBox="1"/>
          <p:nvPr/>
        </p:nvSpPr>
        <p:spPr>
          <a:xfrm>
            <a:off x="910800" y="2358846"/>
            <a:ext cx="10925600"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1. </a:t>
            </a:r>
            <a:r>
              <a:rPr lang="vi-VN" sz="3200" dirty="0">
                <a:latin typeface="+mj-lt"/>
              </a:rPr>
              <a:t>Những người chơi làm thành rồng rắn bằng cách nào?</a:t>
            </a:r>
          </a:p>
        </p:txBody>
      </p:sp>
      <p:sp>
        <p:nvSpPr>
          <p:cNvPr id="3" name="TextBox 2">
            <a:extLst>
              <a:ext uri="{FF2B5EF4-FFF2-40B4-BE49-F238E27FC236}">
                <a16:creationId xmlns:a16="http://schemas.microsoft.com/office/drawing/2014/main" id="{465E2097-DB2E-4FEA-B0D3-0941DBE24B71}"/>
              </a:ext>
            </a:extLst>
          </p:cNvPr>
          <p:cNvSpPr txBox="1"/>
          <p:nvPr/>
        </p:nvSpPr>
        <p:spPr>
          <a:xfrm>
            <a:off x="910800" y="3895189"/>
            <a:ext cx="10314998" cy="739754"/>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2. </a:t>
            </a:r>
            <a:r>
              <a:rPr lang="vi-VN" sz="3200" dirty="0">
                <a:latin typeface="+mj-lt"/>
              </a:rPr>
              <a:t>Rồng rắn đến gặp thầy thuốc để làm gì?</a:t>
            </a:r>
          </a:p>
        </p:txBody>
      </p:sp>
      <p:sp>
        <p:nvSpPr>
          <p:cNvPr id="4" name="TextBox 3">
            <a:extLst>
              <a:ext uri="{FF2B5EF4-FFF2-40B4-BE49-F238E27FC236}">
                <a16:creationId xmlns:a16="http://schemas.microsoft.com/office/drawing/2014/main" id="{8857E89A-31D1-4966-9B3C-49BED96087AE}"/>
              </a:ext>
            </a:extLst>
          </p:cNvPr>
          <p:cNvSpPr txBox="1"/>
          <p:nvPr/>
        </p:nvSpPr>
        <p:spPr>
          <a:xfrm>
            <a:off x="1106907" y="4600406"/>
            <a:ext cx="9896371" cy="739883"/>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mj-lt"/>
                <a:sym typeface="Wingdings" panose="05000000000000000000" pitchFamily="2" charset="2"/>
              </a:rPr>
              <a:t> </a:t>
            </a:r>
            <a:r>
              <a:rPr lang="vi-VN" sz="3200" dirty="0">
                <a:solidFill>
                  <a:schemeClr val="accent6">
                    <a:lumMod val="75000"/>
                  </a:schemeClr>
                </a:solidFill>
                <a:latin typeface="+mj-lt"/>
              </a:rPr>
              <a:t>Rồng rắn đến gặp thầy thuốc để xin thuốc cho con.</a:t>
            </a:r>
          </a:p>
        </p:txBody>
      </p:sp>
      <p:sp>
        <p:nvSpPr>
          <p:cNvPr id="6" name="TextBox 5">
            <a:extLst>
              <a:ext uri="{FF2B5EF4-FFF2-40B4-BE49-F238E27FC236}">
                <a16:creationId xmlns:a16="http://schemas.microsoft.com/office/drawing/2014/main" id="{694DA4AA-5FE9-41F7-85FE-D0E6B12B6AFC}"/>
              </a:ext>
            </a:extLst>
          </p:cNvPr>
          <p:cNvSpPr txBox="1"/>
          <p:nvPr/>
        </p:nvSpPr>
        <p:spPr>
          <a:xfrm>
            <a:off x="1106907" y="2874047"/>
            <a:ext cx="10314998" cy="739883"/>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mj-lt"/>
                <a:sym typeface="Wingdings" panose="05000000000000000000" pitchFamily="2" charset="2"/>
              </a:rPr>
              <a:t> </a:t>
            </a:r>
            <a:r>
              <a:rPr lang="vi-VN" sz="3200" dirty="0">
                <a:solidFill>
                  <a:schemeClr val="accent6">
                    <a:lumMod val="50000"/>
                  </a:schemeClr>
                </a:solidFill>
                <a:latin typeface="+mj-lt"/>
              </a:rPr>
              <a:t>Năm sáu bạn túm áo nhau làm rồng rắn.</a:t>
            </a:r>
          </a:p>
        </p:txBody>
      </p:sp>
      <p:pic>
        <p:nvPicPr>
          <p:cNvPr id="7" name="Picture 6">
            <a:extLst>
              <a:ext uri="{FF2B5EF4-FFF2-40B4-BE49-F238E27FC236}">
                <a16:creationId xmlns:a16="http://schemas.microsoft.com/office/drawing/2014/main" id="{FD24AC7F-4D0F-4DC0-9386-AC7E096E3C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52455" y="361507"/>
            <a:ext cx="2514027" cy="1899741"/>
          </a:xfrm>
          <a:prstGeom prst="ellipse">
            <a:avLst/>
          </a:prstGeom>
        </p:spPr>
      </p:pic>
      <p:sp>
        <p:nvSpPr>
          <p:cNvPr id="8" name="TextBox 7"/>
          <p:cNvSpPr txBox="1"/>
          <p:nvPr/>
        </p:nvSpPr>
        <p:spPr>
          <a:xfrm>
            <a:off x="9110133" y="67732"/>
            <a:ext cx="3081867" cy="199965"/>
          </a:xfrm>
          <a:prstGeom prst="rect">
            <a:avLst/>
          </a:prstGeom>
          <a:solidFill>
            <a:schemeClr val="accent6">
              <a:lumMod val="20000"/>
              <a:lumOff val="80000"/>
            </a:schemeClr>
          </a:solidFill>
        </p:spPr>
        <p:txBody>
          <a:bodyPr wrap="square" rtlCol="0">
            <a:spAutoFit/>
          </a:bodyPr>
          <a:lstStyle/>
          <a:p>
            <a:endParaRPr lang="en-US"/>
          </a:p>
        </p:txBody>
      </p:sp>
    </p:spTree>
    <p:extLst>
      <p:ext uri="{BB962C8B-B14F-4D97-AF65-F5344CB8AC3E}">
        <p14:creationId xmlns:p14="http://schemas.microsoft.com/office/powerpoint/2010/main" val="8727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FA1700-5E4D-48B0-AED1-2A2C7E0E492C}"/>
              </a:ext>
            </a:extLst>
          </p:cNvPr>
          <p:cNvSpPr txBox="1"/>
          <p:nvPr/>
        </p:nvSpPr>
        <p:spPr>
          <a:xfrm>
            <a:off x="1296913" y="1033887"/>
            <a:ext cx="9879086" cy="830997"/>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chemeClr val="accent6">
                    <a:lumMod val="50000"/>
                  </a:schemeClr>
                </a:solidFill>
                <a:latin typeface="+mj-lt"/>
                <a:cs typeface="Arial"/>
                <a:sym typeface="Arial"/>
              </a:rPr>
              <a:t>3. </a:t>
            </a:r>
            <a:r>
              <a:rPr lang="vi-VN" sz="3200" kern="0" dirty="0">
                <a:solidFill>
                  <a:srgbClr val="000000"/>
                </a:solidFill>
                <a:latin typeface="+mj-lt"/>
                <a:cs typeface="Arial"/>
                <a:sym typeface="Arial"/>
              </a:rPr>
              <a:t>Chuyện gì xảy ra nếu khúc đuôi bị thầy bắt?</a:t>
            </a:r>
          </a:p>
        </p:txBody>
      </p:sp>
      <p:sp>
        <p:nvSpPr>
          <p:cNvPr id="8" name="TextBox 7">
            <a:extLst>
              <a:ext uri="{FF2B5EF4-FFF2-40B4-BE49-F238E27FC236}">
                <a16:creationId xmlns:a16="http://schemas.microsoft.com/office/drawing/2014/main" id="{57B6C156-95B6-40C3-8EDF-DB9797FAAA28}"/>
              </a:ext>
            </a:extLst>
          </p:cNvPr>
          <p:cNvSpPr txBox="1"/>
          <p:nvPr/>
        </p:nvSpPr>
        <p:spPr>
          <a:xfrm>
            <a:off x="1646310" y="1662973"/>
            <a:ext cx="10217753" cy="739883"/>
          </a:xfrm>
          <a:prstGeom prst="rect">
            <a:avLst/>
          </a:prstGeom>
          <a:noFill/>
        </p:spPr>
        <p:txBody>
          <a:bodyPr wrap="square" rtlCol="0">
            <a:spAutoFit/>
          </a:bodyPr>
          <a:lstStyle/>
          <a:p>
            <a:pPr algn="just">
              <a:lnSpc>
                <a:spcPct val="150000"/>
              </a:lnSpc>
              <a:buClr>
                <a:srgbClr val="000000"/>
              </a:buClr>
              <a:buFont typeface="Arial"/>
              <a:buNone/>
            </a:pPr>
            <a:r>
              <a:rPr lang="vi-VN" sz="3200" kern="0" dirty="0">
                <a:solidFill>
                  <a:schemeClr val="accent6">
                    <a:lumMod val="50000"/>
                  </a:schemeClr>
                </a:solidFill>
                <a:latin typeface="+mj-lt"/>
                <a:cs typeface="Arial"/>
                <a:sym typeface="Wingdings" panose="05000000000000000000" pitchFamily="2" charset="2"/>
              </a:rPr>
              <a:t> </a:t>
            </a:r>
            <a:r>
              <a:rPr lang="vi-VN" sz="3200" kern="0" dirty="0">
                <a:solidFill>
                  <a:schemeClr val="accent6">
                    <a:lumMod val="50000"/>
                  </a:schemeClr>
                </a:solidFill>
                <a:latin typeface="+mj-lt"/>
                <a:cs typeface="Arial"/>
                <a:sym typeface="Arial"/>
              </a:rPr>
              <a:t>Nếu khúc đuôi bị thầy bắt thì đổi vai làm thầy thuốc.</a:t>
            </a:r>
          </a:p>
        </p:txBody>
      </p:sp>
      <p:sp>
        <p:nvSpPr>
          <p:cNvPr id="9" name="TextBox 8">
            <a:extLst>
              <a:ext uri="{FF2B5EF4-FFF2-40B4-BE49-F238E27FC236}">
                <a16:creationId xmlns:a16="http://schemas.microsoft.com/office/drawing/2014/main" id="{76789A01-D8A9-4D72-91E4-8C69EC11BD4E}"/>
              </a:ext>
            </a:extLst>
          </p:cNvPr>
          <p:cNvSpPr txBox="1"/>
          <p:nvPr/>
        </p:nvSpPr>
        <p:spPr>
          <a:xfrm>
            <a:off x="1296913" y="2494935"/>
            <a:ext cx="10567150" cy="830997"/>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chemeClr val="accent6">
                    <a:lumMod val="50000"/>
                  </a:schemeClr>
                </a:solidFill>
                <a:latin typeface="+mj-lt"/>
                <a:cs typeface="Arial"/>
                <a:sym typeface="Arial"/>
              </a:rPr>
              <a:t>4. </a:t>
            </a:r>
            <a:r>
              <a:rPr lang="vi-VN" sz="3200" kern="0" dirty="0">
                <a:solidFill>
                  <a:srgbClr val="000000"/>
                </a:solidFill>
                <a:latin typeface="+mj-lt"/>
                <a:cs typeface="Arial"/>
                <a:sym typeface="Arial"/>
              </a:rPr>
              <a:t>Nếu bạn khúc giữa bị đứt thì bạn đó phải làm gì?</a:t>
            </a:r>
          </a:p>
        </p:txBody>
      </p:sp>
      <p:sp>
        <p:nvSpPr>
          <p:cNvPr id="10" name="TextBox 9">
            <a:extLst>
              <a:ext uri="{FF2B5EF4-FFF2-40B4-BE49-F238E27FC236}">
                <a16:creationId xmlns:a16="http://schemas.microsoft.com/office/drawing/2014/main" id="{E786D525-A0CD-4BAA-AB3A-04DC1D44913E}"/>
              </a:ext>
            </a:extLst>
          </p:cNvPr>
          <p:cNvSpPr txBox="1"/>
          <p:nvPr/>
        </p:nvSpPr>
        <p:spPr>
          <a:xfrm>
            <a:off x="1646310" y="3235253"/>
            <a:ext cx="9244817" cy="739883"/>
          </a:xfrm>
          <a:prstGeom prst="rect">
            <a:avLst/>
          </a:prstGeom>
          <a:noFill/>
        </p:spPr>
        <p:txBody>
          <a:bodyPr wrap="square" rtlCol="0">
            <a:spAutoFit/>
          </a:bodyPr>
          <a:lstStyle/>
          <a:p>
            <a:pPr algn="just">
              <a:lnSpc>
                <a:spcPct val="150000"/>
              </a:lnSpc>
              <a:buClr>
                <a:srgbClr val="000000"/>
              </a:buClr>
              <a:buFont typeface="Arial"/>
              <a:buNone/>
            </a:pPr>
            <a:r>
              <a:rPr lang="vi-VN" sz="3200" kern="0" dirty="0">
                <a:solidFill>
                  <a:schemeClr val="accent6">
                    <a:lumMod val="50000"/>
                  </a:schemeClr>
                </a:solidFill>
                <a:latin typeface="+mj-lt"/>
                <a:cs typeface="Arial"/>
                <a:sym typeface="Wingdings" panose="05000000000000000000" pitchFamily="2" charset="2"/>
              </a:rPr>
              <a:t> </a:t>
            </a:r>
            <a:r>
              <a:rPr lang="vi-VN" sz="3200" kern="0" dirty="0">
                <a:solidFill>
                  <a:schemeClr val="accent6">
                    <a:lumMod val="50000"/>
                  </a:schemeClr>
                </a:solidFill>
                <a:latin typeface="+mj-lt"/>
                <a:cs typeface="Arial"/>
                <a:sym typeface="Arial"/>
              </a:rPr>
              <a:t>Nếu khúc giữa bị đứt thì bạn đó phải làm đuôi.</a:t>
            </a:r>
          </a:p>
        </p:txBody>
      </p:sp>
      <p:pic>
        <p:nvPicPr>
          <p:cNvPr id="11" name="Picture 10">
            <a:extLst>
              <a:ext uri="{FF2B5EF4-FFF2-40B4-BE49-F238E27FC236}">
                <a16:creationId xmlns:a16="http://schemas.microsoft.com/office/drawing/2014/main" id="{29E5B42D-69C0-4424-9023-3479C54B4F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3824512" y="4320488"/>
            <a:ext cx="4692956" cy="2283255"/>
          </a:xfrm>
          <a:prstGeom prst="rect">
            <a:avLst/>
          </a:prstGeom>
        </p:spPr>
      </p:pic>
      <p:sp>
        <p:nvSpPr>
          <p:cNvPr id="12" name="TextBox 11"/>
          <p:cNvSpPr txBox="1"/>
          <p:nvPr/>
        </p:nvSpPr>
        <p:spPr>
          <a:xfrm>
            <a:off x="9110133" y="67732"/>
            <a:ext cx="3081867" cy="199965"/>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008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09" y="988734"/>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
        <p:nvSpPr>
          <p:cNvPr id="7" name="TextBox 6"/>
          <p:cNvSpPr txBox="1"/>
          <p:nvPr/>
        </p:nvSpPr>
        <p:spPr>
          <a:xfrm>
            <a:off x="9110133" y="67732"/>
            <a:ext cx="3081867" cy="199965"/>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34147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12FBD-A165-4C0A-ADB8-A78D28125566}"/>
              </a:ext>
            </a:extLst>
          </p:cNvPr>
          <p:cNvSpPr txBox="1"/>
          <p:nvPr/>
        </p:nvSpPr>
        <p:spPr>
          <a:xfrm>
            <a:off x="4386519" y="3150451"/>
            <a:ext cx="4283347" cy="1015663"/>
          </a:xfrm>
          <a:prstGeom prst="rect">
            <a:avLst/>
          </a:prstGeom>
          <a:noFill/>
        </p:spPr>
        <p:txBody>
          <a:bodyPr wrap="square" rtlCol="0">
            <a:spAutoFit/>
          </a:bodyPr>
          <a:lstStyle/>
          <a:p>
            <a:r>
              <a:rPr lang="en-US" sz="6000" smtClean="0">
                <a:solidFill>
                  <a:srgbClr val="00B050"/>
                </a:solidFill>
              </a:rPr>
              <a:t>Luyện tập</a:t>
            </a:r>
            <a:endParaRPr lang="en-US" sz="6000" dirty="0">
              <a:solidFill>
                <a:srgbClr val="00B050"/>
              </a:solidFill>
            </a:endParaRPr>
          </a:p>
        </p:txBody>
      </p:sp>
      <p:sp>
        <p:nvSpPr>
          <p:cNvPr id="3" name="TextBox 2"/>
          <p:cNvSpPr txBox="1"/>
          <p:nvPr/>
        </p:nvSpPr>
        <p:spPr>
          <a:xfrm>
            <a:off x="9110133" y="67732"/>
            <a:ext cx="3081867" cy="199965"/>
          </a:xfrm>
          <a:prstGeom prst="rect">
            <a:avLst/>
          </a:prstGeom>
          <a:solidFill>
            <a:schemeClr val="accent6">
              <a:lumMod val="20000"/>
              <a:lumOff val="80000"/>
            </a:schemeClr>
          </a:solidFill>
        </p:spPr>
        <p:txBody>
          <a:bodyPr wrap="square" rtlCol="0">
            <a:spAutoFit/>
          </a:bodyPr>
          <a:lstStyle/>
          <a:p>
            <a:endParaRPr lang="en-US"/>
          </a:p>
        </p:txBody>
      </p:sp>
    </p:spTree>
    <p:extLst>
      <p:ext uri="{BB962C8B-B14F-4D97-AF65-F5344CB8AC3E}">
        <p14:creationId xmlns:p14="http://schemas.microsoft.com/office/powerpoint/2010/main" val="2455115737"/>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921983" y="1338970"/>
            <a:ext cx="7508949" cy="923330"/>
          </a:xfrm>
          <a:prstGeom prst="rect">
            <a:avLst/>
          </a:prstGeom>
          <a:noFill/>
        </p:spPr>
        <p:txBody>
          <a:bodyPr wrap="square" rtlCol="0">
            <a:spAutoFit/>
          </a:bodyPr>
          <a:lstStyle/>
          <a:p>
            <a:pPr algn="just">
              <a:lnSpc>
                <a:spcPct val="150000"/>
              </a:lnSpc>
              <a:buClr>
                <a:srgbClr val="000000"/>
              </a:buClr>
              <a:buFont typeface="Arial"/>
              <a:buNone/>
            </a:pPr>
            <a:r>
              <a:rPr lang="vi-VN" sz="3600" b="1" kern="0" dirty="0">
                <a:solidFill>
                  <a:srgbClr val="FF0000"/>
                </a:solidFill>
                <a:latin typeface="+mj-lt"/>
                <a:cs typeface="Arial"/>
                <a:sym typeface="Arial"/>
              </a:rPr>
              <a:t>1. </a:t>
            </a:r>
            <a:r>
              <a:rPr lang="vi-VN" sz="3600" kern="0" dirty="0">
                <a:solidFill>
                  <a:srgbClr val="000000"/>
                </a:solidFill>
                <a:latin typeface="+mj-lt"/>
                <a:cs typeface="Arial"/>
                <a:sym typeface="Arial"/>
              </a:rPr>
              <a:t>Nói tiếp để hoàn thành câu:</a:t>
            </a: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4816730" y="2473229"/>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đi tiếp.</a:t>
            </a:r>
          </a:p>
        </p:txBody>
      </p:sp>
      <p:sp>
        <p:nvSpPr>
          <p:cNvPr id="18" name="TextBox 17">
            <a:extLst>
              <a:ext uri="{FF2B5EF4-FFF2-40B4-BE49-F238E27FC236}">
                <a16:creationId xmlns:a16="http://schemas.microsoft.com/office/drawing/2014/main" id="{F0A749AE-C968-4823-AA37-67F5AD0483E9}"/>
              </a:ext>
            </a:extLst>
          </p:cNvPr>
          <p:cNvSpPr txBox="1"/>
          <p:nvPr/>
        </p:nvSpPr>
        <p:spPr>
          <a:xfrm>
            <a:off x="4279219" y="3193538"/>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xin thuốc cho con.</a:t>
            </a:r>
          </a:p>
        </p:txBody>
      </p:sp>
      <p:sp>
        <p:nvSpPr>
          <p:cNvPr id="19" name="TextBox 18">
            <a:extLst>
              <a:ext uri="{FF2B5EF4-FFF2-40B4-BE49-F238E27FC236}">
                <a16:creationId xmlns:a16="http://schemas.microsoft.com/office/drawing/2014/main" id="{493BF722-77AB-4616-AA83-7A9ABD259151}"/>
              </a:ext>
            </a:extLst>
          </p:cNvPr>
          <p:cNvSpPr txBox="1"/>
          <p:nvPr/>
        </p:nvSpPr>
        <p:spPr>
          <a:xfrm>
            <a:off x="6883371" y="3840457"/>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thầy thuốc.</a:t>
            </a:r>
          </a:p>
        </p:txBody>
      </p:sp>
      <p:grpSp>
        <p:nvGrpSpPr>
          <p:cNvPr id="20" name="Group 19">
            <a:extLst>
              <a:ext uri="{FF2B5EF4-FFF2-40B4-BE49-F238E27FC236}">
                <a16:creationId xmlns:a16="http://schemas.microsoft.com/office/drawing/2014/main" id="{D7E1CE1E-79A2-441F-A8E7-7F19A8C98C6C}"/>
              </a:ext>
            </a:extLst>
          </p:cNvPr>
          <p:cNvGrpSpPr/>
          <p:nvPr/>
        </p:nvGrpSpPr>
        <p:grpSpPr>
          <a:xfrm>
            <a:off x="1094558" y="2579415"/>
            <a:ext cx="10030643" cy="2904928"/>
            <a:chOff x="397365" y="2093506"/>
            <a:chExt cx="6276429" cy="2286203"/>
          </a:xfrm>
        </p:grpSpPr>
        <p:sp>
          <p:nvSpPr>
            <p:cNvPr id="21" name="Rectangle 20">
              <a:extLst>
                <a:ext uri="{FF2B5EF4-FFF2-40B4-BE49-F238E27FC236}">
                  <a16:creationId xmlns:a16="http://schemas.microsoft.com/office/drawing/2014/main" id="{CB8E3CDF-0FED-49A7-9C08-67B8E0EB1817}"/>
                </a:ext>
              </a:extLst>
            </p:cNvPr>
            <p:cNvSpPr/>
            <p:nvPr/>
          </p:nvSpPr>
          <p:spPr>
            <a:xfrm>
              <a:off x="397365" y="2093506"/>
              <a:ext cx="6276429" cy="508668"/>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a. Nếu thầy nói “không</a:t>
              </a:r>
              <a:r>
                <a:rPr lang="vi-VN" sz="2400" kern="0">
                  <a:solidFill>
                    <a:srgbClr val="000000"/>
                  </a:solidFill>
                  <a:latin typeface="+mj-lt"/>
                  <a:cs typeface="Arial"/>
                  <a:sym typeface="Arial"/>
                </a:rPr>
                <a:t>” </a:t>
              </a:r>
              <a:r>
                <a:rPr lang="vi-VN" sz="2400" kern="0" smtClean="0">
                  <a:solidFill>
                    <a:srgbClr val="000000"/>
                  </a:solidFill>
                  <a:latin typeface="+mj-lt"/>
                  <a:cs typeface="Arial"/>
                  <a:sym typeface="Arial"/>
                </a:rPr>
                <a:t>thì </a:t>
              </a:r>
              <a:r>
                <a:rPr lang="vi-VN" sz="2400" kern="0" dirty="0">
                  <a:solidFill>
                    <a:srgbClr val="000000"/>
                  </a:solidFill>
                  <a:latin typeface="+mj-lt"/>
                  <a:cs typeface="Arial"/>
                  <a:sym typeface="Arial"/>
                </a:rPr>
                <a:t>………………………………………….</a:t>
              </a:r>
            </a:p>
          </p:txBody>
        </p:sp>
        <p:sp>
          <p:nvSpPr>
            <p:cNvPr id="22" name="Rectangle 21">
              <a:extLst>
                <a:ext uri="{FF2B5EF4-FFF2-40B4-BE49-F238E27FC236}">
                  <a16:creationId xmlns:a16="http://schemas.microsoft.com/office/drawing/2014/main" id="{BEB678DE-7C74-4528-BE66-102E4E6EE02F}"/>
                </a:ext>
              </a:extLst>
            </p:cNvPr>
            <p:cNvSpPr/>
            <p:nvPr/>
          </p:nvSpPr>
          <p:spPr>
            <a:xfrm>
              <a:off x="406793" y="2648131"/>
              <a:ext cx="6248529" cy="570734"/>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b. Nếu thầy nói “có” thì ………………………………………….......</a:t>
              </a:r>
            </a:p>
          </p:txBody>
        </p:sp>
        <p:sp>
          <p:nvSpPr>
            <p:cNvPr id="23" name="Rectangle 22">
              <a:extLst>
                <a:ext uri="{FF2B5EF4-FFF2-40B4-BE49-F238E27FC236}">
                  <a16:creationId xmlns:a16="http://schemas.microsoft.com/office/drawing/2014/main" id="{45B98C0B-CF40-4FEE-B7CF-7B3D4F4B6817}"/>
                </a:ext>
              </a:extLst>
            </p:cNvPr>
            <p:cNvSpPr/>
            <p:nvPr/>
          </p:nvSpPr>
          <p:spPr>
            <a:xfrm>
              <a:off x="425265" y="3167543"/>
              <a:ext cx="6248529" cy="508668"/>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c. Nếu bạn khúc đuôi để thầy bắt được </a:t>
              </a:r>
              <a:r>
                <a:rPr lang="vi-VN" sz="2400" kern="0">
                  <a:solidFill>
                    <a:srgbClr val="000000"/>
                  </a:solidFill>
                  <a:latin typeface="+mj-lt"/>
                  <a:cs typeface="Arial"/>
                  <a:sym typeface="Arial"/>
                </a:rPr>
                <a:t>thì</a:t>
              </a:r>
              <a:r>
                <a:rPr lang="vi-VN" sz="2400" kern="0" smtClean="0">
                  <a:solidFill>
                    <a:srgbClr val="000000"/>
                  </a:solidFill>
                  <a:latin typeface="+mj-lt"/>
                  <a:cs typeface="Arial"/>
                  <a:sym typeface="Arial"/>
                </a:rPr>
                <a:t>………………………</a:t>
              </a:r>
              <a:r>
                <a:rPr lang="en-US" sz="2400" kern="0" smtClean="0">
                  <a:solidFill>
                    <a:srgbClr val="000000"/>
                  </a:solidFill>
                  <a:latin typeface="+mj-lt"/>
                  <a:cs typeface="Arial"/>
                  <a:sym typeface="Arial"/>
                </a:rPr>
                <a:t>...</a:t>
              </a:r>
              <a:endParaRPr lang="vi-VN" sz="2400" kern="0" dirty="0">
                <a:solidFill>
                  <a:srgbClr val="000000"/>
                </a:solidFill>
                <a:latin typeface="+mj-lt"/>
                <a:cs typeface="Arial"/>
                <a:sym typeface="Arial"/>
              </a:endParaRPr>
            </a:p>
          </p:txBody>
        </p:sp>
        <p:sp>
          <p:nvSpPr>
            <p:cNvPr id="24" name="Rectangle 23">
              <a:extLst>
                <a:ext uri="{FF2B5EF4-FFF2-40B4-BE49-F238E27FC236}">
                  <a16:creationId xmlns:a16="http://schemas.microsoft.com/office/drawing/2014/main" id="{0BB58920-7CF2-4638-8222-45A868E86EC6}"/>
                </a:ext>
              </a:extLst>
            </p:cNvPr>
            <p:cNvSpPr/>
            <p:nvPr/>
          </p:nvSpPr>
          <p:spPr>
            <a:xfrm>
              <a:off x="406793" y="3924936"/>
              <a:ext cx="6248529" cy="454773"/>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d. Nếu bạn khúc đuôi để thầy bắt được </a:t>
              </a:r>
              <a:r>
                <a:rPr lang="vi-VN" sz="2400" kern="0">
                  <a:solidFill>
                    <a:srgbClr val="000000"/>
                  </a:solidFill>
                  <a:latin typeface="+mj-lt"/>
                  <a:cs typeface="Arial"/>
                  <a:sym typeface="Arial"/>
                </a:rPr>
                <a:t>thì</a:t>
              </a:r>
              <a:r>
                <a:rPr lang="vi-VN" sz="2400" kern="0" smtClean="0">
                  <a:solidFill>
                    <a:srgbClr val="000000"/>
                  </a:solidFill>
                  <a:latin typeface="+mj-lt"/>
                  <a:cs typeface="Arial"/>
                  <a:sym typeface="Arial"/>
                </a:rPr>
                <a:t>……………………</a:t>
              </a:r>
              <a:r>
                <a:rPr lang="en-US" sz="2400" kern="0" smtClean="0">
                  <a:solidFill>
                    <a:srgbClr val="000000"/>
                  </a:solidFill>
                  <a:latin typeface="+mj-lt"/>
                  <a:cs typeface="Arial"/>
                  <a:sym typeface="Arial"/>
                </a:rPr>
                <a:t>........</a:t>
              </a:r>
              <a:endParaRPr lang="vi-VN" sz="2400" kern="0" dirty="0">
                <a:solidFill>
                  <a:srgbClr val="000000"/>
                </a:solidFill>
                <a:latin typeface="+mj-lt"/>
                <a:cs typeface="Arial"/>
                <a:sym typeface="Arial"/>
              </a:endParaRPr>
            </a:p>
          </p:txBody>
        </p:sp>
      </p:grpSp>
      <p:sp>
        <p:nvSpPr>
          <p:cNvPr id="25" name="TextBox 24">
            <a:extLst>
              <a:ext uri="{FF2B5EF4-FFF2-40B4-BE49-F238E27FC236}">
                <a16:creationId xmlns:a16="http://schemas.microsoft.com/office/drawing/2014/main" id="{3189B71E-D41C-4D1B-A5D6-D8E0D9BEC9F0}"/>
              </a:ext>
            </a:extLst>
          </p:cNvPr>
          <p:cNvSpPr txBox="1"/>
          <p:nvPr/>
        </p:nvSpPr>
        <p:spPr>
          <a:xfrm>
            <a:off x="6883371" y="4782761"/>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đuôi.</a:t>
            </a:r>
          </a:p>
        </p:txBody>
      </p:sp>
      <p:sp>
        <p:nvSpPr>
          <p:cNvPr id="26" name="TextBox 25"/>
          <p:cNvSpPr txBox="1"/>
          <p:nvPr/>
        </p:nvSpPr>
        <p:spPr>
          <a:xfrm>
            <a:off x="9110133" y="67732"/>
            <a:ext cx="3081867" cy="199965"/>
          </a:xfrm>
          <a:prstGeom prst="rect">
            <a:avLst/>
          </a:prstGeom>
          <a:solidFill>
            <a:srgbClr val="E6CDFF"/>
          </a:solidFill>
        </p:spPr>
        <p:txBody>
          <a:bodyPr wrap="square" rtlCol="0">
            <a:spAutoFit/>
          </a:bodyPr>
          <a:lstStyle/>
          <a:p>
            <a:endParaRPr lang="en-US"/>
          </a:p>
        </p:txBody>
      </p:sp>
    </p:spTree>
    <p:extLst>
      <p:ext uri="{BB962C8B-B14F-4D97-AF65-F5344CB8AC3E}">
        <p14:creationId xmlns:p14="http://schemas.microsoft.com/office/powerpoint/2010/main" val="33179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464783" y="1907091"/>
            <a:ext cx="8745084" cy="923330"/>
          </a:xfrm>
          <a:prstGeom prst="rect">
            <a:avLst/>
          </a:prstGeom>
          <a:noFill/>
        </p:spPr>
        <p:txBody>
          <a:bodyPr wrap="square" rtlCol="0">
            <a:spAutoFit/>
          </a:bodyPr>
          <a:lstStyle/>
          <a:p>
            <a:pPr algn="just">
              <a:lnSpc>
                <a:spcPct val="150000"/>
              </a:lnSpc>
              <a:buClr>
                <a:srgbClr val="000000"/>
              </a:buClr>
              <a:buFont typeface="Arial"/>
              <a:buNone/>
            </a:pPr>
            <a:r>
              <a:rPr lang="en-US" sz="3600" b="1" kern="0" dirty="0">
                <a:solidFill>
                  <a:srgbClr val="FF0000"/>
                </a:solidFill>
                <a:latin typeface="+mj-lt"/>
                <a:cs typeface="Arial"/>
                <a:sym typeface="Arial"/>
              </a:rPr>
              <a:t>2</a:t>
            </a:r>
            <a:r>
              <a:rPr lang="vi-VN" sz="3600" b="1" kern="0" smtClean="0">
                <a:solidFill>
                  <a:srgbClr val="FF0000"/>
                </a:solidFill>
                <a:latin typeface="+mj-lt"/>
                <a:cs typeface="Arial"/>
                <a:sym typeface="Arial"/>
              </a:rPr>
              <a:t>. </a:t>
            </a:r>
            <a:r>
              <a:rPr lang="en-US" sz="3600" kern="0" smtClean="0">
                <a:solidFill>
                  <a:srgbClr val="000000"/>
                </a:solidFill>
                <a:latin typeface="+mj-lt"/>
                <a:cs typeface="Arial"/>
                <a:sym typeface="Arial"/>
              </a:rPr>
              <a:t>Đặt một câu nói về trò chơi em thích.</a:t>
            </a:r>
            <a:endParaRPr lang="vi-VN" sz="3600" kern="0" dirty="0">
              <a:solidFill>
                <a:srgbClr val="000000"/>
              </a:solidFill>
              <a:latin typeface="+mj-lt"/>
              <a:cs typeface="Arial"/>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26" name="TextBox 25"/>
          <p:cNvSpPr txBox="1"/>
          <p:nvPr/>
        </p:nvSpPr>
        <p:spPr>
          <a:xfrm>
            <a:off x="9110133" y="67732"/>
            <a:ext cx="3081867" cy="199965"/>
          </a:xfrm>
          <a:prstGeom prst="rect">
            <a:avLst/>
          </a:prstGeom>
          <a:solidFill>
            <a:srgbClr val="E6CDFF"/>
          </a:solidFill>
        </p:spPr>
        <p:txBody>
          <a:bodyPr wrap="square" rtlCol="0">
            <a:spAutoFit/>
          </a:bodyPr>
          <a:lstStyle/>
          <a:p>
            <a:endParaRPr lang="en-US"/>
          </a:p>
        </p:txBody>
      </p:sp>
      <p:sp>
        <p:nvSpPr>
          <p:cNvPr id="15" name="TextBox 14">
            <a:extLst>
              <a:ext uri="{FF2B5EF4-FFF2-40B4-BE49-F238E27FC236}">
                <a16:creationId xmlns:a16="http://schemas.microsoft.com/office/drawing/2014/main" id="{DF76A858-A20E-4B86-84DA-C70443DD60BD}"/>
              </a:ext>
            </a:extLst>
          </p:cNvPr>
          <p:cNvSpPr txBox="1"/>
          <p:nvPr/>
        </p:nvSpPr>
        <p:spPr>
          <a:xfrm>
            <a:off x="1531664" y="2830421"/>
            <a:ext cx="10135403" cy="923330"/>
          </a:xfrm>
          <a:prstGeom prst="rect">
            <a:avLst/>
          </a:prstGeom>
          <a:noFill/>
        </p:spPr>
        <p:txBody>
          <a:bodyPr wrap="square" rtlCol="0">
            <a:spAutoFit/>
          </a:bodyPr>
          <a:lstStyle/>
          <a:p>
            <a:pPr algn="just">
              <a:lnSpc>
                <a:spcPct val="150000"/>
              </a:lnSpc>
              <a:buClr>
                <a:srgbClr val="000000"/>
              </a:buClr>
              <a:buFont typeface="Arial"/>
              <a:buNone/>
            </a:pPr>
            <a:r>
              <a:rPr lang="en-US" sz="3600" kern="0" smtClean="0">
                <a:solidFill>
                  <a:srgbClr val="FC7D77">
                    <a:lumMod val="75000"/>
                  </a:srgbClr>
                </a:solidFill>
                <a:latin typeface="+mj-lt"/>
                <a:cs typeface="Arial"/>
                <a:sym typeface="Arial"/>
              </a:rPr>
              <a:t>M: </a:t>
            </a:r>
            <a:r>
              <a:rPr lang="en-US" sz="3600" kern="0" smtClean="0">
                <a:latin typeface="+mj-lt"/>
                <a:cs typeface="Arial"/>
                <a:sym typeface="Arial"/>
              </a:rPr>
              <a:t>Rồng rắn lên mây là một trò chơi vui nhộn.</a:t>
            </a:r>
            <a:endParaRPr lang="vi-VN" sz="3600" kern="0" dirty="0">
              <a:solidFill>
                <a:srgbClr val="FC7D77">
                  <a:lumMod val="75000"/>
                </a:srgbClr>
              </a:solidFill>
              <a:latin typeface="+mj-lt"/>
              <a:cs typeface="Arial"/>
              <a:sym typeface="Arial"/>
            </a:endParaRPr>
          </a:p>
        </p:txBody>
      </p:sp>
    </p:spTree>
    <p:extLst>
      <p:ext uri="{BB962C8B-B14F-4D97-AF65-F5344CB8AC3E}">
        <p14:creationId xmlns:p14="http://schemas.microsoft.com/office/powerpoint/2010/main" val="101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8B48E-3D86-43F7-BDDF-8AA53235A9F6}"/>
              </a:ext>
            </a:extLst>
          </p:cNvPr>
          <p:cNvGrpSpPr/>
          <p:nvPr/>
        </p:nvGrpSpPr>
        <p:grpSpPr>
          <a:xfrm>
            <a:off x="670530" y="828522"/>
            <a:ext cx="2169767" cy="1478800"/>
            <a:chOff x="347364" y="617893"/>
            <a:chExt cx="1635626" cy="1478800"/>
          </a:xfrm>
        </p:grpSpPr>
        <p:sp>
          <p:nvSpPr>
            <p:cNvPr id="3" name="TextBox 2">
              <a:extLst>
                <a:ext uri="{FF2B5EF4-FFF2-40B4-BE49-F238E27FC236}">
                  <a16:creationId xmlns:a16="http://schemas.microsoft.com/office/drawing/2014/main" id="{EBB99E52-744C-43B1-8A7A-B9562EFF36AA}"/>
                </a:ext>
              </a:extLst>
            </p:cNvPr>
            <p:cNvSpPr txBox="1"/>
            <p:nvPr/>
          </p:nvSpPr>
          <p:spPr>
            <a:xfrm>
              <a:off x="369343" y="617893"/>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23</a:t>
              </a:r>
            </a:p>
          </p:txBody>
        </p:sp>
        <p:sp>
          <p:nvSpPr>
            <p:cNvPr id="4" name="TextBox 3">
              <a:extLst>
                <a:ext uri="{FF2B5EF4-FFF2-40B4-BE49-F238E27FC236}">
                  <a16:creationId xmlns:a16="http://schemas.microsoft.com/office/drawing/2014/main" id="{C81D3D9C-159F-48B8-8246-2B8D8F1E236F}"/>
                </a:ext>
              </a:extLst>
            </p:cNvPr>
            <p:cNvSpPr txBox="1"/>
            <p:nvPr/>
          </p:nvSpPr>
          <p:spPr>
            <a:xfrm>
              <a:off x="347364" y="650143"/>
              <a:ext cx="1613647" cy="1446550"/>
            </a:xfrm>
            <a:prstGeom prst="rect">
              <a:avLst/>
            </a:prstGeom>
            <a:noFill/>
          </p:spPr>
          <p:txBody>
            <a:bodyPr wrap="square" rtlCol="0">
              <a:spAutoFit/>
            </a:bodyPr>
            <a:lstStyle/>
            <a:p>
              <a:r>
                <a:rPr lang="en-US" sz="4400" dirty="0">
                  <a:solidFill>
                    <a:schemeClr val="accent1"/>
                  </a:solidFill>
                  <a:latin typeface="+mj-lt"/>
                </a:rPr>
                <a:t>BÀI 23</a:t>
              </a:r>
            </a:p>
          </p:txBody>
        </p:sp>
      </p:grpSp>
      <p:pic>
        <p:nvPicPr>
          <p:cNvPr id="5" name="Picture 4">
            <a:extLst>
              <a:ext uri="{FF2B5EF4-FFF2-40B4-BE49-F238E27FC236}">
                <a16:creationId xmlns:a16="http://schemas.microsoft.com/office/drawing/2014/main" id="{F8590B3D-3EB2-4136-BBEA-9A3E367AF155}"/>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22382" y="1937989"/>
            <a:ext cx="874251" cy="638857"/>
          </a:xfrm>
          <a:prstGeom prst="rect">
            <a:avLst/>
          </a:prstGeom>
        </p:spPr>
      </p:pic>
      <p:sp>
        <p:nvSpPr>
          <p:cNvPr id="6" name="TextBox 5">
            <a:extLst>
              <a:ext uri="{FF2B5EF4-FFF2-40B4-BE49-F238E27FC236}">
                <a16:creationId xmlns:a16="http://schemas.microsoft.com/office/drawing/2014/main" id="{D0E78F47-21CA-496B-B70B-FE601099BA2E}"/>
              </a:ext>
            </a:extLst>
          </p:cNvPr>
          <p:cNvSpPr txBox="1"/>
          <p:nvPr/>
        </p:nvSpPr>
        <p:spPr>
          <a:xfrm>
            <a:off x="3627107" y="1884884"/>
            <a:ext cx="7515026" cy="738664"/>
          </a:xfrm>
          <a:prstGeom prst="rect">
            <a:avLst/>
          </a:prstGeom>
          <a:noFill/>
        </p:spPr>
        <p:txBody>
          <a:bodyPr wrap="square" rtlCol="0">
            <a:spAutoFit/>
          </a:bodyPr>
          <a:lstStyle/>
          <a:p>
            <a:pPr algn="just">
              <a:lnSpc>
                <a:spcPct val="150000"/>
              </a:lnSpc>
            </a:pPr>
            <a:r>
              <a:rPr lang="vi-VN" sz="2800" dirty="0">
                <a:latin typeface="+mj-lt"/>
              </a:rPr>
              <a:t>Em biết gì về trò chơi rồng rắn lên mây?</a:t>
            </a:r>
            <a:endParaRPr lang="en-US" sz="2800" b="1" dirty="0">
              <a:latin typeface="+mj-lt"/>
            </a:endParaRPr>
          </a:p>
        </p:txBody>
      </p:sp>
      <p:sp>
        <p:nvSpPr>
          <p:cNvPr id="7" name="TextBox 6">
            <a:extLst>
              <a:ext uri="{FF2B5EF4-FFF2-40B4-BE49-F238E27FC236}">
                <a16:creationId xmlns:a16="http://schemas.microsoft.com/office/drawing/2014/main" id="{BBFCB14B-6285-4CE9-B5E1-076AD1FB6BA7}"/>
              </a:ext>
            </a:extLst>
          </p:cNvPr>
          <p:cNvSpPr txBox="1"/>
          <p:nvPr/>
        </p:nvSpPr>
        <p:spPr>
          <a:xfrm>
            <a:off x="3975013" y="1230104"/>
            <a:ext cx="5761653" cy="707886"/>
          </a:xfrm>
          <a:prstGeom prst="rect">
            <a:avLst/>
          </a:prstGeom>
          <a:noFill/>
        </p:spPr>
        <p:txBody>
          <a:bodyPr wrap="square" rtlCol="0">
            <a:spAutoFit/>
          </a:bodyPr>
          <a:lstStyle/>
          <a:p>
            <a:pPr algn="ctr"/>
            <a:r>
              <a:rPr lang="vi-VN" sz="4000" dirty="0">
                <a:solidFill>
                  <a:schemeClr val="accent2"/>
                </a:solidFill>
                <a:latin typeface="+mj-lt"/>
              </a:rPr>
              <a:t>RỒNG RẮN LÊN MÂY</a:t>
            </a:r>
            <a:endParaRPr lang="en-US" sz="4000" dirty="0">
              <a:solidFill>
                <a:schemeClr val="accent2"/>
              </a:solidFill>
              <a:latin typeface="+mj-lt"/>
            </a:endParaRPr>
          </a:p>
        </p:txBody>
      </p:sp>
      <p:pic>
        <p:nvPicPr>
          <p:cNvPr id="8" name="Picture 7">
            <a:extLst>
              <a:ext uri="{FF2B5EF4-FFF2-40B4-BE49-F238E27FC236}">
                <a16:creationId xmlns:a16="http://schemas.microsoft.com/office/drawing/2014/main" id="{6E8A4854-40B3-4431-8121-02B87B4F38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2396212" y="2592770"/>
            <a:ext cx="7885194" cy="3955407"/>
          </a:xfrm>
          <a:prstGeom prst="roundRect">
            <a:avLst>
              <a:gd name="adj" fmla="val 29879"/>
            </a:avLst>
          </a:prstGeom>
        </p:spPr>
      </p:pic>
      <p:sp>
        <p:nvSpPr>
          <p:cNvPr id="9" name="TextBox 8"/>
          <p:cNvSpPr txBox="1"/>
          <p:nvPr/>
        </p:nvSpPr>
        <p:spPr>
          <a:xfrm>
            <a:off x="9110133" y="33868"/>
            <a:ext cx="3081867" cy="369332"/>
          </a:xfrm>
          <a:prstGeom prst="rect">
            <a:avLst/>
          </a:prstGeom>
          <a:solidFill>
            <a:srgbClr val="E6CDFF"/>
          </a:solidFill>
        </p:spPr>
        <p:txBody>
          <a:bodyPr wrap="square" rtlCol="0">
            <a:spAutoFit/>
          </a:bodyPr>
          <a:lstStyle/>
          <a:p>
            <a:endParaRPr lang="en-US"/>
          </a:p>
        </p:txBody>
      </p:sp>
    </p:spTree>
    <p:extLst>
      <p:ext uri="{BB962C8B-B14F-4D97-AF65-F5344CB8AC3E}">
        <p14:creationId xmlns:p14="http://schemas.microsoft.com/office/powerpoint/2010/main" val="40103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smtClean="0">
                <a:latin typeface="+mj-lt"/>
              </a:rPr>
              <a:t>á</a:t>
            </a:r>
            <a:r>
              <a:rPr lang="vi-VN" sz="260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0" name="Arrow: Pentagon 9">
            <a:extLst>
              <a:ext uri="{FF2B5EF4-FFF2-40B4-BE49-F238E27FC236}">
                <a16:creationId xmlns:a16="http://schemas.microsoft.com/office/drawing/2014/main" id="{C1A4FE2B-26D7-48DF-A13F-49AE36D142C0}"/>
              </a:ext>
            </a:extLst>
          </p:cNvPr>
          <p:cNvSpPr/>
          <p:nvPr/>
        </p:nvSpPr>
        <p:spPr>
          <a:xfrm>
            <a:off x="426210" y="98974"/>
            <a:ext cx="2327519" cy="584775"/>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F427C3-AE58-47FA-B1EB-4261EF58BD6A}"/>
              </a:ext>
            </a:extLst>
          </p:cNvPr>
          <p:cNvSpPr txBox="1"/>
          <p:nvPr/>
        </p:nvSpPr>
        <p:spPr>
          <a:xfrm>
            <a:off x="426209" y="98974"/>
            <a:ext cx="2327519" cy="584775"/>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vi-VN" sz="3200" b="1" dirty="0">
                <a:solidFill>
                  <a:srgbClr val="17479D"/>
                </a:solidFill>
                <a:latin typeface="+mj-lt"/>
              </a:rPr>
              <a:t>ĐỌC</a:t>
            </a:r>
            <a:r>
              <a:rPr lang="en-US" sz="3200" b="1" dirty="0">
                <a:solidFill>
                  <a:srgbClr val="17479D"/>
                </a:solidFill>
                <a:latin typeface="+mj-lt"/>
              </a:rPr>
              <a:t> MẪU</a:t>
            </a: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
        <p:nvSpPr>
          <p:cNvPr id="7" name="TextBox 6"/>
          <p:cNvSpPr txBox="1"/>
          <p:nvPr/>
        </p:nvSpPr>
        <p:spPr>
          <a:xfrm>
            <a:off x="9110133" y="0"/>
            <a:ext cx="3081867"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4160707" y="50191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smtClean="0">
                <a:latin typeface="+mj-lt"/>
              </a:rPr>
              <a:t>ác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4520337"/>
            <a:ext cx="483723" cy="449643"/>
          </a:xfrm>
          <a:prstGeom prst="rect">
            <a:avLst/>
          </a:prstGeom>
        </p:spPr>
      </p:pic>
      <p:sp>
        <p:nvSpPr>
          <p:cNvPr id="11" name="TextBox 10">
            <a:extLst>
              <a:ext uri="{FF2B5EF4-FFF2-40B4-BE49-F238E27FC236}">
                <a16:creationId xmlns:a16="http://schemas.microsoft.com/office/drawing/2014/main" id="{A40953BB-F707-4907-BF4A-61A097A0CAC3}"/>
              </a:ext>
            </a:extLst>
          </p:cNvPr>
          <p:cNvSpPr txBox="1"/>
          <p:nvPr/>
        </p:nvSpPr>
        <p:spPr>
          <a:xfrm>
            <a:off x="37603" y="0"/>
            <a:ext cx="4840058"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Bài</a:t>
            </a:r>
            <a:r>
              <a:rPr lang="en-US" sz="2800" b="1" dirty="0">
                <a:solidFill>
                  <a:srgbClr val="17479D"/>
                </a:solidFill>
                <a:latin typeface="+mj-lt"/>
              </a:rPr>
              <a:t> </a:t>
            </a:r>
            <a:r>
              <a:rPr lang="en-US" sz="2800" b="1" dirty="0" err="1">
                <a:solidFill>
                  <a:srgbClr val="17479D"/>
                </a:solidFill>
                <a:latin typeface="+mj-lt"/>
              </a:rPr>
              <a:t>viết</a:t>
            </a:r>
            <a:r>
              <a:rPr lang="en-US" sz="2800" b="1" dirty="0">
                <a:solidFill>
                  <a:srgbClr val="17479D"/>
                </a:solidFill>
                <a:latin typeface="+mj-lt"/>
              </a:rPr>
              <a:t> </a:t>
            </a:r>
            <a:r>
              <a:rPr lang="en-US" sz="2800" b="1" dirty="0" err="1">
                <a:solidFill>
                  <a:srgbClr val="17479D"/>
                </a:solidFill>
                <a:latin typeface="+mj-lt"/>
              </a:rPr>
              <a:t>có</a:t>
            </a:r>
            <a:r>
              <a:rPr lang="en-US" sz="2800" b="1" dirty="0">
                <a:solidFill>
                  <a:srgbClr val="17479D"/>
                </a:solidFill>
                <a:latin typeface="+mj-lt"/>
              </a:rPr>
              <a:t> </a:t>
            </a:r>
            <a:r>
              <a:rPr lang="en-US" sz="2800" b="1" dirty="0" err="1">
                <a:solidFill>
                  <a:srgbClr val="17479D"/>
                </a:solidFill>
                <a:latin typeface="+mj-lt"/>
              </a:rPr>
              <a:t>mấy</a:t>
            </a:r>
            <a:r>
              <a:rPr lang="en-US" sz="2800" b="1" dirty="0">
                <a:solidFill>
                  <a:srgbClr val="17479D"/>
                </a:solidFill>
                <a:latin typeface="+mj-lt"/>
              </a:rPr>
              <a:t> </a:t>
            </a:r>
            <a:r>
              <a:rPr lang="en-US" sz="2800" b="1" dirty="0" err="1">
                <a:solidFill>
                  <a:srgbClr val="17479D"/>
                </a:solidFill>
                <a:latin typeface="+mj-lt"/>
              </a:rPr>
              <a:t>đoạn</a:t>
            </a:r>
            <a:r>
              <a:rPr lang="en-US" sz="2800" b="1" dirty="0">
                <a:solidFill>
                  <a:srgbClr val="17479D"/>
                </a:solidFill>
                <a:latin typeface="+mj-lt"/>
              </a:rPr>
              <a:t>?</a:t>
            </a:r>
          </a:p>
        </p:txBody>
      </p:sp>
      <p:sp>
        <p:nvSpPr>
          <p:cNvPr id="10" name="TextBox 9">
            <a:extLst>
              <a:ext uri="{FF2B5EF4-FFF2-40B4-BE49-F238E27FC236}">
                <a16:creationId xmlns:a16="http://schemas.microsoft.com/office/drawing/2014/main" id="{8C34D7B1-9779-4CF0-B739-6740A257FBA3}"/>
              </a:ext>
            </a:extLst>
          </p:cNvPr>
          <p:cNvSpPr txBox="1"/>
          <p:nvPr/>
        </p:nvSpPr>
        <p:spPr>
          <a:xfrm>
            <a:off x="37603" y="-21308"/>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sp>
        <p:nvSpPr>
          <p:cNvPr id="12" name="TextBox 11"/>
          <p:cNvSpPr txBox="1"/>
          <p:nvPr/>
        </p:nvSpPr>
        <p:spPr>
          <a:xfrm>
            <a:off x="9110133" y="0"/>
            <a:ext cx="3081867"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15660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0" cstate="print"/>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altLang="zh-CN" sz="36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rắn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defTabSz="685800" eaLnBrk="1" hangingPunct="1">
              <a:defRPr/>
            </a:pPr>
            <a:r>
              <a:rPr lang="en-US" altLang="zh-CN" sz="36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 mây</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altLang="zh-CN" sz="36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1" cstate="print"/>
          <a:stretch>
            <a:fillRect/>
          </a:stretch>
        </p:blipFill>
        <p:spPr>
          <a:xfrm>
            <a:off x="1088390" y="2875280"/>
            <a:ext cx="3167380" cy="3745230"/>
          </a:xfrm>
          <a:prstGeom prst="rect">
            <a:avLst/>
          </a:prstGeom>
        </p:spPr>
      </p:pic>
      <p:sp>
        <p:nvSpPr>
          <p:cNvPr id="41" name="TextBox 40"/>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spTree>
    <p:extLst>
      <p:ext uri="{BB962C8B-B14F-4D97-AF65-F5344CB8AC3E}">
        <p14:creationId xmlns:p14="http://schemas.microsoft.com/office/powerpoint/2010/main" val="99345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4160707" y="501912"/>
            <a:ext cx="5305026" cy="707886"/>
          </a:xfrm>
          <a:prstGeom prst="rect">
            <a:avLst/>
          </a:prstGeom>
          <a:noFill/>
        </p:spPr>
        <p:txBody>
          <a:bodyPr wrap="square" rtlCol="0">
            <a:spAutoFit/>
          </a:bodyPr>
          <a:lstStyle/>
          <a:p>
            <a:pPr algn="ctr"/>
            <a:r>
              <a:rPr lang="vi-VN" sz="4000" b="1" dirty="0">
                <a:solidFill>
                  <a:schemeClr val="accent6">
                    <a:lumMod val="50000"/>
                  </a:schemeClr>
                </a:solidFill>
                <a:latin typeface="+mj-lt"/>
              </a:rPr>
              <a:t>Rồng rắn lên mây</a:t>
            </a:r>
            <a:endParaRPr lang="en-US" sz="40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527810" y="2009901"/>
            <a:ext cx="11339580" cy="1938992"/>
          </a:xfrm>
          <a:prstGeom prst="rect">
            <a:avLst/>
          </a:prstGeom>
          <a:noFill/>
        </p:spPr>
        <p:txBody>
          <a:bodyPr wrap="square" rtlCol="0">
            <a:spAutoFit/>
          </a:bodyPr>
          <a:lstStyle/>
          <a:p>
            <a:pPr marL="44450" algn="just"/>
            <a:r>
              <a:rPr lang="vi-VN" sz="4000" dirty="0">
                <a:latin typeface="+mj-lt"/>
              </a:rPr>
              <a:t>         Rồng rắn lên mây là một trò chơi vui nhộn. Năm, sáu bạn túm áo nhau làm rồng rắn. Một bạn làm thầy thuốc, đứng đối diện với rồng </a:t>
            </a:r>
            <a:r>
              <a:rPr lang="vi-VN" sz="4000">
                <a:latin typeface="+mj-lt"/>
              </a:rPr>
              <a:t>rắn</a:t>
            </a:r>
            <a:r>
              <a:rPr lang="vi-VN" sz="4000" smtClean="0">
                <a:latin typeface="+mj-lt"/>
              </a:rPr>
              <a:t>.</a:t>
            </a:r>
            <a:endParaRPr lang="vi-VN" sz="4000" dirty="0">
              <a:latin typeface="+mj-lt"/>
            </a:endParaRP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579" y="1733877"/>
            <a:ext cx="647554" cy="552048"/>
          </a:xfrm>
          <a:prstGeom prst="rect">
            <a:avLst/>
          </a:prstGeom>
        </p:spPr>
      </p:pic>
      <p:sp>
        <p:nvSpPr>
          <p:cNvPr id="12" name="TextBox 11"/>
          <p:cNvSpPr txBox="1"/>
          <p:nvPr/>
        </p:nvSpPr>
        <p:spPr>
          <a:xfrm>
            <a:off x="9110133" y="0"/>
            <a:ext cx="3081867"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77426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965BF3-0D9A-4083-AEFA-D2DBB7BDA59D}"/>
              </a:ext>
            </a:extLst>
          </p:cNvPr>
          <p:cNvSpPr txBox="1"/>
          <p:nvPr/>
        </p:nvSpPr>
        <p:spPr>
          <a:xfrm>
            <a:off x="409277" y="1569634"/>
            <a:ext cx="11339580" cy="4031873"/>
          </a:xfrm>
          <a:prstGeom prst="rect">
            <a:avLst/>
          </a:prstGeom>
          <a:noFill/>
        </p:spPr>
        <p:txBody>
          <a:bodyPr wrap="square" rtlCol="0">
            <a:spAutoFit/>
          </a:bodyPr>
          <a:lstStyle/>
          <a:p>
            <a:pPr marL="44450" algn="just"/>
            <a:r>
              <a:rPr lang="en-US" sz="3200" smtClean="0">
                <a:latin typeface="+mj-lt"/>
              </a:rPr>
              <a:t>	</a:t>
            </a:r>
            <a:r>
              <a:rPr lang="vi-VN" sz="3200" smtClean="0">
                <a:latin typeface="+mj-lt"/>
              </a:rPr>
              <a:t>Rồng </a:t>
            </a:r>
            <a:r>
              <a:rPr lang="vi-VN" sz="3200" dirty="0">
                <a:latin typeface="+mj-lt"/>
              </a:rPr>
              <a:t>rắn vừa đi vòng vèo vừa hát:</a:t>
            </a:r>
          </a:p>
          <a:p>
            <a:pPr marL="44450" algn="just"/>
            <a:r>
              <a:rPr lang="vi-VN" sz="3200" dirty="0">
                <a:latin typeface="+mj-lt"/>
              </a:rPr>
              <a:t>		          Rồng rắn lên mây</a:t>
            </a:r>
          </a:p>
          <a:p>
            <a:pPr marL="44450" algn="just"/>
            <a:r>
              <a:rPr lang="vi-VN" sz="3200" dirty="0">
                <a:latin typeface="+mj-lt"/>
              </a:rPr>
              <a:t>		          Thấy cây </a:t>
            </a:r>
            <a:r>
              <a:rPr lang="vi-VN" sz="3200">
                <a:latin typeface="+mj-lt"/>
              </a:rPr>
              <a:t>núc </a:t>
            </a:r>
            <a:r>
              <a:rPr lang="vi-VN" sz="3200" smtClean="0">
                <a:latin typeface="+mj-lt"/>
              </a:rPr>
              <a:t>n</a:t>
            </a:r>
            <a:r>
              <a:rPr lang="en-US" sz="3200" smtClean="0">
                <a:latin typeface="+mj-lt"/>
              </a:rPr>
              <a:t>ác</a:t>
            </a:r>
            <a:endParaRPr lang="vi-VN" sz="3200" dirty="0">
              <a:latin typeface="+mj-lt"/>
            </a:endParaRPr>
          </a:p>
          <a:p>
            <a:pPr marL="44450" algn="just"/>
            <a:r>
              <a:rPr lang="vi-VN" sz="3200" dirty="0">
                <a:latin typeface="+mj-lt"/>
              </a:rPr>
              <a:t>		          Hỏi thăm thầy thuốc</a:t>
            </a:r>
          </a:p>
          <a:p>
            <a:pPr marL="44450" algn="just"/>
            <a:r>
              <a:rPr lang="vi-VN" sz="3200" dirty="0">
                <a:latin typeface="+mj-lt"/>
              </a:rPr>
              <a:t>		          Có nhà hay không?</a:t>
            </a:r>
          </a:p>
          <a:p>
            <a:pPr marL="44450" algn="just"/>
            <a:r>
              <a:rPr lang="vi-VN" sz="3200" dirty="0">
                <a:latin typeface="+mj-lt"/>
              </a:rPr>
              <a:t>          Nếu thầy nói “không” thì rồng rắn đi tiếp. Nếu thầy nói “có” thì rồng rắn hỏi xin thuốc cho con và đồng ý cho thầy bắt khúc </a:t>
            </a:r>
            <a:r>
              <a:rPr lang="vi-VN" sz="3200">
                <a:latin typeface="+mj-lt"/>
              </a:rPr>
              <a:t>đuôi</a:t>
            </a:r>
            <a:r>
              <a:rPr lang="vi-VN" sz="3200" smtClean="0">
                <a:latin typeface="+mj-lt"/>
              </a:rPr>
              <a:t>.</a:t>
            </a:r>
            <a:endParaRPr lang="vi-VN" sz="3200" dirty="0">
              <a:latin typeface="+mj-lt"/>
            </a:endParaRPr>
          </a:p>
        </p:txBody>
      </p:sp>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88413" y="981801"/>
            <a:ext cx="632387" cy="587833"/>
          </a:xfrm>
          <a:prstGeom prst="rect">
            <a:avLst/>
          </a:prstGeom>
        </p:spPr>
      </p:pic>
      <p:sp>
        <p:nvSpPr>
          <p:cNvPr id="12" name="TextBox 11"/>
          <p:cNvSpPr txBox="1"/>
          <p:nvPr/>
        </p:nvSpPr>
        <p:spPr>
          <a:xfrm>
            <a:off x="9110133" y="0"/>
            <a:ext cx="3081867"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17653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ECA594-DA62-4F11-9408-CCC926D5D210}"/>
              </a:ext>
            </a:extLst>
          </p:cNvPr>
          <p:cNvSpPr txBox="1"/>
          <p:nvPr/>
        </p:nvSpPr>
        <p:spPr>
          <a:xfrm>
            <a:off x="1794447" y="199965"/>
            <a:ext cx="1249677"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21" name="Picture 20">
            <a:extLst>
              <a:ext uri="{FF2B5EF4-FFF2-40B4-BE49-F238E27FC236}">
                <a16:creationId xmlns:a16="http://schemas.microsoft.com/office/drawing/2014/main" id="{752008E8-5663-4E99-8D4A-FB53D96A828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212139" y="230010"/>
            <a:ext cx="582308" cy="525172"/>
          </a:xfrm>
          <a:prstGeom prst="rect">
            <a:avLst/>
          </a:prstGeom>
        </p:spPr>
      </p:pic>
      <p:sp>
        <p:nvSpPr>
          <p:cNvPr id="22" name="TextBox 21">
            <a:extLst>
              <a:ext uri="{FF2B5EF4-FFF2-40B4-BE49-F238E27FC236}">
                <a16:creationId xmlns:a16="http://schemas.microsoft.com/office/drawing/2014/main" id="{60AD6DDF-2F91-4815-BBD5-40B46124AEC6}"/>
              </a:ext>
            </a:extLst>
          </p:cNvPr>
          <p:cNvSpPr txBox="1"/>
          <p:nvPr/>
        </p:nvSpPr>
        <p:spPr>
          <a:xfrm>
            <a:off x="3044124" y="445481"/>
            <a:ext cx="5365827" cy="809965"/>
          </a:xfrm>
          <a:prstGeom prst="rect">
            <a:avLst/>
          </a:prstGeom>
          <a:noFill/>
        </p:spPr>
        <p:txBody>
          <a:bodyPr wrap="square" rtlCol="0">
            <a:spAutoFit/>
          </a:bodyPr>
          <a:lstStyle/>
          <a:p>
            <a:pPr algn="ctr">
              <a:lnSpc>
                <a:spcPct val="150000"/>
              </a:lnSpc>
              <a:buClr>
                <a:srgbClr val="000000"/>
              </a:buClr>
              <a:buFont typeface="Arial"/>
              <a:buNone/>
            </a:pPr>
            <a:r>
              <a:rPr lang="vi-VN" sz="3600" b="1" kern="0" dirty="0">
                <a:solidFill>
                  <a:srgbClr val="FC7D77">
                    <a:lumMod val="50000"/>
                  </a:srgbClr>
                </a:solidFill>
                <a:latin typeface="+mj-lt"/>
                <a:cs typeface="Arial"/>
                <a:sym typeface="Arial"/>
              </a:rPr>
              <a:t>Ngắt nghỉ câu</a:t>
            </a:r>
            <a:endParaRPr lang="en-US" sz="3600" b="1" kern="0" dirty="0">
              <a:solidFill>
                <a:srgbClr val="FC7D77">
                  <a:lumMod val="50000"/>
                </a:srgbClr>
              </a:solidFill>
              <a:latin typeface="+mj-lt"/>
              <a:cs typeface="Arial"/>
              <a:sym typeface="Arial"/>
            </a:endParaRPr>
          </a:p>
        </p:txBody>
      </p:sp>
      <p:sp>
        <p:nvSpPr>
          <p:cNvPr id="23" name="Rectangle 22">
            <a:extLst>
              <a:ext uri="{FF2B5EF4-FFF2-40B4-BE49-F238E27FC236}">
                <a16:creationId xmlns:a16="http://schemas.microsoft.com/office/drawing/2014/main" id="{1ACB94CE-5F1D-486F-BAA0-C98CFDCE9485}"/>
              </a:ext>
            </a:extLst>
          </p:cNvPr>
          <p:cNvSpPr/>
          <p:nvPr/>
        </p:nvSpPr>
        <p:spPr>
          <a:xfrm>
            <a:off x="1503293" y="1640548"/>
            <a:ext cx="9520307" cy="1569660"/>
          </a:xfrm>
          <a:prstGeom prst="rect">
            <a:avLst/>
          </a:prstGeom>
        </p:spPr>
        <p:txBody>
          <a:bodyPr wrap="square">
            <a:spAutoFit/>
          </a:bodyPr>
          <a:lstStyle/>
          <a:p>
            <a:pPr algn="just">
              <a:lnSpc>
                <a:spcPct val="150000"/>
              </a:lnSpc>
              <a:buClr>
                <a:srgbClr val="000000"/>
              </a:buClr>
              <a:buFont typeface="Arial"/>
              <a:buNone/>
            </a:pPr>
            <a:r>
              <a:rPr lang="vi-VN" sz="3200"/>
              <a:t>Nếu bạn khúc đuôi để thầy bắt được thì đổi vai làm thầy </a:t>
            </a:r>
            <a:r>
              <a:rPr lang="vi-VN" sz="3200" smtClean="0"/>
              <a:t>thuốc</a:t>
            </a:r>
            <a:r>
              <a:rPr lang="en-US" sz="3200" smtClean="0"/>
              <a:t>.</a:t>
            </a:r>
            <a:endParaRPr lang="vi-VN" sz="3200" kern="0" dirty="0">
              <a:solidFill>
                <a:srgbClr val="000000"/>
              </a:solidFill>
              <a:latin typeface="+mj-lt"/>
              <a:cs typeface="Arial"/>
              <a:sym typeface="Arial"/>
            </a:endParaRPr>
          </a:p>
        </p:txBody>
      </p:sp>
      <p:cxnSp>
        <p:nvCxnSpPr>
          <p:cNvPr id="24" name="Straight Connector 23">
            <a:extLst>
              <a:ext uri="{FF2B5EF4-FFF2-40B4-BE49-F238E27FC236}">
                <a16:creationId xmlns:a16="http://schemas.microsoft.com/office/drawing/2014/main" id="{69F7FB0E-A935-4260-92BC-7B5B4F245017}"/>
              </a:ext>
            </a:extLst>
          </p:cNvPr>
          <p:cNvCxnSpPr>
            <a:cxnSpLocks/>
          </p:cNvCxnSpPr>
          <p:nvPr/>
        </p:nvCxnSpPr>
        <p:spPr>
          <a:xfrm flipH="1">
            <a:off x="8227916" y="1840852"/>
            <a:ext cx="182035" cy="504339"/>
          </a:xfrm>
          <a:prstGeom prst="line">
            <a:avLst/>
          </a:prstGeom>
          <a:noFill/>
          <a:ln w="19050" cap="flat" cmpd="sng" algn="ctr">
            <a:solidFill>
              <a:srgbClr val="FC7D77">
                <a:lumMod val="50000"/>
              </a:srgbClr>
            </a:solidFill>
            <a:prstDash val="solid"/>
          </a:ln>
          <a:effectLst/>
        </p:spPr>
      </p:cxnSp>
      <p:grpSp>
        <p:nvGrpSpPr>
          <p:cNvPr id="25" name="Group 24">
            <a:extLst>
              <a:ext uri="{FF2B5EF4-FFF2-40B4-BE49-F238E27FC236}">
                <a16:creationId xmlns:a16="http://schemas.microsoft.com/office/drawing/2014/main" id="{F3F02BA9-4DCE-433F-9580-A7B4C0DD4E73}"/>
              </a:ext>
            </a:extLst>
          </p:cNvPr>
          <p:cNvGrpSpPr/>
          <p:nvPr/>
        </p:nvGrpSpPr>
        <p:grpSpPr>
          <a:xfrm>
            <a:off x="3626683" y="2425378"/>
            <a:ext cx="303890" cy="686247"/>
            <a:chOff x="3894064" y="2362532"/>
            <a:chExt cx="155773" cy="353730"/>
          </a:xfrm>
        </p:grpSpPr>
        <p:cxnSp>
          <p:nvCxnSpPr>
            <p:cNvPr id="26" name="Straight Connector 25">
              <a:extLst>
                <a:ext uri="{FF2B5EF4-FFF2-40B4-BE49-F238E27FC236}">
                  <a16:creationId xmlns:a16="http://schemas.microsoft.com/office/drawing/2014/main" id="{0BBEEF3A-CFEB-4F57-B0D3-27A1AD1C63D0}"/>
                </a:ext>
              </a:extLst>
            </p:cNvPr>
            <p:cNvCxnSpPr/>
            <p:nvPr/>
          </p:nvCxnSpPr>
          <p:spPr>
            <a:xfrm flipH="1">
              <a:off x="3945988" y="2362532"/>
              <a:ext cx="103849" cy="353729"/>
            </a:xfrm>
            <a:prstGeom prst="line">
              <a:avLst/>
            </a:prstGeom>
            <a:noFill/>
            <a:ln w="19050" cap="flat" cmpd="sng" algn="ctr">
              <a:solidFill>
                <a:srgbClr val="FC7D77">
                  <a:lumMod val="50000"/>
                </a:srgbClr>
              </a:solidFill>
              <a:prstDash val="solid"/>
            </a:ln>
            <a:effectLst/>
          </p:spPr>
        </p:cxnSp>
        <p:cxnSp>
          <p:nvCxnSpPr>
            <p:cNvPr id="27" name="Straight Connector 26">
              <a:extLst>
                <a:ext uri="{FF2B5EF4-FFF2-40B4-BE49-F238E27FC236}">
                  <a16:creationId xmlns:a16="http://schemas.microsoft.com/office/drawing/2014/main" id="{7D733E91-FB5A-4EE3-A094-659132D198AA}"/>
                </a:ext>
              </a:extLst>
            </p:cNvPr>
            <p:cNvCxnSpPr/>
            <p:nvPr/>
          </p:nvCxnSpPr>
          <p:spPr>
            <a:xfrm flipH="1">
              <a:off x="3894064" y="2362533"/>
              <a:ext cx="103849" cy="353729"/>
            </a:xfrm>
            <a:prstGeom prst="line">
              <a:avLst/>
            </a:prstGeom>
            <a:noFill/>
            <a:ln w="19050" cap="flat" cmpd="sng" algn="ctr">
              <a:solidFill>
                <a:srgbClr val="FC7D77">
                  <a:lumMod val="50000"/>
                </a:srgbClr>
              </a:solidFill>
              <a:prstDash val="solid"/>
            </a:ln>
            <a:effectLst/>
          </p:spPr>
        </p:cxnSp>
      </p:grpSp>
      <p:sp>
        <p:nvSpPr>
          <p:cNvPr id="12" name="TextBox 11"/>
          <p:cNvSpPr txBox="1"/>
          <p:nvPr/>
        </p:nvSpPr>
        <p:spPr>
          <a:xfrm>
            <a:off x="9110132" y="63911"/>
            <a:ext cx="3081867" cy="199965"/>
          </a:xfrm>
          <a:prstGeom prst="rect">
            <a:avLst/>
          </a:prstGeom>
          <a:solidFill>
            <a:srgbClr val="FFE5E5"/>
          </a:solidFill>
        </p:spPr>
        <p:txBody>
          <a:bodyPr wrap="square" rtlCol="0">
            <a:spAutoFit/>
          </a:bodyPr>
          <a:lstStyle/>
          <a:p>
            <a:endParaRPr lang="en-US"/>
          </a:p>
        </p:txBody>
      </p:sp>
    </p:spTree>
    <p:extLst>
      <p:ext uri="{BB962C8B-B14F-4D97-AF65-F5344CB8AC3E}">
        <p14:creationId xmlns:p14="http://schemas.microsoft.com/office/powerpoint/2010/main" val="28333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965BF3-0D9A-4083-AEFA-D2DBB7BDA59D}"/>
              </a:ext>
            </a:extLst>
          </p:cNvPr>
          <p:cNvSpPr txBox="1"/>
          <p:nvPr/>
        </p:nvSpPr>
        <p:spPr>
          <a:xfrm>
            <a:off x="451349" y="1586567"/>
            <a:ext cx="11339580" cy="2862322"/>
          </a:xfrm>
          <a:prstGeom prst="rect">
            <a:avLst/>
          </a:prstGeom>
          <a:noFill/>
        </p:spPr>
        <p:txBody>
          <a:bodyPr wrap="square" rtlCol="0">
            <a:spAutoFit/>
          </a:bodyPr>
          <a:lstStyle/>
          <a:p>
            <a:pPr marL="44450" algn="just"/>
            <a:r>
              <a:rPr lang="en-US" sz="3600" smtClean="0">
                <a:latin typeface="+mj-lt"/>
              </a:rPr>
              <a:t>	</a:t>
            </a:r>
            <a:r>
              <a:rPr lang="vi-VN" sz="3600" smtClean="0">
                <a:latin typeface="+mj-lt"/>
              </a:rPr>
              <a:t>Thầy </a:t>
            </a:r>
            <a:r>
              <a:rPr lang="vi-VN" sz="3600" dirty="0">
                <a:latin typeface="+mj-lt"/>
              </a:rPr>
              <a:t>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a:t>
            </a:r>
            <a:r>
              <a:rPr lang="vi-VN" sz="3600">
                <a:latin typeface="+mj-lt"/>
              </a:rPr>
              <a:t>tục</a:t>
            </a:r>
            <a:r>
              <a:rPr lang="vi-VN" sz="3600" smtClean="0">
                <a:latin typeface="+mj-lt"/>
              </a:rPr>
              <a:t>.</a:t>
            </a:r>
            <a:endParaRPr lang="vi-VN" sz="3600" dirty="0">
              <a:latin typeface="+mj-lt"/>
            </a:endParaRPr>
          </a:p>
        </p:txBody>
      </p:sp>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53" y="1284288"/>
            <a:ext cx="633447" cy="604558"/>
          </a:xfrm>
          <a:prstGeom prst="rect">
            <a:avLst/>
          </a:prstGeom>
        </p:spPr>
      </p:pic>
      <p:sp>
        <p:nvSpPr>
          <p:cNvPr id="12" name="TextBox 11"/>
          <p:cNvSpPr txBox="1"/>
          <p:nvPr/>
        </p:nvSpPr>
        <p:spPr>
          <a:xfrm>
            <a:off x="9110133" y="0"/>
            <a:ext cx="3081867"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58308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590</Words>
  <Application>Microsoft Office PowerPoint</Application>
  <PresentationFormat>Widescreen</PresentationFormat>
  <Paragraphs>98</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Arial-Rounded</vt:lpstr>
      <vt:lpstr>Calibri</vt:lpstr>
      <vt:lpstr>等线</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46</cp:revision>
  <dcterms:created xsi:type="dcterms:W3CDTF">2021-07-20T01:55:21Z</dcterms:created>
  <dcterms:modified xsi:type="dcterms:W3CDTF">2023-11-27T03:04:58Z</dcterms:modified>
</cp:coreProperties>
</file>