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2"/>
  </p:notesMasterIdLst>
  <p:handoutMasterIdLst>
    <p:handoutMasterId r:id="rId13"/>
  </p:handoutMasterIdLst>
  <p:sldIdLst>
    <p:sldId id="257" r:id="rId2"/>
    <p:sldId id="2007577198" r:id="rId3"/>
    <p:sldId id="2007577199" r:id="rId4"/>
    <p:sldId id="2007577222" r:id="rId5"/>
    <p:sldId id="262" r:id="rId6"/>
    <p:sldId id="2007577201" r:id="rId7"/>
    <p:sldId id="2007577223" r:id="rId8"/>
    <p:sldId id="2007577203" r:id="rId9"/>
    <p:sldId id="2007577229" r:id="rId10"/>
    <p:sldId id="2007577212" r:id="rId11"/>
  </p:sldIdLst>
  <p:sldSz cx="12192000" cy="6858000"/>
  <p:notesSz cx="6858000" cy="9144000"/>
  <p:embeddedFontLst>
    <p:embeddedFont>
      <p:font typeface="UTM Erie Black" panose="02040603050506020204" pitchFamily="18" charset="0"/>
      <p:regular r:id="rId14"/>
    </p:embeddedFont>
    <p:embeddedFont>
      <p:font typeface="UTM Impact" panose="02040603050506020204" pitchFamily="18" charset="0"/>
      <p:regular r:id="rId15"/>
    </p:embeddedFont>
    <p:embeddedFont>
      <p:font typeface="UTM Akashi" panose="02040603050506020204" pitchFamily="18" charset="0"/>
      <p:regular r:id="rId16"/>
    </p:embeddedFont>
    <p:embeddedFont>
      <p:font typeface="UTM Avo" panose="02040603050506020204" pitchFamily="18" charset="0"/>
      <p:regular r:id="rId17"/>
      <p:bold r:id="rId18"/>
      <p:italic r:id="rId19"/>
      <p:boldItalic r:id="rId20"/>
    </p:embeddedFon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
      <p:font typeface="等线" panose="020B0604020202020204" charset="-122"/>
      <p:regular r:id="rId27"/>
      <p:bold r:id="rId28"/>
    </p:embeddedFont>
  </p:embeddedFontLst>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DAC5"/>
    <a:srgbClr val="49B89D"/>
    <a:srgbClr val="3EAE93"/>
    <a:srgbClr val="CC8FF8"/>
    <a:srgbClr val="7D2DB7"/>
    <a:srgbClr val="E6E6E6"/>
    <a:srgbClr val="63A6E1"/>
    <a:srgbClr val="D519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82" autoAdjust="0"/>
    <p:restoredTop sz="95280" autoAdjust="0"/>
  </p:normalViewPr>
  <p:slideViewPr>
    <p:cSldViewPr snapToGrid="0">
      <p:cViewPr varScale="1">
        <p:scale>
          <a:sx n="60" d="100"/>
          <a:sy n="60" d="100"/>
        </p:scale>
        <p:origin x="84" y="288"/>
      </p:cViewPr>
      <p:guideLst/>
    </p:cSldViewPr>
  </p:slideViewPr>
  <p:notesTextViewPr>
    <p:cViewPr>
      <p:scale>
        <a:sx n="1" d="1"/>
        <a:sy n="1" d="1"/>
      </p:scale>
      <p:origin x="0" y="0"/>
    </p:cViewPr>
  </p:notesTextViewPr>
  <p:notesViewPr>
    <p:cSldViewPr snapToGrid="0">
      <p:cViewPr varScale="1">
        <p:scale>
          <a:sx n="53" d="100"/>
          <a:sy n="53" d="100"/>
        </p:scale>
        <p:origin x="181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1551AC-7D42-4775-B36F-7B36BD250311}" type="datetimeFigureOut">
              <a:rPr lang="en-US" smtClean="0"/>
              <a:t>30/1/2023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5EF768-0180-4814-9826-DCA642CE4B61}" type="slidenum">
              <a:rPr lang="en-US" smtClean="0"/>
              <a:t>‹#›</a:t>
            </a:fld>
            <a:endParaRPr lang="en-US"/>
          </a:p>
        </p:txBody>
      </p:sp>
    </p:spTree>
    <p:extLst>
      <p:ext uri="{BB962C8B-B14F-4D97-AF65-F5344CB8AC3E}">
        <p14:creationId xmlns:p14="http://schemas.microsoft.com/office/powerpoint/2010/main" val="1479512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70CC7-D4C5-4F54-BB35-9E43AD5A7CA0}" type="datetimeFigureOut">
              <a:rPr lang="zh-CN" altLang="en-US" smtClean="0"/>
              <a:t>2023/1/30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E75FE-22E3-4EAB-B6D7-3F331D8139E2}" type="slidenum">
              <a:rPr lang="zh-CN" altLang="en-US" smtClean="0"/>
              <a:t>‹#›</a:t>
            </a:fld>
            <a:endParaRPr lang="zh-CN" altLang="en-US"/>
          </a:p>
        </p:txBody>
      </p:sp>
    </p:spTree>
    <p:extLst>
      <p:ext uri="{BB962C8B-B14F-4D97-AF65-F5344CB8AC3E}">
        <p14:creationId xmlns:p14="http://schemas.microsoft.com/office/powerpoint/2010/main" val="77340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CDE75FE-22E3-4EAB-B6D7-3F331D8139E2}" type="slidenum">
              <a:rPr lang="zh-CN" altLang="en-US" smtClean="0"/>
              <a:t>1</a:t>
            </a:fld>
            <a:endParaRPr lang="zh-CN" altLang="en-US"/>
          </a:p>
        </p:txBody>
      </p:sp>
    </p:spTree>
    <p:extLst>
      <p:ext uri="{BB962C8B-B14F-4D97-AF65-F5344CB8AC3E}">
        <p14:creationId xmlns:p14="http://schemas.microsoft.com/office/powerpoint/2010/main" val="409629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2</a:t>
            </a:fld>
            <a:endParaRPr lang="zh-CN" altLang="en-US"/>
          </a:p>
        </p:txBody>
      </p:sp>
    </p:spTree>
    <p:extLst>
      <p:ext uri="{BB962C8B-B14F-4D97-AF65-F5344CB8AC3E}">
        <p14:creationId xmlns:p14="http://schemas.microsoft.com/office/powerpoint/2010/main" val="280510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3</a:t>
            </a:fld>
            <a:endParaRPr lang="zh-CN" altLang="en-US"/>
          </a:p>
        </p:txBody>
      </p:sp>
    </p:spTree>
    <p:extLst>
      <p:ext uri="{BB962C8B-B14F-4D97-AF65-F5344CB8AC3E}">
        <p14:creationId xmlns:p14="http://schemas.microsoft.com/office/powerpoint/2010/main" val="357629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4</a:t>
            </a:fld>
            <a:endParaRPr lang="zh-CN" altLang="en-US"/>
          </a:p>
        </p:txBody>
      </p:sp>
    </p:spTree>
    <p:extLst>
      <p:ext uri="{BB962C8B-B14F-4D97-AF65-F5344CB8AC3E}">
        <p14:creationId xmlns:p14="http://schemas.microsoft.com/office/powerpoint/2010/main" val="4096709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5</a:t>
            </a:fld>
            <a:endParaRPr lang="zh-CN" altLang="en-US"/>
          </a:p>
        </p:txBody>
      </p:sp>
    </p:spTree>
    <p:extLst>
      <p:ext uri="{BB962C8B-B14F-4D97-AF65-F5344CB8AC3E}">
        <p14:creationId xmlns:p14="http://schemas.microsoft.com/office/powerpoint/2010/main" val="1911268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6</a:t>
            </a:fld>
            <a:endParaRPr lang="zh-CN" altLang="en-US"/>
          </a:p>
        </p:txBody>
      </p:sp>
    </p:spTree>
    <p:extLst>
      <p:ext uri="{BB962C8B-B14F-4D97-AF65-F5344CB8AC3E}">
        <p14:creationId xmlns:p14="http://schemas.microsoft.com/office/powerpoint/2010/main" val="2302955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7</a:t>
            </a:fld>
            <a:endParaRPr lang="zh-CN" altLang="en-US"/>
          </a:p>
        </p:txBody>
      </p:sp>
    </p:spTree>
    <p:extLst>
      <p:ext uri="{BB962C8B-B14F-4D97-AF65-F5344CB8AC3E}">
        <p14:creationId xmlns:p14="http://schemas.microsoft.com/office/powerpoint/2010/main" val="2415731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8</a:t>
            </a:fld>
            <a:endParaRPr lang="zh-CN" altLang="en-US"/>
          </a:p>
        </p:txBody>
      </p:sp>
    </p:spTree>
    <p:extLst>
      <p:ext uri="{BB962C8B-B14F-4D97-AF65-F5344CB8AC3E}">
        <p14:creationId xmlns:p14="http://schemas.microsoft.com/office/powerpoint/2010/main" val="2337518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CDE75FE-22E3-4EAB-B6D7-3F331D8139E2}" type="slidenum">
              <a:rPr lang="zh-CN" altLang="en-US" smtClean="0"/>
              <a:t>10</a:t>
            </a:fld>
            <a:endParaRPr lang="zh-CN" altLang="en-US"/>
          </a:p>
        </p:txBody>
      </p:sp>
    </p:spTree>
    <p:extLst>
      <p:ext uri="{BB962C8B-B14F-4D97-AF65-F5344CB8AC3E}">
        <p14:creationId xmlns:p14="http://schemas.microsoft.com/office/powerpoint/2010/main" val="246704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897FAE-3FBF-4308-B0FC-222186061FC3}" type="datetimeFigureOut">
              <a:rPr lang="zh-CN" altLang="en-US" smtClean="0"/>
              <a:t>2023/1/30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64259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97FAE-3FBF-4308-B0FC-222186061FC3}" type="datetimeFigureOut">
              <a:rPr lang="zh-CN" altLang="en-US" smtClean="0"/>
              <a:t>2023/1/30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88899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97FAE-3FBF-4308-B0FC-222186061FC3}" type="datetimeFigureOut">
              <a:rPr lang="zh-CN" altLang="en-US" smtClean="0"/>
              <a:t>2023/1/30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58926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97FAE-3FBF-4308-B0FC-222186061FC3}" type="datetimeFigureOut">
              <a:rPr lang="zh-CN" altLang="en-US" smtClean="0"/>
              <a:t>2023/1/30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309377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897FAE-3FBF-4308-B0FC-222186061FC3}" type="datetimeFigureOut">
              <a:rPr lang="zh-CN" altLang="en-US" smtClean="0"/>
              <a:t>2023/1/30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802278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897FAE-3FBF-4308-B0FC-222186061FC3}" type="datetimeFigureOut">
              <a:rPr lang="zh-CN" altLang="en-US" smtClean="0"/>
              <a:t>2023/1/30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6402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897FAE-3FBF-4308-B0FC-222186061FC3}" type="datetimeFigureOut">
              <a:rPr lang="zh-CN" altLang="en-US" smtClean="0"/>
              <a:t>2023/1/30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388045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897FAE-3FBF-4308-B0FC-222186061FC3}" type="datetimeFigureOut">
              <a:rPr lang="zh-CN" altLang="en-US" smtClean="0"/>
              <a:t>2023/1/30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39095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97FAE-3FBF-4308-B0FC-222186061FC3}" type="datetimeFigureOut">
              <a:rPr lang="zh-CN" altLang="en-US" smtClean="0"/>
              <a:t>2023/1/30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2500439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897FAE-3FBF-4308-B0FC-222186061FC3}" type="datetimeFigureOut">
              <a:rPr lang="zh-CN" altLang="en-US" smtClean="0"/>
              <a:t>2023/1/30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711941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897FAE-3FBF-4308-B0FC-222186061FC3}" type="datetimeFigureOut">
              <a:rPr lang="zh-CN" altLang="en-US" smtClean="0"/>
              <a:t>2023/1/30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904D14E-02F5-4C58-ACAC-0906C9B71B10}" type="slidenum">
              <a:rPr lang="zh-CN" altLang="en-US" smtClean="0"/>
              <a:t>‹#›</a:t>
            </a:fld>
            <a:endParaRPr lang="zh-CN" altLang="en-US"/>
          </a:p>
        </p:txBody>
      </p:sp>
    </p:spTree>
    <p:extLst>
      <p:ext uri="{BB962C8B-B14F-4D97-AF65-F5344CB8AC3E}">
        <p14:creationId xmlns:p14="http://schemas.microsoft.com/office/powerpoint/2010/main" val="192259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teamKTU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97FAE-3FBF-4308-B0FC-222186061FC3}" type="datetimeFigureOut">
              <a:rPr lang="zh-CN" altLang="en-US" smtClean="0"/>
              <a:t>2023/1/30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4D14E-02F5-4C58-ACAC-0906C9B71B10}" type="slidenum">
              <a:rPr lang="zh-CN" altLang="en-US" smtClean="0"/>
              <a:t>‹#›</a:t>
            </a:fld>
            <a:endParaRPr lang="zh-CN" altLang="en-US"/>
          </a:p>
        </p:txBody>
      </p:sp>
      <p:sp>
        <p:nvSpPr>
          <p:cNvPr id="8" name="矩形 4"/>
          <p:cNvSpPr/>
          <p:nvPr userDrawn="1"/>
        </p:nvSpPr>
        <p:spPr>
          <a:xfrm>
            <a:off x="377030" y="393702"/>
            <a:ext cx="11463338" cy="6080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10" descr="A picture containing diagram&#10;&#10;Description automatically generated">
            <a:extLst>
              <a:ext uri="{FF2B5EF4-FFF2-40B4-BE49-F238E27FC236}">
                <a16:creationId xmlns:a16="http://schemas.microsoft.com/office/drawing/2014/main" id="{629F5FCA-853C-4F26-8BC2-811C3C229B0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316200" y="20078700"/>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F5E976E9-38D5-4FF7-B066-743DC26ED5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57400" y="12534900"/>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9C57195A-9E6C-40A0-9542-C281F7E23C7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766000" y="-12382500"/>
            <a:ext cx="1881378" cy="1625303"/>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009DCADE-E84B-47B1-AF57-1660329F8FD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741271" y="-12334095"/>
            <a:ext cx="1881378" cy="1625303"/>
          </a:xfrm>
          <a:prstGeom prst="rect">
            <a:avLst/>
          </a:prstGeom>
        </p:spPr>
      </p:pic>
      <p:sp>
        <p:nvSpPr>
          <p:cNvPr id="15" name="TextBox 14">
            <a:extLst>
              <a:ext uri="{FF2B5EF4-FFF2-40B4-BE49-F238E27FC236}">
                <a16:creationId xmlns:a16="http://schemas.microsoft.com/office/drawing/2014/main" id="{4133DB3D-9B5B-4E4C-9E14-4AD1E82E4479}"/>
              </a:ext>
            </a:extLst>
          </p:cNvPr>
          <p:cNvSpPr txBox="1"/>
          <p:nvPr userDrawn="1"/>
        </p:nvSpPr>
        <p:spPr>
          <a:xfrm>
            <a:off x="4031190" y="1299032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4"/>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6" name="Picture 15" descr="A picture containing diagram&#10;&#10;Description automatically generated">
            <a:extLst>
              <a:ext uri="{FF2B5EF4-FFF2-40B4-BE49-F238E27FC236}">
                <a16:creationId xmlns:a16="http://schemas.microsoft.com/office/drawing/2014/main" id="{0AEB680E-AE79-4AA9-9A28-AA8BE34C50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918400" y="20383500"/>
            <a:ext cx="1881378" cy="1625303"/>
          </a:xfrm>
          <a:prstGeom prst="rect">
            <a:avLst/>
          </a:prstGeom>
        </p:spPr>
      </p:pic>
    </p:spTree>
    <p:extLst>
      <p:ext uri="{BB962C8B-B14F-4D97-AF65-F5344CB8AC3E}">
        <p14:creationId xmlns:p14="http://schemas.microsoft.com/office/powerpoint/2010/main" val="946780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941336" y="580627"/>
            <a:ext cx="9319700" cy="4708981"/>
          </a:xfrm>
          <a:prstGeom prst="rect">
            <a:avLst/>
          </a:prstGeom>
          <a:noFill/>
        </p:spPr>
        <p:txBody>
          <a:bodyPr wrap="square" rtlCol="0">
            <a:spAutoFit/>
          </a:bodyPr>
          <a:lstStyle/>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Luyện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tập</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xây</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dựng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kết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trong</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bài</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văn</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p>
          <a:p>
            <a:pPr algn="ct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miêu</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tả</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đồ</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r>
              <a:rPr lang="en-US" altLang="zh-CN" sz="7500" dirty="0" err="1">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vật</a:t>
            </a:r>
            <a:r>
              <a:rPr lang="en-US" altLang="zh-CN"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rPr>
              <a:t> </a:t>
            </a:r>
            <a:endParaRPr lang="zh-CN" altLang="en-US" sz="7500" dirty="0">
              <a:solidFill>
                <a:srgbClr val="7D2DB7"/>
              </a:solidFill>
              <a:effectLst>
                <a:outerShdw blurRad="38100" dist="38100" dir="2700000" algn="tl">
                  <a:srgbClr val="000000">
                    <a:alpha val="43137"/>
                  </a:srgbClr>
                </a:outerShdw>
              </a:effectLst>
              <a:latin typeface="UTM Impact" panose="02040603050506020204" pitchFamily="18" charset="0"/>
              <a:ea typeface="汉标粗圆体" panose="02010601030101010101" pitchFamily="2" charset="-122"/>
            </a:endParaRPr>
          </a:p>
        </p:txBody>
      </p:sp>
      <p:grpSp>
        <p:nvGrpSpPr>
          <p:cNvPr id="6" name="Group 5"/>
          <p:cNvGrpSpPr/>
          <p:nvPr/>
        </p:nvGrpSpPr>
        <p:grpSpPr>
          <a:xfrm>
            <a:off x="7012591" y="580627"/>
            <a:ext cx="3713473" cy="597876"/>
            <a:chOff x="7518821" y="580627"/>
            <a:chExt cx="3713473" cy="597876"/>
          </a:xfrm>
        </p:grpSpPr>
        <p:grpSp>
          <p:nvGrpSpPr>
            <p:cNvPr id="3" name="Group 2"/>
            <p:cNvGrpSpPr/>
            <p:nvPr/>
          </p:nvGrpSpPr>
          <p:grpSpPr>
            <a:xfrm>
              <a:off x="8025051" y="580627"/>
              <a:ext cx="2701013" cy="597876"/>
              <a:chOff x="8025051" y="580627"/>
              <a:chExt cx="2701013" cy="597876"/>
            </a:xfrm>
          </p:grpSpPr>
          <p:sp>
            <p:nvSpPr>
              <p:cNvPr id="20" name="îṥ1ïdè"/>
              <p:cNvSpPr/>
              <p:nvPr/>
            </p:nvSpPr>
            <p:spPr>
              <a:xfrm>
                <a:off x="8025051" y="580627"/>
                <a:ext cx="2701013" cy="597876"/>
              </a:xfrm>
              <a:prstGeom prst="roundRect">
                <a:avLst>
                  <a:gd name="adj" fmla="val 50000"/>
                </a:avLst>
              </a:prstGeom>
              <a:solidFill>
                <a:srgbClr val="F4E418"/>
              </a:solidFill>
              <a:ln w="57150">
                <a:solidFill>
                  <a:schemeClr val="tx1"/>
                </a:solidFill>
              </a:ln>
            </p:spPr>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2400" dirty="0"/>
                  <a:t> </a:t>
                </a:r>
                <a:endParaRPr lang="zh-CN" altLang="en-US" sz="2400" dirty="0"/>
              </a:p>
            </p:txBody>
          </p:sp>
          <p:sp>
            <p:nvSpPr>
              <p:cNvPr id="21" name="文本框 14"/>
              <p:cNvSpPr txBox="1"/>
              <p:nvPr/>
            </p:nvSpPr>
            <p:spPr>
              <a:xfrm>
                <a:off x="8201547" y="610762"/>
                <a:ext cx="2384595" cy="461665"/>
              </a:xfrm>
              <a:prstGeom prst="rect">
                <a:avLst/>
              </a:prstGeom>
              <a:noFill/>
            </p:spPr>
            <p:txBody>
              <a:bodyPr wrap="square" rtlCol="0">
                <a:spAutoFit/>
              </a:bodyPr>
              <a:lstStyle/>
              <a:p>
                <a:pPr algn="dist" defTabSz="914400">
                  <a:defRPr/>
                </a:pP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Tập</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làm</a:t>
                </a:r>
                <a:r>
                  <a:rPr lang="en-US" altLang="zh-CN"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 </a:t>
                </a:r>
                <a:r>
                  <a:rPr lang="en-US" altLang="zh-CN" sz="2400" b="1" kern="0" dirty="0" err="1">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rPr>
                  <a:t>văn</a:t>
                </a:r>
                <a:endParaRPr lang="zh-CN" altLang="en-US" sz="2400" b="1" kern="0" dirty="0">
                  <a:effectLst>
                    <a:outerShdw blurRad="38100" dist="38100" dir="2700000" algn="tl">
                      <a:srgbClr val="000000">
                        <a:alpha val="43137"/>
                      </a:srgbClr>
                    </a:outerShdw>
                  </a:effectLst>
                  <a:latin typeface="UTM Akashi" panose="02040603050506020204" pitchFamily="18" charset="0"/>
                  <a:ea typeface="仓耳青禾体-谷力 W04" panose="02020400000000000000" pitchFamily="18" charset="-122"/>
                </a:endParaRPr>
              </a:p>
            </p:txBody>
          </p:sp>
        </p:grpSp>
        <p:sp>
          <p:nvSpPr>
            <p:cNvPr id="22" name="椭圆 3"/>
            <p:cNvSpPr/>
            <p:nvPr/>
          </p:nvSpPr>
          <p:spPr>
            <a:xfrm>
              <a:off x="7518821" y="70509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sp>
          <p:nvSpPr>
            <p:cNvPr id="23" name="椭圆 15"/>
            <p:cNvSpPr/>
            <p:nvPr/>
          </p:nvSpPr>
          <p:spPr>
            <a:xfrm>
              <a:off x="10903175" y="715005"/>
              <a:ext cx="329119" cy="329119"/>
            </a:xfrm>
            <a:prstGeom prst="ellipse">
              <a:avLst/>
            </a:prstGeom>
            <a:solidFill>
              <a:srgbClr val="F4E418"/>
            </a:solidFill>
            <a:ln w="57150">
              <a:solidFill>
                <a:schemeClr val="tx1"/>
              </a:solidFill>
            </a:ln>
          </p:spPr>
          <p:txBody>
            <a:bodyPr anchor="ctr"/>
            <a:lstStyle/>
            <a:p>
              <a:pPr algn="ctr" defTabSz="914400"/>
              <a:endParaRPr lang="zh-CN" altLang="en-US" sz="2400"/>
            </a:p>
          </p:txBody>
        </p:sp>
      </p:grpSp>
    </p:spTree>
    <p:extLst>
      <p:ext uri="{BB962C8B-B14F-4D97-AF65-F5344CB8AC3E}">
        <p14:creationId xmlns:p14="http://schemas.microsoft.com/office/powerpoint/2010/main" val="265509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p:nvPr/>
        </p:nvSpPr>
        <p:spPr>
          <a:xfrm>
            <a:off x="-1884258" y="660273"/>
            <a:ext cx="11127752" cy="3046988"/>
          </a:xfrm>
          <a:prstGeom prst="rect">
            <a:avLst/>
          </a:prstGeom>
          <a:noFill/>
        </p:spPr>
        <p:txBody>
          <a:bodyPr wrap="square" rtlCol="0">
            <a:spAutoFit/>
          </a:bodyPr>
          <a:lstStyle/>
          <a:p>
            <a:pPr algn="ct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Nhận</a:t>
            </a:r>
            <a:r>
              <a:rPr lang="en-US" altLang="zh-CN"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 </a:t>
            </a: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xét</a:t>
            </a:r>
            <a:endParaRPr lang="en-US" altLang="zh-CN"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a:p>
            <a:pPr algn="ct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bài</a:t>
            </a:r>
            <a:r>
              <a:rPr lang="en-US" altLang="zh-CN"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 </a:t>
            </a:r>
            <a:r>
              <a:rPr lang="en-US" altLang="zh-CN" sz="9600" dirty="0" err="1">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làm</a:t>
            </a:r>
            <a:endParaRPr lang="zh-CN" altLang="en-US" sz="96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32120" y="189122"/>
            <a:ext cx="5370945" cy="6353014"/>
          </a:xfrm>
          <a:prstGeom prst="rect">
            <a:avLst/>
          </a:prstGeom>
        </p:spPr>
      </p:pic>
      <p:pic>
        <p:nvPicPr>
          <p:cNvPr id="23"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83247"/>
            <a:ext cx="6995160" cy="4074753"/>
          </a:xfrm>
          <a:prstGeom prst="rect">
            <a:avLst/>
          </a:prstGeom>
        </p:spPr>
      </p:pic>
    </p:spTree>
    <p:extLst>
      <p:ext uri="{BB962C8B-B14F-4D97-AF65-F5344CB8AC3E}">
        <p14:creationId xmlns:p14="http://schemas.microsoft.com/office/powerpoint/2010/main" val="1916736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750"/>
                                        <p:tgtEl>
                                          <p:spTgt spid="23"/>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Mieu ta do vat"/>
          <p:cNvPicPr>
            <a:picLocks noChangeAspect="1" noChangeArrowheads="1"/>
          </p:cNvPicPr>
          <p:nvPr/>
        </p:nvPicPr>
        <p:blipFill>
          <a:blip r:embed="rId3">
            <a:lum contrast="36000"/>
            <a:extLst>
              <a:ext uri="{28A0092B-C50C-407E-A947-70E740481C1C}">
                <a14:useLocalDpi xmlns:a14="http://schemas.microsoft.com/office/drawing/2010/main" val="0"/>
              </a:ext>
            </a:extLst>
          </a:blip>
          <a:srcRect l="2000" r="2000"/>
          <a:stretch>
            <a:fillRect/>
          </a:stretch>
        </p:blipFill>
        <p:spPr bwMode="auto">
          <a:xfrm>
            <a:off x="1234440" y="505460"/>
            <a:ext cx="9637776" cy="5852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522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a:spLocks noChangeArrowheads="1"/>
          </p:cNvSpPr>
          <p:nvPr/>
        </p:nvSpPr>
        <p:spPr bwMode="auto">
          <a:xfrm>
            <a:off x="365760" y="377825"/>
            <a:ext cx="6117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2060"/>
                </a:solidFill>
                <a:latin typeface="UTM Avo" panose="02040603050506020204" pitchFamily="18" charset="0"/>
                <a:cs typeface="Times New Roman" panose="02020603050405020304" pitchFamily="18" charset="0"/>
              </a:rPr>
              <a:t>1. </a:t>
            </a:r>
            <a:r>
              <a:rPr lang="en-US" altLang="en-US" sz="2400" b="1" dirty="0" err="1">
                <a:solidFill>
                  <a:srgbClr val="002060"/>
                </a:solidFill>
                <a:latin typeface="UTM Avo" panose="02040603050506020204" pitchFamily="18" charset="0"/>
                <a:cs typeface="Times New Roman" panose="02020603050405020304" pitchFamily="18" charset="0"/>
              </a:rPr>
              <a:t>Đọc</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bài</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văn</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sau</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và</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trả</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lời</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câu</a:t>
            </a:r>
            <a:r>
              <a:rPr lang="en-US" altLang="en-US" sz="2400" b="1" dirty="0">
                <a:solidFill>
                  <a:srgbClr val="002060"/>
                </a:solidFill>
                <a:latin typeface="UTM Avo" panose="02040603050506020204" pitchFamily="18" charset="0"/>
                <a:cs typeface="Times New Roman" panose="02020603050405020304" pitchFamily="18" charset="0"/>
              </a:rPr>
              <a:t> </a:t>
            </a:r>
            <a:r>
              <a:rPr lang="en-US" altLang="en-US" sz="2400" b="1" dirty="0" err="1">
                <a:solidFill>
                  <a:srgbClr val="002060"/>
                </a:solidFill>
                <a:latin typeface="UTM Avo" panose="02040603050506020204" pitchFamily="18" charset="0"/>
                <a:cs typeface="Times New Roman" panose="02020603050405020304" pitchFamily="18" charset="0"/>
              </a:rPr>
              <a:t>hỏi</a:t>
            </a:r>
            <a:r>
              <a:rPr lang="en-US" altLang="en-US" sz="2400" b="1" dirty="0">
                <a:solidFill>
                  <a:srgbClr val="002060"/>
                </a:solidFill>
                <a:latin typeface="UTM Avo" panose="02040603050506020204" pitchFamily="18" charset="0"/>
                <a:cs typeface="Times New Roman" panose="02020603050405020304" pitchFamily="18" charset="0"/>
              </a:rPr>
              <a:t>:</a:t>
            </a:r>
          </a:p>
        </p:txBody>
      </p:sp>
      <p:sp>
        <p:nvSpPr>
          <p:cNvPr id="20" name="Text Box 7"/>
          <p:cNvSpPr txBox="1">
            <a:spLocks noChangeArrowheads="1"/>
          </p:cNvSpPr>
          <p:nvPr/>
        </p:nvSpPr>
        <p:spPr bwMode="auto">
          <a:xfrm>
            <a:off x="438912" y="839490"/>
            <a:ext cx="1124712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2800" b="1" dirty="0" err="1">
                <a:solidFill>
                  <a:srgbClr val="FF0000"/>
                </a:solidFill>
                <a:latin typeface="UTM Avo" panose="02040603050506020204" pitchFamily="18" charset="0"/>
                <a:cs typeface="Times New Roman" panose="02020603050405020304" pitchFamily="18" charset="0"/>
              </a:rPr>
              <a:t>Cái</a:t>
            </a:r>
            <a:r>
              <a:rPr lang="en-US" altLang="en-US" sz="2800" b="1" dirty="0">
                <a:solidFill>
                  <a:srgbClr val="FF0000"/>
                </a:solidFill>
                <a:latin typeface="UTM Avo" panose="02040603050506020204" pitchFamily="18" charset="0"/>
                <a:cs typeface="Times New Roman" panose="02020603050405020304" pitchFamily="18" charset="0"/>
              </a:rPr>
              <a:t> </a:t>
            </a:r>
            <a:r>
              <a:rPr lang="en-US" altLang="en-US" sz="2800" b="1" dirty="0" err="1">
                <a:solidFill>
                  <a:srgbClr val="FF0000"/>
                </a:solidFill>
                <a:latin typeface="UTM Avo" panose="02040603050506020204" pitchFamily="18" charset="0"/>
                <a:cs typeface="Times New Roman" panose="02020603050405020304" pitchFamily="18" charset="0"/>
              </a:rPr>
              <a:t>nón</a:t>
            </a:r>
            <a:r>
              <a:rPr lang="en-US" altLang="en-US" sz="2800" b="1" dirty="0">
                <a:solidFill>
                  <a:srgbClr val="0000FF"/>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Phiên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chợ</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huyện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trước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thích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Miệng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rộng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gần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ba</a:t>
            </a:r>
            <a:r>
              <a:rPr lang="en-US" altLang="en-US" sz="2600" dirty="0">
                <a:solidFill>
                  <a:srgbClr val="002060"/>
                </a:solidFill>
                <a:latin typeface="UTM Avo" panose="02040603050506020204" pitchFamily="18" charset="0"/>
                <a:cs typeface="Times New Roman" panose="02020603050405020304" pitchFamily="18" charset="0"/>
              </a:rPr>
              <a:t> gang </a:t>
            </a:r>
            <a:r>
              <a:rPr lang="en-US" altLang="en-US" sz="2600" dirty="0" err="1">
                <a:solidFill>
                  <a:srgbClr val="002060"/>
                </a:solidFill>
                <a:latin typeface="UTM Avo" panose="02040603050506020204" pitchFamily="18" charset="0"/>
                <a:cs typeface="Times New Roman" panose="02020603050405020304" pitchFamily="18" charset="0"/>
              </a:rPr>
              <a:t>tay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vạnh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Từ</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lăm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nhau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bằng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sợi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móc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nhờ</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người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bán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quét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lượt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mặt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bóng</a:t>
            </a:r>
            <a:r>
              <a:rPr lang="en-US" altLang="en-US" sz="2600" dirty="0">
                <a:solidFill>
                  <a:srgbClr val="002060"/>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buộc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lụa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hồng</a:t>
            </a:r>
            <a:r>
              <a:rPr lang="en-US" altLang="en-US" sz="2600" dirty="0">
                <a:solidFill>
                  <a:srgbClr val="002060"/>
                </a:solidFill>
                <a:latin typeface="UTM Avo" panose="02040603050506020204" pitchFamily="18" charset="0"/>
                <a:cs typeface="Times New Roman" panose="02020603050405020304" pitchFamily="18" charset="0"/>
              </a:rPr>
              <a:t>. Hai </a:t>
            </a:r>
            <a:r>
              <a:rPr lang="en-US" altLang="en-US" sz="2600" dirty="0" err="1">
                <a:solidFill>
                  <a:srgbClr val="002060"/>
                </a:solidFill>
                <a:latin typeface="UTM Avo" panose="02040603050506020204" pitchFamily="18" charset="0"/>
                <a:cs typeface="Times New Roman" panose="02020603050405020304" pitchFamily="18" charset="0"/>
              </a:rPr>
              <a:t>bên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đội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vừa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cằm</a:t>
            </a:r>
            <a:r>
              <a:rPr lang="en-US" altLang="en-US" sz="2600" dirty="0">
                <a:solidFill>
                  <a:srgbClr val="002060"/>
                </a:solidFill>
                <a:latin typeface="UTM Avo" panose="02040603050506020204" pitchFamily="18" charset="0"/>
                <a:cs typeface="Times New Roman" panose="02020603050405020304" pitchFamily="18" charset="0"/>
              </a:rPr>
              <a:t>.</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bảo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Có</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của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biết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giữ</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gìn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mới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bền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vậy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mỗi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về</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mắc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đóng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tường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dùng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để</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như</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thế</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dễ</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bị</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méo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a:t>
            </a:r>
          </a:p>
          <a:p>
            <a:pPr algn="r">
              <a:spcBef>
                <a:spcPct val="0"/>
              </a:spcBef>
              <a:buFontTx/>
              <a:buNone/>
            </a:pPr>
            <a:r>
              <a:rPr lang="en-US" altLang="en-US" sz="2600" i="1" dirty="0">
                <a:solidFill>
                  <a:srgbClr val="002060"/>
                </a:solidFill>
                <a:latin typeface="UTM Avo" panose="02040603050506020204" pitchFamily="18" charset="0"/>
                <a:cs typeface="Times New Roman" panose="02020603050405020304" pitchFamily="18" charset="0"/>
              </a:rPr>
              <a:t>Theo</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Vân</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Trình</a:t>
            </a:r>
            <a:endParaRPr lang="en-US" altLang="en-US" sz="2600" b="1" i="1" dirty="0">
              <a:solidFill>
                <a:srgbClr val="00206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89024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0"/>
                                        </p:tgtEl>
                                        <p:attrNameLst>
                                          <p:attrName>style.visibility</p:attrName>
                                        </p:attrNameLst>
                                      </p:cBhvr>
                                      <p:to>
                                        <p:strVal val="visible"/>
                                      </p:to>
                                    </p:set>
                                    <p:anim calcmode="discrete" valueType="clr">
                                      <p:cBhvr override="childStyle">
                                        <p:cTn id="14"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0"/>
                                        </p:tgtEl>
                                        <p:attrNameLst>
                                          <p:attrName>fillcolor</p:attrName>
                                        </p:attrNameLst>
                                      </p:cBhvr>
                                      <p:tavLst>
                                        <p:tav tm="0">
                                          <p:val>
                                            <p:clrVal>
                                              <a:schemeClr val="accent2"/>
                                            </p:clrVal>
                                          </p:val>
                                        </p:tav>
                                        <p:tav tm="50000">
                                          <p:val>
                                            <p:clrVal>
                                              <a:schemeClr val="hlink"/>
                                            </p:clrVal>
                                          </p:val>
                                        </p:tav>
                                      </p:tavLst>
                                    </p:anim>
                                    <p:set>
                                      <p:cBhvr>
                                        <p:cTn id="16"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6"/>
          <p:cNvSpPr txBox="1">
            <a:spLocks noChangeArrowheads="1"/>
          </p:cNvSpPr>
          <p:nvPr/>
        </p:nvSpPr>
        <p:spPr bwMode="auto">
          <a:xfrm>
            <a:off x="365760" y="377825"/>
            <a:ext cx="61173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a:solidFill>
                  <a:srgbClr val="00B0F0"/>
                </a:solidFill>
                <a:latin typeface="UTM Avo" panose="02040603050506020204" pitchFamily="18" charset="0"/>
                <a:cs typeface="Times New Roman" panose="02020603050405020304" pitchFamily="18" charset="0"/>
              </a:rPr>
              <a:t>a. </a:t>
            </a:r>
            <a:r>
              <a:rPr lang="en-US" altLang="en-US" sz="2800" b="1" dirty="0" err="1">
                <a:solidFill>
                  <a:srgbClr val="00B0F0"/>
                </a:solidFill>
                <a:latin typeface="UTM Avo" panose="02040603050506020204" pitchFamily="18" charset="0"/>
                <a:cs typeface="Times New Roman" panose="02020603050405020304" pitchFamily="18" charset="0"/>
              </a:rPr>
              <a:t>Xác</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định</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đoạn</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kết</a:t>
            </a:r>
            <a:r>
              <a:rPr lang="en-US" altLang="en-US" sz="2800" b="1" dirty="0">
                <a:solidFill>
                  <a:srgbClr val="00B0F0"/>
                </a:solidFill>
                <a:latin typeface="UTM Avo" panose="02040603050506020204" pitchFamily="18" charset="0"/>
                <a:cs typeface="Times New Roman" panose="02020603050405020304" pitchFamily="18" charset="0"/>
              </a:rPr>
              <a:t> </a:t>
            </a:r>
            <a:r>
              <a:rPr lang="en-US" altLang="en-US" sz="2800" b="1" dirty="0" err="1">
                <a:solidFill>
                  <a:srgbClr val="00B0F0"/>
                </a:solidFill>
                <a:latin typeface="UTM Avo" panose="02040603050506020204" pitchFamily="18" charset="0"/>
                <a:cs typeface="Times New Roman" panose="02020603050405020304" pitchFamily="18" charset="0"/>
              </a:rPr>
              <a:t>bài</a:t>
            </a:r>
            <a:r>
              <a:rPr lang="en-US" altLang="en-US" sz="2800" b="1" dirty="0">
                <a:solidFill>
                  <a:srgbClr val="00B0F0"/>
                </a:solidFill>
                <a:latin typeface="UTM Avo" panose="02040603050506020204" pitchFamily="18" charset="0"/>
                <a:cs typeface="Times New Roman" panose="02020603050405020304" pitchFamily="18" charset="0"/>
              </a:rPr>
              <a:t>.</a:t>
            </a:r>
          </a:p>
        </p:txBody>
      </p:sp>
      <p:sp>
        <p:nvSpPr>
          <p:cNvPr id="20" name="Text Box 7"/>
          <p:cNvSpPr txBox="1">
            <a:spLocks noChangeArrowheads="1"/>
          </p:cNvSpPr>
          <p:nvPr/>
        </p:nvSpPr>
        <p:spPr bwMode="auto">
          <a:xfrm>
            <a:off x="438912" y="721923"/>
            <a:ext cx="1124712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2800" b="1" dirty="0" err="1">
                <a:solidFill>
                  <a:srgbClr val="FF0000"/>
                </a:solidFill>
                <a:latin typeface="UTM Avo" panose="02040603050506020204" pitchFamily="18" charset="0"/>
                <a:cs typeface="Times New Roman" panose="02020603050405020304" pitchFamily="18" charset="0"/>
              </a:rPr>
              <a:t>Cái</a:t>
            </a:r>
            <a:r>
              <a:rPr lang="en-US" altLang="en-US" sz="2800" b="1" dirty="0">
                <a:solidFill>
                  <a:srgbClr val="FF0000"/>
                </a:solidFill>
                <a:latin typeface="UTM Avo" panose="02040603050506020204" pitchFamily="18" charset="0"/>
                <a:cs typeface="Times New Roman" panose="02020603050405020304" pitchFamily="18" charset="0"/>
              </a:rPr>
              <a:t> </a:t>
            </a:r>
            <a:r>
              <a:rPr lang="en-US" altLang="en-US" sz="2800" b="1" dirty="0" err="1">
                <a:solidFill>
                  <a:srgbClr val="FF0000"/>
                </a:solidFill>
                <a:latin typeface="UTM Avo" panose="02040603050506020204" pitchFamily="18" charset="0"/>
                <a:cs typeface="Times New Roman" panose="02020603050405020304" pitchFamily="18" charset="0"/>
              </a:rPr>
              <a:t>nón</a:t>
            </a:r>
            <a:r>
              <a:rPr lang="en-US" altLang="en-US" sz="2800" b="1" dirty="0">
                <a:solidFill>
                  <a:srgbClr val="0000FF"/>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Phiên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chợ</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huyện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trước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thích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Miệng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rộng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gần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ba</a:t>
            </a:r>
            <a:r>
              <a:rPr lang="en-US" altLang="en-US" sz="2600" dirty="0">
                <a:solidFill>
                  <a:srgbClr val="002060"/>
                </a:solidFill>
                <a:latin typeface="UTM Avo" panose="02040603050506020204" pitchFamily="18" charset="0"/>
                <a:cs typeface="Times New Roman" panose="02020603050405020304" pitchFamily="18" charset="0"/>
              </a:rPr>
              <a:t> gang </a:t>
            </a:r>
            <a:r>
              <a:rPr lang="en-US" altLang="en-US" sz="2600" dirty="0" err="1">
                <a:solidFill>
                  <a:srgbClr val="002060"/>
                </a:solidFill>
                <a:latin typeface="UTM Avo" panose="02040603050506020204" pitchFamily="18" charset="0"/>
                <a:cs typeface="Times New Roman" panose="02020603050405020304" pitchFamily="18" charset="0"/>
              </a:rPr>
              <a:t>tay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vạnh.Từ</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lăm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nhau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đến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chóp</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càng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đi.Lá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các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vòng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tre</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bằng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sợi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móc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Hôm</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mua,má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nhờ</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người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bán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quét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lượt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mặt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còn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bóng</a:t>
            </a:r>
            <a:r>
              <a:rPr lang="en-US" altLang="en-US" sz="2600" dirty="0">
                <a:solidFill>
                  <a:srgbClr val="002060"/>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buộc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một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lụa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hồng</a:t>
            </a:r>
            <a:r>
              <a:rPr lang="en-US" altLang="en-US" sz="2600" dirty="0">
                <a:solidFill>
                  <a:srgbClr val="002060"/>
                </a:solidFill>
                <a:latin typeface="UTM Avo" panose="02040603050506020204" pitchFamily="18" charset="0"/>
                <a:cs typeface="Times New Roman" panose="02020603050405020304" pitchFamily="18" charset="0"/>
              </a:rPr>
              <a:t>. Hai </a:t>
            </a:r>
            <a:r>
              <a:rPr lang="en-US" altLang="en-US" sz="2600" dirty="0" err="1">
                <a:solidFill>
                  <a:srgbClr val="002060"/>
                </a:solidFill>
                <a:latin typeface="UTM Avo" panose="02040603050506020204" pitchFamily="18" charset="0"/>
                <a:cs typeface="Times New Roman" panose="02020603050405020304" pitchFamily="18" charset="0"/>
              </a:rPr>
              <a:t>bên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hai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nhỏ</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đội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đầu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quai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rất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vừa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cằm</a:t>
            </a:r>
            <a:r>
              <a:rPr lang="en-US" altLang="en-US" sz="2600" dirty="0">
                <a:solidFill>
                  <a:srgbClr val="002060"/>
                </a:solidFill>
                <a:latin typeface="UTM Avo" panose="02040603050506020204" pitchFamily="18" charset="0"/>
                <a:cs typeface="Times New Roman" panose="02020603050405020304" pitchFamily="18" charset="0"/>
              </a:rPr>
              <a:t> .</a:t>
            </a:r>
          </a:p>
          <a:p>
            <a:pPr algn="just">
              <a:spcBef>
                <a:spcPct val="0"/>
              </a:spcBef>
              <a:buFontTx/>
              <a:buNone/>
            </a:pP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Má</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bảo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Có</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của</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phải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biết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giữ</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gìn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mới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được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lâu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bền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vậy</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mỗi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đâu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về</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đều</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mắc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chiếc</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đinh</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đóng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trên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tường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Không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khi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nào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tôi</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dùng</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để</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vì</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quạt</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như</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thế</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nón</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dễ</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bị</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méo</a:t>
            </a:r>
            <a:r>
              <a:rPr lang="en-US" altLang="en-US" sz="2600" dirty="0">
                <a:solidFill>
                  <a:srgbClr val="002060"/>
                </a:solidFill>
                <a:latin typeface="UTM Avo" panose="02040603050506020204" pitchFamily="18" charset="0"/>
                <a:cs typeface="Times New Roman" panose="02020603050405020304" pitchFamily="18" charset="0"/>
              </a:rPr>
              <a:t> </a:t>
            </a:r>
            <a:r>
              <a:rPr lang="en-US" altLang="en-US" sz="2600" dirty="0" err="1">
                <a:solidFill>
                  <a:srgbClr val="002060"/>
                </a:solidFill>
                <a:latin typeface="UTM Avo" panose="02040603050506020204" pitchFamily="18" charset="0"/>
                <a:cs typeface="Times New Roman" panose="02020603050405020304" pitchFamily="18" charset="0"/>
              </a:rPr>
              <a:t>vành</a:t>
            </a:r>
            <a:r>
              <a:rPr lang="en-US" altLang="en-US" sz="2600" dirty="0">
                <a:solidFill>
                  <a:srgbClr val="002060"/>
                </a:solidFill>
                <a:latin typeface="UTM Avo" panose="02040603050506020204" pitchFamily="18" charset="0"/>
                <a:cs typeface="Times New Roman" panose="02020603050405020304" pitchFamily="18" charset="0"/>
              </a:rPr>
              <a:t>.</a:t>
            </a:r>
          </a:p>
          <a:p>
            <a:pPr algn="r">
              <a:spcBef>
                <a:spcPct val="0"/>
              </a:spcBef>
              <a:buFontTx/>
              <a:buNone/>
            </a:pPr>
            <a:r>
              <a:rPr lang="en-US" altLang="en-US" sz="2600" i="1" dirty="0">
                <a:solidFill>
                  <a:srgbClr val="002060"/>
                </a:solidFill>
                <a:latin typeface="UTM Avo" panose="02040603050506020204" pitchFamily="18" charset="0"/>
                <a:cs typeface="Times New Roman" panose="02020603050405020304" pitchFamily="18" charset="0"/>
              </a:rPr>
              <a:t>Theo</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Vân</a:t>
            </a:r>
            <a:r>
              <a:rPr lang="en-US" altLang="en-US" sz="2600" b="1" i="1" dirty="0">
                <a:solidFill>
                  <a:srgbClr val="002060"/>
                </a:solidFill>
                <a:latin typeface="UTM Avo" panose="02040603050506020204" pitchFamily="18" charset="0"/>
                <a:cs typeface="Times New Roman" panose="02020603050405020304" pitchFamily="18" charset="0"/>
              </a:rPr>
              <a:t> </a:t>
            </a:r>
            <a:r>
              <a:rPr lang="en-US" altLang="en-US" sz="2600" b="1" i="1" dirty="0" err="1">
                <a:solidFill>
                  <a:srgbClr val="002060"/>
                </a:solidFill>
                <a:latin typeface="UTM Avo" panose="02040603050506020204" pitchFamily="18" charset="0"/>
                <a:cs typeface="Times New Roman" panose="02020603050405020304" pitchFamily="18" charset="0"/>
              </a:rPr>
              <a:t>Trình</a:t>
            </a:r>
            <a:endParaRPr lang="en-US" altLang="en-US" sz="2600" b="1" i="1" dirty="0">
              <a:solidFill>
                <a:srgbClr val="002060"/>
              </a:solidFill>
              <a:latin typeface="UTM Avo" panose="02040603050506020204" pitchFamily="18" charset="0"/>
              <a:cs typeface="Times New Roman" panose="02020603050405020304" pitchFamily="18" charset="0"/>
            </a:endParaRPr>
          </a:p>
        </p:txBody>
      </p:sp>
      <p:sp>
        <p:nvSpPr>
          <p:cNvPr id="2" name="Rectangle 1"/>
          <p:cNvSpPr/>
          <p:nvPr/>
        </p:nvSpPr>
        <p:spPr>
          <a:xfrm>
            <a:off x="438912" y="3999540"/>
            <a:ext cx="11247120" cy="124481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141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
          <p:cNvSpPr txBox="1">
            <a:spLocks noChangeArrowheads="1"/>
          </p:cNvSpPr>
          <p:nvPr/>
        </p:nvSpPr>
        <p:spPr bwMode="auto">
          <a:xfrm>
            <a:off x="473966" y="552124"/>
            <a:ext cx="724509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000" b="1" dirty="0">
                <a:solidFill>
                  <a:srgbClr val="00B0F0"/>
                </a:solidFill>
                <a:latin typeface="UTM Avo" panose="02040603050506020204" pitchFamily="18" charset="0"/>
                <a:cs typeface="Times New Roman" panose="02020603050405020304" pitchFamily="18" charset="0"/>
              </a:rPr>
              <a:t>b. Theo </a:t>
            </a:r>
            <a:r>
              <a:rPr lang="en-US" altLang="en-US" sz="4000" b="1" dirty="0" err="1">
                <a:solidFill>
                  <a:srgbClr val="00B0F0"/>
                </a:solidFill>
                <a:latin typeface="UTM Avo" panose="02040603050506020204" pitchFamily="18" charset="0"/>
                <a:cs typeface="Times New Roman" panose="02020603050405020304" pitchFamily="18" charset="0"/>
              </a:rPr>
              <a:t>em</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đó</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là</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kết</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bài</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theo</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cách</a:t>
            </a:r>
            <a:r>
              <a:rPr lang="en-US" altLang="en-US" sz="4000" b="1" dirty="0">
                <a:solidFill>
                  <a:srgbClr val="00B0F0"/>
                </a:solidFill>
                <a:latin typeface="UTM Avo" panose="02040603050506020204" pitchFamily="18" charset="0"/>
                <a:cs typeface="Times New Roman" panose="02020603050405020304" pitchFamily="18" charset="0"/>
              </a:rPr>
              <a:t> </a:t>
            </a:r>
            <a:r>
              <a:rPr lang="en-US" altLang="en-US" sz="4000" b="1" dirty="0" err="1">
                <a:solidFill>
                  <a:srgbClr val="00B0F0"/>
                </a:solidFill>
                <a:latin typeface="UTM Avo" panose="02040603050506020204" pitchFamily="18" charset="0"/>
                <a:cs typeface="Times New Roman" panose="02020603050405020304" pitchFamily="18" charset="0"/>
              </a:rPr>
              <a:t>nào</a:t>
            </a:r>
            <a:r>
              <a:rPr lang="en-US" altLang="en-US" sz="4000" b="1" dirty="0">
                <a:solidFill>
                  <a:srgbClr val="00B0F0"/>
                </a:solidFill>
                <a:latin typeface="UTM Avo" panose="02040603050506020204" pitchFamily="18" charset="0"/>
                <a:cs typeface="Times New Roman" panose="02020603050405020304" pitchFamily="18" charset="0"/>
              </a:rPr>
              <a:t>?</a:t>
            </a:r>
            <a:r>
              <a:rPr lang="en-US" altLang="en-US" sz="4000" dirty="0">
                <a:solidFill>
                  <a:srgbClr val="00B0F0"/>
                </a:solidFill>
                <a:latin typeface="UTM Avo" panose="02040603050506020204" pitchFamily="18" charset="0"/>
                <a:cs typeface="Times New Roman" panose="02020603050405020304" pitchFamily="18" charset="0"/>
              </a:rPr>
              <a:t> </a:t>
            </a:r>
          </a:p>
        </p:txBody>
      </p:sp>
      <p:sp>
        <p:nvSpPr>
          <p:cNvPr id="15" name="Text Box 7"/>
          <p:cNvSpPr txBox="1">
            <a:spLocks noChangeArrowheads="1"/>
          </p:cNvSpPr>
          <p:nvPr/>
        </p:nvSpPr>
        <p:spPr bwMode="auto">
          <a:xfrm>
            <a:off x="745238" y="1960825"/>
            <a:ext cx="644194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Đó</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là</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kiểu</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kết</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bài</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mở</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rộng</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căn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dặn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của</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mẹ</a:t>
            </a:r>
            <a:r>
              <a:rPr lang="en-US" altLang="en-US" sz="4400" dirty="0">
                <a:solidFill>
                  <a:srgbClr val="002060"/>
                </a:solidFill>
                <a:latin typeface="UTM Avo" panose="02040603050506020204" pitchFamily="18" charset="0"/>
                <a:cs typeface="Times New Roman" panose="02020603050405020304" pitchFamily="18" charset="0"/>
              </a:rPr>
              <a:t>; ý </a:t>
            </a:r>
            <a:r>
              <a:rPr lang="en-US" altLang="en-US" sz="4400" dirty="0" err="1">
                <a:solidFill>
                  <a:srgbClr val="002060"/>
                </a:solidFill>
                <a:latin typeface="UTM Avo" panose="02040603050506020204" pitchFamily="18" charset="0"/>
                <a:cs typeface="Times New Roman" panose="02020603050405020304" pitchFamily="18" charset="0"/>
              </a:rPr>
              <a:t>thức</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giữ</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gìn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cái</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nón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của</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bạn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nhỏ</a:t>
            </a:r>
            <a:r>
              <a:rPr lang="en-US" altLang="en-US" sz="4400" dirty="0">
                <a:solidFill>
                  <a:srgbClr val="002060"/>
                </a:solidFill>
                <a:latin typeface="UTM Avo" panose="02040603050506020204" pitchFamily="18" charset="0"/>
                <a:cs typeface="Times New Roman" panose="02020603050405020304" pitchFamily="18" charset="0"/>
              </a:rPr>
              <a:t>.</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4535"/>
          <a:stretch/>
        </p:blipFill>
        <p:spPr>
          <a:xfrm>
            <a:off x="5555096" y="1481328"/>
            <a:ext cx="8953384" cy="5861303"/>
          </a:xfrm>
          <a:prstGeom prst="rect">
            <a:avLst/>
          </a:prstGeom>
        </p:spPr>
      </p:pic>
      <p:pic>
        <p:nvPicPr>
          <p:cNvPr id="17"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00170" y="3950208"/>
            <a:ext cx="4991829" cy="2907792"/>
          </a:xfrm>
          <a:prstGeom prst="rect">
            <a:avLst/>
          </a:prstGeom>
        </p:spPr>
      </p:pic>
      <p:pic>
        <p:nvPicPr>
          <p:cNvPr id="18"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50434"/>
            <a:ext cx="4133088" cy="2407566"/>
          </a:xfrm>
          <a:prstGeom prst="rect">
            <a:avLst/>
          </a:prstGeom>
        </p:spPr>
      </p:pic>
      <p:pic>
        <p:nvPicPr>
          <p:cNvPr id="19"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494" y="4390333"/>
            <a:ext cx="4251960" cy="2476811"/>
          </a:xfrm>
          <a:prstGeom prst="rect">
            <a:avLst/>
          </a:prstGeom>
        </p:spPr>
      </p:pic>
      <p:pic>
        <p:nvPicPr>
          <p:cNvPr id="20"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45238" y="4056206"/>
            <a:ext cx="4809858" cy="2801793"/>
          </a:xfrm>
          <a:prstGeom prst="rect">
            <a:avLst/>
          </a:prstGeom>
        </p:spPr>
      </p:pic>
    </p:spTree>
    <p:extLst>
      <p:ext uri="{BB962C8B-B14F-4D97-AF65-F5344CB8AC3E}">
        <p14:creationId xmlns:p14="http://schemas.microsoft.com/office/powerpoint/2010/main" val="20419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75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750"/>
                                        <p:tgtEl>
                                          <p:spTgt spid="18"/>
                                        </p:tgtEl>
                                      </p:cBhvr>
                                    </p:animEffect>
                                  </p:childTnLst>
                                </p:cTn>
                              </p:par>
                              <p:par>
                                <p:cTn id="11" presetID="22" presetClass="entr" presetSubtype="2"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750"/>
                                        <p:tgtEl>
                                          <p:spTgt spid="19"/>
                                        </p:tgtEl>
                                      </p:cBhvr>
                                    </p:animEffect>
                                  </p:childTnLst>
                                </p:cTn>
                              </p:par>
                              <p:par>
                                <p:cTn id="14" presetID="22" presetClass="entr" presetSubtype="2"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750"/>
                                        <p:tgtEl>
                                          <p:spTgt spid="20"/>
                                        </p:tgtEl>
                                      </p:cBhvr>
                                    </p:animEffect>
                                  </p:childTnLst>
                                </p:cTn>
                              </p:par>
                            </p:childTnLst>
                          </p:cTn>
                        </p:par>
                        <p:par>
                          <p:cTn id="17" fill="hold">
                            <p:stCondLst>
                              <p:cond delay="75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3"/>
                                        </p:tgtEl>
                                        <p:attrNameLst>
                                          <p:attrName>style.visibility</p:attrName>
                                        </p:attrNameLst>
                                      </p:cBhvr>
                                      <p:to>
                                        <p:strVal val="visible"/>
                                      </p:to>
                                    </p:set>
                                    <p:anim calcmode="discrete" valueType="clr">
                                      <p:cBhvr override="childStyle">
                                        <p:cTn id="25"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3"/>
                                        </p:tgtEl>
                                        <p:attrNameLst>
                                          <p:attrName>fillcolor</p:attrName>
                                        </p:attrNameLst>
                                      </p:cBhvr>
                                      <p:tavLst>
                                        <p:tav tm="0">
                                          <p:val>
                                            <p:clrVal>
                                              <a:schemeClr val="accent2"/>
                                            </p:clrVal>
                                          </p:val>
                                        </p:tav>
                                        <p:tav tm="50000">
                                          <p:val>
                                            <p:clrVal>
                                              <a:schemeClr val="hlink"/>
                                            </p:clrVal>
                                          </p:val>
                                        </p:tav>
                                      </p:tavLst>
                                    </p:anim>
                                    <p:set>
                                      <p:cBhvr>
                                        <p:cTn id="27" dur="80"/>
                                        <p:tgtEl>
                                          <p:spTgt spid="13"/>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5"/>
                                        </p:tgtEl>
                                        <p:attrNameLst>
                                          <p:attrName>style.visibility</p:attrName>
                                        </p:attrNameLst>
                                      </p:cBhvr>
                                      <p:to>
                                        <p:strVal val="visible"/>
                                      </p:to>
                                    </p:set>
                                    <p:anim calcmode="discrete" valueType="clr">
                                      <p:cBhvr override="childStyle">
                                        <p:cTn id="3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5"/>
                                        </p:tgtEl>
                                        <p:attrNameLst>
                                          <p:attrName>fillcolor</p:attrName>
                                        </p:attrNameLst>
                                      </p:cBhvr>
                                      <p:tavLst>
                                        <p:tav tm="0">
                                          <p:val>
                                            <p:clrVal>
                                              <a:schemeClr val="accent2"/>
                                            </p:clrVal>
                                          </p:val>
                                        </p:tav>
                                        <p:tav tm="50000">
                                          <p:val>
                                            <p:clrVal>
                                              <a:schemeClr val="hlink"/>
                                            </p:clrVal>
                                          </p:val>
                                        </p:tav>
                                      </p:tavLst>
                                    </p:anim>
                                    <p:set>
                                      <p:cBhvr>
                                        <p:cTn id="34"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A6A80C9C-B9FE-4E5F-BA69-CA5C7F6BE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36977"/>
            <a:ext cx="6216239" cy="3621024"/>
          </a:xfrm>
          <a:prstGeom prst="rect">
            <a:avLst/>
          </a:prstGeom>
        </p:spPr>
      </p:pic>
      <p:sp>
        <p:nvSpPr>
          <p:cNvPr id="9" name="文本框 5"/>
          <p:cNvSpPr txBox="1"/>
          <p:nvPr/>
        </p:nvSpPr>
        <p:spPr>
          <a:xfrm>
            <a:off x="-1288808" y="489187"/>
            <a:ext cx="9319700" cy="1323439"/>
          </a:xfrm>
          <a:prstGeom prst="rect">
            <a:avLst/>
          </a:prstGeom>
          <a:noFill/>
        </p:spPr>
        <p:txBody>
          <a:bodyPr wrap="square" rtlCol="0">
            <a:spAutoFit/>
          </a:bodyPr>
          <a:lstStyle/>
          <a:p>
            <a:pPr algn="ctr"/>
            <a:r>
              <a:rPr lang="en-US" altLang="zh-CN" sz="80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KẾT LUẬN</a:t>
            </a:r>
            <a:endParaRPr lang="zh-CN" altLang="en-US" sz="8000" dirty="0">
              <a:solidFill>
                <a:srgbClr val="00B0F0"/>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13"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136" y="2703221"/>
            <a:ext cx="6513576" cy="4261401"/>
          </a:xfrm>
          <a:prstGeom prst="rect">
            <a:avLst/>
          </a:prstGeom>
        </p:spPr>
      </p:pic>
      <p:sp>
        <p:nvSpPr>
          <p:cNvPr id="15" name="Text Box 7"/>
          <p:cNvSpPr txBox="1">
            <a:spLocks noChangeArrowheads="1"/>
          </p:cNvSpPr>
          <p:nvPr/>
        </p:nvSpPr>
        <p:spPr bwMode="auto">
          <a:xfrm>
            <a:off x="553214" y="1611267"/>
            <a:ext cx="1107795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Khi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viết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kết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bài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cho</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bài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văn</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miêu</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tả</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đồ</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vật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em</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có</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thể</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viết</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kết</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bài</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mở</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b="1" dirty="0" err="1">
                <a:solidFill>
                  <a:srgbClr val="00B050"/>
                </a:solidFill>
                <a:latin typeface="UTM Avo" panose="02040603050506020204" pitchFamily="18" charset="0"/>
                <a:cs typeface="Times New Roman" panose="02020603050405020304" pitchFamily="18" charset="0"/>
              </a:rPr>
              <a:t>rộng</a:t>
            </a:r>
            <a:r>
              <a:rPr lang="en-US" altLang="en-US" sz="4000" b="1" dirty="0">
                <a:solidFill>
                  <a:srgbClr val="00B05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để</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bài</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văn</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thêm</a:t>
            </a:r>
            <a:r>
              <a:rPr lang="en-US" altLang="en-US" sz="4000" dirty="0">
                <a:solidFill>
                  <a:srgbClr val="002060"/>
                </a:solidFill>
                <a:latin typeface="UTM Avo" panose="02040603050506020204" pitchFamily="18" charset="0"/>
                <a:cs typeface="Times New Roman" panose="02020603050405020304" pitchFamily="18" charset="0"/>
              </a:rPr>
              <a:t> hay, </a:t>
            </a:r>
            <a:r>
              <a:rPr lang="en-US" altLang="en-US" sz="4000" dirty="0" err="1">
                <a:solidFill>
                  <a:srgbClr val="002060"/>
                </a:solidFill>
                <a:latin typeface="UTM Avo" panose="02040603050506020204" pitchFamily="18" charset="0"/>
                <a:cs typeface="Times New Roman" panose="02020603050405020304" pitchFamily="18" charset="0"/>
              </a:rPr>
              <a:t>cảm</a:t>
            </a:r>
            <a:r>
              <a:rPr lang="en-US" altLang="en-US" sz="4000" dirty="0">
                <a:solidFill>
                  <a:srgbClr val="002060"/>
                </a:solidFill>
                <a:latin typeface="UTM Avo" panose="02040603050506020204" pitchFamily="18" charset="0"/>
                <a:cs typeface="Times New Roman" panose="02020603050405020304" pitchFamily="18" charset="0"/>
              </a:rPr>
              <a:t> </a:t>
            </a:r>
            <a:r>
              <a:rPr lang="en-US" altLang="en-US" sz="4000" dirty="0" err="1">
                <a:solidFill>
                  <a:srgbClr val="002060"/>
                </a:solidFill>
                <a:latin typeface="UTM Avo" panose="02040603050506020204" pitchFamily="18" charset="0"/>
                <a:cs typeface="Times New Roman" panose="02020603050405020304" pitchFamily="18" charset="0"/>
              </a:rPr>
              <a:t>xúc</a:t>
            </a:r>
            <a:r>
              <a:rPr lang="en-US" altLang="en-US" sz="4000" dirty="0">
                <a:solidFill>
                  <a:srgbClr val="002060"/>
                </a:solidFill>
                <a:latin typeface="UTM Avo" panose="02040603050506020204" pitchFamily="18" charset="0"/>
                <a:cs typeface="Times New Roman" panose="02020603050405020304" pitchFamily="18" charset="0"/>
              </a:rPr>
              <a:t>. </a:t>
            </a:r>
          </a:p>
        </p:txBody>
      </p:sp>
      <p:pic>
        <p:nvPicPr>
          <p:cNvPr id="17"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183297" y="5105399"/>
            <a:ext cx="3008703" cy="1752601"/>
          </a:xfrm>
          <a:prstGeom prst="rect">
            <a:avLst/>
          </a:prstGeom>
        </p:spPr>
      </p:pic>
    </p:spTree>
    <p:extLst>
      <p:ext uri="{BB962C8B-B14F-4D97-AF65-F5344CB8AC3E}">
        <p14:creationId xmlns:p14="http://schemas.microsoft.com/office/powerpoint/2010/main" val="2934376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750"/>
                                        <p:tgtEl>
                                          <p:spTgt spid="14"/>
                                        </p:tgtEl>
                                      </p:cBhvr>
                                    </p:animEffect>
                                  </p:childTnLst>
                                </p:cTn>
                              </p:par>
                              <p:par>
                                <p:cTn id="8" presetID="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750" fill="hold"/>
                                        <p:tgtEl>
                                          <p:spTgt spid="13"/>
                                        </p:tgtEl>
                                        <p:attrNameLst>
                                          <p:attrName>ppt_x</p:attrName>
                                        </p:attrNameLst>
                                      </p:cBhvr>
                                      <p:tavLst>
                                        <p:tav tm="0">
                                          <p:val>
                                            <p:strVal val="#ppt_x"/>
                                          </p:val>
                                        </p:tav>
                                        <p:tav tm="100000">
                                          <p:val>
                                            <p:strVal val="#ppt_x"/>
                                          </p:val>
                                        </p:tav>
                                      </p:tavLst>
                                    </p:anim>
                                    <p:anim calcmode="lin" valueType="num">
                                      <p:cBhvr additive="base">
                                        <p:cTn id="11" dur="750" fill="hold"/>
                                        <p:tgtEl>
                                          <p:spTgt spid="13"/>
                                        </p:tgtEl>
                                        <p:attrNameLst>
                                          <p:attrName>ppt_y</p:attrName>
                                        </p:attrNameLst>
                                      </p:cBhvr>
                                      <p:tavLst>
                                        <p:tav tm="0">
                                          <p:val>
                                            <p:strVal val="1+#ppt_h/2"/>
                                          </p:val>
                                        </p:tav>
                                        <p:tav tm="100000">
                                          <p:val>
                                            <p:strVal val="#ppt_y"/>
                                          </p:val>
                                        </p:tav>
                                      </p:tavLst>
                                    </p:anim>
                                  </p:childTnLst>
                                </p:cTn>
                              </p:par>
                              <p:par>
                                <p:cTn id="12" presetID="22" presetClass="entr" presetSubtype="2"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right)">
                                      <p:cBhvr>
                                        <p:cTn id="14" dur="750"/>
                                        <p:tgtEl>
                                          <p:spTgt spid="17"/>
                                        </p:tgtEl>
                                      </p:cBhvr>
                                    </p:animEffect>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5"/>
                                        </p:tgtEl>
                                        <p:attrNameLst>
                                          <p:attrName>style.visibility</p:attrName>
                                        </p:attrNameLst>
                                      </p:cBhvr>
                                      <p:to>
                                        <p:strVal val="visible"/>
                                      </p:to>
                                    </p:set>
                                    <p:anim calcmode="discrete" valueType="clr">
                                      <p:cBhvr override="childStyle">
                                        <p:cTn id="25"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5"/>
                                        </p:tgtEl>
                                        <p:attrNameLst>
                                          <p:attrName>fillcolor</p:attrName>
                                        </p:attrNameLst>
                                      </p:cBhvr>
                                      <p:tavLst>
                                        <p:tav tm="0">
                                          <p:val>
                                            <p:clrVal>
                                              <a:schemeClr val="accent2"/>
                                            </p:clrVal>
                                          </p:val>
                                        </p:tav>
                                        <p:tav tm="50000">
                                          <p:val>
                                            <p:clrVal>
                                              <a:schemeClr val="hlink"/>
                                            </p:clrVal>
                                          </p:val>
                                        </p:tav>
                                      </p:tavLst>
                                    </p:anim>
                                    <p:set>
                                      <p:cBhvr>
                                        <p:cTn id="27"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68312" y="3873398"/>
            <a:ext cx="5123688" cy="2984602"/>
          </a:xfrm>
          <a:prstGeom prst="rect">
            <a:avLst/>
          </a:prstGeom>
        </p:spPr>
      </p:pic>
      <p:sp>
        <p:nvSpPr>
          <p:cNvPr id="41" name="文本框 5"/>
          <p:cNvSpPr txBox="1"/>
          <p:nvPr/>
        </p:nvSpPr>
        <p:spPr>
          <a:xfrm>
            <a:off x="2277352" y="1248139"/>
            <a:ext cx="11127752" cy="4339650"/>
          </a:xfrm>
          <a:prstGeom prst="rect">
            <a:avLst/>
          </a:prstGeom>
          <a:noFill/>
        </p:spPr>
        <p:txBody>
          <a:bodyPr wrap="square" rtlCol="0">
            <a:spAutoFit/>
          </a:bodyPr>
          <a:lstStyle/>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LUYỆN</a:t>
            </a:r>
          </a:p>
          <a:p>
            <a:pPr algn="ctr"/>
            <a:r>
              <a:rPr lang="en-US" altLang="zh-CN"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rPr>
              <a:t>TẬP</a:t>
            </a:r>
            <a:endParaRPr lang="zh-CN" altLang="en-US" sz="13800" dirty="0">
              <a:solidFill>
                <a:schemeClr val="bg1"/>
              </a:solidFill>
              <a:effectLst>
                <a:outerShdw blurRad="38100" dist="38100" dir="2700000" algn="tl">
                  <a:srgbClr val="000000">
                    <a:alpha val="43137"/>
                  </a:srgbClr>
                </a:outerShdw>
              </a:effectLst>
              <a:latin typeface="UTM Erie Black" panose="02040603050506020204" pitchFamily="18" charset="0"/>
              <a:ea typeface="汉标粗圆体" panose="02010601030101010101" pitchFamily="2" charset="-122"/>
            </a:endParaRPr>
          </a:p>
        </p:txBody>
      </p:sp>
      <p:pic>
        <p:nvPicPr>
          <p:cNvPr id="6"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368" y="-138759"/>
            <a:ext cx="4742297" cy="7113446"/>
          </a:xfrm>
          <a:prstGeom prst="rect">
            <a:avLst/>
          </a:prstGeom>
        </p:spPr>
      </p:pic>
      <p:pic>
        <p:nvPicPr>
          <p:cNvPr id="4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9" y="3227832"/>
            <a:ext cx="6249653" cy="3640488"/>
          </a:xfrm>
          <a:prstGeom prst="rect">
            <a:avLst/>
          </a:prstGeom>
        </p:spPr>
      </p:pic>
    </p:spTree>
    <p:extLst>
      <p:ext uri="{BB962C8B-B14F-4D97-AF65-F5344CB8AC3E}">
        <p14:creationId xmlns:p14="http://schemas.microsoft.com/office/powerpoint/2010/main" val="2818706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750"/>
                                        <p:tgtEl>
                                          <p:spTgt spid="45"/>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750"/>
                                        <p:tgtEl>
                                          <p:spTgt spid="46"/>
                                        </p:tgtEl>
                                      </p:cBhvr>
                                    </p:animEffect>
                                  </p:childTnLst>
                                </p:cTn>
                              </p:par>
                            </p:childTnLst>
                          </p:cTn>
                        </p:par>
                        <p:par>
                          <p:cTn id="11" fill="hold">
                            <p:stCondLst>
                              <p:cond delay="750"/>
                            </p:stCondLst>
                            <p:childTnLst>
                              <p:par>
                                <p:cTn id="12" presetID="14"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750"/>
                                        <p:tgtEl>
                                          <p:spTgt spid="6"/>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hqprint">
            <a:extLst>
              <a:ext uri="{28A0092B-C50C-407E-A947-70E740481C1C}">
                <a14:useLocalDpi xmlns:a14="http://schemas.microsoft.com/office/drawing/2010/main" val="0"/>
              </a:ext>
            </a:extLst>
          </a:blip>
          <a:srcRect t="18084" r="13000" b="16084"/>
          <a:stretch/>
        </p:blipFill>
        <p:spPr>
          <a:xfrm>
            <a:off x="7031122" y="1200591"/>
            <a:ext cx="4298294" cy="3252537"/>
          </a:xfrm>
          <a:prstGeom prst="rect">
            <a:avLst/>
          </a:prstGeom>
        </p:spPr>
      </p:pic>
      <p:pic>
        <p:nvPicPr>
          <p:cNvPr id="21" name="Picture 20"/>
          <p:cNvPicPr>
            <a:picLocks noChangeAspect="1"/>
          </p:cNvPicPr>
          <p:nvPr/>
        </p:nvPicPr>
        <p:blipFill rotWithShape="1">
          <a:blip r:embed="rId4" cstate="hqprint">
            <a:extLst>
              <a:ext uri="{28A0092B-C50C-407E-A947-70E740481C1C}">
                <a14:useLocalDpi xmlns:a14="http://schemas.microsoft.com/office/drawing/2010/main" val="0"/>
              </a:ext>
            </a:extLst>
          </a:blip>
          <a:srcRect t="36133" b="38800"/>
          <a:stretch/>
        </p:blipFill>
        <p:spPr>
          <a:xfrm rot="18824729">
            <a:off x="379290" y="2144904"/>
            <a:ext cx="4041860" cy="1013160"/>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7572" y="1397967"/>
            <a:ext cx="3538568" cy="2930935"/>
          </a:xfrm>
          <a:prstGeom prst="rect">
            <a:avLst/>
          </a:prstGeom>
        </p:spPr>
      </p:pic>
      <p:sp>
        <p:nvSpPr>
          <p:cNvPr id="16" name="Rectangle 15"/>
          <p:cNvSpPr>
            <a:spLocks noChangeArrowheads="1"/>
          </p:cNvSpPr>
          <p:nvPr/>
        </p:nvSpPr>
        <p:spPr bwMode="auto">
          <a:xfrm>
            <a:off x="776923" y="4788408"/>
            <a:ext cx="1079023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dirty="0" err="1">
                <a:solidFill>
                  <a:srgbClr val="002060"/>
                </a:solidFill>
                <a:latin typeface="UTM Avo" panose="02040603050506020204" pitchFamily="18" charset="0"/>
                <a:cs typeface="Times New Roman" panose="02020603050405020304" pitchFamily="18" charset="0"/>
              </a:rPr>
              <a:t>Hãy</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viết</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một</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kết</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bài</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mở</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b="1" dirty="0" err="1">
                <a:solidFill>
                  <a:srgbClr val="00B050"/>
                </a:solidFill>
                <a:latin typeface="UTM Avo" panose="02040603050506020204" pitchFamily="18" charset="0"/>
                <a:cs typeface="Times New Roman" panose="02020603050405020304" pitchFamily="18" charset="0"/>
              </a:rPr>
              <a:t>rộng</a:t>
            </a:r>
            <a:r>
              <a:rPr lang="en-US" altLang="en-US" sz="4400" b="1" dirty="0">
                <a:solidFill>
                  <a:srgbClr val="00B05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cho</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bài</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văn</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làm</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theo</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một</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trong</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các</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đề</a:t>
            </a:r>
            <a:r>
              <a:rPr lang="en-US" altLang="en-US" sz="4400" dirty="0">
                <a:solidFill>
                  <a:srgbClr val="002060"/>
                </a:solidFill>
                <a:latin typeface="UTM Avo" panose="02040603050506020204" pitchFamily="18" charset="0"/>
                <a:cs typeface="Times New Roman" panose="02020603050405020304" pitchFamily="18" charset="0"/>
              </a:rPr>
              <a:t> </a:t>
            </a:r>
            <a:r>
              <a:rPr lang="en-US" altLang="en-US" sz="4400" dirty="0" err="1">
                <a:solidFill>
                  <a:srgbClr val="002060"/>
                </a:solidFill>
                <a:latin typeface="UTM Avo" panose="02040603050506020204" pitchFamily="18" charset="0"/>
                <a:cs typeface="Times New Roman" panose="02020603050405020304" pitchFamily="18" charset="0"/>
              </a:rPr>
              <a:t>trên</a:t>
            </a:r>
            <a:r>
              <a:rPr lang="en-US" altLang="en-US" sz="4400" dirty="0">
                <a:solidFill>
                  <a:srgbClr val="002060"/>
                </a:solidFill>
                <a:latin typeface="UTM Avo" panose="02040603050506020204" pitchFamily="18" charset="0"/>
                <a:cs typeface="Times New Roman" panose="02020603050405020304" pitchFamily="18" charset="0"/>
              </a:rPr>
              <a:t>.</a:t>
            </a:r>
            <a:endParaRPr lang="en-US" altLang="en-US" sz="3600" dirty="0">
              <a:solidFill>
                <a:srgbClr val="002060"/>
              </a:solidFill>
              <a:latin typeface="UTM Avo" panose="02040603050506020204" pitchFamily="18" charset="0"/>
              <a:cs typeface="Times New Roman" panose="02020603050405020304" pitchFamily="18" charset="0"/>
            </a:endParaRPr>
          </a:p>
        </p:txBody>
      </p:sp>
      <p:sp>
        <p:nvSpPr>
          <p:cNvPr id="2" name="Rectangle: Rounded Corners 1"/>
          <p:cNvSpPr/>
          <p:nvPr/>
        </p:nvSpPr>
        <p:spPr>
          <a:xfrm>
            <a:off x="905256" y="841248"/>
            <a:ext cx="3163824" cy="361188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1</a:t>
            </a:r>
          </a:p>
        </p:txBody>
      </p:sp>
      <p:sp>
        <p:nvSpPr>
          <p:cNvPr id="17" name="Rectangle: Rounded Corners 16"/>
          <p:cNvSpPr/>
          <p:nvPr/>
        </p:nvSpPr>
        <p:spPr>
          <a:xfrm>
            <a:off x="4486656" y="841248"/>
            <a:ext cx="3163824" cy="3611880"/>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2</a:t>
            </a:r>
          </a:p>
        </p:txBody>
      </p:sp>
      <p:sp>
        <p:nvSpPr>
          <p:cNvPr id="18" name="Rectangle: Rounded Corners 17"/>
          <p:cNvSpPr/>
          <p:nvPr/>
        </p:nvSpPr>
        <p:spPr>
          <a:xfrm>
            <a:off x="8068056" y="841248"/>
            <a:ext cx="3163824" cy="3611880"/>
          </a:xfrm>
          <a:prstGeom prst="roundRect">
            <a:avLst/>
          </a:prstGeom>
          <a:solidFill>
            <a:srgbClr val="CC8FF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effectLst>
                  <a:outerShdw blurRad="38100" dist="38100" dir="2700000" algn="tl">
                    <a:srgbClr val="000000">
                      <a:alpha val="43137"/>
                    </a:srgbClr>
                  </a:outerShdw>
                </a:effectLst>
                <a:latin typeface="UTM Erie Black" panose="02040603050506020204" pitchFamily="18" charset="0"/>
              </a:rPr>
              <a:t>3</a:t>
            </a:r>
          </a:p>
        </p:txBody>
      </p:sp>
    </p:spTree>
    <p:extLst>
      <p:ext uri="{BB962C8B-B14F-4D97-AF65-F5344CB8AC3E}">
        <p14:creationId xmlns:p14="http://schemas.microsoft.com/office/powerpoint/2010/main" val="3998778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45" presetClass="exit" presetSubtype="0" fill="hold" grpId="1" nodeType="clickEffect">
                                  <p:stCondLst>
                                    <p:cond delay="0"/>
                                  </p:stCondLst>
                                  <p:childTnLst>
                                    <p:animEffect transition="out" filter="fade">
                                      <p:cBhvr>
                                        <p:cTn id="38" dur="2000"/>
                                        <p:tgtEl>
                                          <p:spTgt spid="2"/>
                                        </p:tgtEl>
                                      </p:cBhvr>
                                    </p:animEffect>
                                    <p:anim calcmode="lin" valueType="num">
                                      <p:cBhvr>
                                        <p:cTn id="39"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0" dur="2000"/>
                                        <p:tgtEl>
                                          <p:spTgt spid="2"/>
                                        </p:tgtEl>
                                        <p:attrNameLst>
                                          <p:attrName>ppt_h</p:attrName>
                                        </p:attrNameLst>
                                      </p:cBhvr>
                                      <p:tavLst>
                                        <p:tav tm="0">
                                          <p:val>
                                            <p:strVal val="ppt_h"/>
                                          </p:val>
                                        </p:tav>
                                        <p:tav tm="100000">
                                          <p:val>
                                            <p:strVal val="ppt_h"/>
                                          </p:val>
                                        </p:tav>
                                      </p:tavLst>
                                    </p:anim>
                                    <p:set>
                                      <p:cBhvr>
                                        <p:cTn id="41" dur="1" fill="hold">
                                          <p:stCondLst>
                                            <p:cond delay="1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17"/>
                    </p:tgtEl>
                  </p:cond>
                </p:stCondLst>
                <p:endSync evt="end" delay="0">
                  <p:rtn val="all"/>
                </p:endSync>
                <p:childTnLst>
                  <p:par>
                    <p:cTn id="43" fill="hold">
                      <p:stCondLst>
                        <p:cond delay="0"/>
                      </p:stCondLst>
                      <p:childTnLst>
                        <p:par>
                          <p:cTn id="44" fill="hold">
                            <p:stCondLst>
                              <p:cond delay="0"/>
                            </p:stCondLst>
                            <p:childTnLst>
                              <p:par>
                                <p:cTn id="45" presetID="45" presetClass="exit" presetSubtype="0" fill="hold" grpId="1" nodeType="clickEffect">
                                  <p:stCondLst>
                                    <p:cond delay="0"/>
                                  </p:stCondLst>
                                  <p:childTnLst>
                                    <p:animEffect transition="out" filter="fade">
                                      <p:cBhvr>
                                        <p:cTn id="46" dur="2000"/>
                                        <p:tgtEl>
                                          <p:spTgt spid="17"/>
                                        </p:tgtEl>
                                      </p:cBhvr>
                                    </p:animEffect>
                                    <p:anim calcmode="lin" valueType="num">
                                      <p:cBhvr>
                                        <p:cTn id="47" dur="20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8" dur="2000"/>
                                        <p:tgtEl>
                                          <p:spTgt spid="17"/>
                                        </p:tgtEl>
                                        <p:attrNameLst>
                                          <p:attrName>ppt_h</p:attrName>
                                        </p:attrNameLst>
                                      </p:cBhvr>
                                      <p:tavLst>
                                        <p:tav tm="0">
                                          <p:val>
                                            <p:strVal val="ppt_h"/>
                                          </p:val>
                                        </p:tav>
                                        <p:tav tm="100000">
                                          <p:val>
                                            <p:strVal val="ppt_h"/>
                                          </p:val>
                                        </p:tav>
                                      </p:tavLst>
                                    </p:anim>
                                    <p:set>
                                      <p:cBhvr>
                                        <p:cTn id="49"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45" presetClass="exit" presetSubtype="0" fill="hold" grpId="1" nodeType="clickEffect">
                                  <p:stCondLst>
                                    <p:cond delay="0"/>
                                  </p:stCondLst>
                                  <p:childTnLst>
                                    <p:animEffect transition="out" filter="fade">
                                      <p:cBhvr>
                                        <p:cTn id="54" dur="2000"/>
                                        <p:tgtEl>
                                          <p:spTgt spid="18"/>
                                        </p:tgtEl>
                                      </p:cBhvr>
                                    </p:animEffect>
                                    <p:anim calcmode="lin" valueType="num">
                                      <p:cBhvr>
                                        <p:cTn id="55"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6" dur="2000"/>
                                        <p:tgtEl>
                                          <p:spTgt spid="18"/>
                                        </p:tgtEl>
                                        <p:attrNameLst>
                                          <p:attrName>ppt_h</p:attrName>
                                        </p:attrNameLst>
                                      </p:cBhvr>
                                      <p:tavLst>
                                        <p:tav tm="0">
                                          <p:val>
                                            <p:strVal val="ppt_h"/>
                                          </p:val>
                                        </p:tav>
                                        <p:tav tm="100000">
                                          <p:val>
                                            <p:strVal val="ppt_h"/>
                                          </p:val>
                                        </p:tav>
                                      </p:tavLst>
                                    </p:anim>
                                    <p:set>
                                      <p:cBhvr>
                                        <p:cTn id="57"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6" grpId="0"/>
      <p:bldP spid="2" grpId="0" animBg="1"/>
      <p:bldP spid="2" grpId="1" animBg="1"/>
      <p:bldP spid="17" grpId="0" animBg="1"/>
      <p:bldP spid="17" grpId="1" animBg="1"/>
      <p:bldP spid="18" grpId="0" animBg="1"/>
      <p:bldP spid="1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88759" y="249763"/>
            <a:ext cx="1147732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dirty="0" smtClean="0">
                <a:solidFill>
                  <a:srgbClr val="002060"/>
                </a:solidFill>
                <a:cs typeface="Arial" panose="020B0604020202020204" pitchFamily="34" charset="0"/>
              </a:rPr>
              <a:t>a) </a:t>
            </a:r>
            <a:r>
              <a:rPr lang="en-US" altLang="en-US" sz="2400" b="1" dirty="0" err="1" smtClean="0">
                <a:solidFill>
                  <a:srgbClr val="002060"/>
                </a:solidFill>
                <a:cs typeface="Arial" panose="020B0604020202020204" pitchFamily="34" charset="0"/>
              </a:rPr>
              <a:t>Tả</a:t>
            </a:r>
            <a:r>
              <a:rPr lang="en-US" altLang="en-US" sz="2400" b="1" dirty="0" smtClean="0">
                <a:solidFill>
                  <a:srgbClr val="002060"/>
                </a:solidFill>
                <a:cs typeface="Arial" panose="020B0604020202020204" pitchFamily="34" charset="0"/>
              </a:rPr>
              <a:t> </a:t>
            </a:r>
            <a:r>
              <a:rPr lang="en-US" altLang="en-US" sz="2400" b="1" dirty="0" err="1" smtClean="0">
                <a:solidFill>
                  <a:srgbClr val="002060"/>
                </a:solidFill>
                <a:cs typeface="Arial" panose="020B0604020202020204" pitchFamily="34" charset="0"/>
              </a:rPr>
              <a:t>cái</a:t>
            </a:r>
            <a:r>
              <a:rPr lang="en-US" altLang="en-US" sz="2400" b="1" dirty="0" smtClean="0">
                <a:solidFill>
                  <a:srgbClr val="002060"/>
                </a:solidFill>
                <a:cs typeface="Arial" panose="020B0604020202020204" pitchFamily="34" charset="0"/>
              </a:rPr>
              <a:t> </a:t>
            </a:r>
            <a:r>
              <a:rPr lang="en-US" altLang="en-US" sz="2400" b="1" dirty="0" err="1" smtClean="0">
                <a:solidFill>
                  <a:srgbClr val="002060"/>
                </a:solidFill>
                <a:cs typeface="Arial" panose="020B0604020202020204" pitchFamily="34" charset="0"/>
              </a:rPr>
              <a:t>thước</a:t>
            </a:r>
            <a:r>
              <a:rPr lang="en-US" altLang="en-US" sz="2400" b="1" dirty="0" smtClean="0">
                <a:solidFill>
                  <a:srgbClr val="002060"/>
                </a:solidFill>
                <a:cs typeface="Arial" panose="020B0604020202020204" pitchFamily="34" charset="0"/>
              </a:rPr>
              <a:t> </a:t>
            </a:r>
            <a:r>
              <a:rPr lang="en-US" altLang="en-US" sz="2400" b="1" dirty="0" err="1" smtClean="0">
                <a:solidFill>
                  <a:srgbClr val="002060"/>
                </a:solidFill>
                <a:cs typeface="Arial" panose="020B0604020202020204" pitchFamily="34" charset="0"/>
              </a:rPr>
              <a:t>kẻ</a:t>
            </a:r>
            <a:r>
              <a:rPr lang="en-US" altLang="en-US" sz="2400" b="1" dirty="0" smtClean="0">
                <a:solidFill>
                  <a:srgbClr val="002060"/>
                </a:solidFill>
                <a:cs typeface="Arial" panose="020B0604020202020204" pitchFamily="34" charset="0"/>
              </a:rPr>
              <a:t> </a:t>
            </a:r>
            <a:r>
              <a:rPr lang="en-US" altLang="en-US" sz="2400" b="1" dirty="0" err="1" smtClean="0">
                <a:solidFill>
                  <a:srgbClr val="002060"/>
                </a:solidFill>
                <a:cs typeface="Arial" panose="020B0604020202020204" pitchFamily="34" charset="0"/>
              </a:rPr>
              <a:t>của</a:t>
            </a:r>
            <a:r>
              <a:rPr lang="en-US" altLang="en-US" sz="2400" b="1" dirty="0" smtClean="0">
                <a:solidFill>
                  <a:srgbClr val="002060"/>
                </a:solidFill>
                <a:cs typeface="Arial" panose="020B0604020202020204" pitchFamily="34" charset="0"/>
              </a:rPr>
              <a:t> </a:t>
            </a:r>
            <a:r>
              <a:rPr lang="en-US" altLang="en-US" sz="2400" b="1" dirty="0" err="1" smtClean="0">
                <a:solidFill>
                  <a:srgbClr val="002060"/>
                </a:solidFill>
                <a:cs typeface="Arial" panose="020B0604020202020204" pitchFamily="34" charset="0"/>
              </a:rPr>
              <a:t>em</a:t>
            </a:r>
            <a:r>
              <a:rPr lang="en-US" altLang="en-US" sz="2400" b="1" dirty="0" smtClean="0">
                <a:solidFill>
                  <a:srgbClr val="002060"/>
                </a:solidFill>
                <a:cs typeface="Arial" panose="020B0604020202020204" pitchFamily="34" charset="0"/>
              </a:rPr>
              <a:t>      </a:t>
            </a:r>
          </a:p>
          <a:p>
            <a:pPr algn="just">
              <a:spcBef>
                <a:spcPct val="0"/>
              </a:spcBef>
              <a:buFontTx/>
              <a:buNone/>
            </a:pPr>
            <a:r>
              <a:rPr lang="en-US" altLang="en-US" sz="2400" dirty="0" smtClean="0">
                <a:solidFill>
                  <a:srgbClr val="002060"/>
                </a:solidFill>
                <a:cs typeface="Arial" panose="020B0604020202020204" pitchFamily="34" charset="0"/>
              </a:rPr>
              <a:t>   </a:t>
            </a:r>
            <a:r>
              <a:rPr lang="en-US" altLang="en-US" sz="2400" dirty="0" err="1" smtClean="0">
                <a:solidFill>
                  <a:srgbClr val="002060"/>
                </a:solidFill>
                <a:cs typeface="Arial" panose="020B0604020202020204" pitchFamily="34" charset="0"/>
              </a:rPr>
              <a:t>Thước</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Người</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bạn</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nhỏ</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của</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em</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đã</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cùng</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em</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chăm</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chỉ</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học</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tập</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Thước</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giúp</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em</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kẻ</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những</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đường</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thẳng</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kẻ</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hết</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bài</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học</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kẻ</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những</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điều</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cần</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ghi</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nhớ</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Mỗi</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lần</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dùng</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xong</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em</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đều</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lấy</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khăn</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lau</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sạch</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sẽ</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rồi</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cất</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người</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bạn</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nhỏ</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vào</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căn</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phòng</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trong</a:t>
            </a:r>
            <a:r>
              <a:rPr lang="en-US" altLang="en-US" sz="2400" dirty="0">
                <a:solidFill>
                  <a:srgbClr val="002060"/>
                </a:solidFill>
                <a:cs typeface="Arial" panose="020B0604020202020204" pitchFamily="34" charset="0"/>
              </a:rPr>
              <a:t> </a:t>
            </a:r>
            <a:r>
              <a:rPr lang="en-US" altLang="en-US" sz="2400" dirty="0" err="1">
                <a:solidFill>
                  <a:srgbClr val="002060"/>
                </a:solidFill>
                <a:cs typeface="Arial" panose="020B0604020202020204" pitchFamily="34" charset="0"/>
              </a:rPr>
              <a:t>cặp</a:t>
            </a:r>
            <a:r>
              <a:rPr lang="en-US" altLang="en-US" sz="2400" dirty="0">
                <a:solidFill>
                  <a:srgbClr val="002060"/>
                </a:solidFill>
                <a:cs typeface="Arial" panose="020B0604020202020204" pitchFamily="34" charset="0"/>
              </a:rPr>
              <a:t>.</a:t>
            </a:r>
          </a:p>
        </p:txBody>
      </p:sp>
      <p:sp>
        <p:nvSpPr>
          <p:cNvPr id="3" name="Rectangle 2"/>
          <p:cNvSpPr/>
          <p:nvPr/>
        </p:nvSpPr>
        <p:spPr>
          <a:xfrm>
            <a:off x="288758" y="2188755"/>
            <a:ext cx="11598441" cy="1938992"/>
          </a:xfrm>
          <a:prstGeom prst="rect">
            <a:avLst/>
          </a:prstGeom>
        </p:spPr>
        <p:txBody>
          <a:bodyPr wrap="square">
            <a:spAutoFit/>
          </a:bodyPr>
          <a:lstStyle/>
          <a:p>
            <a:pPr algn="just"/>
            <a:r>
              <a:rPr lang="en-US" altLang="en-US" sz="2400" b="1" dirty="0" smtClean="0">
                <a:solidFill>
                  <a:srgbClr val="002060"/>
                </a:solidFill>
                <a:latin typeface="Arial" panose="020B0604020202020204" pitchFamily="34" charset="0"/>
                <a:cs typeface="Arial" panose="020B0604020202020204" pitchFamily="34" charset="0"/>
              </a:rPr>
              <a:t>b. </a:t>
            </a:r>
            <a:r>
              <a:rPr lang="en-US" altLang="en-US" sz="2400" b="1" dirty="0" err="1" smtClean="0">
                <a:solidFill>
                  <a:srgbClr val="002060"/>
                </a:solidFill>
                <a:latin typeface="Arial" panose="020B0604020202020204" pitchFamily="34" charset="0"/>
                <a:cs typeface="Arial" panose="020B0604020202020204" pitchFamily="34" charset="0"/>
              </a:rPr>
              <a:t>Tả</a:t>
            </a:r>
            <a:r>
              <a:rPr lang="en-US" altLang="en-US" sz="2400" b="1" dirty="0" smtClean="0">
                <a:solidFill>
                  <a:srgbClr val="002060"/>
                </a:solidFill>
                <a:latin typeface="Arial" panose="020B0604020202020204" pitchFamily="34" charset="0"/>
                <a:cs typeface="Arial" panose="020B0604020202020204" pitchFamily="34" charset="0"/>
              </a:rPr>
              <a:t> </a:t>
            </a:r>
            <a:r>
              <a:rPr lang="en-US" altLang="en-US" sz="2400" b="1" dirty="0" err="1" smtClean="0">
                <a:solidFill>
                  <a:srgbClr val="002060"/>
                </a:solidFill>
                <a:latin typeface="Arial" panose="020B0604020202020204" pitchFamily="34" charset="0"/>
                <a:cs typeface="Arial" panose="020B0604020202020204" pitchFamily="34" charset="0"/>
              </a:rPr>
              <a:t>cái</a:t>
            </a:r>
            <a:r>
              <a:rPr lang="en-US" altLang="en-US" sz="2400" b="1" dirty="0" smtClean="0">
                <a:solidFill>
                  <a:srgbClr val="002060"/>
                </a:solidFill>
                <a:latin typeface="Arial" panose="020B0604020202020204" pitchFamily="34" charset="0"/>
                <a:cs typeface="Arial" panose="020B0604020202020204" pitchFamily="34" charset="0"/>
              </a:rPr>
              <a:t> </a:t>
            </a:r>
            <a:r>
              <a:rPr lang="en-US" altLang="en-US" sz="2400" b="1" dirty="0" err="1" smtClean="0">
                <a:solidFill>
                  <a:srgbClr val="002060"/>
                </a:solidFill>
                <a:latin typeface="Arial" panose="020B0604020202020204" pitchFamily="34" charset="0"/>
                <a:cs typeface="Arial" panose="020B0604020202020204" pitchFamily="34" charset="0"/>
              </a:rPr>
              <a:t>bàn</a:t>
            </a:r>
            <a:r>
              <a:rPr lang="en-US" altLang="en-US" sz="2400" b="1" dirty="0" smtClean="0">
                <a:solidFill>
                  <a:srgbClr val="002060"/>
                </a:solidFill>
                <a:latin typeface="Arial" panose="020B0604020202020204" pitchFamily="34" charset="0"/>
                <a:cs typeface="Arial" panose="020B0604020202020204" pitchFamily="34" charset="0"/>
              </a:rPr>
              <a:t> </a:t>
            </a:r>
            <a:r>
              <a:rPr lang="en-US" altLang="en-US" sz="2400" b="1" dirty="0" err="1" smtClean="0">
                <a:solidFill>
                  <a:srgbClr val="002060"/>
                </a:solidFill>
                <a:latin typeface="Arial" panose="020B0604020202020204" pitchFamily="34" charset="0"/>
                <a:cs typeface="Arial" panose="020B0604020202020204" pitchFamily="34" charset="0"/>
              </a:rPr>
              <a:t>học</a:t>
            </a:r>
            <a:r>
              <a:rPr lang="en-US" altLang="en-US" sz="2400" b="1" dirty="0" smtClean="0">
                <a:solidFill>
                  <a:srgbClr val="002060"/>
                </a:solidFill>
                <a:latin typeface="Arial" panose="020B0604020202020204" pitchFamily="34" charset="0"/>
                <a:cs typeface="Arial" panose="020B0604020202020204" pitchFamily="34" charset="0"/>
              </a:rPr>
              <a:t> ở </a:t>
            </a:r>
            <a:r>
              <a:rPr lang="en-US" altLang="en-US" sz="2400" b="1" dirty="0" err="1" smtClean="0">
                <a:solidFill>
                  <a:srgbClr val="002060"/>
                </a:solidFill>
                <a:latin typeface="Arial" panose="020B0604020202020204" pitchFamily="34" charset="0"/>
                <a:cs typeface="Arial" panose="020B0604020202020204" pitchFamily="34" charset="0"/>
              </a:rPr>
              <a:t>lớp</a:t>
            </a:r>
            <a:r>
              <a:rPr lang="en-US" altLang="en-US" sz="2400" b="1" dirty="0" smtClean="0">
                <a:solidFill>
                  <a:srgbClr val="002060"/>
                </a:solidFill>
                <a:latin typeface="Arial" panose="020B0604020202020204" pitchFamily="34" charset="0"/>
                <a:cs typeface="Arial" panose="020B0604020202020204" pitchFamily="34" charset="0"/>
              </a:rPr>
              <a:t> </a:t>
            </a:r>
            <a:r>
              <a:rPr lang="en-US" altLang="en-US" sz="2400" b="1" dirty="0" err="1" smtClean="0">
                <a:solidFill>
                  <a:srgbClr val="002060"/>
                </a:solidFill>
                <a:latin typeface="Arial" panose="020B0604020202020204" pitchFamily="34" charset="0"/>
                <a:cs typeface="Arial" panose="020B0604020202020204" pitchFamily="34" charset="0"/>
              </a:rPr>
              <a:t>hoặc</a:t>
            </a:r>
            <a:r>
              <a:rPr lang="en-US" altLang="en-US" sz="2400" b="1" dirty="0" smtClean="0">
                <a:solidFill>
                  <a:srgbClr val="002060"/>
                </a:solidFill>
                <a:latin typeface="Arial" panose="020B0604020202020204" pitchFamily="34" charset="0"/>
                <a:cs typeface="Arial" panose="020B0604020202020204" pitchFamily="34" charset="0"/>
              </a:rPr>
              <a:t> ở </a:t>
            </a:r>
            <a:r>
              <a:rPr lang="en-US" altLang="en-US" sz="2400" b="1" dirty="0" err="1" smtClean="0">
                <a:solidFill>
                  <a:srgbClr val="002060"/>
                </a:solidFill>
                <a:latin typeface="Arial" panose="020B0604020202020204" pitchFamily="34" charset="0"/>
                <a:cs typeface="Arial" panose="020B0604020202020204" pitchFamily="34" charset="0"/>
              </a:rPr>
              <a:t>nhà</a:t>
            </a:r>
            <a:r>
              <a:rPr lang="en-US" altLang="en-US" sz="2400" b="1" dirty="0" smtClean="0">
                <a:solidFill>
                  <a:srgbClr val="002060"/>
                </a:solidFill>
                <a:latin typeface="Arial" panose="020B0604020202020204" pitchFamily="34" charset="0"/>
                <a:cs typeface="Arial" panose="020B0604020202020204" pitchFamily="34" charset="0"/>
              </a:rPr>
              <a:t> </a:t>
            </a:r>
            <a:r>
              <a:rPr lang="en-US" altLang="en-US" sz="2400" b="1" dirty="0" err="1" smtClean="0">
                <a:solidFill>
                  <a:srgbClr val="002060"/>
                </a:solidFill>
                <a:latin typeface="Arial" panose="020B0604020202020204" pitchFamily="34" charset="0"/>
                <a:cs typeface="Arial" panose="020B0604020202020204" pitchFamily="34" charset="0"/>
              </a:rPr>
              <a:t>của</a:t>
            </a:r>
            <a:r>
              <a:rPr lang="en-US" altLang="en-US" sz="2400" b="1" dirty="0" smtClean="0">
                <a:solidFill>
                  <a:srgbClr val="002060"/>
                </a:solidFill>
                <a:latin typeface="Arial" panose="020B0604020202020204" pitchFamily="34" charset="0"/>
                <a:cs typeface="Arial" panose="020B0604020202020204" pitchFamily="34" charset="0"/>
              </a:rPr>
              <a:t> </a:t>
            </a:r>
            <a:r>
              <a:rPr lang="en-US" altLang="en-US" sz="2400" b="1" dirty="0" err="1" smtClean="0">
                <a:solidFill>
                  <a:srgbClr val="002060"/>
                </a:solidFill>
                <a:latin typeface="Arial" panose="020B0604020202020204" pitchFamily="34" charset="0"/>
                <a:cs typeface="Arial" panose="020B0604020202020204" pitchFamily="34" charset="0"/>
              </a:rPr>
              <a:t>em</a:t>
            </a:r>
            <a:r>
              <a:rPr lang="en-US" altLang="en-US" sz="2400" b="1" dirty="0" smtClean="0">
                <a:solidFill>
                  <a:srgbClr val="002060"/>
                </a:solidFill>
                <a:latin typeface="Arial" panose="020B0604020202020204" pitchFamily="34" charset="0"/>
                <a:cs typeface="Arial" panose="020B0604020202020204" pitchFamily="34" charset="0"/>
              </a:rPr>
              <a:t> </a:t>
            </a:r>
          </a:p>
          <a:p>
            <a:pPr algn="just"/>
            <a:r>
              <a:rPr lang="en-US" altLang="en-US" sz="2400" dirty="0" smtClean="0">
                <a:solidFill>
                  <a:srgbClr val="002060"/>
                </a:solidFill>
                <a:latin typeface="Arial" panose="020B0604020202020204" pitchFamily="34" charset="0"/>
                <a:cs typeface="Arial" panose="020B0604020202020204" pitchFamily="34" charset="0"/>
              </a:rPr>
              <a:t>    </a:t>
            </a:r>
            <a:r>
              <a:rPr lang="vi-VN" altLang="en-US" sz="2400" dirty="0" smtClean="0">
                <a:solidFill>
                  <a:srgbClr val="002060"/>
                </a:solidFill>
                <a:latin typeface="Arial" panose="020B0604020202020204" pitchFamily="34" charset="0"/>
                <a:cs typeface="Arial" panose="020B0604020202020204" pitchFamily="34" charset="0"/>
              </a:rPr>
              <a:t>Theo </a:t>
            </a:r>
            <a:r>
              <a:rPr lang="vi-VN" altLang="en-US" sz="2400" dirty="0">
                <a:solidFill>
                  <a:srgbClr val="002060"/>
                </a:solidFill>
                <a:latin typeface="Arial" panose="020B0604020202020204" pitchFamily="34" charset="0"/>
                <a:cs typeface="Arial" panose="020B0604020202020204" pitchFamily="34" charset="0"/>
              </a:rPr>
              <a:t>suốt thời gian ngồi dưới mái trường, cái bàn học cùng em bước vào tương lai rộng mở. Sau này, khi em tốt nghiệp Tiểu học, cái bàn sẽ được chuyển lại cho em gái em. Cái bàn ghi dấu ấn tất cả thành tích học tập </a:t>
            </a:r>
            <a:r>
              <a:rPr lang="vi-VN" altLang="en-US" sz="2400" dirty="0" smtClean="0">
                <a:solidFill>
                  <a:srgbClr val="002060"/>
                </a:solidFill>
                <a:latin typeface="Arial" panose="020B0604020202020204" pitchFamily="34" charset="0"/>
                <a:cs typeface="Arial" panose="020B0604020202020204" pitchFamily="34" charset="0"/>
              </a:rPr>
              <a:t>c</a:t>
            </a:r>
            <a:r>
              <a:rPr lang="en-US" altLang="en-US" sz="2400" dirty="0">
                <a:solidFill>
                  <a:srgbClr val="002060"/>
                </a:solidFill>
                <a:latin typeface="Arial" panose="020B0604020202020204" pitchFamily="34" charset="0"/>
                <a:cs typeface="Arial" panose="020B0604020202020204" pitchFamily="34" charset="0"/>
              </a:rPr>
              <a:t>ủ</a:t>
            </a:r>
            <a:r>
              <a:rPr lang="vi-VN" altLang="en-US" sz="2400" dirty="0" smtClean="0">
                <a:solidFill>
                  <a:srgbClr val="002060"/>
                </a:solidFill>
                <a:latin typeface="Arial" panose="020B0604020202020204" pitchFamily="34" charset="0"/>
                <a:cs typeface="Arial" panose="020B0604020202020204" pitchFamily="34" charset="0"/>
              </a:rPr>
              <a:t>a </a:t>
            </a:r>
            <a:r>
              <a:rPr lang="vi-VN" altLang="en-US" sz="2400" dirty="0">
                <a:solidFill>
                  <a:srgbClr val="002060"/>
                </a:solidFill>
                <a:latin typeface="Arial" panose="020B0604020202020204" pitchFamily="34" charset="0"/>
                <a:cs typeface="Arial" panose="020B0604020202020204" pitchFamily="34" charset="0"/>
              </a:rPr>
              <a:t>em. Em muốn nói với cái bàn: “Cậu đã giúp tớ học giỏi như hôm nay!”.</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288758" y="4382899"/>
            <a:ext cx="11598442" cy="1938992"/>
          </a:xfrm>
          <a:prstGeom prst="rect">
            <a:avLst/>
          </a:prstGeom>
        </p:spPr>
        <p:txBody>
          <a:bodyPr wrap="square">
            <a:spAutoFit/>
          </a:bodyPr>
          <a:lstStyle/>
          <a:p>
            <a:pPr algn="just"/>
            <a:r>
              <a:rPr lang="en-US" altLang="en-US" sz="2400" b="1" dirty="0" smtClean="0">
                <a:solidFill>
                  <a:srgbClr val="002060"/>
                </a:solidFill>
                <a:latin typeface="Arial" panose="020B0604020202020204" pitchFamily="34" charset="0"/>
                <a:cs typeface="Arial" panose="020B0604020202020204" pitchFamily="34" charset="0"/>
              </a:rPr>
              <a:t>c. </a:t>
            </a:r>
            <a:r>
              <a:rPr lang="en-US" altLang="en-US" sz="2400" b="1" dirty="0" err="1" smtClean="0">
                <a:solidFill>
                  <a:srgbClr val="002060"/>
                </a:solidFill>
                <a:latin typeface="Arial" panose="020B0604020202020204" pitchFamily="34" charset="0"/>
                <a:cs typeface="Arial" panose="020B0604020202020204" pitchFamily="34" charset="0"/>
              </a:rPr>
              <a:t>Tả</a:t>
            </a:r>
            <a:r>
              <a:rPr lang="en-US" altLang="en-US" sz="2400" b="1" dirty="0" smtClean="0">
                <a:solidFill>
                  <a:srgbClr val="002060"/>
                </a:solidFill>
                <a:latin typeface="Arial" panose="020B0604020202020204" pitchFamily="34" charset="0"/>
                <a:cs typeface="Arial" panose="020B0604020202020204" pitchFamily="34" charset="0"/>
              </a:rPr>
              <a:t> </a:t>
            </a:r>
            <a:r>
              <a:rPr lang="en-US" altLang="en-US" sz="2400" b="1" dirty="0" err="1" smtClean="0">
                <a:solidFill>
                  <a:srgbClr val="002060"/>
                </a:solidFill>
                <a:latin typeface="Arial" panose="020B0604020202020204" pitchFamily="34" charset="0"/>
                <a:cs typeface="Arial" panose="020B0604020202020204" pitchFamily="34" charset="0"/>
              </a:rPr>
              <a:t>cái</a:t>
            </a:r>
            <a:r>
              <a:rPr lang="en-US" altLang="en-US" sz="2400" b="1" dirty="0" smtClean="0">
                <a:solidFill>
                  <a:srgbClr val="002060"/>
                </a:solidFill>
                <a:latin typeface="Arial" panose="020B0604020202020204" pitchFamily="34" charset="0"/>
                <a:cs typeface="Arial" panose="020B0604020202020204" pitchFamily="34" charset="0"/>
              </a:rPr>
              <a:t> </a:t>
            </a:r>
            <a:r>
              <a:rPr lang="en-US" altLang="en-US" sz="2400" b="1" dirty="0" err="1" smtClean="0">
                <a:solidFill>
                  <a:srgbClr val="002060"/>
                </a:solidFill>
                <a:latin typeface="Arial" panose="020B0604020202020204" pitchFamily="34" charset="0"/>
                <a:cs typeface="Arial" panose="020B0604020202020204" pitchFamily="34" charset="0"/>
              </a:rPr>
              <a:t>trống</a:t>
            </a:r>
            <a:r>
              <a:rPr lang="en-US" altLang="en-US" sz="2400" b="1" dirty="0" smtClean="0">
                <a:solidFill>
                  <a:srgbClr val="002060"/>
                </a:solidFill>
                <a:latin typeface="Arial" panose="020B0604020202020204" pitchFamily="34" charset="0"/>
                <a:cs typeface="Arial" panose="020B0604020202020204" pitchFamily="34" charset="0"/>
              </a:rPr>
              <a:t> </a:t>
            </a:r>
            <a:r>
              <a:rPr lang="en-US" altLang="en-US" sz="2400" b="1" dirty="0" err="1" smtClean="0">
                <a:solidFill>
                  <a:srgbClr val="002060"/>
                </a:solidFill>
                <a:latin typeface="Arial" panose="020B0604020202020204" pitchFamily="34" charset="0"/>
                <a:cs typeface="Arial" panose="020B0604020202020204" pitchFamily="34" charset="0"/>
              </a:rPr>
              <a:t>trường</a:t>
            </a:r>
            <a:r>
              <a:rPr lang="en-US" altLang="en-US" sz="2400" b="1" dirty="0" smtClean="0">
                <a:solidFill>
                  <a:srgbClr val="002060"/>
                </a:solidFill>
                <a:latin typeface="Arial" panose="020B0604020202020204" pitchFamily="34" charset="0"/>
                <a:cs typeface="Arial" panose="020B0604020202020204" pitchFamily="34" charset="0"/>
              </a:rPr>
              <a:t> </a:t>
            </a:r>
            <a:r>
              <a:rPr lang="en-US" altLang="en-US" sz="2400" b="1" dirty="0" err="1" smtClean="0">
                <a:solidFill>
                  <a:srgbClr val="002060"/>
                </a:solidFill>
                <a:latin typeface="Arial" panose="020B0604020202020204" pitchFamily="34" charset="0"/>
                <a:cs typeface="Arial" panose="020B0604020202020204" pitchFamily="34" charset="0"/>
              </a:rPr>
              <a:t>em</a:t>
            </a:r>
            <a:endParaRPr lang="en-US" altLang="en-US" sz="2400" b="1" dirty="0" smtClean="0">
              <a:solidFill>
                <a:srgbClr val="002060"/>
              </a:solidFill>
              <a:latin typeface="Arial" panose="020B0604020202020204" pitchFamily="34" charset="0"/>
              <a:cs typeface="Arial" panose="020B0604020202020204" pitchFamily="34" charset="0"/>
            </a:endParaRPr>
          </a:p>
          <a:p>
            <a:pPr algn="just"/>
            <a:r>
              <a:rPr lang="en-US" altLang="en-US" sz="2400" dirty="0" smtClean="0">
                <a:solidFill>
                  <a:srgbClr val="002060"/>
                </a:solidFill>
                <a:latin typeface="Arial" panose="020B0604020202020204" pitchFamily="34" charset="0"/>
                <a:cs typeface="Arial" panose="020B0604020202020204" pitchFamily="34" charset="0"/>
              </a:rPr>
              <a:t>     </a:t>
            </a:r>
            <a:r>
              <a:rPr lang="vi-VN" altLang="en-US" sz="2400" dirty="0" smtClean="0">
                <a:solidFill>
                  <a:srgbClr val="002060"/>
                </a:solidFill>
                <a:latin typeface="Arial" panose="020B0604020202020204" pitchFamily="34" charset="0"/>
                <a:cs typeface="Arial" panose="020B0604020202020204" pitchFamily="34" charset="0"/>
              </a:rPr>
              <a:t>Trải </a:t>
            </a:r>
            <a:r>
              <a:rPr lang="vi-VN" altLang="en-US" sz="2400" dirty="0">
                <a:solidFill>
                  <a:srgbClr val="002060"/>
                </a:solidFill>
                <a:latin typeface="Arial" panose="020B0604020202020204" pitchFamily="34" charset="0"/>
                <a:cs typeface="Arial" panose="020B0604020202020204" pitchFamily="34" charset="0"/>
              </a:rPr>
              <a:t>qua bao nhiêu năm học, bác trống trường tiễn từng lớp đàn anh tốt nghiệp, đón từng lớp mầm non vào Tiểu học. Một năm nữa, khi em tốt nghiệp Tiểu học, bác trống sẽ gióng từng hồi trang trọng chào những cô cậu học trò nhỏ. Xa bác trống, em nhớ bác biết bao!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44947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紫色高考冲刺"/>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660</TotalTime>
  <Words>326</Words>
  <Application>Microsoft Office PowerPoint</Application>
  <PresentationFormat>Widescreen</PresentationFormat>
  <Paragraphs>45</Paragraphs>
  <Slides>10</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汉标粗圆体</vt:lpstr>
      <vt:lpstr>UTM Erie Black</vt:lpstr>
      <vt:lpstr>UTM Impact</vt:lpstr>
      <vt:lpstr>UTM Akashi</vt:lpstr>
      <vt:lpstr>UTM Avo</vt:lpstr>
      <vt:lpstr>Calibri Light</vt:lpstr>
      <vt:lpstr>Calibri</vt:lpstr>
      <vt:lpstr>仓耳青禾体-谷力 W04</vt:lpstr>
      <vt:lpstr>Arial</vt:lpstr>
      <vt:lpstr>等线</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 xay dung ket bai trong mieu ta</dc:title>
  <dc:subject>TLV 4</dc:subject>
  <dc:creator>KTUTS</dc:creator>
  <cp:keywords>VIETBAO</cp:keywords>
  <cp:lastModifiedBy>Admin</cp:lastModifiedBy>
  <cp:revision>50</cp:revision>
  <dcterms:created xsi:type="dcterms:W3CDTF">2019-04-08T03:26:00Z</dcterms:created>
  <dcterms:modified xsi:type="dcterms:W3CDTF">2023-01-30T07:55:07Z</dcterms:modified>
  <cp:version>N01</cp:version>
</cp:coreProperties>
</file>