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m4a" ContentType="audio/mp4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9"/>
  </p:handoutMasterIdLst>
  <p:sldIdLst>
    <p:sldId id="257" r:id="rId3"/>
    <p:sldId id="258" r:id="rId5"/>
    <p:sldId id="287" r:id="rId6"/>
    <p:sldId id="288" r:id="rId7"/>
    <p:sldId id="300" r:id="rId8"/>
    <p:sldId id="264" r:id="rId9"/>
    <p:sldId id="289" r:id="rId10"/>
    <p:sldId id="292" r:id="rId11"/>
    <p:sldId id="293" r:id="rId12"/>
    <p:sldId id="295" r:id="rId13"/>
    <p:sldId id="297" r:id="rId14"/>
    <p:sldId id="298" r:id="rId15"/>
    <p:sldId id="299" r:id="rId16"/>
    <p:sldId id="290" r:id="rId17"/>
    <p:sldId id="284" r:id="rId1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B454A2"/>
    <a:srgbClr val="F8B4E6"/>
    <a:srgbClr val="AD5BA3"/>
    <a:srgbClr val="FFFFFF"/>
    <a:srgbClr val="F3F3F3"/>
    <a:srgbClr val="F7FCFE"/>
    <a:srgbClr val="FFFFFC"/>
    <a:srgbClr val="E6E6E6"/>
    <a:srgbClr val="44BE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9" autoAdjust="0"/>
    <p:restoredTop sz="94618" autoAdjust="0"/>
  </p:normalViewPr>
  <p:slideViewPr>
    <p:cSldViewPr snapToGrid="0" showGuides="1">
      <p:cViewPr varScale="1">
        <p:scale>
          <a:sx n="114" d="100"/>
          <a:sy n="114" d="100"/>
        </p:scale>
        <p:origin x="666" y="108"/>
      </p:cViewPr>
      <p:guideLst>
        <p:guide orient="horz" pos="129"/>
        <p:guide orient="horz" pos="4190"/>
        <p:guide pos="230"/>
        <p:guide pos="7449"/>
        <p:guide orient="horz" pos="561"/>
        <p:guide orient="horz" pos="691"/>
        <p:guide orient="horz" pos="4017"/>
        <p:guide orient="horz" pos="388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handoutMaster" Target="handoutMasters/handoutMaster1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743F9-9B08-422F-9ECE-BE7148BC7DD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94" b="35405"/>
          <a:stretch>
            <a:fillRect/>
          </a:stretch>
        </p:blipFill>
        <p:spPr>
          <a:xfrm>
            <a:off x="165101" y="3882420"/>
            <a:ext cx="3563250" cy="2594579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88" t="3455" r="31780" b="7512"/>
          <a:stretch>
            <a:fillRect/>
          </a:stretch>
        </p:blipFill>
        <p:spPr>
          <a:xfrm>
            <a:off x="9207411" y="3049939"/>
            <a:ext cx="2616200" cy="3497644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07" y="309550"/>
            <a:ext cx="2730244" cy="2594579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480"/>
          <a:stretch>
            <a:fillRect/>
          </a:stretch>
        </p:blipFill>
        <p:spPr>
          <a:xfrm flipH="1">
            <a:off x="6538667" y="764633"/>
            <a:ext cx="4524866" cy="195587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5000">
        <p14:ripple/>
      </p:transition>
    </mc:Choice>
    <mc:Fallback>
      <p:transition spd="slow" advClick="0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21" y="3009900"/>
            <a:ext cx="3078480" cy="384810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8400" y="889000"/>
            <a:ext cx="3682021" cy="5405229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953" y="889000"/>
            <a:ext cx="2340867" cy="192638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5000">
        <p14:doors dir="vert"/>
      </p:transition>
    </mc:Choice>
    <mc:Fallback>
      <p:transition spd="slow" advClick="0"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过度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0714" y="324084"/>
            <a:ext cx="4249043" cy="602591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815"/>
          <a:stretch>
            <a:fillRect/>
          </a:stretch>
        </p:blipFill>
        <p:spPr>
          <a:xfrm>
            <a:off x="6818067" y="4445000"/>
            <a:ext cx="4524866" cy="207010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5000">
        <p14:warp dir="in"/>
      </p:transition>
    </mc:Choice>
    <mc:Fallback>
      <p:transition spd="slow" advClick="0"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4331135" y="482600"/>
            <a:ext cx="4164729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3600" b="1" dirty="0">
                <a:latin typeface="方正有猫在_GBK" panose="02000000000000000000" pitchFamily="2" charset="-122"/>
                <a:ea typeface="方正有猫在_GBK" panose="02000000000000000000" pitchFamily="2" charset="-122"/>
                <a:cs typeface="+mn-ea"/>
                <a:sym typeface="+mn-lt"/>
              </a:rPr>
              <a:t>请输入您的标题</a:t>
            </a:r>
            <a:endParaRPr lang="zh-CN" altLang="en-US" sz="3600" b="1" dirty="0">
              <a:latin typeface="方正有猫在_GBK" panose="02000000000000000000" pitchFamily="2" charset="-122"/>
              <a:ea typeface="方正有猫在_GBK" panose="02000000000000000000" pitchFamily="2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5000">
        <p14:prism isInverted="1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4331135" y="482600"/>
            <a:ext cx="4164729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3600" b="1" dirty="0">
                <a:latin typeface="方正有猫在_GBK" panose="02000000000000000000" pitchFamily="2" charset="-122"/>
                <a:ea typeface="方正有猫在_GBK" panose="02000000000000000000" pitchFamily="2" charset="-122"/>
                <a:cs typeface="+mn-ea"/>
                <a:sym typeface="+mn-lt"/>
              </a:rPr>
              <a:t>请输入您的标题</a:t>
            </a:r>
            <a:endParaRPr lang="zh-CN" altLang="en-US" sz="3600" b="1" dirty="0">
              <a:latin typeface="方正有猫在_GBK" panose="02000000000000000000" pitchFamily="2" charset="-122"/>
              <a:ea typeface="方正有猫在_GBK" panose="02000000000000000000" pitchFamily="2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5000">
        <p14:switch dir="r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4331135" y="482600"/>
            <a:ext cx="4164729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3600" b="1" dirty="0">
                <a:latin typeface="方正有猫在_GBK" panose="02000000000000000000" pitchFamily="2" charset="-122"/>
                <a:ea typeface="方正有猫在_GBK" panose="02000000000000000000" pitchFamily="2" charset="-122"/>
                <a:cs typeface="+mn-ea"/>
                <a:sym typeface="+mn-lt"/>
              </a:rPr>
              <a:t>请输入您的标题</a:t>
            </a:r>
            <a:endParaRPr lang="zh-CN" altLang="en-US" sz="3600" b="1" dirty="0">
              <a:latin typeface="方正有猫在_GBK" panose="02000000000000000000" pitchFamily="2" charset="-122"/>
              <a:ea typeface="方正有猫在_GBK" panose="02000000000000000000" pitchFamily="2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5000">
        <p14:flip dir="r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4331135" y="482600"/>
            <a:ext cx="4164729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3600" b="1" dirty="0">
                <a:latin typeface="方正有猫在_GBK" panose="02000000000000000000" pitchFamily="2" charset="-122"/>
                <a:ea typeface="方正有猫在_GBK" panose="02000000000000000000" pitchFamily="2" charset="-122"/>
                <a:cs typeface="+mn-ea"/>
                <a:sym typeface="+mn-lt"/>
              </a:rPr>
              <a:t>请输入您的标题</a:t>
            </a:r>
            <a:endParaRPr lang="zh-CN" altLang="en-US" sz="3600" b="1" dirty="0">
              <a:latin typeface="方正有猫在_GBK" panose="02000000000000000000" pitchFamily="2" charset="-122"/>
              <a:ea typeface="方正有猫在_GBK" panose="02000000000000000000" pitchFamily="2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5000">
        <p14:gallery dir="l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版权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5000">
        <p:blinds dir="vert"/>
      </p:transition>
    </mc:Choice>
    <mc:Fallback>
      <p:transition spd="slow" advClick="0" advTm="5000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-527" y="-298"/>
            <a:ext cx="12193057" cy="685859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37.png"/><Relationship Id="rId1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microsoft.com/office/2007/relationships/hdphoto" Target="../media/image39.wdp"/><Relationship Id="rId1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40.png"/><Relationship Id="rId1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42.png"/><Relationship Id="rId1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8.xml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microsoft.com/office/2007/relationships/hdphoto" Target="../media/image11.wdp"/><Relationship Id="rId1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20.png"/><Relationship Id="rId8" Type="http://schemas.openxmlformats.org/officeDocument/2006/relationships/image" Target="../media/image19.png"/><Relationship Id="rId7" Type="http://schemas.openxmlformats.org/officeDocument/2006/relationships/image" Target="../media/image18.png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microsoft.com/office/2007/relationships/hdphoto" Target="../media/image15.wdp"/><Relationship Id="rId3" Type="http://schemas.openxmlformats.org/officeDocument/2006/relationships/image" Target="../media/image14.png"/><Relationship Id="rId2" Type="http://schemas.microsoft.com/office/2007/relationships/hdphoto" Target="../media/image11.wdp"/><Relationship Id="rId11" Type="http://schemas.openxmlformats.org/officeDocument/2006/relationships/notesSlide" Target="../notesSlides/notesSlide3.xml"/><Relationship Id="rId10" Type="http://schemas.openxmlformats.org/officeDocument/2006/relationships/slideLayout" Target="../slideLayouts/slideLayout8.xml"/><Relationship Id="rId1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20.png"/><Relationship Id="rId8" Type="http://schemas.openxmlformats.org/officeDocument/2006/relationships/image" Target="../media/image19.png"/><Relationship Id="rId7" Type="http://schemas.openxmlformats.org/officeDocument/2006/relationships/image" Target="../media/image18.png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microsoft.com/office/2007/relationships/hdphoto" Target="../media/image15.wdp"/><Relationship Id="rId3" Type="http://schemas.openxmlformats.org/officeDocument/2006/relationships/image" Target="../media/image14.png"/><Relationship Id="rId2" Type="http://schemas.microsoft.com/office/2007/relationships/hdphoto" Target="../media/image11.wdp"/><Relationship Id="rId11" Type="http://schemas.openxmlformats.org/officeDocument/2006/relationships/notesSlide" Target="../notesSlides/notesSlide4.xml"/><Relationship Id="rId10" Type="http://schemas.openxmlformats.org/officeDocument/2006/relationships/slideLayout" Target="../slideLayouts/slideLayout8.xml"/><Relationship Id="rId1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7" Type="http://schemas.microsoft.com/office/2007/relationships/hdphoto" Target="../media/image23.wdp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microsoft.com/office/2007/relationships/media" Target="../media/media1.m4a"/><Relationship Id="rId3" Type="http://schemas.openxmlformats.org/officeDocument/2006/relationships/audio" Target="../media/media1.m4a"/><Relationship Id="rId2" Type="http://schemas.microsoft.com/office/2007/relationships/hdphoto" Target="../media/image15.wdp"/><Relationship Id="rId1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25.png"/><Relationship Id="rId1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32.jpeg"/><Relationship Id="rId8" Type="http://schemas.microsoft.com/office/2007/relationships/hdphoto" Target="../media/image15.wdp"/><Relationship Id="rId7" Type="http://schemas.openxmlformats.org/officeDocument/2006/relationships/image" Target="../media/image14.png"/><Relationship Id="rId6" Type="http://schemas.microsoft.com/office/2007/relationships/hdphoto" Target="../media/image31.wdp"/><Relationship Id="rId5" Type="http://schemas.openxmlformats.org/officeDocument/2006/relationships/image" Target="../media/image30.png"/><Relationship Id="rId4" Type="http://schemas.microsoft.com/office/2007/relationships/hdphoto" Target="../media/image29.wdp"/><Relationship Id="rId3" Type="http://schemas.openxmlformats.org/officeDocument/2006/relationships/image" Target="../media/image28.png"/><Relationship Id="rId2" Type="http://schemas.microsoft.com/office/2007/relationships/hdphoto" Target="../media/image27.wdp"/><Relationship Id="rId11" Type="http://schemas.openxmlformats.org/officeDocument/2006/relationships/slideLayout" Target="../slideLayouts/slideLayout8.xml"/><Relationship Id="rId10" Type="http://schemas.openxmlformats.org/officeDocument/2006/relationships/image" Target="../media/image33.jpeg"/><Relationship Id="rId1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8.xml"/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2899245" y="1702996"/>
            <a:ext cx="4906043" cy="1238012"/>
            <a:chOff x="3673662" y="1008636"/>
            <a:chExt cx="3679531" cy="928508"/>
          </a:xfrm>
        </p:grpSpPr>
        <p:grpSp>
          <p:nvGrpSpPr>
            <p:cNvPr id="11" name="组合 10"/>
            <p:cNvGrpSpPr/>
            <p:nvPr/>
          </p:nvGrpSpPr>
          <p:grpSpPr>
            <a:xfrm>
              <a:off x="3974544" y="1008636"/>
              <a:ext cx="741472" cy="741472"/>
              <a:chOff x="3059832" y="3339719"/>
              <a:chExt cx="3607562" cy="3607562"/>
            </a:xfrm>
          </p:grpSpPr>
          <p:sp>
            <p:nvSpPr>
              <p:cNvPr id="17" name="椭圆 16"/>
              <p:cNvSpPr/>
              <p:nvPr/>
            </p:nvSpPr>
            <p:spPr>
              <a:xfrm>
                <a:off x="3059832" y="3339719"/>
                <a:ext cx="3607562" cy="3607562"/>
              </a:xfrm>
              <a:prstGeom prst="ellipse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方正卡通简体" panose="02000000000000000000" pitchFamily="2" charset="-122"/>
                  <a:ea typeface="方正卡通简体" panose="02000000000000000000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8" name="同心圆 69"/>
              <p:cNvSpPr/>
              <p:nvPr/>
            </p:nvSpPr>
            <p:spPr>
              <a:xfrm>
                <a:off x="3168202" y="3448089"/>
                <a:ext cx="3390826" cy="3390826"/>
              </a:xfrm>
              <a:prstGeom prst="donut">
                <a:avLst>
                  <a:gd name="adj" fmla="val 4879"/>
                </a:avLst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方正卡通简体" panose="02000000000000000000" pitchFamily="2" charset="-122"/>
                  <a:ea typeface="方正卡通简体" panose="02000000000000000000" pitchFamily="2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12" name="Group 5"/>
            <p:cNvGrpSpPr/>
            <p:nvPr/>
          </p:nvGrpSpPr>
          <p:grpSpPr>
            <a:xfrm>
              <a:off x="3673662" y="1190573"/>
              <a:ext cx="3679531" cy="746571"/>
              <a:chOff x="1110502" y="1444299"/>
              <a:chExt cx="4906040" cy="995429"/>
            </a:xfrm>
          </p:grpSpPr>
          <p:sp>
            <p:nvSpPr>
              <p:cNvPr id="13" name="TextBox 6"/>
              <p:cNvSpPr txBox="1"/>
              <p:nvPr/>
            </p:nvSpPr>
            <p:spPr>
              <a:xfrm>
                <a:off x="1110502" y="1444299"/>
                <a:ext cx="655949" cy="707886"/>
              </a:xfrm>
              <a:prstGeom prst="rect">
                <a:avLst/>
              </a:prstGeom>
              <a:noFill/>
            </p:spPr>
            <p:txBody>
              <a:bodyPr wrap="none" anchor="ctr">
                <a:normAutofit fontScale="85000" lnSpcReduction="20000"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5335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方正卡通简体" panose="02000000000000000000" pitchFamily="2" charset="-122"/>
                    <a:ea typeface="方正卡通简体" panose="02000000000000000000" pitchFamily="2" charset="-122"/>
                    <a:cs typeface="+mn-ea"/>
                    <a:sym typeface="+mn-lt"/>
                  </a:rPr>
                  <a:t>01</a:t>
                </a:r>
                <a:endParaRPr kumimoji="0" lang="en-US" altLang="zh-CN" sz="5335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方正卡通简体" panose="02000000000000000000" pitchFamily="2" charset="-122"/>
                  <a:ea typeface="方正卡通简体" panose="02000000000000000000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5" name="TextBox 8"/>
              <p:cNvSpPr txBox="1"/>
              <p:nvPr/>
            </p:nvSpPr>
            <p:spPr>
              <a:xfrm>
                <a:off x="1438476" y="1769922"/>
                <a:ext cx="4578066" cy="669806"/>
              </a:xfrm>
              <a:prstGeom prst="rect">
                <a:avLst/>
              </a:prstGeom>
              <a:noFill/>
            </p:spPr>
            <p:txBody>
              <a:bodyPr wrap="none" lIns="480000" tIns="0" rIns="0" bIns="0" anchor="b" anchorCtr="0">
                <a:normAutofit/>
              </a:bodyPr>
              <a:lstStyle/>
              <a:p>
                <a:pPr>
                  <a:defRPr/>
                </a:pPr>
                <a:r>
                  <a:rPr lang="en-US" altLang="zh-CN" sz="3200" b="1">
                    <a:latin typeface="Times New Roman" panose="02020603050405020304" pitchFamily="18" charset="0"/>
                    <a:ea typeface="汉仪夏日体W" panose="00020600040101010101" pitchFamily="18" charset="-122"/>
                    <a:cs typeface="Times New Roman" panose="02020603050405020304" pitchFamily="18" charset="0"/>
                  </a:rPr>
                  <a:t>Quan sát tranh và trả lời câu hỏi</a:t>
                </a:r>
                <a:endParaRPr lang="zh-CN" altLang="en-US" sz="3200" b="1">
                  <a:latin typeface="Times New Roman" panose="02020603050405020304" pitchFamily="18" charset="0"/>
                  <a:ea typeface="汉仪夏日体W" panose="00020600040101010101" pitchFamily="18" charset="-122"/>
                  <a:cs typeface="Times New Roman" panose="02020603050405020304" pitchFamily="18" charset="0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方正卡通简体" panose="02000000000000000000" pitchFamily="2" charset="-122"/>
                  <a:ea typeface="方正卡通简体" panose="02000000000000000000" pitchFamily="2" charset="-122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9" name="组合 18"/>
          <p:cNvGrpSpPr/>
          <p:nvPr/>
        </p:nvGrpSpPr>
        <p:grpSpPr>
          <a:xfrm>
            <a:off x="2899244" y="2981370"/>
            <a:ext cx="7129456" cy="1793552"/>
            <a:chOff x="3974544" y="1815846"/>
            <a:chExt cx="3561967" cy="1345164"/>
          </a:xfrm>
        </p:grpSpPr>
        <p:grpSp>
          <p:nvGrpSpPr>
            <p:cNvPr id="20" name="组合 19"/>
            <p:cNvGrpSpPr/>
            <p:nvPr/>
          </p:nvGrpSpPr>
          <p:grpSpPr>
            <a:xfrm>
              <a:off x="3974544" y="1846512"/>
              <a:ext cx="741472" cy="741472"/>
              <a:chOff x="3059832" y="3339719"/>
              <a:chExt cx="3607562" cy="3607562"/>
            </a:xfrm>
          </p:grpSpPr>
          <p:sp>
            <p:nvSpPr>
              <p:cNvPr id="26" name="椭圆 25"/>
              <p:cNvSpPr/>
              <p:nvPr/>
            </p:nvSpPr>
            <p:spPr>
              <a:xfrm>
                <a:off x="3059832" y="3339719"/>
                <a:ext cx="3607562" cy="3607562"/>
              </a:xfrm>
              <a:prstGeom prst="ellipse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方正卡通简体" panose="02000000000000000000" pitchFamily="2" charset="-122"/>
                  <a:ea typeface="方正卡通简体" panose="02000000000000000000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27" name="同心圆 69"/>
              <p:cNvSpPr/>
              <p:nvPr/>
            </p:nvSpPr>
            <p:spPr>
              <a:xfrm>
                <a:off x="3168202" y="3448089"/>
                <a:ext cx="3390826" cy="3390826"/>
              </a:xfrm>
              <a:prstGeom prst="donut">
                <a:avLst>
                  <a:gd name="adj" fmla="val 4879"/>
                </a:avLst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方正卡通简体" panose="02000000000000000000" pitchFamily="2" charset="-122"/>
                  <a:ea typeface="方正卡通简体" panose="02000000000000000000" pitchFamily="2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21" name="Group 10"/>
            <p:cNvGrpSpPr/>
            <p:nvPr/>
          </p:nvGrpSpPr>
          <p:grpSpPr>
            <a:xfrm>
              <a:off x="3977716" y="1815846"/>
              <a:ext cx="3558795" cy="1345164"/>
              <a:chOff x="1515908" y="2528977"/>
              <a:chExt cx="4745060" cy="1793551"/>
            </a:xfrm>
          </p:grpSpPr>
          <p:sp>
            <p:nvSpPr>
              <p:cNvPr id="22" name="TextBox 11"/>
              <p:cNvSpPr txBox="1"/>
              <p:nvPr/>
            </p:nvSpPr>
            <p:spPr>
              <a:xfrm>
                <a:off x="1515908" y="2739661"/>
                <a:ext cx="718466" cy="707886"/>
              </a:xfrm>
              <a:prstGeom prst="rect">
                <a:avLst/>
              </a:prstGeom>
              <a:noFill/>
            </p:spPr>
            <p:txBody>
              <a:bodyPr wrap="none" anchor="ctr">
                <a:normAutofit fontScale="85000" lnSpcReduction="20000"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5335" b="1" i="0" u="none" strike="noStrike" kern="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方正卡通简体" panose="02000000000000000000" pitchFamily="2" charset="-122"/>
                    <a:ea typeface="方正卡通简体" panose="02000000000000000000" pitchFamily="2" charset="-122"/>
                    <a:cs typeface="+mn-ea"/>
                    <a:sym typeface="+mn-lt"/>
                  </a:rPr>
                  <a:t>02</a:t>
                </a:r>
                <a:endParaRPr kumimoji="0" lang="en-US" altLang="zh-CN" sz="5335" b="1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方正卡通简体" panose="02000000000000000000" pitchFamily="2" charset="-122"/>
                  <a:ea typeface="方正卡通简体" panose="02000000000000000000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24" name="TextBox 13"/>
              <p:cNvSpPr txBox="1"/>
              <p:nvPr/>
            </p:nvSpPr>
            <p:spPr>
              <a:xfrm>
                <a:off x="1778922" y="2528977"/>
                <a:ext cx="4482046" cy="1793551"/>
              </a:xfrm>
              <a:prstGeom prst="rect">
                <a:avLst/>
              </a:prstGeom>
              <a:noFill/>
            </p:spPr>
            <p:txBody>
              <a:bodyPr wrap="none" lIns="480000" tIns="0" rIns="0" bIns="0" anchor="b" anchorCtr="0">
                <a:noAutofit/>
              </a:bodyPr>
              <a:lstStyle/>
              <a:p>
                <a:pPr marL="0" marR="0" lvl="0" indent="0" algn="just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3200" b="1" i="0" u="none" strike="noStrike" kern="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ea typeface="方正卡通简体" panose="02000000000000000000" pitchFamily="2" charset="-122"/>
                    <a:cs typeface="Times New Roman" panose="02020603050405020304" pitchFamily="18" charset="0"/>
                    <a:sym typeface="+mn-lt"/>
                  </a:rPr>
                  <a:t>Viết</a:t>
                </a:r>
                <a:r>
                  <a:rPr kumimoji="0" lang="en-US" altLang="zh-CN" sz="3200" b="1" i="0" u="none" strike="noStrike" kern="0" cap="none" spc="0" normalizeH="0" noProof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ea typeface="方正卡通简体" panose="02000000000000000000" pitchFamily="2" charset="-122"/>
                    <a:cs typeface="Times New Roman" panose="02020603050405020304" pitchFamily="18" charset="0"/>
                    <a:sym typeface="+mn-lt"/>
                  </a:rPr>
                  <a:t> đoạn văn ngắn (3-4 câu) tả một </a:t>
                </a:r>
                <a:endParaRPr kumimoji="0" lang="en-US" altLang="zh-CN" sz="3200" b="1" i="0" u="none" strike="noStrike" kern="0" cap="none" spc="0" normalizeH="0" noProof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方正卡通简体" panose="02000000000000000000" pitchFamily="2" charset="-122"/>
                  <a:cs typeface="Times New Roman" panose="02020603050405020304" pitchFamily="18" charset="0"/>
                  <a:sym typeface="+mn-lt"/>
                </a:endParaRPr>
              </a:p>
              <a:p>
                <a:pPr marL="0" marR="0" lvl="0" indent="0" algn="just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3200" b="1" i="0" u="none" strike="noStrike" kern="0" cap="none" spc="0" normalizeH="0" noProof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ea typeface="方正卡通简体" panose="02000000000000000000" pitchFamily="2" charset="-122"/>
                    <a:cs typeface="Times New Roman" panose="02020603050405020304" pitchFamily="18" charset="0"/>
                    <a:sym typeface="+mn-lt"/>
                  </a:rPr>
                  <a:t>đồ vật cần dùng để  tránh nắng hoặc </a:t>
                </a:r>
                <a:endParaRPr kumimoji="0" lang="en-US" altLang="zh-CN" sz="3200" b="1" i="0" u="none" strike="noStrike" kern="0" cap="none" spc="0" normalizeH="0" noProof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方正卡通简体" panose="02000000000000000000" pitchFamily="2" charset="-122"/>
                  <a:cs typeface="Times New Roman" panose="02020603050405020304" pitchFamily="18" charset="0"/>
                  <a:sym typeface="+mn-lt"/>
                </a:endParaRPr>
              </a:p>
              <a:p>
                <a:pPr marL="0" marR="0" lvl="0" indent="0" algn="just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3200" b="1" i="0" u="none" strike="noStrike" kern="0" cap="none" spc="0" normalizeH="0" noProof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ea typeface="方正卡通简体" panose="02000000000000000000" pitchFamily="2" charset="-122"/>
                    <a:cs typeface="Times New Roman" panose="02020603050405020304" pitchFamily="18" charset="0"/>
                    <a:sym typeface="+mn-lt"/>
                  </a:rPr>
                  <a:t>tránh mưa</a:t>
                </a:r>
                <a:endParaRPr kumimoji="0" lang="zh-CN" altLang="en-US" sz="32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方正卡通简体" panose="02000000000000000000" pitchFamily="2" charset="-122"/>
                  <a:cs typeface="Times New Roman" panose="02020603050405020304" pitchFamily="18" charset="0"/>
                  <a:sym typeface="+mn-lt"/>
                </a:endParaRPr>
              </a:p>
            </p:txBody>
          </p:sp>
        </p:grpSp>
      </p:grpSp>
      <p:sp>
        <p:nvSpPr>
          <p:cNvPr id="46" name="矩形 45"/>
          <p:cNvSpPr/>
          <p:nvPr/>
        </p:nvSpPr>
        <p:spPr>
          <a:xfrm>
            <a:off x="2972446" y="580697"/>
            <a:ext cx="5804585" cy="76944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 defTabSz="1245235">
              <a:defRPr/>
            </a:pPr>
            <a:r>
              <a:rPr lang="en-US" altLang="zh-CN" sz="4400" b="1" kern="0">
                <a:latin typeface="Times New Roman" panose="02020603050405020304" pitchFamily="18" charset="0"/>
                <a:ea typeface="方正卡通简体" panose="02000000000000000000" pitchFamily="2" charset="-122"/>
                <a:cs typeface="Times New Roman" panose="02020603050405020304" pitchFamily="18" charset="0"/>
                <a:sym typeface="+mn-lt"/>
              </a:rPr>
              <a:t>YÊU CẦU CẦN ĐẠT</a:t>
            </a:r>
            <a:endParaRPr lang="zh-CN" altLang="en-US" sz="4400" b="1" kern="0" dirty="0">
              <a:latin typeface="Times New Roman" panose="02020603050405020304" pitchFamily="18" charset="0"/>
              <a:ea typeface="方正卡通简体" panose="02000000000000000000" pitchFamily="2" charset="-122"/>
              <a:cs typeface="Times New Roman" panose="02020603050405020304" pitchFamily="18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>
        <p14:doors dir="vert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128152" y="4528457"/>
            <a:ext cx="3715505" cy="2126343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1" y="508000"/>
            <a:ext cx="11154490" cy="54428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>
        <p:blinds dir="vert"/>
      </p:transition>
    </mc:Choice>
    <mc:Fallback>
      <p:transition spd="slow" advClick="0">
        <p:blinds dir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7"/>
          <p:cNvSpPr txBox="1"/>
          <p:nvPr/>
        </p:nvSpPr>
        <p:spPr>
          <a:xfrm>
            <a:off x="638433" y="527018"/>
            <a:ext cx="1098751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/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2. </a:t>
            </a:r>
            <a:r>
              <a:rPr lang="en-US" altLang="zh-CN" sz="3200" b="1"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Viết 3 – 5 câu tả một đồ vật em cần dùng để tránh nắng hoặc tránh mưa.</a:t>
            </a:r>
            <a:endParaRPr lang="zh-CN" altLang="en-US" sz="3200" b="1" dirty="0">
              <a:latin typeface="Times New Roman" panose="02020603050405020304" pitchFamily="18" charset="0"/>
              <a:ea typeface="汉仪夏日体W" panose="00020600040101010101" pitchFamily="18" charset="-122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248229" y="1045029"/>
            <a:ext cx="1712685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3897087" y="1058370"/>
            <a:ext cx="2416627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509657" y="1045029"/>
            <a:ext cx="4971143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47487" y="1560694"/>
            <a:ext cx="2750456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4659084" y="3048001"/>
            <a:ext cx="2772229" cy="1103086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+mj-lt"/>
                <a:cs typeface="Times New Roman" panose="02020603050405020304" pitchFamily="18" charset="0"/>
              </a:rPr>
              <a:t>Tả đồ vật</a:t>
            </a:r>
            <a:endParaRPr lang="en-US" sz="2800" b="1"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14" name="Straight Arrow Connector 13"/>
          <p:cNvCxnSpPr>
            <a:stCxn id="12" idx="0"/>
          </p:cNvCxnSpPr>
          <p:nvPr/>
        </p:nvCxnSpPr>
        <p:spPr>
          <a:xfrm flipV="1">
            <a:off x="6045199" y="2458067"/>
            <a:ext cx="0" cy="589934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3690254" y="1769058"/>
            <a:ext cx="4695373" cy="678483"/>
          </a:xfrm>
          <a:prstGeom prst="roundRect">
            <a:avLst>
              <a:gd name="adj" fmla="val 50000"/>
            </a:avLst>
          </a:prstGeom>
          <a:solidFill>
            <a:srgbClr val="F8B4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>
                <a:solidFill>
                  <a:schemeClr val="tx1"/>
                </a:solidFill>
                <a:latin typeface="+mj-lt"/>
              </a:rPr>
              <a:t>(1) </a:t>
            </a:r>
            <a:r>
              <a:rPr lang="en-US" sz="2800">
                <a:solidFill>
                  <a:schemeClr val="tx1"/>
                </a:solidFill>
                <a:latin typeface="+mj-lt"/>
              </a:rPr>
              <a:t>Em muốn tả đồ vật gì?</a:t>
            </a:r>
            <a:endParaRPr lang="en-US" sz="280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32" name="Straight Arrow Connector 31"/>
          <p:cNvCxnSpPr>
            <a:endCxn id="33" idx="1"/>
          </p:cNvCxnSpPr>
          <p:nvPr/>
        </p:nvCxnSpPr>
        <p:spPr>
          <a:xfrm flipV="1">
            <a:off x="7431313" y="3594206"/>
            <a:ext cx="856343" cy="5338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ounded Rectangle 32"/>
          <p:cNvSpPr/>
          <p:nvPr/>
        </p:nvSpPr>
        <p:spPr>
          <a:xfrm>
            <a:off x="8287656" y="2719063"/>
            <a:ext cx="3831771" cy="1750286"/>
          </a:xfrm>
          <a:prstGeom prst="roundRect">
            <a:avLst>
              <a:gd name="adj" fmla="val 26781"/>
            </a:avLst>
          </a:prstGeom>
          <a:solidFill>
            <a:srgbClr val="F8B4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>
                <a:solidFill>
                  <a:schemeClr val="tx1"/>
                </a:solidFill>
                <a:latin typeface="+mj-lt"/>
              </a:rPr>
              <a:t>(2) </a:t>
            </a:r>
            <a:r>
              <a:rPr lang="en-US" sz="2800">
                <a:solidFill>
                  <a:schemeClr val="tx1"/>
                </a:solidFill>
                <a:latin typeface="+mj-lt"/>
              </a:rPr>
              <a:t>Đồ vật đó có gì nổi bật về hình dạng, màu sắc,…?</a:t>
            </a:r>
            <a:endParaRPr lang="en-US" sz="280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35" name="Straight Arrow Connector 34"/>
          <p:cNvCxnSpPr>
            <a:stCxn id="12" idx="4"/>
          </p:cNvCxnSpPr>
          <p:nvPr/>
        </p:nvCxnSpPr>
        <p:spPr>
          <a:xfrm>
            <a:off x="6045199" y="4151087"/>
            <a:ext cx="0" cy="58057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ounded Rectangle 35"/>
          <p:cNvSpPr/>
          <p:nvPr/>
        </p:nvSpPr>
        <p:spPr>
          <a:xfrm>
            <a:off x="3697511" y="4751547"/>
            <a:ext cx="4695373" cy="1257254"/>
          </a:xfrm>
          <a:prstGeom prst="roundRect">
            <a:avLst>
              <a:gd name="adj" fmla="val 26781"/>
            </a:avLst>
          </a:prstGeom>
          <a:solidFill>
            <a:srgbClr val="F8B4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>
                <a:solidFill>
                  <a:schemeClr val="tx1"/>
                </a:solidFill>
                <a:latin typeface="+mj-lt"/>
              </a:rPr>
              <a:t>(3) </a:t>
            </a:r>
            <a:r>
              <a:rPr lang="en-US" sz="2800">
                <a:solidFill>
                  <a:schemeClr val="tx1"/>
                </a:solidFill>
                <a:latin typeface="+mj-lt"/>
              </a:rPr>
              <a:t>Em thường dùng đồ vật đó vào lúc nào?</a:t>
            </a:r>
            <a:endParaRPr lang="en-US" sz="280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38" name="Straight Arrow Connector 37"/>
          <p:cNvCxnSpPr>
            <a:stCxn id="12" idx="2"/>
            <a:endCxn id="40" idx="3"/>
          </p:cNvCxnSpPr>
          <p:nvPr/>
        </p:nvCxnSpPr>
        <p:spPr>
          <a:xfrm flipH="1" flipV="1">
            <a:off x="3780971" y="3594206"/>
            <a:ext cx="878113" cy="5338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ounded Rectangle 39"/>
          <p:cNvSpPr/>
          <p:nvPr/>
        </p:nvSpPr>
        <p:spPr>
          <a:xfrm>
            <a:off x="72570" y="2719063"/>
            <a:ext cx="3708401" cy="1750286"/>
          </a:xfrm>
          <a:prstGeom prst="roundRect">
            <a:avLst>
              <a:gd name="adj" fmla="val 26781"/>
            </a:avLst>
          </a:prstGeom>
          <a:solidFill>
            <a:srgbClr val="F8B4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>
                <a:solidFill>
                  <a:schemeClr val="tx1"/>
                </a:solidFill>
                <a:latin typeface="+mj-lt"/>
              </a:rPr>
              <a:t>(4) </a:t>
            </a:r>
            <a:r>
              <a:rPr lang="en-US" sz="2800">
                <a:solidFill>
                  <a:schemeClr val="tx1"/>
                </a:solidFill>
                <a:latin typeface="+mj-lt"/>
              </a:rPr>
              <a:t>Tình cảm của em đối với đồ vật đó như thế nào?</a:t>
            </a:r>
            <a:endParaRPr lang="en-US" sz="280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>
        <p:blinds dir="vert"/>
      </p:transition>
    </mc:Choice>
    <mc:Fallback>
      <p:transition spd="slow" advClick="0">
        <p:blinds dir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5017978" y="1806587"/>
            <a:ext cx="6843822" cy="3458596"/>
          </a:xfrm>
          <a:prstGeom prst="wedgeRoundRectCallout">
            <a:avLst>
              <a:gd name="adj1" fmla="val -61423"/>
              <a:gd name="adj2" fmla="val 17149"/>
              <a:gd name="adj3" fmla="val 16667"/>
            </a:avLst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665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R="0" lvl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kumimoji="0" lang="en-US" sz="2800" b="0" i="0" u="none" strike="noStrike" kern="1200" cap="none" spc="0" normalizeH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kumimoji="0" lang="en-US" sz="28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CHÍ VIẾT 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kumimoji="0" lang="en-US" sz="2800" b="0" i="0" u="none" strike="noStrike" kern="1200" cap="none" spc="0" normalizeH="0" baseline="0" noProof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2800" noProof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lang="en-US" sz="2800" noProof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noProof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noProof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noProof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noProof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noProof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noProof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noProof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noProof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(Tên, đặc điểm nổi bật, em dùng lúc nào, tình cảm)</a:t>
            </a:r>
            <a:endParaRPr lang="en-US" sz="2800" noProof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kumimoji="0" lang="en-US" sz="2800" b="0" i="0" u="none" strike="noStrike" kern="1200" cap="none" spc="0" normalizeH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kumimoji="0" lang="en-US" sz="2800" b="0" i="0" u="none" strike="noStrike" kern="1200" cap="none" spc="0" normalizeH="0" baseline="0" noProof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rình</a:t>
            </a:r>
            <a:r>
              <a:rPr kumimoji="0" lang="en-US" sz="2800" b="0" i="0" u="none" strike="noStrike" kern="1200" cap="none" spc="0" normalizeH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kumimoji="0" lang="en-US" sz="2800" b="0" i="0" u="none" strike="noStrike" kern="1200" cap="none" spc="0" normalizeH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kumimoji="0" lang="en-US" sz="2800" b="0" i="0" u="none" strike="noStrike" kern="1200" cap="none" spc="0" normalizeH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noProof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kumimoji="0" lang="en-US" sz="2800" b="0" i="0" u="none" strike="noStrike" kern="1200" cap="none" spc="0" normalizeH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US" sz="2800" b="0" i="0" u="none" strike="noStrike" kern="1200" cap="none" spc="0" normalizeH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kumimoji="0" lang="en-US" sz="2800" b="0" i="0" u="none" strike="noStrike" kern="1200" cap="none" spc="0" normalizeH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1000" marR="0" lvl="0" indent="-38100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defRPr/>
            </a:pPr>
            <a:endParaRPr kumimoji="0" lang="en-US" sz="2665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Picture 2" descr="Một cô gái đang ngồi trên bàn học với một cậu bé đứng bên cạnh, tay chỉ vào  cuốn sổ. | Tải hình ảnh shutterstock , istockphoto, 123rf ... trong 5 giây"/>
          <p:cNvPicPr>
            <a:picLocks noChangeAspect="1" noChangeArrowheads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10000" b="99714" l="0" r="100000">
                        <a14:backgroundMark x1="31556" y1="22286" x2="33333" y2="66286"/>
                        <a14:backgroundMark x1="23333" y1="17143" x2="18444" y2="68571"/>
                        <a14:backgroundMark x1="29333" y1="36286" x2="28000" y2="69143"/>
                        <a14:backgroundMark x1="19111" y1="71429" x2="38000" y2="71429"/>
                        <a14:backgroundMark x1="35556" y1="73429" x2="38889" y2="73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5225" y="2321208"/>
            <a:ext cx="5446791" cy="4236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本框 7"/>
          <p:cNvSpPr txBox="1"/>
          <p:nvPr/>
        </p:nvSpPr>
        <p:spPr>
          <a:xfrm>
            <a:off x="638433" y="527018"/>
            <a:ext cx="1098751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/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2. </a:t>
            </a:r>
            <a:r>
              <a:rPr lang="en-US" altLang="zh-CN" sz="3200" b="1"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Viết 3 – 5 câu tả một đồ vật em cần dùng để tránh nắng hoặc tránh mưa.</a:t>
            </a:r>
            <a:endParaRPr lang="zh-CN" altLang="en-US" sz="3200" b="1" dirty="0">
              <a:latin typeface="Times New Roman" panose="02020603050405020304" pitchFamily="18" charset="0"/>
              <a:ea typeface="汉仪夏日体W" panose="00020600040101010101" pitchFamily="18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>
        <p:blinds dir="vert"/>
      </p:transition>
    </mc:Choice>
    <mc:Fallback>
      <p:transition spd="slow" advClick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73" y="1805957"/>
            <a:ext cx="6867467" cy="3849584"/>
          </a:xfrm>
          <a:prstGeom prst="rect">
            <a:avLst/>
          </a:prstGeom>
        </p:spPr>
      </p:pic>
      <p:sp>
        <p:nvSpPr>
          <p:cNvPr id="7" name="文本框 7"/>
          <p:cNvSpPr txBox="1"/>
          <p:nvPr/>
        </p:nvSpPr>
        <p:spPr>
          <a:xfrm>
            <a:off x="638433" y="527018"/>
            <a:ext cx="1098751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/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2. </a:t>
            </a:r>
            <a:r>
              <a:rPr lang="en-US" altLang="zh-CN" sz="3200" b="1"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Viết 3 – 5 câu tả một đồ vật em cần dùng để tránh nắng hoặc tránh mưa.</a:t>
            </a:r>
            <a:endParaRPr lang="zh-CN" altLang="en-US" sz="3200" b="1" dirty="0">
              <a:latin typeface="Times New Roman" panose="02020603050405020304" pitchFamily="18" charset="0"/>
              <a:ea typeface="汉仪夏日体W" panose="00020600040101010101" pitchFamily="18" charset="-122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7068287" y="1436699"/>
            <a:ext cx="0" cy="45881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7118983" y="4069870"/>
            <a:ext cx="6114197" cy="1935755"/>
            <a:chOff x="1583140" y="4217158"/>
            <a:chExt cx="6114197" cy="1935755"/>
          </a:xfrm>
        </p:grpSpPr>
        <p:sp>
          <p:nvSpPr>
            <p:cNvPr id="9" name="Rectangle 8"/>
            <p:cNvSpPr/>
            <p:nvPr/>
          </p:nvSpPr>
          <p:spPr>
            <a:xfrm>
              <a:off x="1601337" y="4260087"/>
              <a:ext cx="6096000" cy="189282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lvl="0">
                <a:defRPr/>
              </a:pPr>
              <a:r>
                <a:rPr lang="en-US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TIÊU CHÍ VIẾT </a:t>
              </a:r>
              <a:endPara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>
                <a:defRPr/>
              </a:pPr>
              <a:r>
                <a:rPr lang="en-US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- Đoạn văn đủ số câu.</a:t>
              </a:r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>
                <a:defRPr/>
              </a:pPr>
              <a:r>
                <a:rPr lang="en-US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- Đoạn văn nêu được:</a:t>
              </a:r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defRPr/>
              </a:pPr>
              <a:r>
                <a:rPr lang="en-US">
                  <a:latin typeface="Times New Roman" panose="02020603050405020304" pitchFamily="18" charset="0"/>
                  <a:ea typeface="Aachen" panose="02020500000000000000" pitchFamily="18" charset="0"/>
                  <a:cs typeface="Times New Roman" panose="02020603050405020304" pitchFamily="18" charset="0"/>
                </a:rPr>
                <a:t>(Tên, đặc điểm nổi bật, em dùng lúc nào, tình cảm)</a:t>
              </a:r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50000"/>
                </a:lnSpc>
              </a:pPr>
              <a:r>
                <a:rPr lang="en-US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- Diễn đạt rõ ràng, mạch lạc.</a:t>
              </a:r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>
                <a:defRPr/>
              </a:pPr>
              <a:r>
                <a:rPr lang="en-US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- Trình bày đúng, chữ viết sạch sẽ.</a:t>
              </a:r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1583140" y="4217158"/>
              <a:ext cx="4940490" cy="1935755"/>
            </a:xfrm>
            <a:prstGeom prst="roundRect">
              <a:avLst/>
            </a:prstGeom>
            <a:noFill/>
            <a:ln w="38100">
              <a:solidFill>
                <a:srgbClr val="B454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8073" y="1647165"/>
            <a:ext cx="4742309" cy="19866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>
        <p:blinds dir="vert"/>
      </p:transition>
    </mc:Choice>
    <mc:Fallback>
      <p:transition spd="slow" advClick="0">
        <p:blinds dir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7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57" t="25408" r="59513" b="54148"/>
          <a:stretch>
            <a:fillRect/>
          </a:stretch>
        </p:blipFill>
        <p:spPr>
          <a:xfrm rot="20315221">
            <a:off x="-215894" y="95652"/>
            <a:ext cx="2287887" cy="1725291"/>
          </a:xfrm>
          <a:prstGeom prst="rect">
            <a:avLst/>
          </a:prstGeom>
        </p:spPr>
      </p:pic>
      <p:pic>
        <p:nvPicPr>
          <p:cNvPr id="7" name="图片 9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10" t="50973" r="50166" b="24507"/>
          <a:stretch>
            <a:fillRect/>
          </a:stretch>
        </p:blipFill>
        <p:spPr>
          <a:xfrm rot="2968655">
            <a:off x="9666931" y="849435"/>
            <a:ext cx="2286314" cy="1681645"/>
          </a:xfrm>
          <a:prstGeom prst="rect">
            <a:avLst/>
          </a:prstGeom>
        </p:spPr>
      </p:pic>
      <p:pic>
        <p:nvPicPr>
          <p:cNvPr id="8" name="图片 9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10" t="50973" r="50166" b="24507"/>
          <a:stretch>
            <a:fillRect/>
          </a:stretch>
        </p:blipFill>
        <p:spPr>
          <a:xfrm rot="713584">
            <a:off x="385395" y="4765810"/>
            <a:ext cx="2286314" cy="1681645"/>
          </a:xfrm>
          <a:prstGeom prst="rect">
            <a:avLst/>
          </a:prstGeom>
        </p:spPr>
      </p:pic>
      <p:pic>
        <p:nvPicPr>
          <p:cNvPr id="9" name="图片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172" y="2478177"/>
            <a:ext cx="5707239" cy="3803510"/>
          </a:xfrm>
          <a:prstGeom prst="rect">
            <a:avLst/>
          </a:prstGeom>
        </p:spPr>
      </p:pic>
      <p:pic>
        <p:nvPicPr>
          <p:cNvPr id="10" name="图片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692" y="576313"/>
            <a:ext cx="5707239" cy="380351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38349" y="2027256"/>
            <a:ext cx="55955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Hoàn thành bài viết </a:t>
            </a:r>
            <a:endParaRPr lang="en-US" sz="3600" b="1">
              <a:latin typeface="Times New Roman" panose="02020603050405020304" pitchFamily="18" charset="0"/>
              <a:ea typeface="Aachen" panose="02020500000000000000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vào vở</a:t>
            </a:r>
            <a:endParaRPr lang="en-US" sz="3600" b="1">
              <a:latin typeface="Times New Roman" panose="02020603050405020304" pitchFamily="18" charset="0"/>
              <a:ea typeface="Aachen" panose="02020500000000000000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44374" y="4056766"/>
            <a:ext cx="55955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err="1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Chuẩn</a:t>
            </a:r>
            <a:r>
              <a:rPr lang="en-US" sz="3600" b="1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err="1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bị</a:t>
            </a:r>
            <a:r>
              <a:rPr lang="en-US" sz="3600" b="1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err="1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err="1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sau</a:t>
            </a:r>
            <a:endParaRPr lang="en-US" sz="3600" b="1">
              <a:latin typeface="Times New Roman" panose="02020603050405020304" pitchFamily="18" charset="0"/>
              <a:ea typeface="Aachen" panose="02020500000000000000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>
        <p:blinds dir="vert"/>
      </p:transition>
    </mc:Choice>
    <mc:Fallback>
      <p:transition spd="slow" advClick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A_文本框 6"/>
          <p:cNvSpPr txBox="1"/>
          <p:nvPr>
            <p:custDataLst>
              <p:tags r:id="rId1"/>
            </p:custDataLst>
          </p:nvPr>
        </p:nvSpPr>
        <p:spPr>
          <a:xfrm>
            <a:off x="1673828" y="2525804"/>
            <a:ext cx="8844344" cy="90319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4800" b="1" dirty="0">
                <a:solidFill>
                  <a:srgbClr val="231815"/>
                </a:solidFill>
                <a:latin typeface="Times New Roman" panose="02020603050405020304" pitchFamily="18" charset="0"/>
                <a:ea typeface="方正有猫在_GBK" panose="02000000000000000000" pitchFamily="2" charset="-122"/>
                <a:cs typeface="Times New Roman" panose="02020603050405020304" pitchFamily="18" charset="0"/>
              </a:rPr>
              <a:t>CHÀO TẠM BIỆT CÁC CON</a:t>
            </a:r>
            <a:r>
              <a:rPr lang="zh-CN" altLang="en-US" sz="4800" b="1" dirty="0">
                <a:solidFill>
                  <a:srgbClr val="231815"/>
                </a:solidFill>
                <a:latin typeface="Times New Roman" panose="02020603050405020304" pitchFamily="18" charset="0"/>
                <a:ea typeface="方正有猫在_GBK" panose="02000000000000000000" pitchFamily="2" charset="-122"/>
                <a:cs typeface="Times New Roman" panose="02020603050405020304" pitchFamily="18" charset="0"/>
              </a:rPr>
              <a:t>！</a:t>
            </a:r>
            <a:endParaRPr lang="zh-CN" altLang="en-US" sz="4800" b="1" dirty="0">
              <a:solidFill>
                <a:srgbClr val="231815"/>
              </a:solidFill>
              <a:latin typeface="Times New Roman" panose="02020603050405020304" pitchFamily="18" charset="0"/>
              <a:ea typeface="方正有猫在_GBK" panose="02000000000000000000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>
        <p14:ripple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159657" y="129177"/>
            <a:ext cx="11858172" cy="659093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文本框 7"/>
          <p:cNvSpPr txBox="1"/>
          <p:nvPr/>
        </p:nvSpPr>
        <p:spPr>
          <a:xfrm>
            <a:off x="1494776" y="614104"/>
            <a:ext cx="5490413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1. </a:t>
            </a:r>
            <a:r>
              <a:rPr lang="en-US" altLang="zh-CN" sz="3200" b="1"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Quan sát các hình dưới đây.</a:t>
            </a:r>
            <a:endParaRPr lang="zh-CN" altLang="en-US" sz="3200" b="1" dirty="0">
              <a:latin typeface="Times New Roman" panose="02020603050405020304" pitchFamily="18" charset="0"/>
              <a:ea typeface="汉仪夏日体W" panose="00020600040101010101" pitchFamily="18" charset="-122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">
            <a:clrChange>
              <a:clrFrom>
                <a:srgbClr val="C5FEE5"/>
              </a:clrFrom>
              <a:clrTo>
                <a:srgbClr val="C5FEE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4012" y="278820"/>
            <a:ext cx="1394163" cy="9768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2489" b="1"/>
          <a:stretch>
            <a:fillRect/>
          </a:stretch>
        </p:blipFill>
        <p:spPr>
          <a:xfrm>
            <a:off x="579625" y="1597833"/>
            <a:ext cx="7201167" cy="205692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6716" y="1401364"/>
            <a:ext cx="3275659" cy="2253390"/>
          </a:xfrm>
          <a:prstGeom prst="rect">
            <a:avLst/>
          </a:prstGeom>
        </p:spPr>
      </p:pic>
      <p:sp>
        <p:nvSpPr>
          <p:cNvPr id="14" name="文本框 7"/>
          <p:cNvSpPr txBox="1"/>
          <p:nvPr/>
        </p:nvSpPr>
        <p:spPr>
          <a:xfrm>
            <a:off x="245680" y="3957516"/>
            <a:ext cx="11700639" cy="139435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3000" b="1" dirty="0"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a. </a:t>
            </a:r>
            <a:r>
              <a:rPr lang="en-US" altLang="zh-CN" sz="3000" b="1" dirty="0" err="1"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Kể</a:t>
            </a:r>
            <a:r>
              <a:rPr lang="en-US" altLang="zh-CN" sz="3000" b="1" dirty="0"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000" b="1" dirty="0" err="1"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tên</a:t>
            </a:r>
            <a:r>
              <a:rPr lang="en-US" altLang="zh-CN" sz="3000" b="1" dirty="0"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000" b="1" dirty="0" err="1"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các</a:t>
            </a:r>
            <a:r>
              <a:rPr lang="en-US" altLang="zh-CN" sz="3000" b="1" dirty="0"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000" b="1" dirty="0" err="1"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đồ</a:t>
            </a:r>
            <a:r>
              <a:rPr lang="en-US" altLang="zh-CN" sz="3000" b="1" dirty="0"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000" b="1" dirty="0" err="1"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vật</a:t>
            </a:r>
            <a:r>
              <a:rPr lang="en-US" altLang="zh-CN" sz="3000" b="1" dirty="0"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.</a:t>
            </a:r>
            <a:endParaRPr lang="en-US" altLang="zh-CN" sz="3000" b="1" dirty="0">
              <a:latin typeface="Times New Roman" panose="02020603050405020304" pitchFamily="18" charset="0"/>
              <a:ea typeface="汉仪夏日体W" panose="00020600040101010101" pitchFamily="18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3000" b="1" dirty="0"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b. </a:t>
            </a:r>
            <a:r>
              <a:rPr lang="en-US" altLang="zh-CN" sz="3000" b="1" dirty="0" err="1"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Chọn</a:t>
            </a:r>
            <a:r>
              <a:rPr lang="en-US" altLang="zh-CN" sz="3000" b="1" dirty="0"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 1-2 </a:t>
            </a:r>
            <a:r>
              <a:rPr lang="en-US" altLang="zh-CN" sz="3000" b="1" dirty="0" err="1"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đồ</a:t>
            </a:r>
            <a:r>
              <a:rPr lang="en-US" altLang="zh-CN" sz="3000" b="1" dirty="0"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000" b="1" dirty="0" err="1"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vật</a:t>
            </a:r>
            <a:r>
              <a:rPr lang="en-US" altLang="zh-CN" sz="3000" b="1" dirty="0"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000" b="1" dirty="0" err="1"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yêu</a:t>
            </a:r>
            <a:r>
              <a:rPr lang="en-US" altLang="zh-CN" sz="3000" b="1" dirty="0"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000" b="1" dirty="0" err="1"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thích</a:t>
            </a:r>
            <a:r>
              <a:rPr lang="en-US" altLang="zh-CN" sz="3000" b="1" dirty="0"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000" b="1" dirty="0" err="1"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và</a:t>
            </a:r>
            <a:r>
              <a:rPr lang="en-US" altLang="zh-CN" sz="3000" b="1" dirty="0"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000" b="1" dirty="0" err="1"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nói</a:t>
            </a:r>
            <a:r>
              <a:rPr lang="en-US" altLang="zh-CN" sz="3000" b="1" dirty="0"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000" b="1" dirty="0" err="1"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về</a:t>
            </a:r>
            <a:r>
              <a:rPr lang="en-US" altLang="zh-CN" sz="3000" b="1" dirty="0"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000" b="1" dirty="0" err="1"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đặc</a:t>
            </a:r>
            <a:r>
              <a:rPr lang="en-US" altLang="zh-CN" sz="3000" b="1" dirty="0"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000" b="1" dirty="0" err="1"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điểm</a:t>
            </a:r>
            <a:r>
              <a:rPr lang="en-US" altLang="zh-CN" sz="3000" b="1" dirty="0"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, </a:t>
            </a:r>
            <a:r>
              <a:rPr lang="en-US" altLang="zh-CN" sz="3000" b="1" dirty="0" err="1"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công</a:t>
            </a:r>
            <a:r>
              <a:rPr lang="en-US" altLang="zh-CN" sz="3000" b="1" dirty="0"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000" b="1" dirty="0" err="1"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dụng</a:t>
            </a:r>
            <a:r>
              <a:rPr lang="en-US" altLang="zh-CN" sz="3000" b="1" dirty="0"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000" b="1" dirty="0" err="1"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của</a:t>
            </a:r>
            <a:r>
              <a:rPr lang="en-US" altLang="zh-CN" sz="3000" b="1" dirty="0"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000" b="1" dirty="0" err="1"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chúng</a:t>
            </a:r>
            <a:r>
              <a:rPr lang="en-US" altLang="zh-CN" sz="3000" b="1" dirty="0"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.</a:t>
            </a:r>
            <a:endParaRPr lang="zh-CN" altLang="en-US" sz="3000" b="1" dirty="0">
              <a:latin typeface="Times New Roman" panose="02020603050405020304" pitchFamily="18" charset="0"/>
              <a:ea typeface="汉仪夏日体W" panose="00020600040101010101" pitchFamily="18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>
        <p:blinds dir="vert"/>
      </p:transition>
    </mc:Choice>
    <mc:Fallback>
      <p:transition spd="slow" advClick="0">
        <p:blinds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166914" y="114663"/>
            <a:ext cx="11858172" cy="659093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文本框 7"/>
          <p:cNvSpPr txBox="1"/>
          <p:nvPr/>
        </p:nvSpPr>
        <p:spPr>
          <a:xfrm>
            <a:off x="1305812" y="583741"/>
            <a:ext cx="5490413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1. </a:t>
            </a:r>
            <a:r>
              <a:rPr lang="en-US" altLang="zh-CN" sz="3200" b="1"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Quan sát các hình dưới đây.</a:t>
            </a:r>
            <a:endParaRPr lang="zh-CN" altLang="en-US" sz="3200" b="1" dirty="0">
              <a:latin typeface="Times New Roman" panose="02020603050405020304" pitchFamily="18" charset="0"/>
              <a:ea typeface="汉仪夏日体W" panose="00020600040101010101" pitchFamily="18" charset="-122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">
            <a:clrChange>
              <a:clrFrom>
                <a:srgbClr val="C5FEE5"/>
              </a:clrFrom>
              <a:clrTo>
                <a:srgbClr val="C5FEE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7373" y="218666"/>
            <a:ext cx="1547472" cy="1084216"/>
          </a:xfrm>
          <a:prstGeom prst="rect">
            <a:avLst/>
          </a:prstGeom>
        </p:spPr>
      </p:pic>
      <p:sp>
        <p:nvSpPr>
          <p:cNvPr id="14" name="文本框 7"/>
          <p:cNvSpPr txBox="1"/>
          <p:nvPr/>
        </p:nvSpPr>
        <p:spPr>
          <a:xfrm>
            <a:off x="1305812" y="1142609"/>
            <a:ext cx="3706464" cy="74251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3200" b="1" dirty="0">
                <a:solidFill>
                  <a:srgbClr val="C00000"/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a. </a:t>
            </a:r>
            <a:r>
              <a:rPr lang="en-US" altLang="zh-CN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Kể</a:t>
            </a:r>
            <a:r>
              <a:rPr lang="en-US" altLang="zh-CN" sz="3200" b="1" dirty="0">
                <a:solidFill>
                  <a:srgbClr val="C00000"/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tên</a:t>
            </a:r>
            <a:r>
              <a:rPr lang="en-US" altLang="zh-CN" sz="3200" b="1" dirty="0">
                <a:solidFill>
                  <a:srgbClr val="C00000"/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các</a:t>
            </a:r>
            <a:r>
              <a:rPr lang="en-US" altLang="zh-CN" sz="3200" b="1" dirty="0">
                <a:solidFill>
                  <a:srgbClr val="C00000"/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đồ</a:t>
            </a:r>
            <a:r>
              <a:rPr lang="en-US" altLang="zh-CN" sz="3200" b="1" dirty="0">
                <a:solidFill>
                  <a:srgbClr val="C00000"/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vật</a:t>
            </a:r>
            <a:r>
              <a:rPr lang="en-US" altLang="zh-CN" sz="3200" b="1" dirty="0">
                <a:solidFill>
                  <a:srgbClr val="C00000"/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.</a:t>
            </a:r>
            <a:endParaRPr lang="en-US" altLang="zh-CN" sz="3200" b="1" dirty="0">
              <a:solidFill>
                <a:srgbClr val="C00000"/>
              </a:solidFill>
              <a:latin typeface="Times New Roman" panose="02020603050405020304" pitchFamily="18" charset="0"/>
              <a:ea typeface="汉仪夏日体W" panose="00020600040101010101" pitchFamily="18" charset="-122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26" b="92742" l="5556" r="9814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206" y="2266955"/>
            <a:ext cx="2046140" cy="1566181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529835" y="4044339"/>
            <a:ext cx="1074057" cy="551543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</a:t>
            </a:r>
            <a:endParaRPr lang="en-US" sz="28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90112" y="2299602"/>
            <a:ext cx="1755214" cy="1652637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2370754" y="4054401"/>
            <a:ext cx="1074057" cy="551543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endParaRPr lang="en-US" sz="28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23010" y="4695768"/>
            <a:ext cx="1313379" cy="56425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(dù)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00529" y="2146234"/>
            <a:ext cx="1298458" cy="1908169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3993704" y="4067024"/>
            <a:ext cx="1712107" cy="551543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mũ, khăn</a:t>
            </a:r>
            <a:endParaRPr lang="en-US" sz="28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68523" y="1928582"/>
            <a:ext cx="2087837" cy="2147151"/>
          </a:xfrm>
          <a:prstGeom prst="rect">
            <a:avLst/>
          </a:prstGeom>
        </p:spPr>
      </p:pic>
      <p:sp>
        <p:nvSpPr>
          <p:cNvPr id="20" name="Rounded Rectangle 19"/>
          <p:cNvSpPr/>
          <p:nvPr/>
        </p:nvSpPr>
        <p:spPr>
          <a:xfrm>
            <a:off x="6201445" y="4054403"/>
            <a:ext cx="1541761" cy="551543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 mưa</a:t>
            </a:r>
            <a:endParaRPr lang="en-US" sz="28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63459" y="1754852"/>
            <a:ext cx="1552488" cy="2299550"/>
          </a:xfrm>
          <a:prstGeom prst="rect">
            <a:avLst/>
          </a:prstGeom>
        </p:spPr>
      </p:pic>
      <p:sp>
        <p:nvSpPr>
          <p:cNvPr id="22" name="Rounded Rectangle 21"/>
          <p:cNvSpPr/>
          <p:nvPr/>
        </p:nvSpPr>
        <p:spPr>
          <a:xfrm>
            <a:off x="8195260" y="4054402"/>
            <a:ext cx="1688886" cy="551543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 điện</a:t>
            </a:r>
            <a:endParaRPr lang="en-US" sz="28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110551" y="2409371"/>
            <a:ext cx="1888540" cy="1135676"/>
          </a:xfrm>
          <a:prstGeom prst="rect">
            <a:avLst/>
          </a:prstGeom>
        </p:spPr>
      </p:pic>
      <p:sp>
        <p:nvSpPr>
          <p:cNvPr id="24" name="Rounded Rectangle 23"/>
          <p:cNvSpPr/>
          <p:nvPr/>
        </p:nvSpPr>
        <p:spPr>
          <a:xfrm>
            <a:off x="10192843" y="4054401"/>
            <a:ext cx="1723275" cy="551543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 giấy</a:t>
            </a:r>
            <a:endParaRPr lang="en-US" sz="28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>
        <p:blinds dir="vert"/>
      </p:transition>
    </mc:Choice>
    <mc:Fallback>
      <p:transition spd="slow" advClick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 animBg="1"/>
      <p:bldP spid="9" grpId="0"/>
      <p:bldP spid="9" grpId="1"/>
      <p:bldP spid="18" grpId="0" animBg="1"/>
      <p:bldP spid="20" grpId="0" animBg="1"/>
      <p:bldP spid="22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166914" y="114663"/>
            <a:ext cx="11858172" cy="659093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文本框 7"/>
          <p:cNvSpPr txBox="1"/>
          <p:nvPr/>
        </p:nvSpPr>
        <p:spPr>
          <a:xfrm>
            <a:off x="1248497" y="602091"/>
            <a:ext cx="5490413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1. </a:t>
            </a:r>
            <a:r>
              <a:rPr lang="en-US" altLang="zh-CN" sz="3200" b="1"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Quan sát các hình dưới đây.</a:t>
            </a:r>
            <a:endParaRPr lang="zh-CN" altLang="en-US" sz="3200" b="1" dirty="0">
              <a:latin typeface="Times New Roman" panose="02020603050405020304" pitchFamily="18" charset="0"/>
              <a:ea typeface="汉仪夏日体W" panose="00020600040101010101" pitchFamily="18" charset="-122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">
            <a:clrChange>
              <a:clrFrom>
                <a:srgbClr val="C5FEE5"/>
              </a:clrFrom>
              <a:clrTo>
                <a:srgbClr val="C5FEE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7373" y="218666"/>
            <a:ext cx="1547472" cy="10842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26" b="92742" l="5556" r="9814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201" y="3263442"/>
            <a:ext cx="2046140" cy="1566181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555830" y="5040826"/>
            <a:ext cx="1074057" cy="551543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</a:t>
            </a:r>
            <a:endParaRPr lang="en-US" sz="28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6107" y="3296089"/>
            <a:ext cx="1755214" cy="1652637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2396749" y="5050888"/>
            <a:ext cx="1074057" cy="551543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endParaRPr lang="en-US" sz="28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26524" y="3142721"/>
            <a:ext cx="1298458" cy="1908169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4019699" y="5063511"/>
            <a:ext cx="1712107" cy="551543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mũ, khăn</a:t>
            </a:r>
            <a:endParaRPr lang="en-US" sz="28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94518" y="2925069"/>
            <a:ext cx="2087837" cy="2147151"/>
          </a:xfrm>
          <a:prstGeom prst="rect">
            <a:avLst/>
          </a:prstGeom>
        </p:spPr>
      </p:pic>
      <p:sp>
        <p:nvSpPr>
          <p:cNvPr id="20" name="Rounded Rectangle 19"/>
          <p:cNvSpPr/>
          <p:nvPr/>
        </p:nvSpPr>
        <p:spPr>
          <a:xfrm>
            <a:off x="6227440" y="5050890"/>
            <a:ext cx="1541761" cy="551543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 mưa</a:t>
            </a:r>
            <a:endParaRPr lang="en-US" sz="28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89454" y="2751339"/>
            <a:ext cx="1552488" cy="2299550"/>
          </a:xfrm>
          <a:prstGeom prst="rect">
            <a:avLst/>
          </a:prstGeom>
        </p:spPr>
      </p:pic>
      <p:sp>
        <p:nvSpPr>
          <p:cNvPr id="22" name="Rounded Rectangle 21"/>
          <p:cNvSpPr/>
          <p:nvPr/>
        </p:nvSpPr>
        <p:spPr>
          <a:xfrm>
            <a:off x="8221255" y="5050889"/>
            <a:ext cx="1688886" cy="551543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 điện</a:t>
            </a:r>
            <a:endParaRPr lang="en-US" sz="28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136546" y="3405858"/>
            <a:ext cx="1888540" cy="1135676"/>
          </a:xfrm>
          <a:prstGeom prst="rect">
            <a:avLst/>
          </a:prstGeom>
        </p:spPr>
      </p:pic>
      <p:sp>
        <p:nvSpPr>
          <p:cNvPr id="24" name="Rounded Rectangle 23"/>
          <p:cNvSpPr/>
          <p:nvPr/>
        </p:nvSpPr>
        <p:spPr>
          <a:xfrm>
            <a:off x="10218838" y="5050888"/>
            <a:ext cx="1723275" cy="551543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 giấy</a:t>
            </a:r>
            <a:endParaRPr lang="en-US" sz="28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文本框 7"/>
          <p:cNvSpPr txBox="1"/>
          <p:nvPr/>
        </p:nvSpPr>
        <p:spPr>
          <a:xfrm>
            <a:off x="1305812" y="1199487"/>
            <a:ext cx="10575331" cy="107721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/>
            <a:r>
              <a:rPr lang="en-US" altLang="zh-CN" sz="3200" b="1" dirty="0">
                <a:solidFill>
                  <a:srgbClr val="C00000"/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b. </a:t>
            </a:r>
            <a:r>
              <a:rPr lang="en-US" altLang="zh-CN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Chọn</a:t>
            </a:r>
            <a:r>
              <a:rPr lang="en-US" altLang="zh-CN" sz="3200" b="1" dirty="0">
                <a:solidFill>
                  <a:srgbClr val="C00000"/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 1-2 </a:t>
            </a:r>
            <a:r>
              <a:rPr lang="en-US" altLang="zh-CN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đồ</a:t>
            </a:r>
            <a:r>
              <a:rPr lang="en-US" altLang="zh-CN" sz="3200" b="1" dirty="0">
                <a:solidFill>
                  <a:srgbClr val="C00000"/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vật</a:t>
            </a:r>
            <a:r>
              <a:rPr lang="en-US" altLang="zh-CN" sz="3200" b="1" dirty="0">
                <a:solidFill>
                  <a:srgbClr val="C00000"/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yêu</a:t>
            </a:r>
            <a:r>
              <a:rPr lang="en-US" altLang="zh-CN" sz="3200" b="1" dirty="0">
                <a:solidFill>
                  <a:srgbClr val="C00000"/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thích</a:t>
            </a:r>
            <a:r>
              <a:rPr lang="en-US" altLang="zh-CN" sz="3200" b="1" dirty="0">
                <a:solidFill>
                  <a:srgbClr val="C00000"/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và</a:t>
            </a:r>
            <a:r>
              <a:rPr lang="en-US" altLang="zh-CN" sz="3200" b="1" dirty="0">
                <a:solidFill>
                  <a:srgbClr val="C00000"/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nói</a:t>
            </a:r>
            <a:r>
              <a:rPr lang="en-US" altLang="zh-CN" sz="3200" b="1" dirty="0">
                <a:solidFill>
                  <a:srgbClr val="C00000"/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về</a:t>
            </a:r>
            <a:r>
              <a:rPr lang="en-US" altLang="zh-CN" sz="3200" b="1" dirty="0">
                <a:solidFill>
                  <a:srgbClr val="C00000"/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đặc</a:t>
            </a:r>
            <a:r>
              <a:rPr lang="en-US" altLang="zh-CN" sz="3200" b="1" dirty="0">
                <a:solidFill>
                  <a:srgbClr val="C00000"/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điểm</a:t>
            </a:r>
            <a:r>
              <a:rPr lang="en-US" altLang="zh-CN" sz="3200" b="1" dirty="0">
                <a:solidFill>
                  <a:srgbClr val="C00000"/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, </a:t>
            </a:r>
            <a:r>
              <a:rPr lang="en-US" altLang="zh-CN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công</a:t>
            </a:r>
            <a:r>
              <a:rPr lang="en-US" altLang="zh-CN" sz="3200" b="1" dirty="0">
                <a:solidFill>
                  <a:srgbClr val="C00000"/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dụng</a:t>
            </a:r>
            <a:r>
              <a:rPr lang="en-US" altLang="zh-CN" sz="3200" b="1" dirty="0">
                <a:solidFill>
                  <a:srgbClr val="C00000"/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 </a:t>
            </a:r>
            <a:endParaRPr lang="en-US" altLang="zh-CN" sz="3200" b="1" dirty="0">
              <a:solidFill>
                <a:srgbClr val="C00000"/>
              </a:solidFill>
              <a:latin typeface="Times New Roman" panose="02020603050405020304" pitchFamily="18" charset="0"/>
              <a:ea typeface="汉仪夏日体W" panose="00020600040101010101" pitchFamily="18" charset="-122"/>
              <a:cs typeface="Times New Roman" panose="02020603050405020304" pitchFamily="18" charset="0"/>
            </a:endParaRPr>
          </a:p>
          <a:p>
            <a:pPr algn="just"/>
            <a:r>
              <a:rPr lang="en-US" altLang="zh-CN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của</a:t>
            </a:r>
            <a:r>
              <a:rPr lang="en-US" altLang="zh-CN" sz="3200" b="1" dirty="0">
                <a:solidFill>
                  <a:srgbClr val="C00000"/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chúng</a:t>
            </a:r>
            <a:r>
              <a:rPr lang="en-US" altLang="zh-CN" sz="3200" b="1" dirty="0">
                <a:solidFill>
                  <a:srgbClr val="C00000"/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.</a:t>
            </a:r>
            <a:endParaRPr lang="zh-CN" altLang="en-US" sz="3200" b="1" dirty="0">
              <a:solidFill>
                <a:srgbClr val="C00000"/>
              </a:solidFill>
              <a:latin typeface="Times New Roman" panose="02020603050405020304" pitchFamily="18" charset="0"/>
              <a:ea typeface="汉仪夏日体W" panose="00020600040101010101" pitchFamily="18" charset="-122"/>
              <a:cs typeface="Times New Roman" panose="02020603050405020304" pitchFamily="18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8056360" y="1738095"/>
            <a:ext cx="1552097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>
            <a:off x="6634298" y="1738095"/>
            <a:ext cx="2088789" cy="528771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852531" y="2173982"/>
            <a:ext cx="1427317" cy="5355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 liệu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721739" y="2174666"/>
            <a:ext cx="1568532" cy="5355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dạng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718716" y="2173982"/>
            <a:ext cx="1922184" cy="5355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 sắc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9801549" y="1738095"/>
            <a:ext cx="18098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8318927" y="1761725"/>
            <a:ext cx="395536" cy="523575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8707201" y="1738094"/>
            <a:ext cx="1511637" cy="569079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>
        <p:blinds dir="vert"/>
      </p:transition>
    </mc:Choice>
    <mc:Fallback>
      <p:transition spd="slow" advClick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6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3226" b="92742" l="5556" r="9814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79857" y="1270869"/>
            <a:ext cx="2912012" cy="2228947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pic>
        <p:nvPicPr>
          <p:cNvPr id="1026" name="Picture 2" descr="Hình ảnh Cô Gái Hoạt Hình Dễ Thương, Clipart đồng Phục, Túi, Bọn Trẻ miễn  phí tải tập tin PNG PSDComment và Vector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44063" y1="31406" x2="57031" y2="32969"/>
                        <a14:foregroundMark x1="52344" y1="43438" x2="53281" y2="63438"/>
                        <a14:foregroundMark x1="59062" y1="41875" x2="52812" y2="54375"/>
                        <a14:foregroundMark x1="57500" y1="46563" x2="56875" y2="56094"/>
                        <a14:foregroundMark x1="42031" y1="48906" x2="53438" y2="53281"/>
                        <a14:foregroundMark x1="42031" y1="47344" x2="40469" y2="50625"/>
                        <a14:foregroundMark x1="35938" y1="61406" x2="40781" y2="543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0742" y="1637732"/>
            <a:ext cx="6096000" cy="609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>
        <p:blinds dir="vert"/>
      </p:transition>
    </mc:Choice>
    <mc:Fallback>
      <p:transition spd="slow" advClick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3.33333E-6 L -0.21419 0.0740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16" y="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Nói về chương trình yêu thích bằng tiếng Anh (12 Mẫu)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4468450"/>
            <a:ext cx="3972039" cy="2082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F:\1-原创素材\1_mm1102\PPT\PPT_014\materaials\pageimg_g1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743" y="667658"/>
            <a:ext cx="7189984" cy="452845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457374" y="1812082"/>
            <a:ext cx="6614756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400" b="1" i="0" u="none" strike="noStrike" kern="120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kumimoji="0" lang="en-US" sz="3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3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kumimoji="0" lang="en-US" sz="3200" b="1" i="0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1 – 2 đồ vật yêu thích ở bài 1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defRPr/>
            </a:pPr>
            <a:r>
              <a:rPr lang="en-US" sz="3200" b="1" noProof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 về đặc điểm, công dụng  của chúng.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loud Callout 7"/>
          <p:cNvSpPr/>
          <p:nvPr/>
        </p:nvSpPr>
        <p:spPr>
          <a:xfrm>
            <a:off x="667657" y="1472121"/>
            <a:ext cx="4020457" cy="2345136"/>
          </a:xfrm>
          <a:prstGeom prst="cloudCallout">
            <a:avLst>
              <a:gd name="adj1" fmla="val -7476"/>
              <a:gd name="adj2" fmla="val 81686"/>
            </a:avLst>
          </a:prstGeom>
          <a:solidFill>
            <a:schemeClr val="accent2">
              <a:lumMod val="50000"/>
              <a:lumOff val="5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000" b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Hoạt động nhóm</a:t>
            </a:r>
            <a:endParaRPr lang="en-US" sz="4000" b="1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>
        <p:blinds dir="vert"/>
      </p:transition>
    </mc:Choice>
    <mc:Fallback>
      <p:transition spd="slow" advClick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7"/>
          <p:cNvSpPr txBox="1"/>
          <p:nvPr/>
        </p:nvSpPr>
        <p:spPr>
          <a:xfrm>
            <a:off x="638433" y="527018"/>
            <a:ext cx="1098751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/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2. </a:t>
            </a:r>
            <a:r>
              <a:rPr lang="en-US" altLang="zh-CN" sz="3200" b="1"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Viết 3 – 5 câu tả một đồ vật em cần dùng để tránh nắng hoặc tránh mưa.</a:t>
            </a:r>
            <a:endParaRPr lang="zh-CN" altLang="en-US" sz="3200" b="1" dirty="0">
              <a:latin typeface="Times New Roman" panose="02020603050405020304" pitchFamily="18" charset="0"/>
              <a:ea typeface="汉仪夏日体W" panose="00020600040101010101" pitchFamily="18" charset="-122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248229" y="1045029"/>
            <a:ext cx="1712685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3897087" y="1058370"/>
            <a:ext cx="2416627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509657" y="1045029"/>
            <a:ext cx="4971143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47487" y="1560694"/>
            <a:ext cx="2750456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4" descr="Ô Clip nghệ thuật - umbrella. png tải về - Miễn phí trong suốt Ô png Tải về.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0" b="99070" l="667" r="100000">
                        <a14:foregroundMark x1="50667" y1="28605" x2="38889" y2="941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22368">
            <a:off x="1393747" y="1730763"/>
            <a:ext cx="2750456" cy="2628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Hình ảnh Mũ Nam Mũ Trẻ Em Mũ Rơm Nữ Mũ, Mũ Trẻ Em, Mũ, Phí miễn phí tải tập  tin PNG PSDComment và Vect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6667">
                        <a14:foregroundMark x1="24833" y1="41917" x2="13917" y2="66333"/>
                        <a14:foregroundMark x1="46583" y1="27417" x2="55167" y2="32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1165" y="1604236"/>
            <a:ext cx="1720332" cy="1720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Red Cartoon Round Hat Illustration, Red, Hat, Round Cap PNG Transparent  Clipart Image and PSD File for Free Downloa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563" r="971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7064" y="1702472"/>
            <a:ext cx="1521050" cy="152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226" b="92742" l="5556" r="9814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84928" y="4485504"/>
            <a:ext cx="2080111" cy="1592184"/>
          </a:xfrm>
          <a:prstGeom prst="rect">
            <a:avLst/>
          </a:prstGeom>
        </p:spPr>
      </p:pic>
      <p:pic>
        <p:nvPicPr>
          <p:cNvPr id="24" name="Picture 12" descr="Áo mưa trẻ em xuất Nhật hình thú vui nhộn cho bé 2-7 tuổi – AM001 | BBShine  - Thời Trang &amp;amp; Phụ Kiện Trẻ Em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268" y="3764048"/>
            <a:ext cx="2821229" cy="2821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Mua Áo mưa: Chuyện dễ mà khó và những điều cần biết - Safe blog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6178" y="3204771"/>
            <a:ext cx="3653229" cy="3653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>
        <p:blinds dir="vert"/>
      </p:transition>
    </mc:Choice>
    <mc:Fallback>
      <p:transition spd="slow" advClick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7"/>
          <p:cNvSpPr txBox="1"/>
          <p:nvPr/>
        </p:nvSpPr>
        <p:spPr>
          <a:xfrm>
            <a:off x="638433" y="527018"/>
            <a:ext cx="1098751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/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2. </a:t>
            </a:r>
            <a:r>
              <a:rPr lang="en-US" altLang="zh-CN" sz="3200" b="1"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Viết 3 – 5 câu tả một đồ vật em cần dùng để tránh nắng hoặc tránh mưa.</a:t>
            </a:r>
            <a:endParaRPr lang="zh-CN" altLang="en-US" sz="3200" b="1" dirty="0">
              <a:latin typeface="Times New Roman" panose="02020603050405020304" pitchFamily="18" charset="0"/>
              <a:ea typeface="汉仪夏日体W" panose="00020600040101010101" pitchFamily="18" charset="-122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248229" y="1045029"/>
            <a:ext cx="1712685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3897087" y="1058370"/>
            <a:ext cx="2416627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509657" y="1045029"/>
            <a:ext cx="4971143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47487" y="1560694"/>
            <a:ext cx="2750456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4659084" y="3048001"/>
            <a:ext cx="2772229" cy="1103086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+mj-lt"/>
                <a:cs typeface="Times New Roman" panose="02020603050405020304" pitchFamily="18" charset="0"/>
              </a:rPr>
              <a:t>Tả đồ vật</a:t>
            </a:r>
            <a:endParaRPr lang="en-US" sz="2800" b="1"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14" name="Straight Arrow Connector 13"/>
          <p:cNvCxnSpPr>
            <a:stCxn id="12" idx="0"/>
          </p:cNvCxnSpPr>
          <p:nvPr/>
        </p:nvCxnSpPr>
        <p:spPr>
          <a:xfrm flipV="1">
            <a:off x="6045199" y="2458067"/>
            <a:ext cx="0" cy="589934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3690254" y="1769058"/>
            <a:ext cx="4695373" cy="678483"/>
          </a:xfrm>
          <a:prstGeom prst="roundRect">
            <a:avLst>
              <a:gd name="adj" fmla="val 50000"/>
            </a:avLst>
          </a:prstGeom>
          <a:solidFill>
            <a:srgbClr val="F8B4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>
                <a:solidFill>
                  <a:schemeClr val="tx1"/>
                </a:solidFill>
                <a:latin typeface="+mj-lt"/>
              </a:rPr>
              <a:t>(1) </a:t>
            </a:r>
            <a:r>
              <a:rPr lang="en-US" sz="2800">
                <a:solidFill>
                  <a:schemeClr val="tx1"/>
                </a:solidFill>
                <a:latin typeface="+mj-lt"/>
              </a:rPr>
              <a:t>Em muốn tả đồ vật gì?</a:t>
            </a:r>
            <a:endParaRPr lang="en-US" sz="280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32" name="Straight Arrow Connector 31"/>
          <p:cNvCxnSpPr>
            <a:endCxn id="33" idx="1"/>
          </p:cNvCxnSpPr>
          <p:nvPr/>
        </p:nvCxnSpPr>
        <p:spPr>
          <a:xfrm flipV="1">
            <a:off x="7431313" y="3594206"/>
            <a:ext cx="856343" cy="5338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ounded Rectangle 32"/>
          <p:cNvSpPr/>
          <p:nvPr/>
        </p:nvSpPr>
        <p:spPr>
          <a:xfrm>
            <a:off x="8287656" y="2719063"/>
            <a:ext cx="3831771" cy="1750286"/>
          </a:xfrm>
          <a:prstGeom prst="roundRect">
            <a:avLst>
              <a:gd name="adj" fmla="val 26781"/>
            </a:avLst>
          </a:prstGeom>
          <a:solidFill>
            <a:srgbClr val="F8B4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>
                <a:solidFill>
                  <a:schemeClr val="tx1"/>
                </a:solidFill>
                <a:latin typeface="+mj-lt"/>
              </a:rPr>
              <a:t>(2) </a:t>
            </a:r>
            <a:r>
              <a:rPr lang="en-US" sz="2800">
                <a:solidFill>
                  <a:schemeClr val="tx1"/>
                </a:solidFill>
                <a:latin typeface="+mj-lt"/>
              </a:rPr>
              <a:t>Đồ vật đó có gì nổi bật về hình dạng, màu sắc,…?</a:t>
            </a:r>
            <a:endParaRPr lang="en-US" sz="280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35" name="Straight Arrow Connector 34"/>
          <p:cNvCxnSpPr>
            <a:stCxn id="12" idx="4"/>
          </p:cNvCxnSpPr>
          <p:nvPr/>
        </p:nvCxnSpPr>
        <p:spPr>
          <a:xfrm>
            <a:off x="6045199" y="4151087"/>
            <a:ext cx="0" cy="58057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ounded Rectangle 35"/>
          <p:cNvSpPr/>
          <p:nvPr/>
        </p:nvSpPr>
        <p:spPr>
          <a:xfrm>
            <a:off x="3697511" y="4751547"/>
            <a:ext cx="4695373" cy="1257254"/>
          </a:xfrm>
          <a:prstGeom prst="roundRect">
            <a:avLst>
              <a:gd name="adj" fmla="val 26781"/>
            </a:avLst>
          </a:prstGeom>
          <a:solidFill>
            <a:srgbClr val="F8B4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>
                <a:solidFill>
                  <a:schemeClr val="tx1"/>
                </a:solidFill>
                <a:latin typeface="+mj-lt"/>
              </a:rPr>
              <a:t>(3) </a:t>
            </a:r>
            <a:r>
              <a:rPr lang="en-US" sz="2800">
                <a:solidFill>
                  <a:schemeClr val="tx1"/>
                </a:solidFill>
                <a:latin typeface="+mj-lt"/>
              </a:rPr>
              <a:t>Em thường dùng đồ vật đó vào lúc nào?</a:t>
            </a:r>
            <a:endParaRPr lang="en-US" sz="280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38" name="Straight Arrow Connector 37"/>
          <p:cNvCxnSpPr>
            <a:stCxn id="12" idx="2"/>
            <a:endCxn id="40" idx="3"/>
          </p:cNvCxnSpPr>
          <p:nvPr/>
        </p:nvCxnSpPr>
        <p:spPr>
          <a:xfrm flipH="1" flipV="1">
            <a:off x="3780971" y="3594206"/>
            <a:ext cx="878113" cy="5338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ounded Rectangle 39"/>
          <p:cNvSpPr/>
          <p:nvPr/>
        </p:nvSpPr>
        <p:spPr>
          <a:xfrm>
            <a:off x="72570" y="2719063"/>
            <a:ext cx="3708401" cy="1750286"/>
          </a:xfrm>
          <a:prstGeom prst="roundRect">
            <a:avLst>
              <a:gd name="adj" fmla="val 26781"/>
            </a:avLst>
          </a:prstGeom>
          <a:solidFill>
            <a:srgbClr val="F8B4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>
                <a:solidFill>
                  <a:schemeClr val="tx1"/>
                </a:solidFill>
                <a:latin typeface="+mj-lt"/>
              </a:rPr>
              <a:t>(4) </a:t>
            </a:r>
            <a:r>
              <a:rPr lang="en-US" sz="2800">
                <a:solidFill>
                  <a:schemeClr val="tx1"/>
                </a:solidFill>
                <a:latin typeface="+mj-lt"/>
              </a:rPr>
              <a:t>Tình cảm của em đối với đồ vật đó như thế nào?</a:t>
            </a:r>
            <a:endParaRPr lang="en-US" sz="280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>
        <p:blinds dir="vert"/>
      </p:transition>
    </mc:Choice>
    <mc:Fallback>
      <p:transition spd="slow" advClick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33" grpId="0" animBg="1"/>
      <p:bldP spid="36" grpId="0" animBg="1"/>
      <p:bldP spid="4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1-原创素材\1_mm1102\PPT\PPT_014\materaials\pageimg_g16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82" y="-127813"/>
            <a:ext cx="5965514" cy="299632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43"/>
          <a:stretch>
            <a:fillRect/>
          </a:stretch>
        </p:blipFill>
        <p:spPr>
          <a:xfrm>
            <a:off x="220114" y="4532519"/>
            <a:ext cx="3854998" cy="1998921"/>
          </a:xfrm>
          <a:prstGeom prst="rect">
            <a:avLst/>
          </a:prstGeom>
        </p:spPr>
      </p:pic>
      <p:sp>
        <p:nvSpPr>
          <p:cNvPr id="4" name="Rectangle: Rounded Corners 1"/>
          <p:cNvSpPr/>
          <p:nvPr/>
        </p:nvSpPr>
        <p:spPr>
          <a:xfrm>
            <a:off x="8992817" y="373144"/>
            <a:ext cx="2771553" cy="744952"/>
          </a:xfrm>
          <a:prstGeom prst="roundRect">
            <a:avLst/>
          </a:prstGeom>
          <a:solidFill>
            <a:srgbClr val="FFFF00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4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24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3 </a:t>
            </a:r>
            <a:r>
              <a:rPr lang="en-US" sz="2400" b="1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endParaRPr lang="en-US" sz="2400" b="1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8032" y="954184"/>
            <a:ext cx="499701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Nhiệm vụ hoạt động nhóm:</a:t>
            </a:r>
            <a:endParaRPr lang="en-US" sz="2800" b="1">
              <a:solidFill>
                <a:srgbClr val="FF0000"/>
              </a:solidFill>
            </a:endParaRPr>
          </a:p>
          <a:p>
            <a:r>
              <a:rPr lang="en-US" sz="2800"/>
              <a:t>Tả một đồ vật em cần dùng để tránh nắng, tránh mưa. </a:t>
            </a:r>
            <a:endParaRPr lang="en-US" sz="2800"/>
          </a:p>
          <a:p>
            <a:endParaRPr lang="en-US" sz="2800"/>
          </a:p>
        </p:txBody>
      </p:sp>
      <p:grpSp>
        <p:nvGrpSpPr>
          <p:cNvPr id="6" name="Group 5"/>
          <p:cNvGrpSpPr/>
          <p:nvPr/>
        </p:nvGrpSpPr>
        <p:grpSpPr>
          <a:xfrm>
            <a:off x="2147613" y="3028778"/>
            <a:ext cx="3492133" cy="1183217"/>
            <a:chOff x="2650134" y="927837"/>
            <a:chExt cx="5621970" cy="1403180"/>
          </a:xfrm>
        </p:grpSpPr>
        <p:sp>
          <p:nvSpPr>
            <p:cNvPr id="7" name="Cloud Callout 5"/>
            <p:cNvSpPr/>
            <p:nvPr/>
          </p:nvSpPr>
          <p:spPr>
            <a:xfrm>
              <a:off x="2650134" y="927837"/>
              <a:ext cx="5621970" cy="1403180"/>
            </a:xfrm>
            <a:prstGeom prst="cloudCallout">
              <a:avLst>
                <a:gd name="adj1" fmla="val -44796"/>
                <a:gd name="adj2" fmla="val 105796"/>
              </a:avLst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Arial-Rounded" panose="020B050000000000000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821229" y="1319182"/>
              <a:ext cx="5279777" cy="62048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>
                  <a:solidFill>
                    <a:srgbClr val="002060"/>
                  </a:solidFill>
                  <a:ea typeface="Arial-Rounded" panose="020B0500000000000000" pitchFamily="34" charset="0"/>
                  <a:cs typeface="Arial" panose="020B0604020202020204" pitchFamily="34" charset="0"/>
                </a:rPr>
                <a:t>Hoạt động nhóm</a:t>
              </a:r>
              <a:endParaRPr lang="en-US" sz="2800" b="1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639746" y="3358776"/>
            <a:ext cx="6124624" cy="2741773"/>
            <a:chOff x="5639746" y="3358776"/>
            <a:chExt cx="6124624" cy="274177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5046" y="3620386"/>
              <a:ext cx="5856831" cy="2058443"/>
            </a:xfrm>
            <a:prstGeom prst="rect">
              <a:avLst/>
            </a:prstGeom>
          </p:spPr>
        </p:pic>
        <p:sp>
          <p:nvSpPr>
            <p:cNvPr id="10" name="Rounded Rectangle 9"/>
            <p:cNvSpPr/>
            <p:nvPr/>
          </p:nvSpPr>
          <p:spPr>
            <a:xfrm>
              <a:off x="5639746" y="3358776"/>
              <a:ext cx="6124624" cy="2741773"/>
            </a:xfrm>
            <a:prstGeom prst="roundRect">
              <a:avLst/>
            </a:pr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>
        <p:blinds dir="vert"/>
      </p:transition>
    </mc:Choice>
    <mc:Fallback>
      <p:transition spd="slow" advClick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p="http://schemas.openxmlformats.org/presentationml/2006/main">
  <p:tag name="PA" val="v4.0.0"/>
</p:tagLst>
</file>

<file path=ppt/theme/theme1.xml><?xml version="1.0" encoding="utf-8"?>
<a:theme xmlns:a="http://schemas.openxmlformats.org/drawingml/2006/main" name="PPT定制1801380800">
  <a:themeElements>
    <a:clrScheme name="MC-欧美风主题色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9B8BF"/>
      </a:accent1>
      <a:accent2>
        <a:srgbClr val="005830"/>
      </a:accent2>
      <a:accent3>
        <a:srgbClr val="D0B067"/>
      </a:accent3>
      <a:accent4>
        <a:srgbClr val="75723A"/>
      </a:accent4>
      <a:accent5>
        <a:srgbClr val="005830"/>
      </a:accent5>
      <a:accent6>
        <a:srgbClr val="E89549"/>
      </a:accent6>
      <a:hlink>
        <a:srgbClr val="0563C1"/>
      </a:hlink>
      <a:folHlink>
        <a:srgbClr val="954F72"/>
      </a:folHlink>
    </a:clrScheme>
    <a:fontScheme name="Arial+微软雅黑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 anchor="ctr">
        <a:spAutoFit/>
      </a:bodyPr>
      <a:lstStyle>
        <a:defPPr>
          <a:lnSpc>
            <a:spcPct val="120000"/>
          </a:lnSpc>
          <a:defRPr dirty="0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千图</Template>
  <TotalTime>0</TotalTime>
  <Words>1886</Words>
  <Application>WPS Presentation</Application>
  <PresentationFormat>Widescreen</PresentationFormat>
  <Paragraphs>126</Paragraphs>
  <Slides>15</Slides>
  <Notes>6</Notes>
  <HiddenSlides>0</HiddenSlides>
  <MMClips>2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32" baseType="lpstr">
      <vt:lpstr>Arial</vt:lpstr>
      <vt:lpstr>SimSun</vt:lpstr>
      <vt:lpstr>Wingdings</vt:lpstr>
      <vt:lpstr>方正有猫在_GBK</vt:lpstr>
      <vt:lpstr>HP001 4 hàng</vt:lpstr>
      <vt:lpstr>Arial-Rounded</vt:lpstr>
      <vt:lpstr>方正卡通简体</vt:lpstr>
      <vt:lpstr>Times New Roman</vt:lpstr>
      <vt:lpstr>汉仪夏日体W</vt:lpstr>
      <vt:lpstr>Arial-Rounded</vt:lpstr>
      <vt:lpstr>方正姚体</vt:lpstr>
      <vt:lpstr>Calibri</vt:lpstr>
      <vt:lpstr>Microsoft YaHei</vt:lpstr>
      <vt:lpstr>Aachen</vt:lpstr>
      <vt:lpstr>Arial Unicode MS</vt:lpstr>
      <vt:lpstr>等线</vt:lpstr>
      <vt:lpstr>PPT定制1801380800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演示文稿10</dc:title>
  <dc:creator>柚子设计</dc:creator>
  <cp:keywords>MC-PPT模板</cp:keywords>
  <cp:category>模板</cp:category>
  <cp:lastModifiedBy>Administrator</cp:lastModifiedBy>
  <cp:revision>39</cp:revision>
  <dcterms:created xsi:type="dcterms:W3CDTF">2017-12-01T10:54:00Z</dcterms:created>
  <dcterms:modified xsi:type="dcterms:W3CDTF">2023-01-30T07:36:27Z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1033-11.2.0.11440</vt:lpwstr>
  </property>
  <property fmtid="{D5CDD505-2E9C-101B-9397-08002B2CF9AE}" pid="3" name="ICV">
    <vt:lpwstr>06E50DADD41D4056AEA422014BD63644</vt:lpwstr>
  </property>
</Properties>
</file>