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6" r:id="rId5"/>
    <p:sldMasterId id="2147483679" r:id="rId6"/>
    <p:sldMasterId id="2147483705" r:id="rId7"/>
  </p:sldMasterIdLst>
  <p:notesMasterIdLst>
    <p:notesMasterId r:id="rId10"/>
  </p:notesMasterIdLst>
  <p:sldIdLst>
    <p:sldId id="256" r:id="rId8"/>
    <p:sldId id="300" r:id="rId9"/>
    <p:sldId id="2893" r:id="rId11"/>
    <p:sldId id="2894" r:id="rId12"/>
    <p:sldId id="2895" r:id="rId13"/>
    <p:sldId id="289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E269"/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5.xml"/><Relationship Id="rId3" Type="http://schemas.openxmlformats.org/officeDocument/2006/relationships/tags" Target="../tags/tag4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5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54.xml"/><Relationship Id="rId7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 panose="02040603050506020204"/>
                  <a:ea typeface="+mn-ea"/>
                  <a:cs typeface="+mn-cs"/>
                </a:rPr>
                <a:t>CHỦ ĐỀ 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PHÉP NHÂN, PHÉP CHIA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028" y="2045868"/>
            <a:ext cx="6704399" cy="34778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BÀI 38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THỪA SỐ - TÍCH</a:t>
            </a:r>
            <a:endParaRPr kumimoji="0" lang="en-US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/>
                <a:ea typeface="+mn-ea"/>
                <a:cs typeface="+mn-cs"/>
              </a:rPr>
              <a:t> 2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0327" y="28350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649" y="283507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Tìm tích, biết: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649" y="841203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a) Hai thừa số là 2 và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610" y="820761"/>
            <a:ext cx="1420020" cy="13543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7649" y="1306179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b) Hai thừa số là 8 và 2.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49" y="176784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c) Hai thừa số là 4 và 5.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11440" y="636276"/>
            <a:ext cx="6016890" cy="1369988"/>
            <a:chOff x="3612886" y="2585137"/>
            <a:chExt cx="6016890" cy="1369988"/>
          </a:xfrm>
        </p:grpSpPr>
        <p:grpSp>
          <p:nvGrpSpPr>
            <p:cNvPr id="3" name="Group 2"/>
            <p:cNvGrpSpPr/>
            <p:nvPr/>
          </p:nvGrpSpPr>
          <p:grpSpPr>
            <a:xfrm>
              <a:off x="3647088" y="2610911"/>
              <a:ext cx="5491316" cy="1344214"/>
              <a:chOff x="5348830" y="2911696"/>
              <a:chExt cx="6383118" cy="173548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35969" b="52455"/>
              <a:stretch>
                <a:fillRect/>
              </a:stretch>
            </p:blipFill>
            <p:spPr>
              <a:xfrm>
                <a:off x="5356377" y="2911696"/>
                <a:ext cx="6375571" cy="1735489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5348830" y="2911696"/>
                <a:ext cx="7547" cy="164729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3612886" y="2592300"/>
              <a:ext cx="5462708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(Body)"/>
                  <a:ea typeface="Arial-Rounded" panose="020B0500000000000000" pitchFamily="34" charset="0"/>
                  <a:cs typeface="Arial-Rounded" panose="020B0500000000000000" pitchFamily="34" charset="0"/>
                </a:rPr>
                <a:t>a)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167068" y="2585137"/>
                  <a:ext cx="5462708" cy="739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0066"/>
                      </a:solidFill>
                      <a:effectLst/>
                      <a:uLnTx/>
                      <a:uFillTx/>
                      <a:latin typeface="Arial (Body)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0066"/>
                      </a:solidFill>
                      <a:effectLst/>
                      <a:uLnTx/>
                      <a:uFillTx/>
                      <a:latin typeface="Arial (Body)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4 = 2 + 2 + 2 + 2 = 8</a:t>
                  </a:r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068" y="2585137"/>
                  <a:ext cx="5462708" cy="739754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67068" y="3147058"/>
                  <a:ext cx="2330713" cy="739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0066"/>
                      </a:solidFill>
                      <a:effectLst/>
                      <a:uLnTx/>
                      <a:uFillTx/>
                      <a:latin typeface="Arial (Body)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0066"/>
                      </a:solidFill>
                      <a:effectLst/>
                      <a:uLnTx/>
                      <a:uFillTx/>
                      <a:latin typeface="Arial (Body)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4 = 8</a:t>
                  </a:r>
                  <a:endPara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068" y="3147058"/>
                  <a:ext cx="2330713" cy="739754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217672" y="2242363"/>
            <a:ext cx="10009358" cy="4476100"/>
            <a:chOff x="1217672" y="2242363"/>
            <a:chExt cx="10009358" cy="4476100"/>
          </a:xfrm>
        </p:grpSpPr>
        <p:grpSp>
          <p:nvGrpSpPr>
            <p:cNvPr id="25" name="Group 24"/>
            <p:cNvGrpSpPr/>
            <p:nvPr/>
          </p:nvGrpSpPr>
          <p:grpSpPr>
            <a:xfrm>
              <a:off x="1270230" y="2242363"/>
              <a:ext cx="9956800" cy="4476100"/>
              <a:chOff x="989979" y="812181"/>
              <a:chExt cx="9956800" cy="44761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79" y="812181"/>
                <a:ext cx="9956800" cy="365019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545"/>
              <a:stretch>
                <a:fillRect/>
              </a:stretch>
            </p:blipFill>
            <p:spPr>
              <a:xfrm>
                <a:off x="989979" y="2241987"/>
                <a:ext cx="9956800" cy="3046294"/>
              </a:xfrm>
              <a:prstGeom prst="rect">
                <a:avLst/>
              </a:prstGeom>
            </p:spPr>
          </p:pic>
          <p:cxnSp>
            <p:nvCxnSpPr>
              <p:cNvPr id="28" name="Straight Connector 27"/>
              <p:cNvCxnSpPr/>
              <p:nvPr/>
            </p:nvCxnSpPr>
            <p:spPr>
              <a:xfrm>
                <a:off x="989980" y="812182"/>
                <a:ext cx="0" cy="3046295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89980" y="2328101"/>
                <a:ext cx="1" cy="296018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259238" y="2591727"/>
              <a:ext cx="1719490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3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Bài</a:t>
              </a:r>
              <a:r>
                <a:rPr kumimoji="0" 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1</a:t>
              </a:r>
              <a:endPara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672" y="3042457"/>
              <a:ext cx="7966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52211" y="5176056"/>
              <a:ext cx="7966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854936" y="2979437"/>
                <a:ext cx="6554771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8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  <a:r>
                  <a:rPr lang="en-US" sz="4000" dirty="0">
                    <a:solidFill>
                      <a:srgbClr val="660066"/>
                    </a:solidFill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=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+ 8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=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0066"/>
                    </a:solidFill>
                    <a:effectLst/>
                    <a:uLnTx/>
                    <a:uFillTx/>
                    <a:latin typeface="Arial (Body)"/>
                    <a:ea typeface="Arial-Rounded" panose="020B0500000000000000" pitchFamily="34" charset="0"/>
                    <a:cs typeface="Arial-Rounded" panose="020B0500000000000000" pitchFamily="34" charset="0"/>
                  </a:rPr>
                  <a:t>16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Arial (Body)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36" y="2979437"/>
                <a:ext cx="6554771" cy="901593"/>
              </a:xfrm>
              <a:prstGeom prst="rect">
                <a:avLst/>
              </a:prstGeom>
              <a:blipFill rotWithShape="1">
                <a:blip r:embed="rId6"/>
                <a:stretch>
                  <a:fillRect l="-2" t="-2" r="6" b="-64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854937" y="3679906"/>
            <a:ext cx="279665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8 x 2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54936" y="5116401"/>
            <a:ext cx="73413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4 x 5 = 4 + 4 + 4 + 4 + 4 = 20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54937" y="5816870"/>
            <a:ext cx="279665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(Body)"/>
                <a:ea typeface="Arial-Rounded" panose="020B0500000000000000" pitchFamily="34" charset="0"/>
                <a:cs typeface="Arial-Rounded" panose="020B0500000000000000" pitchFamily="34" charset="0"/>
              </a:rPr>
              <a:t>4 x 5 = 20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(Body)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11440" y="137061"/>
            <a:ext cx="120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+mj-lt"/>
              </a:rPr>
              <a:t>Mẫu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: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32232" y="1188292"/>
            <a:ext cx="437322" cy="437322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50039" y="1107494"/>
            <a:ext cx="1170674" cy="591846"/>
            <a:chOff x="1870518" y="1339343"/>
            <a:chExt cx="1170674" cy="591846"/>
          </a:xfrm>
        </p:grpSpPr>
        <p:grpSp>
          <p:nvGrpSpPr>
            <p:cNvPr id="33" name="Group 32"/>
            <p:cNvGrpSpPr/>
            <p:nvPr/>
          </p:nvGrpSpPr>
          <p:grpSpPr>
            <a:xfrm>
              <a:off x="1870518" y="1339343"/>
              <a:ext cx="845850" cy="584775"/>
              <a:chOff x="1870518" y="1339343"/>
              <a:chExt cx="845850" cy="584775"/>
            </a:xfrm>
          </p:grpSpPr>
          <p:sp>
            <p:nvSpPr>
              <p:cNvPr id="43" name="Rectangle: Rounded Corners 42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 w="12700" cap="flat" cmpd="sng" algn="ctr">
                <a:solidFill>
                  <a:srgbClr val="FFD97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76006" y="1339343"/>
                <a:ext cx="840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</a:rPr>
                  <a:t>Số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28900" y="13464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aphicFrame>
        <p:nvGraphicFramePr>
          <p:cNvPr id="45" name="Table 17"/>
          <p:cNvGraphicFramePr>
            <a:graphicFrameLocks noGrp="1"/>
          </p:cNvGraphicFramePr>
          <p:nvPr/>
        </p:nvGraphicFramePr>
        <p:xfrm>
          <a:off x="2286967" y="1208805"/>
          <a:ext cx="8486276" cy="1830511"/>
        </p:xfrm>
        <a:graphic>
          <a:graphicData uri="http://schemas.openxmlformats.org/drawingml/2006/table">
            <a:tbl>
              <a:tblPr firstRow="1" bandRow="1"/>
              <a:tblGrid>
                <a:gridCol w="1983876"/>
                <a:gridCol w="1625600"/>
                <a:gridCol w="1625600"/>
                <a:gridCol w="1625600"/>
                <a:gridCol w="1625600"/>
              </a:tblGrid>
              <a:tr h="597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20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387990" y="2436518"/>
            <a:ext cx="606691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6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69776" y="2426816"/>
            <a:ext cx="804374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10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58801" y="2428639"/>
            <a:ext cx="804374" cy="584775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</a:rPr>
              <a:t>15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46625" y="312979"/>
            <a:ext cx="437322" cy="437322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/>
                <a:ea typeface="Arial-Rounded" panose="020B0500000000000000"/>
                <a:cs typeface="Arial-Rounded" panose="020B0500000000000000" pitchFamily="34" charset="0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7255" y="203921"/>
            <a:ext cx="6857731" cy="2635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947" y="2709863"/>
            <a:ext cx="4571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Mỗi hàng có 5 quả bóng.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3 hàng có tất cả bao nhiêu quả bóng?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1052" y="3743307"/>
            <a:ext cx="173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2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2158" y="4169364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quả bóng ở cả 3 hàng là: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68385" y="4612062"/>
            <a:ext cx="3514104" cy="495930"/>
            <a:chOff x="1439992" y="4706073"/>
            <a:chExt cx="3514104" cy="4959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39992" y="4740338"/>
                  <a:ext cx="35141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3  =           (quả) </a:t>
                  </a:r>
                  <a:endPara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992" y="4740338"/>
                  <a:ext cx="3514104" cy="461665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3259698" y="4706073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: Rounded Corners 20"/>
          <p:cNvSpPr/>
          <p:nvPr/>
        </p:nvSpPr>
        <p:spPr>
          <a:xfrm>
            <a:off x="1557676" y="4603313"/>
            <a:ext cx="559328" cy="52806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21585" y="5236094"/>
            <a:ext cx="4074678" cy="481997"/>
            <a:chOff x="1320656" y="5275529"/>
            <a:chExt cx="4074678" cy="481997"/>
          </a:xfrm>
        </p:grpSpPr>
        <p:sp>
          <p:nvSpPr>
            <p:cNvPr id="23" name="TextBox 22"/>
            <p:cNvSpPr txBox="1"/>
            <p:nvPr/>
          </p:nvSpPr>
          <p:spPr>
            <a:xfrm>
              <a:off x="1320656" y="5295861"/>
              <a:ext cx="407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Đáp số:            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 bóng.</a:t>
              </a:r>
              <a:endPara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3207958" y="4598159"/>
            <a:ext cx="655861" cy="52806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15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2694008" y="5236095"/>
            <a:ext cx="655866" cy="478937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15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854936" y="2811865"/>
            <a:ext cx="0" cy="277151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334035" y="2709863"/>
            <a:ext cx="460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Mỗi cột có 3 quả bóng.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5 cột có tất cả bao nhiêu quả bóng?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0905" y="3743307"/>
            <a:ext cx="173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vi-VN" sz="2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06879" y="4154007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quả bóng ở cả 5 cột là: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10630" y="4612062"/>
            <a:ext cx="3684022" cy="495930"/>
            <a:chOff x="1550832" y="4706073"/>
            <a:chExt cx="3684022" cy="49593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50832" y="4740338"/>
                  <a:ext cx="36840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5   =            (quả) </a:t>
                  </a:r>
                  <a:endPara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684022" cy="46166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: Rounded Corners 35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3374335" y="4706073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: Rounded Corners 37"/>
          <p:cNvSpPr/>
          <p:nvPr/>
        </p:nvSpPr>
        <p:spPr>
          <a:xfrm>
            <a:off x="6840464" y="4615916"/>
            <a:ext cx="561614" cy="475083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3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43862" y="5236094"/>
            <a:ext cx="4074678" cy="481997"/>
            <a:chOff x="1320656" y="5275529"/>
            <a:chExt cx="4074678" cy="481997"/>
          </a:xfrm>
        </p:grpSpPr>
        <p:sp>
          <p:nvSpPr>
            <p:cNvPr id="41" name="TextBox 40"/>
            <p:cNvSpPr txBox="1"/>
            <p:nvPr/>
          </p:nvSpPr>
          <p:spPr>
            <a:xfrm>
              <a:off x="1320656" y="5295861"/>
              <a:ext cx="407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Đáp số:            </a:t>
              </a: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quả bóng.</a:t>
              </a:r>
              <a:endPara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 cap="flat" cmpd="sng" algn="ctr">
              <a:solidFill>
                <a:srgbClr val="FFBA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/>
                  <a:cs typeface="Arial" panose="020B0604020202020204" pitchFamily="34" charset="0"/>
                </a:rPr>
                <a:t>?</a:t>
              </a:r>
              <a:endPara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: Rounded Corners 48"/>
          <p:cNvSpPr/>
          <p:nvPr/>
        </p:nvSpPr>
        <p:spPr>
          <a:xfrm>
            <a:off x="8572151" y="4612062"/>
            <a:ext cx="655866" cy="478937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15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7916285" y="5236095"/>
            <a:ext cx="655866" cy="478937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rPr>
              <a:t>15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482141" y="6012996"/>
            <a:ext cx="4714426" cy="610312"/>
            <a:chOff x="8046147" y="1143254"/>
            <a:chExt cx="2699225" cy="610312"/>
          </a:xfrm>
        </p:grpSpPr>
        <p:sp>
          <p:nvSpPr>
            <p:cNvPr id="52" name="Rectangle 51"/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 w="12700" cap="flat" cmpd="sng" algn="ctr">
              <a:solidFill>
                <a:srgbClr val="FFF78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/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effectLst>
                  <a:softEdge rad="63500"/>
                </a:effectLst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* Nhận xét: 5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3 = 3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5</a:t>
                  </a:r>
                  <a:endPara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 rotWithShape="1">
                  <a:blip r:embed="rId5"/>
                </a:blipFill>
                <a:effectLst>
                  <a:softEdge rad="63500"/>
                </a:effectLst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 53"/>
          <p:cNvSpPr/>
          <p:nvPr/>
        </p:nvSpPr>
        <p:spPr>
          <a:xfrm>
            <a:off x="4063661" y="354350"/>
            <a:ext cx="3597081" cy="726299"/>
          </a:xfrm>
          <a:prstGeom prst="rect">
            <a:avLst/>
          </a:prstGeom>
          <a:noFill/>
          <a:ln w="28575" cap="flat" cmpd="sng" algn="ctr">
            <a:solidFill>
              <a:srgbClr val="89588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Arial-Rounded" panose="020B05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 rot="5400000">
            <a:off x="6221461" y="1092027"/>
            <a:ext cx="2173729" cy="704833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/>
              <a:ea typeface="Arial-Rounded" panose="020B0500000000000000"/>
              <a:cs typeface="Arial-Rounded" panose="020B0500000000000000" pitchFamily="34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 animBg="1"/>
      <p:bldP spid="26" grpId="0" animBg="1"/>
      <p:bldP spid="38" grpId="0" animBg="1"/>
      <p:bldP spid="49" grpId="0" animBg="1"/>
      <p:bldP spid="50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71033" y="359620"/>
            <a:ext cx="10640395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>
            <a:fillRect/>
          </a:stretch>
        </p:blipFill>
        <p:spPr>
          <a:xfrm>
            <a:off x="10377152" y="216140"/>
            <a:ext cx="1713247" cy="1351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3785" y="3004927"/>
            <a:ext cx="100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50809" y="3085292"/>
            <a:ext cx="4252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70799" y="1514583"/>
            <a:ext cx="2198914" cy="9445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65207" y="1567543"/>
            <a:ext cx="589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7600" y="1303359"/>
            <a:ext cx="26053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01916" y="1307689"/>
            <a:ext cx="26053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96599" y="2314254"/>
            <a:ext cx="7700544" cy="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39868" y="569111"/>
            <a:ext cx="4611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01061" y="567495"/>
            <a:ext cx="24311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44073" y="3004927"/>
            <a:ext cx="100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3497" y="3033734"/>
            <a:ext cx="100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32240" y="3033733"/>
            <a:ext cx="100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98077" y="3004927"/>
            <a:ext cx="146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Oval 16"/>
          <p:cNvSpPr/>
          <p:nvPr/>
        </p:nvSpPr>
        <p:spPr>
          <a:xfrm>
            <a:off x="397162" y="3288724"/>
            <a:ext cx="5255491" cy="2377620"/>
          </a:xfrm>
          <a:prstGeom prst="wedgeEllipseCallout">
            <a:avLst>
              <a:gd name="adj1" fmla="val -53145"/>
              <a:gd name="adj2" fmla="val 584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Nêu phép tính đúng của bài toán?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7" grpId="0" animBg="1"/>
      <p:bldP spid="57" grpId="0"/>
      <p:bldP spid="60" grpId="0"/>
      <p:bldP spid="61" grpId="0"/>
      <p:bldP spid="63" grpId="0"/>
      <p:bldP spid="64" grpId="0"/>
      <p:bldP spid="65" grpId="0"/>
      <p:bldP spid="66" grpId="0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58722" y="673872"/>
            <a:ext cx="522060" cy="5211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6259" y="729292"/>
            <a:ext cx="1868039" cy="550117"/>
            <a:chOff x="1870518" y="1440653"/>
            <a:chExt cx="984133" cy="461665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28272" y="1440653"/>
                <a:ext cx="668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&gt;; &lt;; =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224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6067" y="2005337"/>
            <a:ext cx="3592152" cy="162769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67407" y="1194982"/>
            <a:ext cx="3190297" cy="2570983"/>
            <a:chOff x="5851852" y="1837740"/>
            <a:chExt cx="2672467" cy="21576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4        4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2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4     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 </a:t>
                  </a: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  7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2        9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/>
            <p:cNvSpPr/>
            <p:nvPr/>
          </p:nvSpPr>
          <p:spPr>
            <a:xfrm>
              <a:off x="7173017" y="2073580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7188085" y="271051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7183213" y="351640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45397" y="1870796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3423" y="1876787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227997" y="1476007"/>
            <a:ext cx="652638" cy="5842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7461" y="2808582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263868" y="2248485"/>
            <a:ext cx="616767" cy="5706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7004" y="3682936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7265833" y="3195267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000" cy="68577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5" y="117631"/>
            <a:ext cx="1628100" cy="1560962"/>
          </a:xfrm>
          <a:prstGeom prst="rect">
            <a:avLst/>
          </a:prstGeom>
        </p:spPr>
      </p:pic>
      <p:pic>
        <p:nvPicPr>
          <p:cNvPr id="14" name="儿童歌曲 - 音乐剧背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0935" y="-276221"/>
            <a:ext cx="497704" cy="553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545" y="2151250"/>
            <a:ext cx="9159775" cy="166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84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84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2" charset="0"/>
              <a:ea typeface="+mn-ea"/>
              <a:cs typeface="+mn-cs"/>
            </a:endParaRPr>
          </a:p>
        </p:txBody>
      </p:sp>
    </p:spTree>
    <p:custDataLst>
      <p:tags r:id="rId7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p="http://schemas.openxmlformats.org/presentationml/2006/main">
  <p:tag name="TIMING" val="|3.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Presentation</Application>
  <PresentationFormat>Widescreen</PresentationFormat>
  <Paragraphs>188</Paragraphs>
  <Slides>7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Tahoma</vt:lpstr>
      <vt:lpstr>HP001 4 hàng</vt:lpstr>
      <vt:lpstr>Calibri</vt:lpstr>
      <vt:lpstr>Arial</vt:lpstr>
      <vt:lpstr>UTM Cookies</vt:lpstr>
      <vt:lpstr>Arial (Body)</vt:lpstr>
      <vt:lpstr>Arial-Rounded</vt:lpstr>
      <vt:lpstr>Cambria Math</vt:lpstr>
      <vt:lpstr>Microsoft YaHei</vt:lpstr>
      <vt:lpstr>Arial-Rounded</vt:lpstr>
      <vt:lpstr>iCiel Crocante</vt:lpstr>
      <vt:lpstr>Arial Unicode MS</vt:lpstr>
      <vt:lpstr>2_Office 主题</vt:lpstr>
      <vt:lpstr>https://www.freeppt7.com</vt:lpstr>
      <vt:lpstr>2_Office 主题​​</vt:lpstr>
      <vt:lpstr>自定义设计方案</vt:lpstr>
      <vt:lpstr>1_Office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46</cp:revision>
  <dcterms:created xsi:type="dcterms:W3CDTF">2021-07-20T01:55:00Z</dcterms:created>
  <dcterms:modified xsi:type="dcterms:W3CDTF">2023-01-30T07:34:17Z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1440DEE1078043DAAF4A16CBBA847AD5</vt:lpwstr>
  </property>
  <property fmtid="{D5CDD505-2E9C-101B-9397-08002B2CF9AE}" pid="3" name="KSOProductBuildVer">
    <vt:lpwstr>1033-11.2.0.11440</vt:lpwstr>
  </property>
</Properties>
</file>