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6" r:id="rId4"/>
  </p:sldMasterIdLst>
  <p:notesMasterIdLst>
    <p:notesMasterId r:id="rId11"/>
  </p:notesMasterIdLst>
  <p:sldIdLst>
    <p:sldId id="256" r:id="rId5"/>
    <p:sldId id="265" r:id="rId6"/>
    <p:sldId id="2896" r:id="rId7"/>
    <p:sldId id="2886" r:id="rId8"/>
    <p:sldId id="2897" r:id="rId9"/>
    <p:sldId id="2890" r:id="rId10"/>
    <p:sldId id="28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7F6A-E548-42DC-A795-2E81ED9DB71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3C020-A630-4713-BC6C-B87CA11DB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3834363" y="1546369"/>
            <a:ext cx="42972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vi-VN" sz="1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11.wdp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UTM Cookies" panose="02040603050506020204"/>
                  <a:ea typeface="+mn-ea"/>
                  <a:cs typeface="+mn-cs"/>
                </a:rPr>
                <a:t>CHỦ ĐỀ 8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 panose="02040603050506020204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 panose="02040603050506020204"/>
                <a:ea typeface="+mn-ea"/>
                <a:cs typeface="+mn-cs"/>
              </a:rPr>
              <a:t>PHÉP NHÂN, PHÉP CHIA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UTM Cookies" panose="02040603050506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028" y="2045868"/>
            <a:ext cx="6704399" cy="34778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/>
                <a:ea typeface="+mn-ea"/>
                <a:cs typeface="+mn-cs"/>
              </a:rPr>
              <a:t>BÀI 38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 panose="02040603050506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/>
                <a:ea typeface="+mn-ea"/>
                <a:cs typeface="+mn-cs"/>
              </a:rPr>
              <a:t>THỪA SỐ - TÍCH</a:t>
            </a:r>
            <a:endParaRPr kumimoji="0" lang="en-US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 panose="02040603050506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/>
                <a:ea typeface="+mn-ea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/>
                <a:ea typeface="+mn-ea"/>
                <a:cs typeface="+mn-cs"/>
              </a:rPr>
              <a:t> 1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 panose="02040603050506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-1" fmla="*/ 652759 w 6008783"/>
              <a:gd name="connsiteY0-2" fmla="*/ 2824586 h 4661425"/>
              <a:gd name="connsiteX1-3" fmla="*/ 300439 w 6008783"/>
              <a:gd name="connsiteY1-4" fmla="*/ 2738587 h 4661425"/>
              <a:gd name="connsiteX2-5" fmla="*/ 963630 w 6008783"/>
              <a:gd name="connsiteY2-6" fmla="*/ 3765719 h 4661425"/>
              <a:gd name="connsiteX3-7" fmla="*/ 809516 w 6008783"/>
              <a:gd name="connsiteY3-8" fmla="*/ 3806830 h 4661425"/>
              <a:gd name="connsiteX4-9" fmla="*/ 2291961 w 6008783"/>
              <a:gd name="connsiteY4-10" fmla="*/ 4217942 h 4661425"/>
              <a:gd name="connsiteX5-11" fmla="*/ 2199047 w 6008783"/>
              <a:gd name="connsiteY5-12" fmla="*/ 4030190 h 4661425"/>
              <a:gd name="connsiteX6-13" fmla="*/ 4009610 w 6008783"/>
              <a:gd name="connsiteY6-14" fmla="*/ 3749749 h 4661425"/>
              <a:gd name="connsiteX7-15" fmla="*/ 3972473 w 6008783"/>
              <a:gd name="connsiteY7-16" fmla="*/ 3955737 h 4661425"/>
              <a:gd name="connsiteX8-17" fmla="*/ 4747077 w 6008783"/>
              <a:gd name="connsiteY8-18" fmla="*/ 2476813 h 4661425"/>
              <a:gd name="connsiteX9-19" fmla="*/ 5199266 w 6008783"/>
              <a:gd name="connsiteY9-20" fmla="*/ 3246811 h 4661425"/>
              <a:gd name="connsiteX10-21" fmla="*/ 5813775 w 6008783"/>
              <a:gd name="connsiteY10-22" fmla="*/ 1656748 h 4661425"/>
              <a:gd name="connsiteX11-23" fmla="*/ 5612370 w 6008783"/>
              <a:gd name="connsiteY11-24" fmla="*/ 1945497 h 4661425"/>
              <a:gd name="connsiteX12-25" fmla="*/ 5330569 w 6008783"/>
              <a:gd name="connsiteY12-26" fmla="*/ 585483 h 4661425"/>
              <a:gd name="connsiteX13-27" fmla="*/ 5341140 w 6008783"/>
              <a:gd name="connsiteY13-28" fmla="*/ 721873 h 4661425"/>
              <a:gd name="connsiteX14-29" fmla="*/ 4044522 w 6008783"/>
              <a:gd name="connsiteY14-30" fmla="*/ 426434 h 4661425"/>
              <a:gd name="connsiteX15-31" fmla="*/ 4147729 w 6008783"/>
              <a:gd name="connsiteY15-32" fmla="*/ 252493 h 4661425"/>
              <a:gd name="connsiteX16-33" fmla="*/ 3079640 w 6008783"/>
              <a:gd name="connsiteY16-34" fmla="*/ 509303 h 4661425"/>
              <a:gd name="connsiteX17-35" fmla="*/ 3129574 w 6008783"/>
              <a:gd name="connsiteY17-36" fmla="*/ 359318 h 4661425"/>
              <a:gd name="connsiteX18-37" fmla="*/ 1947290 w 6008783"/>
              <a:gd name="connsiteY18-38" fmla="*/ 560234 h 4661425"/>
              <a:gd name="connsiteX19-39" fmla="*/ 2128110 w 6008783"/>
              <a:gd name="connsiteY19-40" fmla="*/ 705687 h 4661425"/>
              <a:gd name="connsiteX20-41" fmla="*/ 574033 w 6008783"/>
              <a:gd name="connsiteY20-42" fmla="*/ 1703686 h 4661425"/>
              <a:gd name="connsiteX21-43" fmla="*/ 542459 w 6008783"/>
              <a:gd name="connsiteY21-44" fmla="*/ 1550571 h 4661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387" y="1364648"/>
            <a:ext cx="5364885" cy="48001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93567" y="529201"/>
            <a:ext cx="5364885" cy="3561254"/>
            <a:chOff x="6109664" y="652175"/>
            <a:chExt cx="5364885" cy="35612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+mj-lt"/>
                </a:rPr>
                <a:t>Có tất cả </a:t>
              </a:r>
              <a:endParaRPr lang="vi-VN" sz="2800" i="1" dirty="0">
                <a:latin typeface="+mj-lt"/>
              </a:endParaRPr>
            </a:p>
            <a:p>
              <a:pPr algn="ctr"/>
              <a:r>
                <a:rPr lang="vi-VN" sz="2800" i="1" dirty="0">
                  <a:latin typeface="+mj-lt"/>
                </a:rPr>
                <a:t>bao nhiêu con cá?</a:t>
              </a:r>
              <a:endParaRPr lang="vi-VN" sz="2800" i="1" dirty="0"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3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49637" y="190972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743" y="282271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7556" y="282271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2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9878" y="42009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3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5625" y="572486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4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7556" y="572486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5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3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97" t="-2" r="-7670" b="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5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=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15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Có tất cả 15 con cá.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solidFill>
                      <a:srgbClr val="C00000"/>
                    </a:solidFill>
                    <a:latin typeface="+mj-lt"/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b="1" dirty="0">
                    <a:solidFill>
                      <a:srgbClr val="C00000"/>
                    </a:solidFill>
                    <a:latin typeface="+mj-lt"/>
                  </a:rPr>
                  <a:t>     5     =     15</a:t>
                </a:r>
                <a:endParaRPr lang="vi-VN" sz="32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4" t="-77" r="-2210" b="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Thừa số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Thừa số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  <a:latin typeface="+mj-lt"/>
              </a:rPr>
              <a:t>Tích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b="1" dirty="0">
                    <a:solidFill>
                      <a:srgbClr val="FF0000"/>
                    </a:solidFill>
                    <a:latin typeface="+mj-lt"/>
                  </a:rPr>
                  <a:t>3</a:t>
                </a:r>
                <a14:m>
                  <m:oMath xmlns:m="http://schemas.openxmlformats.org/officeDocument/2006/math">
                    <m:r>
                      <a:rPr lang="vi-VN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+mj-lt"/>
                  </a:rPr>
                  <a:t> 5 </a:t>
                </a:r>
                <a:r>
                  <a:rPr lang="vi-VN" sz="2800" dirty="0">
                    <a:latin typeface="+mj-lt"/>
                  </a:rPr>
                  <a:t>cũng gọi là </a:t>
                </a:r>
                <a:r>
                  <a:rPr lang="vi-VN" sz="2800" i="1" dirty="0">
                    <a:latin typeface="+mj-lt"/>
                  </a:rPr>
                  <a:t>tích.</a:t>
                </a:r>
                <a:endParaRPr lang="vi-VN" sz="2800" i="1" dirty="0">
                  <a:latin typeface="+mj-lt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1" t="-62" r="-750" b="5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48" b="100000" l="8732" r="100000">
                        <a14:foregroundMark x1="18763" y1="30793" x2="18763" y2="30793"/>
                        <a14:foregroundMark x1="18399" y1="29878" x2="18295" y2="39024"/>
                        <a14:foregroundMark x1="17723" y1="35467" x2="25468" y2="48069"/>
                        <a14:foregroundMark x1="23960" y1="28557" x2="30821" y2="32520"/>
                        <a14:foregroundMark x1="17048" y1="38313" x2="23389" y2="47663"/>
                        <a14:foregroundMark x1="16476" y1="40142" x2="21933" y2="48577"/>
                        <a14:foregroundMark x1="20790" y1="51626" x2="20686" y2="65650"/>
                        <a14:foregroundMark x1="47713" y1="39228" x2="50208" y2="46545"/>
                        <a14:foregroundMark x1="45218" y1="44817" x2="48753" y2="48069"/>
                        <a14:foregroundMark x1="29106" y1="35264" x2="29106" y2="35264"/>
                        <a14:foregroundMark x1="26715" y1="35264" x2="25780" y2="40346"/>
                        <a14:foregroundMark x1="25572" y1="39939" x2="27599" y2="42988"/>
                        <a14:foregroundMark x1="38877" y1="63923" x2="39085" y2="79675"/>
                        <a14:foregroundMark x1="40229" y1="62297" x2="42256" y2="63008"/>
                        <a14:foregroundMark x1="42516" y1="63618" x2="44647" y2="69004"/>
                        <a14:foregroundMark x1="44439" y1="65650" x2="47817" y2="63008"/>
                        <a14:foregroundMark x1="48285" y1="63008" x2="50468" y2="66972"/>
                        <a14:foregroundMark x1="51143" y1="67683" x2="53638" y2="70325"/>
                        <a14:foregroundMark x1="54886" y1="69919" x2="57069" y2="65041"/>
                        <a14:foregroundMark x1="57952" y1="64533" x2="59667" y2="67175"/>
                        <a14:foregroundMark x1="59667" y1="66972" x2="67723" y2="69411"/>
                        <a14:foregroundMark x1="67827" y1="68801" x2="71570" y2="74289"/>
                        <a14:foregroundMark x1="71570" y1="74289" x2="71726" y2="82520"/>
                        <a14:foregroundMark x1="71570" y1="82520" x2="68867" y2="83638"/>
                        <a14:foregroundMark x1="68295" y1="83638" x2="40229" y2="83232"/>
                        <a14:foregroundMark x1="40696" y1="66768" x2="45322" y2="79878"/>
                        <a14:foregroundMark x1="40437" y1="69919" x2="40904" y2="79472"/>
                        <a14:foregroundMark x1="47401" y1="67683" x2="48181" y2="79472"/>
                        <a14:foregroundMark x1="51247" y1="73476" x2="52599" y2="79675"/>
                        <a14:foregroundMark x1="55665" y1="73171" x2="55249" y2="80285"/>
                        <a14:foregroundMark x1="57848" y1="73476" x2="57952" y2="79878"/>
                        <a14:foregroundMark x1="57277" y1="73476" x2="57069" y2="78150"/>
                        <a14:foregroundMark x1="58056" y1="73476" x2="58992" y2="79878"/>
                        <a14:foregroundMark x1="60707" y1="72764" x2="60551" y2="77236"/>
                        <a14:foregroundMark x1="61694" y1="71646" x2="61694" y2="79675"/>
                        <a14:foregroundMark x1="63306" y1="72358" x2="63617" y2="76321"/>
                        <a14:foregroundMark x1="65800" y1="72561" x2="66372" y2="80285"/>
                        <a14:foregroundMark x1="68295" y1="72154" x2="69906" y2="78557"/>
                        <a14:foregroundMark x1="75104" y1="68293" x2="74532" y2="88821"/>
                        <a14:foregroundMark x1="77703" y1="71850" x2="77287" y2="84146"/>
                        <a14:foregroundMark x1="75104" y1="69411" x2="80457" y2="69004"/>
                        <a14:foregroundMark x1="81237" y1="67480" x2="83056" y2="62602"/>
                        <a14:foregroundMark x1="83888" y1="62602" x2="86019" y2="68293"/>
                        <a14:foregroundMark x1="86486" y1="67886" x2="89293" y2="71443"/>
                        <a14:foregroundMark x1="89761" y1="71037" x2="92516" y2="65447"/>
                        <a14:foregroundMark x1="93295" y1="65447" x2="95790" y2="70122"/>
                        <a14:foregroundMark x1="95790" y1="70122" x2="96154" y2="81199"/>
                        <a14:foregroundMark x1="95894" y1="82114" x2="93867" y2="85467"/>
                        <a14:foregroundMark x1="93867" y1="85467" x2="87630" y2="83028"/>
                        <a14:foregroundMark x1="88306" y1="83028" x2="82588" y2="83232"/>
                        <a14:foregroundMark x1="82588" y1="83232" x2="83732" y2="72561"/>
                        <a14:foregroundMark x1="79106" y1="73679" x2="80925" y2="78150"/>
                        <a14:foregroundMark x1="83732" y1="68598" x2="88877" y2="76321"/>
                        <a14:foregroundMark x1="90229" y1="74593" x2="93867" y2="77236"/>
                        <a14:foregroundMark x1="93087" y1="67886" x2="92827" y2="69919"/>
                        <a14:foregroundMark x1="94335" y1="72764" x2="94543" y2="80589"/>
                        <a14:foregroundMark x1="92256" y1="78150" x2="90904" y2="8119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1313"/>
          <a:stretch>
            <a:fillRect/>
          </a:stretch>
        </p:blipFill>
        <p:spPr>
          <a:xfrm>
            <a:off x="629195" y="548358"/>
            <a:ext cx="2161309" cy="94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 animBg="1"/>
      <p:bldP spid="27" grpId="0" animBg="1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9724">
            <a:off x="3091608" y="122297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2471267">
            <a:off x="7645281" y="154311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20410169">
            <a:off x="2630476" y="112954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3194" y="215330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69899" y="1213622"/>
            <a:ext cx="543739" cy="4953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vi-VN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434" y="1205875"/>
            <a:ext cx="1119442" cy="550927"/>
            <a:chOff x="1870518" y="1416192"/>
            <a:chExt cx="1096430" cy="486369"/>
          </a:xfrm>
        </p:grpSpPr>
        <p:grpSp>
          <p:nvGrpSpPr>
            <p:cNvPr id="7" name="Group 6"/>
            <p:cNvGrpSpPr/>
            <p:nvPr/>
          </p:nvGrpSpPr>
          <p:grpSpPr>
            <a:xfrm>
              <a:off x="1870518" y="1416192"/>
              <a:ext cx="758382" cy="461908"/>
              <a:chOff x="1870518" y="1416192"/>
              <a:chExt cx="758382" cy="461908"/>
            </a:xfrm>
          </p:grpSpPr>
          <p:sp>
            <p:nvSpPr>
              <p:cNvPr id="9" name="Rectangle: Rounded Corners 8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69023" y="1416192"/>
                <a:ext cx="532562" cy="461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Số</a:t>
                </a:r>
                <a:endPara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630642" y="1440653"/>
              <a:ext cx="336306" cy="461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6"/>
              <p:cNvGraphicFramePr>
                <a:graphicFrameLocks noGrp="1"/>
              </p:cNvGraphicFramePr>
              <p:nvPr/>
            </p:nvGraphicFramePr>
            <p:xfrm>
              <a:off x="1268812" y="2029271"/>
              <a:ext cx="9654375" cy="24505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30875"/>
                    <a:gridCol w="1930875"/>
                    <a:gridCol w="1930875"/>
                    <a:gridCol w="1930875"/>
                    <a:gridCol w="1930875"/>
                  </a:tblGrid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6"/>
              <p:cNvGraphicFramePr>
                <a:graphicFrameLocks noGrp="1"/>
              </p:cNvGraphicFramePr>
              <p:nvPr/>
            </p:nvGraphicFramePr>
            <p:xfrm>
              <a:off x="1268812" y="2029271"/>
              <a:ext cx="9654375" cy="24505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30875"/>
                    <a:gridCol w="1930875"/>
                    <a:gridCol w="1930875"/>
                    <a:gridCol w="1930875"/>
                    <a:gridCol w="1930875"/>
                  </a:tblGrid>
                  <a:tr h="6127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>
            <a:off x="5880376" y="2667000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6952" y="3220515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7054" y="3826257"/>
            <a:ext cx="61942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1929" y="2639119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1929" y="3285626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9195" y="3833344"/>
            <a:ext cx="61942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53862" y="2669786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53863" y="3285626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53863" y="3840162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3980" y="59691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41787" y="576778"/>
            <a:ext cx="1117762" cy="523220"/>
            <a:chOff x="1870518" y="1400004"/>
            <a:chExt cx="1117762" cy="523220"/>
          </a:xfrm>
        </p:grpSpPr>
        <p:grpSp>
          <p:nvGrpSpPr>
            <p:cNvPr id="20" name="Group 19"/>
            <p:cNvGrpSpPr/>
            <p:nvPr/>
          </p:nvGrpSpPr>
          <p:grpSpPr>
            <a:xfrm>
              <a:off x="1870518" y="1400004"/>
              <a:ext cx="758382" cy="523220"/>
              <a:chOff x="1870518" y="1400004"/>
              <a:chExt cx="758382" cy="523220"/>
            </a:xfrm>
          </p:grpSpPr>
          <p:sp>
            <p:nvSpPr>
              <p:cNvPr id="22" name="Rectangle: Rounded Corners 21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60999" y="1400004"/>
                <a:ext cx="5806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Số</a:t>
                </a:r>
                <a:endParaRPr lang="vi-VN" sz="28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630490" y="1400004"/>
              <a:ext cx="357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?</a:t>
              </a:r>
              <a:endParaRPr lang="vi-VN" sz="28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07898" y="1203010"/>
            <a:ext cx="9640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Trong mỗi nhóm hình có tất cả bao nhiêu chấm tròn?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1633"/>
          <a:stretch>
            <a:fillRect/>
          </a:stretch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  <a:endParaRPr lang="vi-VN" sz="2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" t="-98" r="-7925" b="10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  <a:endParaRPr lang="vi-VN" sz="2400" dirty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: Rounded Corners 28"/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  <a:endParaRPr lang="vi-VN" sz="2400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: Rounded Corners 33"/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: Rounded Corners 36"/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  <a:endParaRPr lang="vi-VN" sz="2400" dirty="0"/>
          </a:p>
        </p:txBody>
      </p:sp>
      <p:graphicFrame>
        <p:nvGraphicFramePr>
          <p:cNvPr id="44" name="Table 6"/>
          <p:cNvGraphicFramePr>
            <a:graphicFrameLocks noGrp="1"/>
          </p:cNvGraphicFramePr>
          <p:nvPr/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/>
                <a:gridCol w="1994594"/>
                <a:gridCol w="1994594"/>
                <a:gridCol w="1994594"/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Phép nhân</a:t>
                      </a:r>
                      <a:endParaRPr lang="vi-VN" sz="2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Thừa số</a:t>
                      </a:r>
                      <a:endParaRPr lang="vi-VN" sz="2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Thừa số</a:t>
                      </a:r>
                      <a:endParaRPr lang="vi-VN" sz="2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Tích</a:t>
                      </a:r>
                      <a:endParaRPr lang="vi-VN" sz="2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2222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2785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WPS Presentation</Application>
  <PresentationFormat>Widescreen</PresentationFormat>
  <Paragraphs>199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Tahoma</vt:lpstr>
      <vt:lpstr>Bungee Inline</vt:lpstr>
      <vt:lpstr>LNTH-Dinomiko</vt:lpstr>
      <vt:lpstr>Montserrat Alternates Black</vt:lpstr>
      <vt:lpstr>Arial</vt:lpstr>
      <vt:lpstr>UTM Cookies</vt:lpstr>
      <vt:lpstr>HP001 4 hàng</vt:lpstr>
      <vt:lpstr>Cambria Math</vt:lpstr>
      <vt:lpstr>Arial-Rounded</vt:lpstr>
      <vt:lpstr>Calibri</vt:lpstr>
      <vt:lpstr>Microsoft YaHei</vt:lpstr>
      <vt:lpstr>Arial Unicode MS</vt:lpstr>
      <vt:lpstr>Calibri Light</vt:lpstr>
      <vt:lpstr>SimHei</vt:lpstr>
      <vt:lpstr>自定义设计方案</vt:lpstr>
      <vt:lpstr>第一PPT，www.1ppt.com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12</cp:revision>
  <dcterms:created xsi:type="dcterms:W3CDTF">2021-07-09T06:05:00Z</dcterms:created>
  <dcterms:modified xsi:type="dcterms:W3CDTF">2023-01-30T07:31:59Z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39A841F7832B4B2C99851CC9F1B6F170</vt:lpwstr>
  </property>
  <property fmtid="{D5CDD505-2E9C-101B-9397-08002B2CF9AE}" pid="3" name="KSOProductBuildVer">
    <vt:lpwstr>1033-11.2.0.11440</vt:lpwstr>
  </property>
</Properties>
</file>