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2"/>
  </p:notesMasterIdLst>
  <p:sldIdLst>
    <p:sldId id="256" r:id="rId4"/>
    <p:sldId id="266" r:id="rId5"/>
    <p:sldId id="269" r:id="rId6"/>
    <p:sldId id="267" r:id="rId7"/>
    <p:sldId id="274" r:id="rId8"/>
    <p:sldId id="270" r:id="rId9"/>
    <p:sldId id="273"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924"/>
    <a:srgbClr val="F81D18"/>
    <a:srgbClr val="FF0000"/>
    <a:srgbClr val="3399FF"/>
    <a:srgbClr val="33CC33"/>
    <a:srgbClr val="FF9999"/>
    <a:srgbClr val="66FF66"/>
    <a:srgbClr val="66FF33"/>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90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4</a:t>
            </a:fld>
            <a:endParaRPr lang="en-US"/>
          </a:p>
        </p:txBody>
      </p:sp>
    </p:spTree>
    <p:extLst>
      <p:ext uri="{BB962C8B-B14F-4D97-AF65-F5344CB8AC3E}">
        <p14:creationId xmlns:p14="http://schemas.microsoft.com/office/powerpoint/2010/main" val="213371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máy</a:t>
            </a:r>
            <a:r>
              <a:rPr lang="en-US" baseline="0" dirty="0" smtClean="0"/>
              <a:t> bay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234411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BTMR</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7</a:t>
            </a:fld>
            <a:endParaRPr lang="en-US"/>
          </a:p>
        </p:txBody>
      </p:sp>
    </p:spTree>
    <p:extLst>
      <p:ext uri="{BB962C8B-B14F-4D97-AF65-F5344CB8AC3E}">
        <p14:creationId xmlns:p14="http://schemas.microsoft.com/office/powerpoint/2010/main" val="268823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83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1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1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9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7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0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2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4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6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23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6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4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18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40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94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93B47-0902-45BE-9793-AF9A287A6B8B}"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93B47-0902-45BE-9793-AF9A287A6B8B}"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93B47-0902-45BE-9793-AF9A287A6B8B}"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audio" Target="../media/audio2.wav"/><Relationship Id="rId10" Type="http://schemas.openxmlformats.org/officeDocument/2006/relationships/image" Target="../media/image16.png"/><Relationship Id="rId4" Type="http://schemas.openxmlformats.org/officeDocument/2006/relationships/audio" Target="../media/audio1.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r="929" b="8206"/>
          <a:stretch/>
        </p:blipFill>
        <p:spPr>
          <a:xfrm>
            <a:off x="-1009" y="-44180"/>
            <a:ext cx="12193009" cy="6902180"/>
          </a:xfrm>
          <a:prstGeom prst="rect">
            <a:avLst/>
          </a:prstGeom>
        </p:spPr>
      </p:pic>
      <p:grpSp>
        <p:nvGrpSpPr>
          <p:cNvPr id="24" name="Group 23"/>
          <p:cNvGrpSpPr/>
          <p:nvPr/>
        </p:nvGrpSpPr>
        <p:grpSpPr>
          <a:xfrm>
            <a:off x="3575800" y="-135046"/>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smtClean="0">
                  <a:solidFill>
                    <a:schemeClr val="bg1"/>
                  </a:solidFill>
                  <a:latin typeface="Arial Black" panose="020B0A04020102020204" pitchFamily="34" charset="0"/>
                </a:rPr>
                <a:t>Bài 24</a:t>
              </a:r>
              <a:endParaRPr lang="en-US" sz="3600" b="1" dirty="0">
                <a:solidFill>
                  <a:schemeClr val="bg1"/>
                </a:solidFill>
                <a:latin typeface="Arial Black" panose="020B0A04020102020204" pitchFamily="34" charset="0"/>
              </a:endParaRPr>
            </a:p>
          </p:txBody>
        </p:sp>
      </p:grpSp>
      <p:sp>
        <p:nvSpPr>
          <p:cNvPr id="27" name="TextBox 26"/>
          <p:cNvSpPr txBox="1"/>
          <p:nvPr/>
        </p:nvSpPr>
        <p:spPr>
          <a:xfrm>
            <a:off x="3954963" y="448124"/>
            <a:ext cx="6305660" cy="1323439"/>
          </a:xfrm>
          <a:prstGeom prst="rect">
            <a:avLst/>
          </a:prstGeom>
          <a:noFill/>
        </p:spPr>
        <p:txBody>
          <a:bodyPr wrap="square" rtlCol="0">
            <a:spAutoFit/>
          </a:bodyPr>
          <a:lstStyle/>
          <a:p>
            <a:pPr algn="ctr"/>
            <a:r>
              <a:rPr lang="en-US" sz="4000" b="1" dirty="0" smtClean="0">
                <a:solidFill>
                  <a:srgbClr val="FF5050"/>
                </a:solidFill>
                <a:latin typeface="Times New Roman" panose="02020603050405020304" pitchFamily="18" charset="0"/>
                <a:cs typeface="Times New Roman" panose="02020603050405020304" pitchFamily="18" charset="0"/>
              </a:rPr>
              <a:t>LUYỆN TẬP CHUNG</a:t>
            </a:r>
          </a:p>
          <a:p>
            <a:pPr algn="ctr"/>
            <a:r>
              <a:rPr lang="en-US" sz="4000" b="1" dirty="0" smtClean="0">
                <a:solidFill>
                  <a:srgbClr val="FF5050"/>
                </a:solidFill>
                <a:latin typeface="Times New Roman" panose="02020603050405020304" pitchFamily="18" charset="0"/>
                <a:cs typeface="Times New Roman" panose="02020603050405020304" pitchFamily="18" charset="0"/>
              </a:rPr>
              <a:t>(</a:t>
            </a:r>
            <a:r>
              <a:rPr lang="en-US" sz="4000" b="1" dirty="0" err="1" smtClean="0">
                <a:solidFill>
                  <a:srgbClr val="FF5050"/>
                </a:solidFill>
                <a:latin typeface="Times New Roman" panose="02020603050405020304" pitchFamily="18" charset="0"/>
                <a:cs typeface="Times New Roman" panose="02020603050405020304" pitchFamily="18" charset="0"/>
              </a:rPr>
              <a:t>tiết</a:t>
            </a:r>
            <a:r>
              <a:rPr lang="en-US" sz="4000" b="1" dirty="0" smtClean="0">
                <a:solidFill>
                  <a:srgbClr val="FF5050"/>
                </a:solidFill>
                <a:latin typeface="Times New Roman" panose="02020603050405020304" pitchFamily="18" charset="0"/>
                <a:cs typeface="Times New Roman" panose="02020603050405020304" pitchFamily="18" charset="0"/>
              </a:rPr>
              <a:t> 1)</a:t>
            </a:r>
            <a:endParaRPr lang="en-US" sz="4000" b="1" dirty="0">
              <a:solidFill>
                <a:srgbClr val="FF5050"/>
              </a:solidFill>
              <a:latin typeface="Times New Roman" panose="02020603050405020304" pitchFamily="18" charset="0"/>
              <a:cs typeface="Times New Roman" panose="02020603050405020304" pitchFamily="18" charset="0"/>
            </a:endParaRPr>
          </a:p>
        </p:txBody>
      </p:sp>
      <p:pic>
        <p:nvPicPr>
          <p:cNvPr id="19" name="5c40741ee2086">
            <a:hlinkClick r:id="" action="ppaction://media"/>
            <a:extLst>
              <a:ext uri="{FF2B5EF4-FFF2-40B4-BE49-F238E27FC236}">
                <a16:creationId xmlns="" xmlns:a16="http://schemas.microsoft.com/office/drawing/2014/main" id="{574ECA4D-84FF-4B26-94F8-E33CD28D5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5482" y="5191258"/>
            <a:ext cx="609600" cy="609600"/>
          </a:xfrm>
          <a:prstGeom prst="rect">
            <a:avLst/>
          </a:prstGeom>
        </p:spPr>
      </p:pic>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29"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p:cNvPicPr>
            <a:picLocks noChangeAspect="1" noChangeArrowheads="1"/>
          </p:cNvPicPr>
          <p:nvPr/>
        </p:nvPicPr>
        <p:blipFill>
          <a:blip r:embed="rId7">
            <a:extLst>
              <a:ext uri="{28A0092B-C50C-407E-A947-70E740481C1C}">
                <a14:useLocalDpi xmlns:a14="http://schemas.microsoft.com/office/drawing/2010/main"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p:cNvPicPr>
          <p:nvPr/>
        </p:nvPicPr>
        <p:blipFill>
          <a:blip r:embed="rId8"/>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9"/>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9"/>
                </p:tgtEl>
              </p:cMediaNode>
            </p:audio>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Đặt tính rồi tính</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37 - 4</a:t>
              </a: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81797"/>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60 - 12</a:t>
              </a:r>
              <a:endParaRPr lang="en-US" sz="3200" b="1" dirty="0">
                <a:solidFill>
                  <a:schemeClr val="accent6">
                    <a:lumMod val="50000"/>
                  </a:schemeClr>
                </a:solidFill>
                <a:latin typeface="Arial" pitchFamily="34" charset="0"/>
                <a:cs typeface="Arial" pitchFamily="34" charset="0"/>
              </a:endParaRP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286870"/>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51 - 19</a:t>
              </a:r>
              <a:endParaRPr lang="en-US" sz="3200" b="1" dirty="0">
                <a:solidFill>
                  <a:schemeClr val="accent6">
                    <a:lumMod val="50000"/>
                  </a:schemeClr>
                </a:solidFill>
                <a:latin typeface="Arial" pitchFamily="34" charset="0"/>
                <a:cs typeface="Arial" pitchFamily="34" charset="0"/>
              </a:endParaRP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48 - 5</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37</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a:t>
                </a:r>
              </a:p>
              <a:p>
                <a:pPr>
                  <a:lnSpc>
                    <a:spcPct val="150000"/>
                  </a:lnSpc>
                </a:pPr>
                <a:r>
                  <a:rPr lang="en-US" sz="3200" b="1" dirty="0" smtClean="0">
                    <a:solidFill>
                      <a:srgbClr val="FF0000"/>
                    </a:solidFill>
                    <a:latin typeface="Arial" pitchFamily="34" charset="0"/>
                    <a:cs typeface="Arial" pitchFamily="34" charset="0"/>
                  </a:rPr>
                  <a:t>            33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48</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53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60</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12</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48</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51</a:t>
                </a:r>
                <a:endParaRPr lang="en-US" sz="3200" b="1" dirty="0">
                  <a:solidFill>
                    <a:srgbClr val="FF0000"/>
                  </a:solidFill>
                  <a:latin typeface="Arial" pitchFamily="34" charset="0"/>
                  <a:cs typeface="Arial" pitchFamily="34" charset="0"/>
                </a:endParaRPr>
              </a:p>
              <a:p>
                <a:pPr>
                  <a:lnSpc>
                    <a:spcPct val="150000"/>
                  </a:lnSpc>
                </a:pPr>
                <a:r>
                  <a:rPr lang="en-US" sz="3200" b="1" dirty="0" smtClean="0">
                    <a:solidFill>
                      <a:srgbClr val="FF0000"/>
                    </a:solidFill>
                    <a:latin typeface="Arial" pitchFamily="34" charset="0"/>
                    <a:cs typeface="Arial" pitchFamily="34" charset="0"/>
                  </a:rPr>
                  <a:t>            19</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32</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pic>
        <p:nvPicPr>
          <p:cNvPr id="43" name="图片 37">
            <a:extLst>
              <a:ext uri="{FF2B5EF4-FFF2-40B4-BE49-F238E27FC236}">
                <a16:creationId xmlns:a16="http://schemas.microsoft.com/office/drawing/2014/main" xmlns="" id="{CA51BFDD-7EB2-41C7-B1D2-9A78363AE09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Số?</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88</a:t>
              </a:r>
              <a:endParaRPr lang="en-US" sz="3200" dirty="0">
                <a:solidFill>
                  <a:srgbClr val="002060"/>
                </a:solidFill>
                <a:latin typeface="Arial" panose="020B0604020202020204" pitchFamily="34" charset="0"/>
                <a:cs typeface="Arial" panose="020B0604020202020204" pitchFamily="34" charset="0"/>
              </a:endParaRPr>
            </a:p>
          </p:txBody>
        </p:sp>
        <p:sp>
          <p:nvSpPr>
            <p:cNvPr id="3" name="Hexagon 2"/>
            <p:cNvSpPr/>
            <p:nvPr/>
          </p:nvSpPr>
          <p:spPr>
            <a:xfrm>
              <a:off x="4191525" y="2951015"/>
              <a:ext cx="1188720" cy="914400"/>
            </a:xfrm>
            <a:prstGeom prst="hexagon">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94421" cy="523220"/>
            </a:xfrm>
            <a:prstGeom prst="rect">
              <a:avLst/>
            </a:prstGeom>
            <a:noFill/>
          </p:spPr>
          <p:txBody>
            <a:bodyPr wrap="none" rtlCol="0">
              <a:spAutoFit/>
            </a:bodyPr>
            <a:lstStyle/>
            <a:p>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4</a:t>
              </a:r>
              <a:endParaRPr lang="en-US" sz="28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5849770" y="2994323"/>
              <a:ext cx="60465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7</a:t>
              </a:r>
            </a:p>
          </p:txBody>
        </p:sp>
        <p:sp>
          <p:nvSpPr>
            <p:cNvPr id="19" name="TextBox 18"/>
            <p:cNvSpPr txBox="1"/>
            <p:nvPr/>
          </p:nvSpPr>
          <p:spPr>
            <a:xfrm>
              <a:off x="8523780" y="3008173"/>
              <a:ext cx="805029" cy="523220"/>
            </a:xfrm>
            <a:prstGeom prst="rect">
              <a:avLst/>
            </a:prstGeom>
            <a:noFill/>
          </p:spPr>
          <p:txBody>
            <a:bodyPr wrap="none" rtlCol="0">
              <a:spAutoFit/>
            </a:bodyPr>
            <a:lstStyle/>
            <a:p>
              <a:r>
                <a:rPr lang="en-US" sz="2800" dirty="0" smtClean="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26</a:t>
              </a:r>
              <a:endParaRPr lang="en-US" sz="2800" dirty="0">
                <a:solidFill>
                  <a:srgbClr val="002060"/>
                </a:solidFill>
                <a:latin typeface="Arial" panose="020B0604020202020204" pitchFamily="34" charset="0"/>
                <a:cs typeface="Arial" panose="020B0604020202020204" pitchFamily="34" charset="0"/>
              </a:endParaRPr>
            </a:p>
          </p:txBody>
        </p:sp>
      </p:grpSp>
      <p:sp>
        <p:nvSpPr>
          <p:cNvPr id="20" name="TextBox 19"/>
          <p:cNvSpPr txBox="1"/>
          <p:nvPr/>
        </p:nvSpPr>
        <p:spPr>
          <a:xfrm>
            <a:off x="4465925" y="3100460"/>
            <a:ext cx="639919" cy="584775"/>
          </a:xfrm>
          <a:prstGeom prst="rect">
            <a:avLst/>
          </a:prstGeom>
          <a:solidFill>
            <a:srgbClr val="33CC33"/>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92</a:t>
            </a:r>
            <a:endParaRPr lang="en-US" sz="3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7187820" y="3128170"/>
            <a:ext cx="639919" cy="584775"/>
          </a:xfrm>
          <a:prstGeom prst="rect">
            <a:avLst/>
          </a:prstGeom>
          <a:solidFill>
            <a:srgbClr val="3399FF"/>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85</a:t>
            </a:r>
            <a:endParaRPr lang="en-US" sz="3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59</a:t>
            </a:r>
            <a:endParaRPr lang="en-US" sz="3200" b="1" dirty="0">
              <a:solidFill>
                <a:srgbClr val="FF0000"/>
              </a:solidFill>
              <a:latin typeface="Arial" panose="020B0604020202020204" pitchFamily="34" charset="0"/>
              <a:cs typeface="Arial" panose="020B0604020202020204" pitchFamily="34" charset="0"/>
            </a:endParaRPr>
          </a:p>
        </p:txBody>
      </p:sp>
      <p:pic>
        <p:nvPicPr>
          <p:cNvPr id="2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animBg="1"/>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8" name="TextBox 7"/>
          <p:cNvSpPr txBox="1"/>
          <p:nvPr/>
        </p:nvSpPr>
        <p:spPr>
          <a:xfrm>
            <a:off x="840857" y="274112"/>
            <a:ext cx="7571384" cy="1938992"/>
          </a:xfrm>
          <a:prstGeom prst="rect">
            <a:avLst/>
          </a:prstGeom>
          <a:noFill/>
          <a:ln>
            <a:noFill/>
          </a:ln>
        </p:spPr>
        <p:txBody>
          <a:bodyPr wrap="square" rtlCol="0">
            <a:spAutoFit/>
          </a:bodyPr>
          <a:lstStyle/>
          <a:p>
            <a:pPr algn="just"/>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Cầu thang lên nhà sóc có tất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cả</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32bậc thang. Sóc đã leo được 9 bậc thang. Hỏi sóc cần leo bao nhiêu bậc thang nữa để vào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6730" y="2710452"/>
            <a:ext cx="5145628" cy="2908489"/>
          </a:xfrm>
          <a:prstGeom prst="rect">
            <a:avLst/>
          </a:prstGeom>
          <a:noFill/>
        </p:spPr>
        <p:txBody>
          <a:bodyPr wrap="square" rtlCol="0">
            <a:spAutoFit/>
          </a:bodyPr>
          <a:lstStyle/>
          <a:p>
            <a:pPr>
              <a:lnSpc>
                <a:spcPct val="150000"/>
              </a:lnSpc>
            </a:pPr>
            <a:r>
              <a:rPr lang="en-US" sz="32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Tóm</a:t>
            </a:r>
            <a:r>
              <a:rPr lang="en-US" sz="30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tắt</a:t>
            </a:r>
            <a:r>
              <a:rPr lang="en-US" sz="3000" b="1" dirty="0" smtClean="0">
                <a:solidFill>
                  <a:srgbClr val="0070C0"/>
                </a:solidFill>
                <a:latin typeface="Arial" pitchFamily="34" charset="0"/>
                <a:cs typeface="Arial" pitchFamily="34" charset="0"/>
              </a:rPr>
              <a:t>:</a:t>
            </a:r>
          </a:p>
          <a:p>
            <a:pPr>
              <a:lnSpc>
                <a:spcPct val="150000"/>
              </a:lnSpc>
            </a:pPr>
            <a:r>
              <a:rPr lang="en-US" sz="3000" b="1" dirty="0" smtClean="0">
                <a:solidFill>
                  <a:srgbClr val="0070C0"/>
                </a:solidFill>
                <a:latin typeface="Arial" pitchFamily="34" charset="0"/>
                <a:cs typeface="Arial" pitchFamily="34" charset="0"/>
              </a:rPr>
              <a:t>Có       : 32 bậc thang</a:t>
            </a:r>
          </a:p>
          <a:p>
            <a:pPr>
              <a:lnSpc>
                <a:spcPct val="150000"/>
              </a:lnSpc>
            </a:pPr>
            <a:r>
              <a:rPr lang="en-US" sz="3000" b="1" dirty="0" smtClean="0">
                <a:solidFill>
                  <a:srgbClr val="0070C0"/>
                </a:solidFill>
                <a:latin typeface="Arial" pitchFamily="34" charset="0"/>
                <a:cs typeface="Arial" pitchFamily="34" charset="0"/>
              </a:rPr>
              <a:t>Đã leo : 9 bậc thang</a:t>
            </a:r>
          </a:p>
          <a:p>
            <a:pPr>
              <a:lnSpc>
                <a:spcPct val="150000"/>
              </a:lnSpc>
            </a:pPr>
            <a:r>
              <a:rPr lang="en-US" sz="3000" b="1" dirty="0" smtClean="0">
                <a:solidFill>
                  <a:srgbClr val="0070C0"/>
                </a:solidFill>
                <a:latin typeface="Arial" pitchFamily="34" charset="0"/>
                <a:cs typeface="Arial" pitchFamily="34" charset="0"/>
              </a:rPr>
              <a:t>Còn lại: ... bậc thang?</a:t>
            </a:r>
            <a:endParaRPr lang="en-US" sz="3000" b="1" dirty="0">
              <a:solidFill>
                <a:srgbClr val="0070C0"/>
              </a:solidFill>
              <a:latin typeface="Arial" pitchFamily="34" charset="0"/>
              <a:cs typeface="Arial" pitchFamily="34" charset="0"/>
            </a:endParaRPr>
          </a:p>
        </p:txBody>
      </p:sp>
      <p:sp>
        <p:nvSpPr>
          <p:cNvPr id="13" name="TextBox 12"/>
          <p:cNvSpPr txBox="1"/>
          <p:nvPr/>
        </p:nvSpPr>
        <p:spPr>
          <a:xfrm>
            <a:off x="4819883" y="2732573"/>
            <a:ext cx="7450713" cy="3600986"/>
          </a:xfrm>
          <a:prstGeom prst="rect">
            <a:avLst/>
          </a:prstGeom>
          <a:noFill/>
        </p:spPr>
        <p:txBody>
          <a:bodyPr wrap="square" rtlCol="0">
            <a:spAutoFit/>
          </a:bodyPr>
          <a:lstStyle/>
          <a:p>
            <a:pPr algn="ctr">
              <a:lnSpc>
                <a:spcPct val="150000"/>
              </a:lnSpc>
            </a:pPr>
            <a:r>
              <a:rPr lang="en-US" sz="3000" b="1" dirty="0" smtClean="0">
                <a:solidFill>
                  <a:srgbClr val="7030A0"/>
                </a:solidFill>
                <a:latin typeface="Arial" pitchFamily="34" charset="0"/>
                <a:cs typeface="Arial" pitchFamily="34" charset="0"/>
              </a:rPr>
              <a:t>Bài giải</a:t>
            </a:r>
          </a:p>
          <a:p>
            <a:pPr>
              <a:lnSpc>
                <a:spcPct val="150000"/>
              </a:lnSpc>
            </a:pPr>
            <a:r>
              <a:rPr lang="en-US" sz="3000" b="1" dirty="0" smtClean="0">
                <a:solidFill>
                  <a:srgbClr val="7030A0"/>
                </a:solidFill>
                <a:latin typeface="Arial" pitchFamily="34" charset="0"/>
                <a:cs typeface="Arial" pitchFamily="34" charset="0"/>
              </a:rPr>
              <a:t>Sóc cần leo số bậc thang để vào nhà là:</a:t>
            </a:r>
          </a:p>
          <a:p>
            <a:pPr>
              <a:lnSpc>
                <a:spcPct val="150000"/>
              </a:lnSpc>
            </a:pPr>
            <a:r>
              <a:rPr lang="en-US" sz="3000" b="1" dirty="0" smtClean="0">
                <a:solidFill>
                  <a:srgbClr val="7030A0"/>
                </a:solidFill>
                <a:latin typeface="Arial" pitchFamily="34" charset="0"/>
                <a:cs typeface="Arial" pitchFamily="34" charset="0"/>
              </a:rPr>
              <a:t>             32 – 9 = 23 (bậc)</a:t>
            </a:r>
          </a:p>
          <a:p>
            <a:pPr>
              <a:lnSpc>
                <a:spcPct val="150000"/>
              </a:lnSpc>
            </a:pPr>
            <a:r>
              <a:rPr lang="en-US" sz="3000" b="1" dirty="0" smtClean="0">
                <a:solidFill>
                  <a:srgbClr val="7030A0"/>
                </a:solidFill>
                <a:latin typeface="Arial" pitchFamily="34" charset="0"/>
                <a:cs typeface="Arial" pitchFamily="34" charset="0"/>
              </a:rPr>
              <a:t>                        Đáp số: 23 bậc thang</a:t>
            </a:r>
          </a:p>
          <a:p>
            <a:pPr algn="ctr">
              <a:lnSpc>
                <a:spcPct val="150000"/>
              </a:lnSpc>
            </a:pPr>
            <a:endParaRPr lang="en-US" sz="3200" b="1" dirty="0">
              <a:solidFill>
                <a:srgbClr val="7030A0"/>
              </a:solidFill>
              <a:latin typeface="Arial" pitchFamily="34" charset="0"/>
              <a:cs typeface="Arial" pitchFamily="34" charset="0"/>
            </a:endParaRPr>
          </a:p>
        </p:txBody>
      </p:sp>
      <p:cxnSp>
        <p:nvCxnSpPr>
          <p:cNvPr id="3" name="Straight Connector 2"/>
          <p:cNvCxnSpPr/>
          <p:nvPr/>
        </p:nvCxnSpPr>
        <p:spPr>
          <a:xfrm>
            <a:off x="5402406" y="1343891"/>
            <a:ext cx="125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5440" y="1695222"/>
            <a:ext cx="5303520" cy="11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A.</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32 - 17</a:t>
              </a:r>
              <a:endParaRPr lang="en-US" sz="3200" b="1" dirty="0">
                <a:solidFill>
                  <a:prstClr val="white"/>
                </a:solidFill>
                <a:latin typeface="Arial" pitchFamily="34" charset="0"/>
                <a:cs typeface="Arial" pitchFamily="34" charset="0"/>
              </a:endParaRP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B.</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62 - 42</a:t>
              </a:r>
              <a:endParaRPr lang="en-US" sz="3200" b="1" dirty="0">
                <a:solidFill>
                  <a:prstClr val="white"/>
                </a:solidFill>
                <a:latin typeface="Arial" pitchFamily="34" charset="0"/>
                <a:cs typeface="Arial" pitchFamily="34" charset="0"/>
              </a:endParaRP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C.</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51 - 33</a:t>
              </a:r>
              <a:endParaRPr lang="en-US" sz="3200" b="1" dirty="0">
                <a:solidFill>
                  <a:prstClr val="white"/>
                </a:solidFill>
                <a:latin typeface="Arial" pitchFamily="34" charset="0"/>
                <a:cs typeface="Arial" pitchFamily="34" charset="0"/>
              </a:endParaRPr>
            </a:p>
          </p:txBody>
        </p:sp>
      </p:grpSp>
      <p:pic>
        <p:nvPicPr>
          <p:cNvPr id="21" name="xanh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2162142"/>
            <a:chOff x="3759267" y="334167"/>
            <a:chExt cx="5621970" cy="1579945"/>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223658" y="529117"/>
              <a:ext cx="4919222" cy="1384995"/>
            </a:xfrm>
            <a:prstGeom prst="rect">
              <a:avLst/>
            </a:prstGeom>
            <a:noFill/>
            <a:ln>
              <a:noFill/>
            </a:ln>
          </p:spPr>
          <p:txBody>
            <a:bodyPr wrap="square" rtlCol="0">
              <a:spAutoFit/>
            </a:bodyPr>
            <a:lstStyle/>
            <a:p>
              <a:pPr algn="just"/>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Kết quả của phép tính nào sau đây là số nhãn vở của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Rô-bốt</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Chọn câu trả lời đúng?</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 name="Rounded Rectangle 1"/>
          <p:cNvSpPr/>
          <p:nvPr/>
        </p:nvSpPr>
        <p:spPr>
          <a:xfrm>
            <a:off x="1482436"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3" name="Rounded Rectangle 12"/>
          <p:cNvSpPr/>
          <p:nvPr/>
        </p:nvSpPr>
        <p:spPr>
          <a:xfrm>
            <a:off x="2189016"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3669892"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4376472"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6" name="Rounded Rectangle 15"/>
          <p:cNvSpPr/>
          <p:nvPr/>
        </p:nvSpPr>
        <p:spPr>
          <a:xfrm>
            <a:off x="5971330"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7" name="Rounded Rectangle 16"/>
          <p:cNvSpPr/>
          <p:nvPr/>
        </p:nvSpPr>
        <p:spPr>
          <a:xfrm>
            <a:off x="6677910"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 grpId="0" animBg="1"/>
      <p:bldP spid="13" grpId="0" animBg="1"/>
      <p:bldP spid="14" grpId="0" animBg="1"/>
      <p:bldP spid="15" grpId="0" animBg="1"/>
      <p:bldP spid="16" grpId="0" animBg="1"/>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990" t="29033" r="14839" b="26815"/>
          <a:stretch/>
        </p:blipFill>
        <p:spPr bwMode="auto">
          <a:xfrm>
            <a:off x="8463812" y="20690"/>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888182"/>
            <a:ext cx="12203723" cy="983606"/>
            <a:chOff x="-17585" y="5729324"/>
            <a:chExt cx="12203723" cy="1123362"/>
          </a:xfrm>
        </p:grpSpPr>
        <p:pic>
          <p:nvPicPr>
            <p:cNvPr id="7"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5"/>
            <a:srcRect l="1990"/>
            <a:stretch/>
          </p:blipFill>
          <p:spPr>
            <a:xfrm>
              <a:off x="-17585" y="5729324"/>
              <a:ext cx="8659753" cy="1123362"/>
            </a:xfrm>
            <a:prstGeom prst="rect">
              <a:avLst/>
            </a:prstGeom>
          </p:spPr>
        </p:pic>
      </p:gr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22832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200805"/>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2012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2774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Rounded Rectangle 2"/>
          <p:cNvSpPr/>
          <p:nvPr/>
        </p:nvSpPr>
        <p:spPr>
          <a:xfrm>
            <a:off x="3145918" y="3588306"/>
            <a:ext cx="5210903" cy="1811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7030A0"/>
                </a:solidFill>
                <a:latin typeface="Arial" panose="020B0604020202020204" pitchFamily="34" charset="0"/>
                <a:cs typeface="Arial" panose="020B0604020202020204" pitchFamily="34" charset="0"/>
              </a:rPr>
              <a:t>Tìm</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hiệu</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của</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lớn</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và</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bé</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a:t>
            </a:r>
          </a:p>
          <a:p>
            <a:pPr algn="ctr"/>
            <a:r>
              <a:rPr lang="en-US" sz="3200" b="1" dirty="0" smtClean="0">
                <a:solidFill>
                  <a:srgbClr val="7030A0"/>
                </a:solidFill>
                <a:latin typeface="Arial" panose="020B0604020202020204" pitchFamily="34" charset="0"/>
                <a:cs typeface="Arial" panose="020B0604020202020204" pitchFamily="34" charset="0"/>
              </a:rPr>
              <a:t>83 - 33 = 50  </a:t>
            </a: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0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arn(inVertical)">
                                      <p:cBhvr>
                                        <p:cTn id="4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9" grpId="0"/>
      <p:bldP spid="20"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 xmlns:a16="http://schemas.microsoft.com/office/drawing/2014/main" id="{305C553B-76D6-40C2-9444-290FF0CAAE6A}"/>
              </a:ext>
            </a:extLst>
          </p:cNvPr>
          <p:cNvSpPr txBox="1"/>
          <p:nvPr/>
        </p:nvSpPr>
        <p:spPr>
          <a:xfrm>
            <a:off x="2065245" y="117223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346</Words>
  <Application>Microsoft Office PowerPoint</Application>
  <PresentationFormat>Custom</PresentationFormat>
  <Paragraphs>76</Paragraphs>
  <Slides>8</Slides>
  <Notes>3</Notes>
  <HiddenSlides>0</HiddenSlides>
  <MMClips>1</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21AK22</cp:lastModifiedBy>
  <cp:revision>126</cp:revision>
  <dcterms:created xsi:type="dcterms:W3CDTF">2021-06-03T14:58:56Z</dcterms:created>
  <dcterms:modified xsi:type="dcterms:W3CDTF">2022-12-01T09:48:41Z</dcterms:modified>
</cp:coreProperties>
</file>