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8" r:id="rId3"/>
    <p:sldId id="257" r:id="rId4"/>
    <p:sldId id="274" r:id="rId5"/>
    <p:sldId id="259" r:id="rId6"/>
    <p:sldId id="260" r:id="rId7"/>
    <p:sldId id="288" r:id="rId8"/>
    <p:sldId id="275" r:id="rId9"/>
    <p:sldId id="276" r:id="rId10"/>
    <p:sldId id="261" r:id="rId11"/>
    <p:sldId id="262" r:id="rId12"/>
    <p:sldId id="278" r:id="rId13"/>
    <p:sldId id="279" r:id="rId14"/>
    <p:sldId id="280" r:id="rId15"/>
    <p:sldId id="289" r:id="rId16"/>
    <p:sldId id="264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66" r:id="rId26"/>
    <p:sldId id="277" r:id="rId27"/>
    <p:sldId id="303" r:id="rId28"/>
    <p:sldId id="298" r:id="rId29"/>
    <p:sldId id="281" r:id="rId30"/>
    <p:sldId id="299" r:id="rId31"/>
    <p:sldId id="300" r:id="rId32"/>
    <p:sldId id="301" r:id="rId33"/>
    <p:sldId id="302" r:id="rId34"/>
    <p:sldId id="271" r:id="rId35"/>
    <p:sldId id="272" r:id="rId36"/>
    <p:sldId id="304" r:id="rId37"/>
    <p:sldId id="305" r:id="rId38"/>
    <p:sldId id="282" r:id="rId39"/>
    <p:sldId id="283" r:id="rId40"/>
    <p:sldId id="284" r:id="rId41"/>
    <p:sldId id="285" r:id="rId42"/>
    <p:sldId id="286" r:id="rId43"/>
    <p:sldId id="287" r:id="rId44"/>
    <p:sldId id="273" r:id="rId45"/>
    <p:sldId id="270" r:id="rId46"/>
    <p:sldId id="26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D0392-8CB7-41F9-AD87-27EE1FEB4FD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D4D5-00C7-476C-BCB1-D23C29D3A2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so sánh thuộc tính của vật thể này với vật thể khác người ta dùng đến các phép đo. Trong các phép đo người ta sẽ quan tâm đến: đơn vị đo, dụng cụ đo và cách sử dụng các dụng cụ đo đó.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5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0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4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1BDE59-76C0-467F-9FF4-3A76A1D1C4F5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32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0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Bài trước hs đã học định nghĩa về GHD, DCNN. Yêu cầu nhắc lại.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59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914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06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50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86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2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17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81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8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6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53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87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2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772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16039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8099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378" lvl="1" indent="-38099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566" lvl="2" indent="-38099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754" lvl="3" indent="-38099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5943" lvl="4" indent="-38099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132" lvl="5" indent="-38099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320" lvl="6" indent="-38099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509" lvl="7" indent="-38099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697" lvl="8" indent="-38099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7334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668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827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5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4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103" y="3742796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C6CE480-F8D2-485A-8B4E-50ACF988C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8382000" cy="20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423326" algn="l"/>
              </a:tabLst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Quan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 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sánh chiều dài 2 đoạn thẳng và 2 người trong từng hình sau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vi-VN" alt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id="{9C037C48-7E68-4F04-955F-D6EF230E456A}"/>
              </a:ext>
            </a:extLst>
          </p:cNvPr>
          <p:cNvGrpSpPr>
            <a:grpSpLocks/>
          </p:cNvGrpSpPr>
          <p:nvPr/>
        </p:nvGrpSpPr>
        <p:grpSpPr bwMode="auto">
          <a:xfrm>
            <a:off x="372657" y="2824516"/>
            <a:ext cx="2466130" cy="2942477"/>
            <a:chOff x="1146175" y="2601913"/>
            <a:chExt cx="5689600" cy="429981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DA7FC-6D0E-44BA-8697-EF7A777AA84D}"/>
                </a:ext>
              </a:extLst>
            </p:cNvPr>
            <p:cNvSpPr/>
            <p:nvPr/>
          </p:nvSpPr>
          <p:spPr>
            <a:xfrm>
              <a:off x="2084387" y="2601913"/>
              <a:ext cx="935038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98A639-ACF9-46EB-A53A-5069F4369A50}"/>
                </a:ext>
              </a:extLst>
            </p:cNvPr>
            <p:cNvSpPr/>
            <p:nvPr/>
          </p:nvSpPr>
          <p:spPr>
            <a:xfrm>
              <a:off x="4964112" y="2601913"/>
              <a:ext cx="936625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6B20633-ECA0-471E-9143-15E6998852B8}"/>
                </a:ext>
              </a:extLst>
            </p:cNvPr>
            <p:cNvCxnSpPr>
              <a:stCxn id="14" idx="2"/>
              <a:endCxn id="15" idx="6"/>
            </p:cNvCxnSpPr>
            <p:nvPr/>
          </p:nvCxnSpPr>
          <p:spPr>
            <a:xfrm>
              <a:off x="2084387" y="3070225"/>
              <a:ext cx="381635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id="{D975DD24-4E99-44D5-A612-96ABA64AE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3050" y="2691858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altLang="vi-VN" sz="251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E221E8FF-E287-4C85-9AA5-7EA0168C4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425" y="2691858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vi-VN" sz="251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EA774F0-6F5F-40D7-AA07-DEB57B5AFFB1}"/>
                </a:ext>
              </a:extLst>
            </p:cNvPr>
            <p:cNvSpPr/>
            <p:nvPr/>
          </p:nvSpPr>
          <p:spPr>
            <a:xfrm>
              <a:off x="1146175" y="4875213"/>
              <a:ext cx="936625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15878DB-BF46-4F46-AB92-5C256567976E}"/>
                </a:ext>
              </a:extLst>
            </p:cNvPr>
            <p:cNvSpPr/>
            <p:nvPr/>
          </p:nvSpPr>
          <p:spPr>
            <a:xfrm>
              <a:off x="5900737" y="4891088"/>
              <a:ext cx="935038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F4D8B64-FAF9-4937-BD75-DFD2B34A9E98}"/>
                </a:ext>
              </a:extLst>
            </p:cNvPr>
            <p:cNvCxnSpPr>
              <a:cxnSpLocks/>
            </p:cNvCxnSpPr>
            <p:nvPr/>
          </p:nvCxnSpPr>
          <p:spPr>
            <a:xfrm>
              <a:off x="2084387" y="5359400"/>
              <a:ext cx="381635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67549D25-859A-473C-AE07-B8712F1F5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2800" y="4834442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altLang="vi-VN" sz="251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F9794AB5-1320-4FA3-9DD1-F0516F1B0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6595" y="4775200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altLang="vi-VN" sz="251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id="{72F1FDEB-A0A4-4AE2-A774-7D8BD040A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715" y="6202361"/>
              <a:ext cx="2312767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TH1</a:t>
              </a:r>
              <a:endParaRPr lang="vi-VN" altLang="vi-VN" sz="251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F14F5D7B-4621-4700-BE06-6BA3EFA636A3}"/>
              </a:ext>
            </a:extLst>
          </p:cNvPr>
          <p:cNvGrpSpPr>
            <a:grpSpLocks/>
          </p:cNvGrpSpPr>
          <p:nvPr/>
        </p:nvGrpSpPr>
        <p:grpSpPr bwMode="auto">
          <a:xfrm>
            <a:off x="3549022" y="2782296"/>
            <a:ext cx="2404625" cy="2951263"/>
            <a:chOff x="7972926" y="2024425"/>
            <a:chExt cx="6768752" cy="4895561"/>
          </a:xfrm>
        </p:grpSpPr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22D412AE-86D0-4D13-B391-CA3198C0D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7391" y="6126095"/>
              <a:ext cx="2288269" cy="793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TH2</a:t>
              </a:r>
              <a:endParaRPr lang="vi-VN" altLang="vi-VN" sz="251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id="{6E7E2D84-62FE-4E22-B6A9-C3F68DFA9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926" y="2024425"/>
              <a:ext cx="6768752" cy="3548856"/>
              <a:chOff x="7972926" y="2024425"/>
              <a:chExt cx="6768752" cy="3548856"/>
            </a:xfrm>
          </p:grpSpPr>
          <p:grpSp>
            <p:nvGrpSpPr>
              <p:cNvPr id="7" name="Group 21">
                <a:extLst>
                  <a:ext uri="{FF2B5EF4-FFF2-40B4-BE49-F238E27FC236}">
                    <a16:creationId xmlns:a16="http://schemas.microsoft.com/office/drawing/2014/main" id="{E90E4D57-73C6-4377-A749-586521EB1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72926" y="2024425"/>
                <a:ext cx="6768752" cy="3548856"/>
                <a:chOff x="8492480" y="1810544"/>
                <a:chExt cx="6768752" cy="3548856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FCD9DE31-17B5-4DCA-93A4-C5C36D83D8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2891531"/>
                  <a:ext cx="252082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0B0719A-B10B-4D5C-8D04-A7C037FB58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4053474"/>
                  <a:ext cx="252082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5CCCD86A-353C-4ED4-B0F9-7340BEF936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4668" y="1878800"/>
                  <a:ext cx="1881091" cy="348106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468861B-54BA-4DF7-9951-CDD1E70FB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23243"/>
                  <a:ext cx="1717587" cy="352075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8F732DE-C014-4003-A724-86DAC12BC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92480" y="2026424"/>
                  <a:ext cx="3573279" cy="331756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C649B35-EDAD-439F-9E07-F0A32C8C8C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10544"/>
                  <a:ext cx="3195473" cy="353344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6">
                <a:extLst>
                  <a:ext uri="{FF2B5EF4-FFF2-40B4-BE49-F238E27FC236}">
                    <a16:creationId xmlns:a16="http://schemas.microsoft.com/office/drawing/2014/main" id="{50CEAF3B-B387-4048-9BDD-C7312DA65B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2852" y="2601914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8">
                <a:extLst>
                  <a:ext uri="{FF2B5EF4-FFF2-40B4-BE49-F238E27FC236}">
                    <a16:creationId xmlns:a16="http://schemas.microsoft.com/office/drawing/2014/main" id="{EA34CB93-B6E8-4173-8689-04E94445C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51398" y="2609851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id="{72FDFE16-5B4B-4A76-9AF9-26DADD78D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89691" y="4253243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altLang="vi-VN" sz="251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id="{3B1A92D3-90FC-4534-A1D6-89517D33D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03103" y="4144397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38">
            <a:extLst>
              <a:ext uri="{FF2B5EF4-FFF2-40B4-BE49-F238E27FC236}">
                <a16:creationId xmlns:a16="http://schemas.microsoft.com/office/drawing/2014/main" id="{EF6F6512-81C2-4785-8BE9-33A1B2D052C0}"/>
              </a:ext>
            </a:extLst>
          </p:cNvPr>
          <p:cNvGrpSpPr/>
          <p:nvPr/>
        </p:nvGrpSpPr>
        <p:grpSpPr>
          <a:xfrm>
            <a:off x="6504747" y="2753737"/>
            <a:ext cx="2182053" cy="3647063"/>
            <a:chOff x="11336892" y="1882552"/>
            <a:chExt cx="3230290" cy="426633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06240F9-20E5-4CEB-9E4C-8E680231FEAB}"/>
                </a:ext>
              </a:extLst>
            </p:cNvPr>
            <p:cNvSpPr txBox="1"/>
            <p:nvPr/>
          </p:nvSpPr>
          <p:spPr>
            <a:xfrm>
              <a:off x="12236897" y="5538681"/>
              <a:ext cx="1656184" cy="610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51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TH3</a:t>
              </a:r>
              <a:endParaRPr lang="vi-VN" sz="3137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AA978B5-A4B1-4AD0-B849-63B909858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36892" y="1882552"/>
              <a:ext cx="3230290" cy="3440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9321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354" y="3878101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128CA0-8845-42B0-B530-EB3BA7A9ADAB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28600"/>
            <a:ext cx="5943600" cy="567513"/>
          </a:xfrm>
          <a:prstGeom prst="rect">
            <a:avLst/>
          </a:prstGeom>
        </p:spPr>
        <p:txBody>
          <a:bodyPr vert="horz" lIns="71718" tIns="35859" rIns="71718" bIns="35859" rtlCol="0" anchor="ctr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280B18E-281B-4D7A-9D21-A0556D14B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8561" y="811311"/>
            <a:ext cx="8390335" cy="62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a, b, c, d </a:t>
            </a:r>
            <a:endParaRPr lang="en-US" alt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CC80EE38-FB41-46C5-8617-9CDAF51B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72" y="4117983"/>
            <a:ext cx="3939801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CFAC25E-BB25-4DF0-8BEB-C7AE76B1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7" y="1469216"/>
            <a:ext cx="2299073" cy="24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78A93379-E3F3-48B5-A488-9F599489A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17526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64F50DDA-8847-4500-8706-5276264B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0200"/>
            <a:ext cx="16764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9C14092-9F01-437A-AA33-0C639412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19050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5">
            <a:extLst>
              <a:ext uri="{FF2B5EF4-FFF2-40B4-BE49-F238E27FC236}">
                <a16:creationId xmlns:a16="http://schemas.microsoft.com/office/drawing/2014/main" id="{F5DD3B1F-79B1-4C0F-BA27-7B87D682E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6" y="1469216"/>
            <a:ext cx="4598147" cy="117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811796B8-AA55-496A-926B-6993B516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2" y="3467600"/>
            <a:ext cx="2727698" cy="194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72E55300-92E1-445D-8E9A-DA6440C4E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019800"/>
            <a:ext cx="2959847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</a:t>
            </a:r>
            <a:endParaRPr lang="en-US" altLang="vi-VN" sz="3294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C4970484-ABFA-41AC-A99D-5CD188DE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82" y="2724551"/>
            <a:ext cx="2990418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709BF038-2577-456B-9354-CAC960A2D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29000"/>
            <a:ext cx="24384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148770F1-7658-435F-BAA7-BEC2FAE8D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257800"/>
            <a:ext cx="3043704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333A6164-F3E4-42C4-AF0E-C655C286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257800"/>
            <a:ext cx="25146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337F2E4-9F15-4680-B026-D366FF73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657600"/>
            <a:ext cx="19050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72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37160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28600" y="20574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28600" y="3352800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5302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6629" name="Picture 5" descr="ruler_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564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678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</a:p>
          <a:p>
            <a:pPr eaLnBrk="1" hangingPunct="1"/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vi-VN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124200" y="4495800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276600" y="4953000"/>
            <a:ext cx="182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/>
      <p:bldP spid="26631" grpId="0"/>
      <p:bldP spid="266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6477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GHĐ và ĐCNN của thước sau:</a:t>
            </a:r>
          </a:p>
        </p:txBody>
      </p:sp>
      <p:pic>
        <p:nvPicPr>
          <p:cNvPr id="29701" name="Picture 5" descr="ruler_0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195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ruler_10_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0227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90600" y="4191000"/>
            <a:ext cx="5943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352800" y="4038600"/>
            <a:ext cx="220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05200" y="4953000"/>
            <a:ext cx="182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4" grpId="0"/>
      <p:bldP spid="29705" grpId="0"/>
      <p:bldP spid="297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88" y="1035658"/>
            <a:ext cx="7644049" cy="53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1987" y="1707856"/>
            <a:ext cx="5295014" cy="2849525"/>
            <a:chOff x="659219" y="871870"/>
            <a:chExt cx="5295014" cy="2849525"/>
          </a:xfrm>
        </p:grpSpPr>
        <p:sp>
          <p:nvSpPr>
            <p:cNvPr id="4" name="Rounded Rectangle 3"/>
            <p:cNvSpPr/>
            <p:nvPr/>
          </p:nvSpPr>
          <p:spPr>
            <a:xfrm>
              <a:off x="733646" y="925032"/>
              <a:ext cx="5092995" cy="2743200"/>
            </a:xfrm>
            <a:prstGeom prst="roundRect">
              <a:avLst/>
            </a:prstGeom>
            <a:blipFill>
              <a:blip r:embed="rId2"/>
              <a:stretch>
                <a:fillRect l="-625" t="3488" r="-1253" b="-348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59219" y="871870"/>
              <a:ext cx="5295014" cy="2849525"/>
            </a:xfrm>
            <a:prstGeom prst="roundRect">
              <a:avLst/>
            </a:prstGeom>
            <a:noFill/>
            <a:ln>
              <a:solidFill>
                <a:srgbClr val="22B7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5324" y="1707856"/>
            <a:ext cx="2750843" cy="96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GHĐ: 100cm </a:t>
            </a:r>
          </a:p>
          <a:p>
            <a:pPr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ĐCNN: 0,5cm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5324" y="2677220"/>
            <a:ext cx="2750843" cy="96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GHĐ: 10cm </a:t>
            </a:r>
          </a:p>
          <a:p>
            <a:pPr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ĐCNN: 0,5cm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5324" y="3643883"/>
            <a:ext cx="2750843" cy="96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GHĐ: 10cm </a:t>
            </a:r>
          </a:p>
          <a:p>
            <a:pPr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ĐCNN: 0,1cm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" y="4771473"/>
            <a:ext cx="7627643" cy="53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98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" y="189650"/>
            <a:ext cx="8768033" cy="63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04" y="3742796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A5B49FE-1A2A-445A-92EE-4CB70B6F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122956" cy="227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83C77D25-56F3-4F7E-9F43-DDF2CAEFD7E1}"/>
              </a:ext>
            </a:extLst>
          </p:cNvPr>
          <p:cNvGrpSpPr>
            <a:grpSpLocks/>
          </p:cNvGrpSpPr>
          <p:nvPr/>
        </p:nvGrpSpPr>
        <p:grpSpPr bwMode="auto">
          <a:xfrm>
            <a:off x="0" y="4114800"/>
            <a:ext cx="5037978" cy="1303290"/>
            <a:chOff x="555507" y="5174654"/>
            <a:chExt cx="8563863" cy="1660797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51630413-BB06-4291-A626-FDF45236A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367" y="5827339"/>
              <a:ext cx="7746003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39067D7F-3533-40ED-8C8D-D814BDB72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07" y="5174654"/>
              <a:ext cx="837976" cy="133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551" tIns="53275" rIns="106551" bIns="53275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4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17164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3294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vi-VN" sz="2823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endParaRPr lang="en-US" altLang="vi-VN" sz="3294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5">
            <a:extLst>
              <a:ext uri="{FF2B5EF4-FFF2-40B4-BE49-F238E27FC236}">
                <a16:creationId xmlns:a16="http://schemas.microsoft.com/office/drawing/2014/main" id="{D3D2DEB9-4364-4E42-B8D8-24D97EE8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295400"/>
            <a:ext cx="3505200" cy="11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a)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10cm   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0,5cm </a:t>
            </a:r>
            <a:endParaRPr lang="vi-VN" altLang="vi-VN" sz="2196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EC3BC81-6325-4AB7-8E9D-7865F7ED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14600"/>
            <a:ext cx="3581400" cy="11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GHĐ:</a:t>
            </a: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10cm   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0,1cm </a:t>
            </a:r>
            <a:endParaRPr lang="vi-VN" altLang="vi-VN" sz="2196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293F77B6-6FA8-44F0-9482-6B760F1C5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38600"/>
            <a:ext cx="3657600" cy="11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15cm   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1cm </a:t>
            </a:r>
            <a:endParaRPr lang="vi-VN" altLang="vi-VN" sz="2196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14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89400" y="3696839"/>
            <a:ext cx="2164745" cy="7023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dirty="0">
                <a:solidFill>
                  <a:prstClr val="white"/>
                </a:solidFill>
                <a:latin typeface="Arial" panose="020B0604020202020204" pitchFamily="34" charset="0"/>
              </a:rPr>
              <a:t>t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52511" y="2804041"/>
            <a:ext cx="2176341" cy="70510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52511" y="1868261"/>
            <a:ext cx="2180435" cy="748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779" y="1014442"/>
            <a:ext cx="751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32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loại thước đo thích hợp để đo độ dài </a:t>
            </a:r>
            <a:endParaRPr lang="en-US" sz="32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849082" y="1856565"/>
            <a:ext cx="4807135" cy="594356"/>
          </a:xfrm>
          <a:prstGeom prst="round2DiagRect">
            <a:avLst/>
          </a:prstGeom>
          <a:solidFill>
            <a:srgbClr val="EB2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849082" y="2551515"/>
            <a:ext cx="4807134" cy="594356"/>
          </a:xfrm>
          <a:prstGeom prst="round2DiagRect">
            <a:avLst/>
          </a:prstGeom>
          <a:solidFill>
            <a:srgbClr val="08D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849082" y="3219691"/>
            <a:ext cx="4807134" cy="594356"/>
          </a:xfrm>
          <a:prstGeom prst="round2Diag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849082" y="3941415"/>
            <a:ext cx="4807134" cy="594356"/>
          </a:xfrm>
          <a:prstGeom prst="round2DiagRect">
            <a:avLst/>
          </a:prstGeom>
          <a:solidFill>
            <a:srgbClr val="00D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849082" y="4636365"/>
            <a:ext cx="4807134" cy="594356"/>
          </a:xfrm>
          <a:prstGeom prst="round2DiagRect">
            <a:avLst/>
          </a:prstGeom>
          <a:solidFill>
            <a:srgbClr val="DAE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9304" y="1927700"/>
            <a:ext cx="295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chân của con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5630" y="2590823"/>
            <a:ext cx="4627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ngoài của miệng cốc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2779" y="3236410"/>
            <a:ext cx="465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cao cửa ra vào lớp học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9082" y="3914642"/>
            <a:ext cx="508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trong của miện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cốc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8766" y="4636364"/>
            <a:ext cx="477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ngoài của ống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624" y="1922743"/>
            <a:ext cx="2124497" cy="53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thẳng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571" y="2847679"/>
            <a:ext cx="1976989" cy="53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cuộn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222" y="3754422"/>
            <a:ext cx="2328768" cy="53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dây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5645390" y="2355241"/>
            <a:ext cx="1173683" cy="998132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V="1">
            <a:off x="5438578" y="-342283"/>
            <a:ext cx="11697" cy="4390079"/>
          </a:xfrm>
          <a:prstGeom prst="bentConnector3">
            <a:avLst>
              <a:gd name="adj1" fmla="val 2054347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589401" y="4606708"/>
            <a:ext cx="2178646" cy="7023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dirty="0">
                <a:solidFill>
                  <a:prstClr val="white"/>
                </a:solidFill>
                <a:latin typeface="Arial" panose="020B0604020202020204" pitchFamily="34" charset="0"/>
              </a:rPr>
              <a:t>t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4222" y="4636365"/>
            <a:ext cx="2328768" cy="53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kẹp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Elbow Connector 39"/>
          <p:cNvCxnSpPr>
            <a:stCxn id="23" idx="1"/>
            <a:endCxn id="8" idx="0"/>
          </p:cNvCxnSpPr>
          <p:nvPr/>
        </p:nvCxnSpPr>
        <p:spPr>
          <a:xfrm rot="10800000">
            <a:off x="5656217" y="2848694"/>
            <a:ext cx="933183" cy="119929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5645388" y="4190517"/>
            <a:ext cx="913266" cy="666553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2" idx="1"/>
          </p:cNvCxnSpPr>
          <p:nvPr/>
        </p:nvCxnSpPr>
        <p:spPr>
          <a:xfrm rot="10800000" flipV="1">
            <a:off x="5645388" y="3156594"/>
            <a:ext cx="907122" cy="42117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 flipV="1">
            <a:off x="5671589" y="5054545"/>
            <a:ext cx="904234" cy="11612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13991" y="857251"/>
            <a:ext cx="820270" cy="769441"/>
            <a:chOff x="2068621" y="1287961"/>
            <a:chExt cx="820270" cy="769441"/>
          </a:xfrm>
        </p:grpSpPr>
        <p:sp>
          <p:nvSpPr>
            <p:cNvPr id="44" name="Oval Callout 43"/>
            <p:cNvSpPr/>
            <p:nvPr/>
          </p:nvSpPr>
          <p:spPr>
            <a:xfrm>
              <a:off x="2068621" y="1371601"/>
              <a:ext cx="726141" cy="685800"/>
            </a:xfrm>
            <a:prstGeom prst="wedgeEllipseCallout">
              <a:avLst>
                <a:gd name="adj1" fmla="val 43982"/>
                <a:gd name="adj2" fmla="val 801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91870" y="1287961"/>
              <a:ext cx="6970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4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676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400098" y="3395523"/>
            <a:ext cx="2180435" cy="10304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2779" y="1014442"/>
            <a:ext cx="751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loại thước đo thích hợp để đo độ dài </a:t>
            </a:r>
            <a:endParaRPr lang="en-US" sz="320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574762" y="2653791"/>
            <a:ext cx="4807134" cy="594356"/>
          </a:xfrm>
          <a:prstGeom prst="round2DiagRect">
            <a:avLst/>
          </a:prstGeom>
          <a:solidFill>
            <a:srgbClr val="00D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 Diagonal Corner Rectangle 10"/>
          <p:cNvSpPr/>
          <p:nvPr/>
        </p:nvSpPr>
        <p:spPr>
          <a:xfrm>
            <a:off x="574762" y="3348741"/>
            <a:ext cx="4807134" cy="594356"/>
          </a:xfrm>
          <a:prstGeom prst="round2DiagRect">
            <a:avLst/>
          </a:prstGeom>
          <a:solidFill>
            <a:srgbClr val="DAE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4762" y="2627018"/>
            <a:ext cx="508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trong của miện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cốc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446" y="3348740"/>
            <a:ext cx="477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ngoài của ống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941" y="3387277"/>
            <a:ext cx="2124497" cy="96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thẳng</a:t>
            </a:r>
            <a:endParaRPr lang="en-US" altLang="vi-VN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com pa</a:t>
            </a:r>
          </a:p>
        </p:txBody>
      </p:sp>
      <p:cxnSp>
        <p:nvCxnSpPr>
          <p:cNvPr id="27" name="Elbow Connector 26"/>
          <p:cNvCxnSpPr/>
          <p:nvPr/>
        </p:nvCxnSpPr>
        <p:spPr>
          <a:xfrm rot="16200000" flipV="1">
            <a:off x="5271719" y="-77883"/>
            <a:ext cx="11697" cy="4390079"/>
          </a:xfrm>
          <a:prstGeom prst="bentConnector3">
            <a:avLst>
              <a:gd name="adj1" fmla="val 2054347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325275" y="2106295"/>
            <a:ext cx="2178646" cy="7023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t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097" y="2135952"/>
            <a:ext cx="2328768" cy="53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46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kẹp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3127" y="2067058"/>
            <a:ext cx="5760089" cy="240526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>
            <a:endCxn id="4" idx="4"/>
          </p:cNvCxnSpPr>
          <p:nvPr/>
        </p:nvCxnSpPr>
        <p:spPr>
          <a:xfrm rot="10800000" flipV="1">
            <a:off x="2993173" y="3871960"/>
            <a:ext cx="3436611" cy="600362"/>
          </a:xfrm>
          <a:prstGeom prst="bentConnector4">
            <a:avLst>
              <a:gd name="adj1" fmla="val 8098"/>
              <a:gd name="adj2" fmla="val 138077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45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97520" y="1061148"/>
            <a:ext cx="7581016" cy="620927"/>
            <a:chOff x="871868" y="679371"/>
            <a:chExt cx="7581016" cy="620927"/>
          </a:xfrm>
        </p:grpSpPr>
        <p:sp>
          <p:nvSpPr>
            <p:cNvPr id="3" name="Oval 2"/>
            <p:cNvSpPr/>
            <p:nvPr/>
          </p:nvSpPr>
          <p:spPr>
            <a:xfrm>
              <a:off x="967562" y="715523"/>
              <a:ext cx="627321" cy="563525"/>
            </a:xfrm>
            <a:prstGeom prst="ellipse">
              <a:avLst/>
            </a:prstGeom>
            <a:noFill/>
            <a:ln w="28575"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rgbClr val="00518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1868" y="715523"/>
              <a:ext cx="8187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6270" y="679371"/>
              <a:ext cx="666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ĐO CHIỀU DÀI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3135" y="2379145"/>
            <a:ext cx="8137094" cy="2220608"/>
            <a:chOff x="223134" y="1521895"/>
            <a:chExt cx="8137094" cy="2220608"/>
          </a:xfrm>
        </p:grpSpPr>
        <p:sp>
          <p:nvSpPr>
            <p:cNvPr id="12" name="Rounded Rectangle 11"/>
            <p:cNvSpPr/>
            <p:nvPr/>
          </p:nvSpPr>
          <p:spPr>
            <a:xfrm>
              <a:off x="1024856" y="1564651"/>
              <a:ext cx="7335372" cy="2177852"/>
            </a:xfrm>
            <a:prstGeom prst="roundRect">
              <a:avLst/>
            </a:prstGeom>
            <a:noFill/>
            <a:ln>
              <a:solidFill>
                <a:srgbClr val="22B7C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23134" y="1521895"/>
              <a:ext cx="2388787" cy="2220608"/>
            </a:xfrm>
            <a:prstGeom prst="ellipse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3473" y="2298390"/>
              <a:ext cx="1941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9060" y="1921539"/>
              <a:ext cx="53330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9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31520" y="3585486"/>
            <a:ext cx="7538640" cy="1813084"/>
            <a:chOff x="548640" y="2414727"/>
            <a:chExt cx="7538640" cy="1813084"/>
          </a:xfrm>
        </p:grpSpPr>
        <p:sp>
          <p:nvSpPr>
            <p:cNvPr id="13" name="Rectangle 12"/>
            <p:cNvSpPr/>
            <p:nvPr/>
          </p:nvSpPr>
          <p:spPr>
            <a:xfrm>
              <a:off x="1522230" y="2414727"/>
              <a:ext cx="6565050" cy="1813084"/>
            </a:xfrm>
            <a:prstGeom prst="rect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548640" y="2414727"/>
              <a:ext cx="1964322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5818" y="2942449"/>
              <a:ext cx="1677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85378" y="2467929"/>
              <a:ext cx="57019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dọc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3144" y="1301388"/>
            <a:ext cx="7694023" cy="1933303"/>
          </a:xfrm>
          <a:prstGeom prst="rect">
            <a:avLst/>
          </a:prstGeom>
          <a:blipFill>
            <a:blip r:embed="rId2"/>
            <a:stretch>
              <a:fillRect l="-625" t="3488" r="-1253" b="-3488"/>
            </a:stretch>
          </a:blipFill>
          <a:ln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7086600" cy="294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 CHIỀU DÀI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057400" y="533400"/>
            <a:ext cx="497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9.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450"/>
            <a:ext cx="16811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31520" y="3585486"/>
            <a:ext cx="7661250" cy="1813085"/>
            <a:chOff x="548640" y="2414727"/>
            <a:chExt cx="7661250" cy="1813084"/>
          </a:xfrm>
        </p:grpSpPr>
        <p:sp>
          <p:nvSpPr>
            <p:cNvPr id="13" name="Rectangle 12"/>
            <p:cNvSpPr/>
            <p:nvPr/>
          </p:nvSpPr>
          <p:spPr>
            <a:xfrm>
              <a:off x="1522230" y="2414727"/>
              <a:ext cx="6565050" cy="1813084"/>
            </a:xfrm>
            <a:prstGeom prst="rect">
              <a:avLst/>
            </a:prstGeom>
            <a:solidFill>
              <a:srgbClr val="22B7C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548640" y="2414727"/>
              <a:ext cx="1964322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5818" y="2942449"/>
              <a:ext cx="1677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07988" y="2727005"/>
              <a:ext cx="5701902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3144" y="1301388"/>
            <a:ext cx="7617017" cy="1933303"/>
          </a:xfrm>
          <a:prstGeom prst="rect">
            <a:avLst/>
          </a:prstGeom>
          <a:blipFill>
            <a:blip r:embed="rId2"/>
            <a:srcRect/>
            <a:stretch>
              <a:fillRect l="-4754" t="-13514" b="-2130"/>
            </a:stretch>
          </a:blipFill>
          <a:ln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31520" y="3585486"/>
            <a:ext cx="7661250" cy="1813085"/>
            <a:chOff x="548640" y="2414727"/>
            <a:chExt cx="7661250" cy="1813084"/>
          </a:xfrm>
        </p:grpSpPr>
        <p:sp>
          <p:nvSpPr>
            <p:cNvPr id="13" name="Rectangle 12"/>
            <p:cNvSpPr/>
            <p:nvPr/>
          </p:nvSpPr>
          <p:spPr>
            <a:xfrm>
              <a:off x="1522230" y="2414727"/>
              <a:ext cx="6565050" cy="1813084"/>
            </a:xfrm>
            <a:prstGeom prst="rect">
              <a:avLst/>
            </a:prstGeom>
            <a:solidFill>
              <a:srgbClr val="22B7C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548640" y="2414727"/>
              <a:ext cx="1964322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5818" y="2942449"/>
              <a:ext cx="1677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07988" y="2727005"/>
              <a:ext cx="5701902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vạch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gần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53144" y="1301388"/>
            <a:ext cx="7617017" cy="193330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1520" y="3585486"/>
            <a:ext cx="7538640" cy="1813084"/>
            <a:chOff x="548640" y="2414727"/>
            <a:chExt cx="7538640" cy="1813084"/>
          </a:xfrm>
        </p:grpSpPr>
        <p:sp>
          <p:nvSpPr>
            <p:cNvPr id="3" name="Rectangle 2"/>
            <p:cNvSpPr/>
            <p:nvPr/>
          </p:nvSpPr>
          <p:spPr>
            <a:xfrm>
              <a:off x="1522230" y="2414727"/>
              <a:ext cx="6565050" cy="1813084"/>
            </a:xfrm>
            <a:prstGeom prst="rect">
              <a:avLst/>
            </a:prstGeom>
            <a:solidFill>
              <a:srgbClr val="22B7C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iamond 3"/>
            <p:cNvSpPr/>
            <p:nvPr/>
          </p:nvSpPr>
          <p:spPr>
            <a:xfrm>
              <a:off x="548640" y="2414727"/>
              <a:ext cx="1964322" cy="1813084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35818" y="2942449"/>
              <a:ext cx="1677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00140" y="2782660"/>
              <a:ext cx="43354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ĐCNN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endPara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31521" y="1275262"/>
            <a:ext cx="7538640" cy="1841863"/>
          </a:xfrm>
          <a:prstGeom prst="rect">
            <a:avLst/>
          </a:prstGeom>
          <a:blipFill>
            <a:blip r:embed="rId2"/>
            <a:stretch>
              <a:fillRect l="-625" t="3488" r="-1253" b="-3488"/>
            </a:stretch>
          </a:blipFill>
          <a:ln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46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3" y="1508859"/>
            <a:ext cx="1261799" cy="1042724"/>
            <a:chOff x="2068621" y="1371601"/>
            <a:chExt cx="847362" cy="685800"/>
          </a:xfrm>
        </p:grpSpPr>
        <p:sp>
          <p:nvSpPr>
            <p:cNvPr id="3" name="Oval Callout 2"/>
            <p:cNvSpPr/>
            <p:nvPr/>
          </p:nvSpPr>
          <p:spPr>
            <a:xfrm>
              <a:off x="2068621" y="1371601"/>
              <a:ext cx="726141" cy="685800"/>
            </a:xfrm>
            <a:prstGeom prst="wedgeEllipseCallout">
              <a:avLst>
                <a:gd name="adj1" fmla="val 43982"/>
                <a:gd name="adj2" fmla="val 80147"/>
              </a:avLst>
            </a:prstGeom>
            <a:solidFill>
              <a:srgbClr val="DAE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85350" y="1371601"/>
              <a:ext cx="630633" cy="60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" name="Explosion 2 4"/>
          <p:cNvSpPr/>
          <p:nvPr/>
        </p:nvSpPr>
        <p:spPr>
          <a:xfrm rot="14030342">
            <a:off x="2211277" y="488557"/>
            <a:ext cx="4893582" cy="5937181"/>
          </a:xfrm>
          <a:prstGeom prst="irregularSeal2">
            <a:avLst/>
          </a:prstGeom>
          <a:solidFill>
            <a:srgbClr val="22B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63704" y="2757172"/>
            <a:ext cx="4335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271555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4" y="223520"/>
            <a:ext cx="8768033" cy="641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04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6A4F7E-517A-4357-8AB0-4DC03903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8229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vi-VN" altLang="vi-VN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kumimoji="0" lang="vi-VN" alt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uan sát hình 4.3 cho biết đo chiều dài trong trường hợp nào nhanh và cho kết quả chính xác hơn? Tại sao?</a:t>
            </a:r>
            <a:endParaRPr kumimoji="0" lang="vi-VN" altLang="vi-V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625" name="Picture 1">
            <a:extLst>
              <a:ext uri="{FF2B5EF4-FFF2-40B4-BE49-F238E27FC236}">
                <a16:creationId xmlns:a16="http://schemas.microsoft.com/office/drawing/2014/main" id="{B80CA525-D961-464C-941A-A5974914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3190877"/>
            <a:ext cx="7719060" cy="30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1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8964" y="1637179"/>
            <a:ext cx="4824680" cy="3361764"/>
          </a:xfrm>
          <a:prstGeom prst="rect">
            <a:avLst/>
          </a:prstGeom>
          <a:blipFill>
            <a:blip r:embed="rId2"/>
            <a:srcRect/>
            <a:stretch>
              <a:fillRect t="-9956" b="-99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736874" y="1825439"/>
            <a:ext cx="4988859" cy="3482788"/>
          </a:xfrm>
          <a:prstGeom prst="roundRect">
            <a:avLst/>
          </a:prstGeom>
          <a:noFill/>
          <a:ln w="28575"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 rot="20569184">
            <a:off x="540169" y="978610"/>
            <a:ext cx="1035422" cy="923330"/>
            <a:chOff x="2068621" y="1299063"/>
            <a:chExt cx="805516" cy="787832"/>
          </a:xfrm>
        </p:grpSpPr>
        <p:sp>
          <p:nvSpPr>
            <p:cNvPr id="5" name="Oval Callout 4"/>
            <p:cNvSpPr/>
            <p:nvPr/>
          </p:nvSpPr>
          <p:spPr>
            <a:xfrm>
              <a:off x="2068621" y="1371601"/>
              <a:ext cx="726141" cy="685800"/>
            </a:xfrm>
            <a:prstGeom prst="wedgeEllipseCallout">
              <a:avLst>
                <a:gd name="adj1" fmla="val 43982"/>
                <a:gd name="adj2" fmla="val 80147"/>
              </a:avLst>
            </a:prstGeom>
            <a:solidFill>
              <a:srgbClr val="DAE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43504" y="1299063"/>
              <a:ext cx="630633" cy="787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0169" y="1890401"/>
            <a:ext cx="28035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673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6627" y="1316587"/>
            <a:ext cx="7581016" cy="954107"/>
            <a:chOff x="871868" y="679371"/>
            <a:chExt cx="7581016" cy="954107"/>
          </a:xfrm>
        </p:grpSpPr>
        <p:sp>
          <p:nvSpPr>
            <p:cNvPr id="3" name="Oval 2"/>
            <p:cNvSpPr/>
            <p:nvPr/>
          </p:nvSpPr>
          <p:spPr>
            <a:xfrm>
              <a:off x="967562" y="715523"/>
              <a:ext cx="627321" cy="563525"/>
            </a:xfrm>
            <a:prstGeom prst="ellipse">
              <a:avLst/>
            </a:prstGeom>
            <a:noFill/>
            <a:ln w="28575"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518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1868" y="715523"/>
              <a:ext cx="818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86270" y="679371"/>
              <a:ext cx="66666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 CÁCH ĐO CHIỀU DÀI VÀO ĐO THỂ TÍCH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4771" y="2338706"/>
            <a:ext cx="742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1704" y="2838795"/>
            <a:ext cx="7423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en-US" sz="2800" baseline="30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5981" y="3878303"/>
            <a:ext cx="742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</a:t>
            </a:r>
            <a:r>
              <a:rPr lang="en-US" sz="2800" baseline="30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5981" y="4269812"/>
            <a:ext cx="742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1mL = 1 cm</a:t>
            </a:r>
            <a:r>
              <a:rPr lang="en-US" sz="2800" baseline="30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0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182" y="1175282"/>
            <a:ext cx="742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5.4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0834" y="2494665"/>
            <a:ext cx="2608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Do_the_tich_vat_ran_khong_tham_nuoc_bang_binh_chia_do 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02" y="1675372"/>
            <a:ext cx="3356998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6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660242" y="1537761"/>
            <a:ext cx="2690037" cy="36682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o_the_tich_vat_ran_khong_tham_nuoc_bang_binh_chia_do 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14" y="1806653"/>
            <a:ext cx="1945890" cy="290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9715" y="1279239"/>
            <a:ext cx="54965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</a:t>
            </a:r>
            <a:r>
              <a:rPr lang="en-US" sz="2800" baseline="-25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9715" y="2210167"/>
            <a:ext cx="502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</a:t>
            </a:r>
            <a:r>
              <a:rPr lang="en-US" sz="2800" baseline="-25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49715" y="3761031"/>
            <a:ext cx="502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800" baseline="-25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</a:t>
            </a:r>
            <a:r>
              <a:rPr lang="en-US" sz="2800" baseline="-25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V</a:t>
            </a:r>
          </a:p>
        </p:txBody>
      </p:sp>
    </p:spTree>
    <p:extLst>
      <p:ext uri="{BB962C8B-B14F-4D97-AF65-F5344CB8AC3E}">
        <p14:creationId xmlns:p14="http://schemas.microsoft.com/office/powerpoint/2010/main" val="179958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476" y="2820783"/>
            <a:ext cx="3250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2" descr="Do_the_tich_vat_ran_khong_tham_nuoc_bang_binh_tran 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81" y="2116359"/>
            <a:ext cx="4618074" cy="299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085" y="1257476"/>
            <a:ext cx="7423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5.4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1804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86800" cy="1600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3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5715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76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5" descr="dau hoi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p"/>
      <p:bldP spid="21508" grpId="0"/>
      <p:bldP spid="215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50193" y="2963125"/>
            <a:ext cx="296987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891" y="1234318"/>
            <a:ext cx="746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3515" y="2254536"/>
            <a:ext cx="2969232" cy="32569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03516" y="4979817"/>
            <a:ext cx="446567" cy="531628"/>
          </a:xfrm>
          <a:prstGeom prst="rect">
            <a:avLst/>
          </a:prstGeom>
          <a:solidFill>
            <a:srgbClr val="D5C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98005" y="2562094"/>
            <a:ext cx="413981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004" y="954202"/>
            <a:ext cx="746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3515" y="2254536"/>
            <a:ext cx="2969232" cy="325690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95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13930" y="2509081"/>
            <a:ext cx="370490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srgbClr val="004070"/>
              </a:solidFill>
              <a:latin typeface=".VnArial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004" y="954202"/>
            <a:ext cx="746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22606" y="2069362"/>
            <a:ext cx="2647507" cy="331735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rgbClr val="22B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34177" y="4833827"/>
            <a:ext cx="414670" cy="287079"/>
          </a:xfrm>
          <a:prstGeom prst="roundRect">
            <a:avLst/>
          </a:prstGeom>
          <a:solidFill>
            <a:srgbClr val="D5C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41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4" y="183515"/>
            <a:ext cx="8768033" cy="646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162" y="393859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673CE-F030-4542-AE56-5DAF45D32E80}"/>
              </a:ext>
            </a:extLst>
          </p:cNvPr>
          <p:cNvSpPr txBox="1"/>
          <p:nvPr/>
        </p:nvSpPr>
        <p:spPr>
          <a:xfrm>
            <a:off x="2286580" y="183515"/>
            <a:ext cx="6095419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0215" algn="l"/>
              </a:tabLst>
            </a:pP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IV: Luyện tập</a:t>
            </a:r>
            <a:endParaRPr lang="vi-VN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C354130-4D73-4718-BB6C-A918F4AED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02578"/>
            <a:ext cx="8458200" cy="575542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vi-VN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gang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sợi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D.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	B.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1981200"/>
            <a:ext cx="336884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838200" y="5105400"/>
            <a:ext cx="336884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5346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" y="182880"/>
            <a:ext cx="8768033" cy="64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04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D0061C-176C-4EFB-A4F7-379DE55B5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53527"/>
            <a:ext cx="8610600" cy="59708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        B. m 	             C. kg            D.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fr-FR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vi-VN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0 cm 	        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1cm.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0,5cm.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1mm.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F45669E-4D64-48AD-9327-BC707467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6858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971800" y="1600200"/>
            <a:ext cx="336884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304800" y="5715000"/>
            <a:ext cx="336884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44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ch_do_do_dai hinh_ 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93" y="1678404"/>
            <a:ext cx="3721894" cy="321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51004" y="2376189"/>
            <a:ext cx="263055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1597" y="1094689"/>
            <a:ext cx="6940644" cy="563525"/>
            <a:chOff x="871868" y="715523"/>
            <a:chExt cx="7709460" cy="563525"/>
          </a:xfrm>
        </p:grpSpPr>
        <p:sp>
          <p:nvSpPr>
            <p:cNvPr id="3" name="Oval 2"/>
            <p:cNvSpPr/>
            <p:nvPr/>
          </p:nvSpPr>
          <p:spPr>
            <a:xfrm>
              <a:off x="967562" y="715523"/>
              <a:ext cx="627321" cy="563525"/>
            </a:xfrm>
            <a:prstGeom prst="ellipse">
              <a:avLst/>
            </a:prstGeom>
            <a:noFill/>
            <a:ln w="28575">
              <a:solidFill>
                <a:srgbClr val="005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518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1868" y="715523"/>
              <a:ext cx="8187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90576" y="755828"/>
              <a:ext cx="6890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518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TRẢI NGHIỆM</a:t>
              </a:r>
            </a:p>
          </p:txBody>
        </p:sp>
      </p:grp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54D39514-7953-4F0B-9818-4A065E1B3D69}"/>
              </a:ext>
            </a:extLst>
          </p:cNvPr>
          <p:cNvGraphicFramePr>
            <a:graphicFrameLocks noGrp="1"/>
          </p:cNvGraphicFramePr>
          <p:nvPr/>
        </p:nvGraphicFramePr>
        <p:xfrm>
          <a:off x="224287" y="1658215"/>
          <a:ext cx="8660921" cy="4087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3978">
                  <a:extLst>
                    <a:ext uri="{9D8B030D-6E8A-4147-A177-3AD203B41FA5}">
                      <a16:colId xmlns:a16="http://schemas.microsoft.com/office/drawing/2014/main" val="2117760538"/>
                    </a:ext>
                  </a:extLst>
                </a:gridCol>
                <a:gridCol w="4226943">
                  <a:extLst>
                    <a:ext uri="{9D8B030D-6E8A-4147-A177-3AD203B41FA5}">
                      <a16:colId xmlns:a16="http://schemas.microsoft.com/office/drawing/2014/main" val="997987000"/>
                    </a:ext>
                  </a:extLst>
                </a:gridCol>
              </a:tblGrid>
              <a:tr h="14584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Góc</a:t>
                      </a:r>
                      <a:r>
                        <a:rPr lang="en-US" sz="2800" dirty="0"/>
                        <a:t>:</a:t>
                      </a:r>
                      <a:r>
                        <a:rPr lang="en-US" sz="2800" baseline="0" dirty="0"/>
                        <a:t> </a:t>
                      </a:r>
                      <a:r>
                        <a:rPr lang="vi-VN" sz="2800" dirty="0"/>
                        <a:t>Chuyên gia toán học</a:t>
                      </a:r>
                    </a:p>
                    <a:p>
                      <a:pPr algn="ctr"/>
                      <a:r>
                        <a:rPr lang="vi-VN" sz="2800" dirty="0"/>
                        <a:t>Đ</a:t>
                      </a:r>
                      <a:r>
                        <a:rPr lang="it-IT" sz="2800" dirty="0"/>
                        <a:t>o đường kính nắp</a:t>
                      </a:r>
                      <a:r>
                        <a:rPr lang="vi-VN" sz="2800" dirty="0"/>
                        <a:t> c</a:t>
                      </a:r>
                      <a:r>
                        <a:rPr lang="it-IT" sz="2800" dirty="0"/>
                        <a:t>hai</a:t>
                      </a:r>
                      <a:endParaRPr lang="vi-VN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Chuyên gia vật lí</a:t>
                      </a:r>
                    </a:p>
                    <a:p>
                      <a:pPr algn="ctr"/>
                      <a:r>
                        <a:rPr lang="en-US" sz="2800" dirty="0"/>
                        <a:t>   </a:t>
                      </a:r>
                      <a:r>
                        <a:rPr lang="vi-VN" sz="2800" dirty="0"/>
                        <a:t>Đo thể tích của một khối lập phương. </a:t>
                      </a:r>
                      <a:endParaRPr lang="vi-VN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93755095"/>
                  </a:ext>
                </a:extLst>
              </a:tr>
              <a:tr h="2606040">
                <a:tc>
                  <a:txBody>
                    <a:bodyPr/>
                    <a:lstStyle/>
                    <a:p>
                      <a:pPr marL="0" algn="ctr" defTabSz="1065490" rtl="0" eaLnBrk="1" latinLnBrk="0" hangingPunct="1"/>
                      <a:r>
                        <a:rPr lang="en-US" sz="2800" dirty="0" err="1"/>
                        <a:t>Góc</a:t>
                      </a:r>
                      <a:r>
                        <a:rPr lang="en-US" sz="2800" dirty="0"/>
                        <a:t>:</a:t>
                      </a:r>
                      <a:r>
                        <a:rPr lang="en-US" sz="2800" baseline="0" dirty="0"/>
                        <a:t> </a:t>
                      </a:r>
                      <a:r>
                        <a:rPr lang="vi-VN" sz="2800" dirty="0"/>
                        <a:t>Chuyên gia chăm sóc sức khỏe</a:t>
                      </a:r>
                    </a:p>
                    <a:p>
                      <a:pPr marL="0" algn="ctr" defTabSz="1065490" rtl="0" eaLnBrk="1" latinLnBrk="0" hangingPunct="1"/>
                      <a:r>
                        <a:rPr lang="vi-VN" sz="2800" dirty="0"/>
                        <a:t>Đo và đánh giá chiều cao của bạn trong nhóm và đề ra biện pháp tăng chiều cao.</a:t>
                      </a:r>
                      <a:endParaRPr lang="vi-VN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065490" rtl="0" eaLnBrk="1" latinLnBrk="0" hangingPunct="1"/>
                      <a:r>
                        <a:rPr lang="en-US" sz="2800" dirty="0" err="1"/>
                        <a:t>Góc</a:t>
                      </a:r>
                      <a:r>
                        <a:rPr lang="en-US" sz="2800" dirty="0"/>
                        <a:t>:</a:t>
                      </a:r>
                      <a:r>
                        <a:rPr lang="en-US" sz="2800" baseline="0" dirty="0"/>
                        <a:t> </a:t>
                      </a:r>
                      <a:r>
                        <a:rPr lang="vi-VN" sz="2800" dirty="0"/>
                        <a:t>Chuyên gia đo đạc</a:t>
                      </a:r>
                    </a:p>
                    <a:p>
                      <a:pPr marL="0" algn="ctr" defTabSz="1065490" rtl="0" eaLnBrk="1" latinLnBrk="0" hangingPunct="1"/>
                      <a:endParaRPr lang="en-US" sz="2800" dirty="0"/>
                    </a:p>
                    <a:p>
                      <a:pPr marL="0" algn="ctr" defTabSz="1065490" rtl="0" eaLnBrk="1" latinLnBrk="0" hangingPunct="1"/>
                      <a:r>
                        <a:rPr lang="vi-VN" sz="2800" dirty="0"/>
                        <a:t>Dùng điện thoại để đo đạc một số trường hợp</a:t>
                      </a:r>
                      <a:endParaRPr lang="vi-VN" sz="2800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9457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783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measure_wa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438400" y="51054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dây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066800" y="5334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26545ebd-0164-4b42-be4f-1a7a758f10eb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3850"/>
            <a:ext cx="700246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413125" y="5897563"/>
            <a:ext cx="2606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kẻ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85800" y="704850"/>
            <a:ext cx="937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22728"/>
          <a:stretch>
            <a:fillRect/>
          </a:stretch>
        </p:blipFill>
        <p:spPr bwMode="auto">
          <a:xfrm>
            <a:off x="1752600" y="1249363"/>
            <a:ext cx="5638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09800" y="5668963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Thước mét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09600" y="40798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  <p:pic>
        <p:nvPicPr>
          <p:cNvPr id="1843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89638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6" y="243841"/>
            <a:ext cx="8803042" cy="622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04" y="3742796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832BC3-376C-465F-973C-03386E8B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7086600" cy="59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717164">
              <a:defRPr/>
            </a:pP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ĐỔI CÁC ĐƠN VỊ ĐO SAU:</a:t>
            </a:r>
            <a:endParaRPr lang="vi-VN" altLang="vi-VN" sz="3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24D27-2909-4EF4-A79A-B92F23EFC08C}"/>
              </a:ext>
            </a:extLst>
          </p:cNvPr>
          <p:cNvSpPr txBox="1"/>
          <p:nvPr/>
        </p:nvSpPr>
        <p:spPr>
          <a:xfrm>
            <a:off x="152400" y="2057400"/>
            <a:ext cx="3505200" cy="2868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936" indent="-268936"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1,25m = ..........dm                                  </a:t>
            </a: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0,1dm = .......mm</a:t>
            </a:r>
            <a:endParaRPr lang="vi-VN" sz="1882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........mm = 0,1m                                    </a:t>
            </a: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.......cm = 0,5dm</a:t>
            </a:r>
          </a:p>
          <a:p>
            <a:pPr lvl="0"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3 km = ...........m</a:t>
            </a:r>
            <a:endParaRPr lang="vi-VN" sz="1882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057400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12,5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2590800"/>
            <a:ext cx="659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200400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733800"/>
            <a:ext cx="659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4267200"/>
            <a:ext cx="902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3000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40" y="2543370"/>
            <a:ext cx="5284307" cy="384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78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/>
      <p:bldP spid="10" grpId="0"/>
      <p:bldP spid="3" grpId="0"/>
      <p:bldP spid="11" grpId="0"/>
      <p:bldP spid="12" grpId="0"/>
      <p:bldP spid="13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Cach_do_do_d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800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đo độ dài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ach_do_do_dai hinh con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1816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đo độ dài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ach_do_do_dai hinh_ 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49625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16450"/>
            <a:ext cx="16811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đo độ dài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sp>
        <p:nvSpPr>
          <p:cNvPr id="4" name="Rectangle 3"/>
          <p:cNvSpPr/>
          <p:nvPr/>
        </p:nvSpPr>
        <p:spPr>
          <a:xfrm>
            <a:off x="166804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654BC-D1BD-4431-80E8-81E7F0E29169}"/>
              </a:ext>
            </a:extLst>
          </p:cNvPr>
          <p:cNvSpPr txBox="1"/>
          <p:nvPr/>
        </p:nvSpPr>
        <p:spPr>
          <a:xfrm>
            <a:off x="838200" y="0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E15A1-7DCB-4675-866C-FBEFEE82F29E}"/>
              </a:ext>
            </a:extLst>
          </p:cNvPr>
          <p:cNvSpPr txBox="1"/>
          <p:nvPr/>
        </p:nvSpPr>
        <p:spPr>
          <a:xfrm>
            <a:off x="1143000" y="60960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thành 4 góc 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học sinh được lựa chọn góc)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54D39514-7953-4F0B-9818-4A065E1B3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10382"/>
              </p:ext>
            </p:extLst>
          </p:nvPr>
        </p:nvGraphicFramePr>
        <p:xfrm>
          <a:off x="166804" y="1943100"/>
          <a:ext cx="877717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8895">
                  <a:extLst>
                    <a:ext uri="{9D8B030D-6E8A-4147-A177-3AD203B41FA5}">
                      <a16:colId xmlns:a16="http://schemas.microsoft.com/office/drawing/2014/main" val="2117760538"/>
                    </a:ext>
                  </a:extLst>
                </a:gridCol>
                <a:gridCol w="3948275">
                  <a:extLst>
                    <a:ext uri="{9D8B030D-6E8A-4147-A177-3AD203B41FA5}">
                      <a16:colId xmlns:a16="http://schemas.microsoft.com/office/drawing/2014/main" val="997987000"/>
                    </a:ext>
                  </a:extLst>
                </a:gridCol>
              </a:tblGrid>
              <a:tr h="156210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FF0000"/>
                          </a:solidFill>
                          <a:latin typeface="+mj-lt"/>
                        </a:rPr>
                        <a:t>Chuyên gia toán học</a:t>
                      </a:r>
                    </a:p>
                    <a:p>
                      <a:pPr algn="ctr"/>
                      <a:endParaRPr lang="vi-VN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 đường kính nắp</a:t>
                      </a:r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  <a:latin typeface="+mj-lt"/>
                        </a:rPr>
                        <a:t>Chuyên gia vật lí</a:t>
                      </a:r>
                    </a:p>
                    <a:p>
                      <a:pPr algn="ctr"/>
                      <a:endParaRPr lang="vi-VN" sz="2800" dirty="0">
                        <a:latin typeface="+mj-lt"/>
                      </a:endParaRPr>
                    </a:p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Đ</a:t>
                      </a:r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 thể tích của một khối lập phương và đá.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293755095"/>
                  </a:ext>
                </a:extLst>
              </a:tr>
              <a:tr h="2366010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latin typeface="+mj-lt"/>
                        </a:rPr>
                        <a:t>Chuyên gia chăm sóc sức khỏe</a:t>
                      </a:r>
                    </a:p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Đo và đánh giá chiều cao của bạn trong nhóm và đề ra biện pháp tăng chiều cao.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latin typeface="+mj-lt"/>
                        </a:rPr>
                        <a:t>Chuyên gia đo đạc</a:t>
                      </a:r>
                    </a:p>
                    <a:p>
                      <a:pPr algn="ctr"/>
                      <a:endParaRPr lang="vi-VN" sz="2800" dirty="0">
                        <a:latin typeface="+mj-lt"/>
                      </a:endParaRPr>
                    </a:p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Dùng điện thoại để đo đạc một số trường hợp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99457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612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49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 Cách đặt thước và đọc kết quả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632" y="489831"/>
            <a:ext cx="8674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-Đặt thước và mắt đúng cách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8844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và ghi kết quả đúng quy định. Tính chiều dài vật theo công</a:t>
            </a:r>
          </a:p>
          <a:p>
            <a:pPr marL="457200" indent="-457200"/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    </a:t>
            </a:r>
            <a:r>
              <a:rPr lang="vi-VN" sz="26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l = N + (n’ . ĐCNN)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Với:+N:giá trị nhỏ ghi trên thước mà ở gần đầu kia của vật cần đo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n’: là số khoảng chia kể từ vạch có giá trị nhỏ (N) đến vạch chia gần nhất với đầu kia của vật.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822" y="3217830"/>
            <a:ext cx="8530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xác định chiều dài của bút chì: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75" y="3124200"/>
            <a:ext cx="3354225" cy="82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038600"/>
            <a:ext cx="899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Hướng dẫn: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Tóm tắt:   n = 5;  số lớn = 8;  số bé = 7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883446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Bài làm: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 ĐCNN = ( số lớn – số bé ) / n = (8 – 7) / 5 = 0,2 cm</a:t>
            </a:r>
          </a:p>
          <a:p>
            <a:pPr marL="457200" indent="-457200">
              <a:buFont typeface="Wingdings"/>
              <a:buChar char="à"/>
            </a:pPr>
            <a:r>
              <a:rPr lang="vi-VN" sz="2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 = 7 và n’ =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150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 chiều dài của bút chì là: </a:t>
            </a:r>
            <a:r>
              <a:rPr lang="vi-VN" sz="2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l = N + (n’ .ĐCNN) </a:t>
            </a:r>
            <a:r>
              <a:rPr lang="vi-V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7 + (3.0,2) =  7,6 (cm)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102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DD8966-B3C6-4025-8F12-8AE1E34B4D0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648"/>
            <a:ext cx="4366804" cy="626480"/>
          </a:xfrm>
          <a:prstGeom prst="rect">
            <a:avLst/>
          </a:prstGeom>
        </p:spPr>
        <p:txBody>
          <a:bodyPr vert="horz" lIns="71718" tIns="35859" rIns="71718" bIns="35859" rtlCol="0" anchor="ctr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733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Cách xác định giới hạn đo và độ chia nhỏ nhất của thước đo</a:t>
            </a:r>
            <a:endParaRPr lang="vi-VN" b="1" dirty="0"/>
          </a:p>
        </p:txBody>
      </p:sp>
      <p:sp>
        <p:nvSpPr>
          <p:cNvPr id="6" name="Rectangle 5"/>
          <p:cNvSpPr/>
          <p:nvPr/>
        </p:nvSpPr>
        <p:spPr>
          <a:xfrm>
            <a:off x="0" y="1156349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Xác định GHĐ: là giá trị lớn nhất ghi trên thước</a:t>
            </a:r>
            <a:endParaRPr lang="vi-VN" sz="2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00200"/>
            <a:ext cx="8915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 định ĐCNN theo các bước: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Xác định đơn vị đo của thước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Xác định «  n » là số khoảng cách  chia giữa 2 số ghi liên tiếp   ( số bé và số lớn)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ĐCNN = (số lớn – số bé ) / n (đơn vị như đơn vị ghi trên thước)</a:t>
            </a:r>
            <a:endParaRPr lang="vi-VN" sz="2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33800"/>
            <a:ext cx="86483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 dụ: </a:t>
            </a: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 thước kẻ có ghi số lớn nhất là 30cm. Giữ số 1 và số 2 có 5 khoảng. Xác định GHĐ và ĐCNN </a:t>
            </a:r>
            <a:endParaRPr lang="vi-VN" sz="2600" dirty="0"/>
          </a:p>
        </p:txBody>
      </p:sp>
      <p:sp>
        <p:nvSpPr>
          <p:cNvPr id="9" name="Rectangle 8"/>
          <p:cNvSpPr/>
          <p:nvPr/>
        </p:nvSpPr>
        <p:spPr>
          <a:xfrm>
            <a:off x="228600" y="4648200"/>
            <a:ext cx="86483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 dẫn:</a:t>
            </a:r>
          </a:p>
          <a:p>
            <a:pPr algn="just"/>
            <a:r>
              <a:rPr lang="vi-VN" sz="26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 tắt: </a:t>
            </a:r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lớn = 2;   số bé = 1;   n = 5</a:t>
            </a:r>
            <a:endParaRPr lang="vi-VN" sz="2600" b="1" i="1" dirty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565338"/>
            <a:ext cx="868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GHĐ =  30cm</a:t>
            </a:r>
          </a:p>
          <a:p>
            <a:pPr marL="457200" lvl="0" indent="-457200"/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ĐCNN =  ( số lớn – số bé ) / n = (2 -1) / 5 = 0,2cm</a:t>
            </a:r>
            <a:endParaRPr lang="vi-VN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37136"/>
      </p:ext>
    </p:extLst>
  </p:cSld>
  <p:clrMapOvr>
    <a:masterClrMapping/>
  </p:clrMapOvr>
  <p:transition advClick="0" advTm="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24073" cy="30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93" y="3207796"/>
            <a:ext cx="5284307" cy="365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 rot="722986">
            <a:off x="6383415" y="686960"/>
            <a:ext cx="2527841" cy="1951359"/>
            <a:chOff x="2787900" y="1928957"/>
            <a:chExt cx="4091853" cy="2725709"/>
          </a:xfrm>
        </p:grpSpPr>
        <p:sp>
          <p:nvSpPr>
            <p:cNvPr id="9" name=" 3"/>
            <p:cNvSpPr/>
            <p:nvPr/>
          </p:nvSpPr>
          <p:spPr>
            <a:xfrm>
              <a:off x="2787900" y="2419467"/>
              <a:ext cx="4091853" cy="2235199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 4"/>
            <p:cNvSpPr/>
            <p:nvPr/>
          </p:nvSpPr>
          <p:spPr>
            <a:xfrm>
              <a:off x="3274051" y="1928957"/>
              <a:ext cx="1337493" cy="1148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>
                <a:solidFill>
                  <a:srgbClr val="FF33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85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83" y="1106633"/>
            <a:ext cx="743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Oval 2"/>
          <p:cNvSpPr/>
          <p:nvPr/>
        </p:nvSpPr>
        <p:spPr>
          <a:xfrm>
            <a:off x="568037" y="2060739"/>
            <a:ext cx="1925782" cy="2010766"/>
          </a:xfrm>
          <a:prstGeom prst="ellipse">
            <a:avLst/>
          </a:prstGeom>
          <a:blipFill>
            <a:blip r:embed="rId2"/>
            <a:srcRect/>
            <a:stretch>
              <a:fillRect l="-2207" r="-22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3719946" y="2060739"/>
            <a:ext cx="1925782" cy="2010766"/>
          </a:xfrm>
          <a:prstGeom prst="ellipse">
            <a:avLst/>
          </a:prstGeom>
          <a:blipFill>
            <a:blip r:embed="rId3"/>
            <a:srcRect/>
            <a:stretch>
              <a:fillRect l="-2553" t="-3445" r="-68705" b="-75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70073" y="2060739"/>
            <a:ext cx="1925782" cy="2010766"/>
          </a:xfrm>
          <a:prstGeom prst="ellipse">
            <a:avLst/>
          </a:prstGeom>
          <a:blipFill>
            <a:blip r:embed="rId4"/>
            <a:srcRect/>
            <a:stretch>
              <a:fillRect l="-35712" t="-5512" r="-733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64773" y="3695577"/>
            <a:ext cx="1925782" cy="2010766"/>
          </a:xfrm>
          <a:prstGeom prst="ellipse">
            <a:avLst/>
          </a:prstGeom>
          <a:blipFill>
            <a:blip r:embed="rId5"/>
            <a:srcRect/>
            <a:stretch>
              <a:fillRect l="-62050" t="-1378" r="-396" b="-27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5095010" y="3695577"/>
            <a:ext cx="1925782" cy="2010766"/>
          </a:xfrm>
          <a:prstGeom prst="ellipse">
            <a:avLst/>
          </a:prstGeom>
          <a:blipFill>
            <a:blip r:embed="rId6"/>
            <a:srcRect/>
            <a:stretch>
              <a:fillRect l="-15958" t="1378" r="-35431" b="-13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5875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thực tế còn có một số đơn vị đo độ dài khác như: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6824662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Hải lí ) khoảng 1850 m 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Inch bằng 2,54 cm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dặm (mile) khoảng 1,6 km 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Foot khoảng 0,3 m 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yard khoảng 0,9 km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522663"/>
            <a:ext cx="4038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01638" y="3629025"/>
            <a:ext cx="4049712" cy="23145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554538"/>
            <a:ext cx="5889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68438" y="6269038"/>
            <a:ext cx="318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vi 32 inch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489575" y="4786313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inch = 81,28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5875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thực tế còn có một số đơn vị đo độ dài khác như: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6824662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Thước bằng 1 m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Tấc bằng 1 dm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Phân bằng 1 cm</a:t>
            </a:r>
          </a:p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li bằng 1 mm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5416550"/>
            <a:ext cx="5889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997450" y="4754563"/>
            <a:ext cx="3789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 cao 7 phân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283200" y="5648325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Phân = 7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192463"/>
            <a:ext cx="3671887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771900" y="542448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71900" y="455453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10100" y="4495800"/>
            <a:ext cx="0" cy="97631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629478-4B83-499B-92ED-D52549E5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8991600" cy="294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defRPr/>
            </a:pP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defRPr/>
            </a:pP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+ 1 in (inch) = 2,54cm</a:t>
            </a:r>
          </a:p>
          <a:p>
            <a:pPr algn="l">
              <a:defRPr/>
            </a:pP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+ 1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(mile) = 1609m (</a:t>
            </a:r>
            <a:r>
              <a:rPr lang="en-US" altLang="vi-VN" sz="3200" b="1" i="1" kern="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≈ 1,6km)</a:t>
            </a:r>
          </a:p>
          <a:p>
            <a:pPr algn="l"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số đơn vị đo chiều dài với khoảng cách lớn như đơn vị thiên văn (AU), đơn vị năm ánh sáng(ly)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 n.a.s</a:t>
            </a:r>
            <a:r>
              <a:rPr lang="en-US" altLang="vi-VN" sz="32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≈</a:t>
            </a:r>
            <a:r>
              <a:rPr lang="vi-VN" altLang="vi-VN" sz="32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9461 tỉ km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)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 đơn vị đo dùng để đo kích thước các vật nhỏ micromet, nanomet, angstrom</a:t>
            </a:r>
            <a:r>
              <a:rPr lang="vi-VN" sz="25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l">
              <a:defRPr/>
            </a:pPr>
            <a:endParaRPr lang="vi-VN" altLang="vi-VN" sz="251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D36D2A9-C065-495A-B572-8803B2A23999}"/>
              </a:ext>
            </a:extLst>
          </p:cNvPr>
          <p:cNvSpPr/>
          <p:nvPr/>
        </p:nvSpPr>
        <p:spPr>
          <a:xfrm>
            <a:off x="2362200" y="4402203"/>
            <a:ext cx="6400800" cy="2455797"/>
          </a:xfrm>
          <a:prstGeom prst="cloudCallout">
            <a:avLst>
              <a:gd name="adj1" fmla="val -97608"/>
              <a:gd name="adj2" fmla="val 44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718" tIns="35859" rIns="71718" bIns="35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Tivi</a:t>
            </a:r>
            <a:r>
              <a:rPr lang="vi-VN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lớn nhất thế giới có màn hình 98 inch. Hãy tính chiều dài của tivi theo đơn vị cm?</a:t>
            </a:r>
          </a:p>
          <a:p>
            <a:pPr algn="ctr"/>
            <a:endParaRPr lang="vi-VN" sz="1412" dirty="0"/>
          </a:p>
        </p:txBody>
      </p:sp>
    </p:spTree>
    <p:extLst>
      <p:ext uri="{BB962C8B-B14F-4D97-AF65-F5344CB8AC3E}">
        <p14:creationId xmlns:p14="http://schemas.microsoft.com/office/powerpoint/2010/main" val="2699995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1953</Words>
  <Application>Microsoft Office PowerPoint</Application>
  <PresentationFormat>On-screen Show (4:3)</PresentationFormat>
  <Paragraphs>239</Paragraphs>
  <Slides>45</Slides>
  <Notes>10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等线</vt:lpstr>
      <vt:lpstr>.VnArial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thực tế còn có một số đơn vị đo độ dài khác như:</vt:lpstr>
      <vt:lpstr>Trong thực tế còn có một số đơn vị đo độ dài khác như:</vt:lpstr>
      <vt:lpstr>PowerPoint Presentation</vt:lpstr>
      <vt:lpstr>PowerPoint Presentation</vt:lpstr>
      <vt:lpstr>PowerPoint Presentation</vt:lpstr>
      <vt:lpstr>Tìm GHĐ và ĐCNN của thước sau:</vt:lpstr>
      <vt:lpstr>Tìm GHĐ và ĐCNN của thước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Nguyễn Minh Quân</cp:lastModifiedBy>
  <cp:revision>34</cp:revision>
  <dcterms:created xsi:type="dcterms:W3CDTF">2021-09-05T10:01:58Z</dcterms:created>
  <dcterms:modified xsi:type="dcterms:W3CDTF">2023-10-28T01:38:38Z</dcterms:modified>
</cp:coreProperties>
</file>