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306" r:id="rId2"/>
    <p:sldId id="307" r:id="rId3"/>
    <p:sldId id="308" r:id="rId4"/>
    <p:sldId id="256" r:id="rId5"/>
    <p:sldId id="304" r:id="rId6"/>
    <p:sldId id="310" r:id="rId7"/>
    <p:sldId id="312" r:id="rId8"/>
    <p:sldId id="313" r:id="rId9"/>
    <p:sldId id="314" r:id="rId10"/>
    <p:sldId id="321" r:id="rId11"/>
    <p:sldId id="322" r:id="rId12"/>
    <p:sldId id="316" r:id="rId13"/>
    <p:sldId id="323" r:id="rId14"/>
    <p:sldId id="326" r:id="rId15"/>
    <p:sldId id="325" r:id="rId16"/>
  </p:sldIdLst>
  <p:sldSz cx="9144000" cy="5143500" type="screen16x9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Didact Gothic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70A84F-D77C-40DD-989A-FBD51DE015EF}">
  <a:tblStyle styleId="{CD70A84F-D77C-40DD-989A-FBD51DE015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68032"/>
            <a:ext cx="8915400" cy="56061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628650"/>
            <a:ext cx="8915400" cy="4448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70" y="445025"/>
            <a:ext cx="6840222" cy="36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2052807" y="4139840"/>
            <a:ext cx="5138948" cy="41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F0000"/>
                </a:solidFill>
                <a:latin typeface="+mj-lt"/>
              </a:rPr>
              <a:t>Dụng cụ lao động thời xưa. </a:t>
            </a:r>
            <a:endParaRPr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4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916666" y="1273014"/>
            <a:ext cx="7817991" cy="3642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Con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đá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,…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do con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chế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gốm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sứ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,…</a:t>
            </a:r>
            <a:endParaRPr lang="en-US" sz="2800" b="1" dirty="0" smtClean="0">
              <a:solidFill>
                <a:schemeClr val="tx1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	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" y="1273014"/>
            <a:ext cx="915304" cy="915304"/>
          </a:xfrm>
          <a:prstGeom prst="rect">
            <a:avLst/>
          </a:prstGeom>
        </p:spPr>
      </p:pic>
      <p:grpSp>
        <p:nvGrpSpPr>
          <p:cNvPr id="5" name="Google Shape;979;p41"/>
          <p:cNvGrpSpPr/>
          <p:nvPr/>
        </p:nvGrpSpPr>
        <p:grpSpPr>
          <a:xfrm>
            <a:off x="2179877" y="0"/>
            <a:ext cx="4699670" cy="1011247"/>
            <a:chOff x="7728915" y="1917859"/>
            <a:chExt cx="1034486" cy="222599"/>
          </a:xfrm>
        </p:grpSpPr>
        <p:sp>
          <p:nvSpPr>
            <p:cNvPr id="6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019;p41"/>
          <p:cNvSpPr txBox="1">
            <a:spLocks noGrp="1"/>
          </p:cNvSpPr>
          <p:nvPr>
            <p:ph type="title"/>
          </p:nvPr>
        </p:nvSpPr>
        <p:spPr>
          <a:xfrm>
            <a:off x="2837285" y="571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7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0186" y="1202600"/>
            <a:ext cx="65346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2: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 smtClean="0">
                <a:solidFill>
                  <a:schemeClr val="tx1"/>
                </a:solidFill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3: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6" name="Google Shape;979;p41"/>
          <p:cNvGrpSpPr/>
          <p:nvPr/>
        </p:nvGrpSpPr>
        <p:grpSpPr>
          <a:xfrm>
            <a:off x="2023759" y="130084"/>
            <a:ext cx="4699670" cy="1011247"/>
            <a:chOff x="7728915" y="1917859"/>
            <a:chExt cx="1034486" cy="222599"/>
          </a:xfrm>
        </p:grpSpPr>
        <p:sp>
          <p:nvSpPr>
            <p:cNvPr id="7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019;p41"/>
          <p:cNvSpPr txBox="1">
            <a:spLocks noGrp="1"/>
          </p:cNvSpPr>
          <p:nvPr>
            <p:ph type="title"/>
          </p:nvPr>
        </p:nvSpPr>
        <p:spPr>
          <a:xfrm>
            <a:off x="2681167" y="135794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pic>
        <p:nvPicPr>
          <p:cNvPr id="4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7551956" y="4099718"/>
            <a:ext cx="1482995" cy="9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7444" cy="76459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+mn-lt"/>
              </a:rPr>
              <a:t>II. TÌM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HIỂU KHẢ NĂNG DẪN ĐIỆN, DẪN NHIỆT CỦA  MỘT SỐ VẬT LIỆU THÔNG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47" y="692491"/>
            <a:ext cx="5936420" cy="40322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liệu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bị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sơ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bút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chì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, …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1.2.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Tiến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hành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Kiểm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2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lượt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74" y="1702377"/>
            <a:ext cx="2817056" cy="18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5219" y="1622555"/>
            <a:ext cx="6107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C1.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thí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</a:t>
            </a:r>
            <a:r>
              <a:rPr lang="en-US" dirty="0" err="1" smtClean="0"/>
              <a:t>ảo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://phet.colorado.edu/sims/html/circuit-construction-kit-dc-virtual-lab/latest/circuit-construction-kit-dc-virtual-lab_vi.html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219" y="2594518"/>
            <a:ext cx="538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C2.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DẪN ĐIỆN - VẬT LIỆU DẪN ĐIỆN, VẬT LIỆU CÁCH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22" y="112906"/>
            <a:ext cx="8799552" cy="49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78419"/>
            <a:ext cx="9144000" cy="98874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II. TÌM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HIỂU KHẢ NĂNG DẪN ĐIỆN, DẪN NHIỆT CỦA  MỘT SỐ VẬT LIỆU THÔNG DỤNG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862" y="1671349"/>
            <a:ext cx="8184997" cy="2743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Kim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tốt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…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	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932" y="1271239"/>
            <a:ext cx="60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Tìm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hiểu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khả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năng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dẫn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điện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liệu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5" y="1775428"/>
            <a:ext cx="915304" cy="9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ập tin:Thatched cottage anh ground wall of the central highlands in daklak  Vietnam.JP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33" y="833447"/>
            <a:ext cx="4606901" cy="34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1911184" y="438150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Nhà đất của người Việt Nam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7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át hiện rìu thuộc thời kỳ đồ đá có niên đại 1,3 triệu năm ở Marocco | 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37" y="308838"/>
            <a:ext cx="2803214" cy="15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ười Việt cổ sử dụng đồ đồng phổ biến từ khi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3" y="2311796"/>
            <a:ext cx="3100852" cy="20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hai quật khảo cổ phát hiện kho vũ khí và đồ tạo tác thời kỳ đồ sắt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18" y="2374353"/>
            <a:ext cx="2934223" cy="19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56;p39"/>
          <p:cNvSpPr txBox="1">
            <a:spLocks noGrp="1"/>
          </p:cNvSpPr>
          <p:nvPr/>
        </p:nvSpPr>
        <p:spPr>
          <a:xfrm>
            <a:off x="1899019" y="1871714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Thời kì đồ đá</a:t>
            </a:r>
            <a:endParaRPr sz="2800" dirty="0">
              <a:latin typeface="+mj-lt"/>
            </a:endParaRPr>
          </a:p>
        </p:txBody>
      </p:sp>
      <p:sp>
        <p:nvSpPr>
          <p:cNvPr id="7" name="Google Shape;1656;p39"/>
          <p:cNvSpPr txBox="1">
            <a:spLocks noGrp="1"/>
          </p:cNvSpPr>
          <p:nvPr/>
        </p:nvSpPr>
        <p:spPr>
          <a:xfrm>
            <a:off x="-881048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Thời kì đồ đồng</a:t>
            </a:r>
            <a:endParaRPr sz="2800" dirty="0">
              <a:latin typeface="+mj-lt"/>
            </a:endParaRPr>
          </a:p>
        </p:txBody>
      </p:sp>
      <p:sp>
        <p:nvSpPr>
          <p:cNvPr id="8" name="Google Shape;1656;p39"/>
          <p:cNvSpPr txBox="1">
            <a:spLocks noGrp="1"/>
          </p:cNvSpPr>
          <p:nvPr/>
        </p:nvSpPr>
        <p:spPr>
          <a:xfrm>
            <a:off x="4098562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Thời kì đồ sắt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81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3"/>
          <p:cNvSpPr txBox="1">
            <a:spLocks noGrp="1"/>
          </p:cNvSpPr>
          <p:nvPr>
            <p:ph type="ctrTitle"/>
          </p:nvPr>
        </p:nvSpPr>
        <p:spPr>
          <a:xfrm>
            <a:off x="1187173" y="1242852"/>
            <a:ext cx="6637543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smtClean="0"/>
              <a:t>BÀI 12. MỘT SỐ VẬT LIỆU</a:t>
            </a:r>
            <a:endParaRPr sz="7300" dirty="0"/>
          </a:p>
        </p:txBody>
      </p:sp>
      <p:grpSp>
        <p:nvGrpSpPr>
          <p:cNvPr id="5" name="Google Shape;864;p36"/>
          <p:cNvGrpSpPr/>
          <p:nvPr/>
        </p:nvGrpSpPr>
        <p:grpSpPr>
          <a:xfrm>
            <a:off x="1390577" y="1219199"/>
            <a:ext cx="6251726" cy="2640642"/>
            <a:chOff x="6530374" y="1560189"/>
            <a:chExt cx="1045566" cy="505315"/>
          </a:xfrm>
        </p:grpSpPr>
        <p:sp>
          <p:nvSpPr>
            <p:cNvPr id="6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911;p36"/>
          <p:cNvSpPr txBox="1">
            <a:spLocks/>
          </p:cNvSpPr>
          <p:nvPr/>
        </p:nvSpPr>
        <p:spPr>
          <a:xfrm>
            <a:off x="1343029" y="1193438"/>
            <a:ext cx="6346815" cy="162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matic SC"/>
              <a:buNone/>
              <a:defRPr sz="5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BÀI 12. MỘT SỐ VẬT LIỆU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Google Shape;912;p36"/>
          <p:cNvSpPr txBox="1">
            <a:spLocks noGrp="1"/>
          </p:cNvSpPr>
          <p:nvPr>
            <p:ph type="subTitle" idx="1"/>
          </p:nvPr>
        </p:nvSpPr>
        <p:spPr>
          <a:xfrm>
            <a:off x="3915441" y="4026534"/>
            <a:ext cx="2255594" cy="5782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628;p39"/>
          <p:cNvGrpSpPr/>
          <p:nvPr/>
        </p:nvGrpSpPr>
        <p:grpSpPr>
          <a:xfrm>
            <a:off x="1274748" y="1372128"/>
            <a:ext cx="648601" cy="659590"/>
            <a:chOff x="451814" y="2209625"/>
            <a:chExt cx="873890" cy="888696"/>
          </a:xfrm>
        </p:grpSpPr>
        <p:sp>
          <p:nvSpPr>
            <p:cNvPr id="6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oogle Shape;1631;p39"/>
          <p:cNvGrpSpPr/>
          <p:nvPr/>
        </p:nvGrpSpPr>
        <p:grpSpPr>
          <a:xfrm>
            <a:off x="2159514" y="2344947"/>
            <a:ext cx="711411" cy="696758"/>
            <a:chOff x="1497832" y="2531913"/>
            <a:chExt cx="958517" cy="938775"/>
          </a:xfrm>
        </p:grpSpPr>
        <p:sp>
          <p:nvSpPr>
            <p:cNvPr id="9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oogle Shape;1640;p39"/>
          <p:cNvGrpSpPr/>
          <p:nvPr/>
        </p:nvGrpSpPr>
        <p:grpSpPr>
          <a:xfrm>
            <a:off x="2931683" y="3546099"/>
            <a:ext cx="648601" cy="659590"/>
            <a:chOff x="451814" y="2209625"/>
            <a:chExt cx="873890" cy="888696"/>
          </a:xfrm>
        </p:grpSpPr>
        <p:sp>
          <p:nvSpPr>
            <p:cNvPr id="12" name="Google Shape;1641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1642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Google Shape;1652;p39"/>
          <p:cNvSpPr txBox="1">
            <a:spLocks noGrp="1"/>
          </p:cNvSpPr>
          <p:nvPr/>
        </p:nvSpPr>
        <p:spPr>
          <a:xfrm>
            <a:off x="1854084" y="155577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Vật liệu</a:t>
            </a:r>
            <a:endParaRPr sz="2800" dirty="0">
              <a:latin typeface="+mj-lt"/>
            </a:endParaRPr>
          </a:p>
        </p:txBody>
      </p:sp>
      <p:sp>
        <p:nvSpPr>
          <p:cNvPr id="15" name="Google Shape;1654;p39"/>
          <p:cNvSpPr txBox="1">
            <a:spLocks noGrp="1"/>
          </p:cNvSpPr>
          <p:nvPr/>
        </p:nvSpPr>
        <p:spPr>
          <a:xfrm>
            <a:off x="3580283" y="3640205"/>
            <a:ext cx="4983853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n-lt"/>
              </a:rPr>
              <a:t>Thu gom rác thải và tái chế</a:t>
            </a:r>
            <a:endParaRPr sz="2800" dirty="0">
              <a:latin typeface="+mn-lt"/>
            </a:endParaRPr>
          </a:p>
        </p:txBody>
      </p:sp>
      <p:sp>
        <p:nvSpPr>
          <p:cNvPr id="16" name="Google Shape;1656;p39"/>
          <p:cNvSpPr txBox="1">
            <a:spLocks noGrp="1"/>
          </p:cNvSpPr>
          <p:nvPr/>
        </p:nvSpPr>
        <p:spPr>
          <a:xfrm>
            <a:off x="2877623" y="2508097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j-lt"/>
              </a:rPr>
              <a:t>Tính chất và ứng dụng của vật liệu</a:t>
            </a:r>
            <a:endParaRPr sz="2800" dirty="0">
              <a:latin typeface="+mj-lt"/>
            </a:endParaRPr>
          </a:p>
        </p:txBody>
      </p:sp>
      <p:sp>
        <p:nvSpPr>
          <p:cNvPr id="17" name="Google Shape;1662;p39"/>
          <p:cNvSpPr txBox="1">
            <a:spLocks noGrp="1"/>
          </p:cNvSpPr>
          <p:nvPr/>
        </p:nvSpPr>
        <p:spPr>
          <a:xfrm>
            <a:off x="1196720" y="1447011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" name="Google Shape;1663;p39"/>
          <p:cNvSpPr txBox="1">
            <a:spLocks noGrp="1"/>
          </p:cNvSpPr>
          <p:nvPr/>
        </p:nvSpPr>
        <p:spPr>
          <a:xfrm>
            <a:off x="2075720" y="2450892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9" name="Google Shape;1664;p39"/>
          <p:cNvSpPr txBox="1">
            <a:spLocks noGrp="1"/>
          </p:cNvSpPr>
          <p:nvPr/>
        </p:nvSpPr>
        <p:spPr>
          <a:xfrm>
            <a:off x="2816484" y="3633459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0" name="Google Shape;917;p37"/>
          <p:cNvGrpSpPr/>
          <p:nvPr/>
        </p:nvGrpSpPr>
        <p:grpSpPr>
          <a:xfrm>
            <a:off x="998387" y="138088"/>
            <a:ext cx="7158440" cy="921454"/>
            <a:chOff x="7728915" y="2370420"/>
            <a:chExt cx="1034472" cy="222546"/>
          </a:xfrm>
        </p:grpSpPr>
        <p:sp>
          <p:nvSpPr>
            <p:cNvPr id="21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1652;p39"/>
          <p:cNvSpPr txBox="1">
            <a:spLocks noGrp="1"/>
          </p:cNvSpPr>
          <p:nvPr/>
        </p:nvSpPr>
        <p:spPr>
          <a:xfrm>
            <a:off x="3255098" y="223830"/>
            <a:ext cx="3002548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FF0000"/>
                </a:solidFill>
                <a:latin typeface="+mj-lt"/>
              </a:rPr>
              <a:t>NỘI DUNG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0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79;p41"/>
          <p:cNvGrpSpPr/>
          <p:nvPr/>
        </p:nvGrpSpPr>
        <p:grpSpPr>
          <a:xfrm>
            <a:off x="2105535" y="234162"/>
            <a:ext cx="4699670" cy="1011247"/>
            <a:chOff x="7728915" y="1917859"/>
            <a:chExt cx="1034486" cy="222599"/>
          </a:xfrm>
        </p:grpSpPr>
        <p:sp>
          <p:nvSpPr>
            <p:cNvPr id="4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1019;p41"/>
          <p:cNvSpPr txBox="1">
            <a:spLocks noGrp="1"/>
          </p:cNvSpPr>
          <p:nvPr>
            <p:ph type="title"/>
          </p:nvPr>
        </p:nvSpPr>
        <p:spPr>
          <a:xfrm>
            <a:off x="2762943" y="23987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grpSp>
        <p:nvGrpSpPr>
          <p:cNvPr id="44" name="Google Shape;1020;p41"/>
          <p:cNvGrpSpPr/>
          <p:nvPr/>
        </p:nvGrpSpPr>
        <p:grpSpPr>
          <a:xfrm rot="10800000">
            <a:off x="7696618" y="319731"/>
            <a:ext cx="1032914" cy="874792"/>
            <a:chOff x="5130338" y="3221575"/>
            <a:chExt cx="343275" cy="290725"/>
          </a:xfrm>
        </p:grpSpPr>
        <p:sp>
          <p:nvSpPr>
            <p:cNvPr id="45" name="Google Shape;1021;p41"/>
            <p:cNvSpPr/>
            <p:nvPr/>
          </p:nvSpPr>
          <p:spPr>
            <a:xfrm>
              <a:off x="5130338" y="3221575"/>
              <a:ext cx="343275" cy="290725"/>
            </a:xfrm>
            <a:custGeom>
              <a:avLst/>
              <a:gdLst/>
              <a:ahLst/>
              <a:cxnLst/>
              <a:rect l="l" t="t" r="r" b="b"/>
              <a:pathLst>
                <a:path w="13731" h="11629" extrusionOk="0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2;p41"/>
            <p:cNvSpPr/>
            <p:nvPr/>
          </p:nvSpPr>
          <p:spPr>
            <a:xfrm>
              <a:off x="5308463" y="3242500"/>
              <a:ext cx="142475" cy="129950"/>
            </a:xfrm>
            <a:custGeom>
              <a:avLst/>
              <a:gdLst/>
              <a:ahLst/>
              <a:cxnLst/>
              <a:rect l="l" t="t" r="r" b="b"/>
              <a:pathLst>
                <a:path w="5699" h="5198" extrusionOk="0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3;p41"/>
            <p:cNvSpPr/>
            <p:nvPr/>
          </p:nvSpPr>
          <p:spPr>
            <a:xfrm>
              <a:off x="5386088" y="3342225"/>
              <a:ext cx="3100" cy="2225"/>
            </a:xfrm>
            <a:custGeom>
              <a:avLst/>
              <a:gdLst/>
              <a:ahLst/>
              <a:cxnLst/>
              <a:rect l="l" t="t" r="r" b="b"/>
              <a:pathLst>
                <a:path w="124" h="89" extrusionOk="0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024;p41"/>
          <p:cNvGrpSpPr/>
          <p:nvPr/>
        </p:nvGrpSpPr>
        <p:grpSpPr>
          <a:xfrm>
            <a:off x="7702393" y="3529626"/>
            <a:ext cx="792698" cy="1086339"/>
            <a:chOff x="6722988" y="1767725"/>
            <a:chExt cx="207225" cy="298150"/>
          </a:xfrm>
        </p:grpSpPr>
        <p:sp>
          <p:nvSpPr>
            <p:cNvPr id="49" name="Google Shape;1025;p41"/>
            <p:cNvSpPr/>
            <p:nvPr/>
          </p:nvSpPr>
          <p:spPr>
            <a:xfrm>
              <a:off x="6722988" y="1767725"/>
              <a:ext cx="190525" cy="250650"/>
            </a:xfrm>
            <a:custGeom>
              <a:avLst/>
              <a:gdLst/>
              <a:ahLst/>
              <a:cxnLst/>
              <a:rect l="l" t="t" r="r" b="b"/>
              <a:pathLst>
                <a:path w="7621" h="10026" extrusionOk="0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26;p41"/>
            <p:cNvSpPr/>
            <p:nvPr/>
          </p:nvSpPr>
          <p:spPr>
            <a:xfrm>
              <a:off x="6841838" y="1986975"/>
              <a:ext cx="88375" cy="78900"/>
            </a:xfrm>
            <a:custGeom>
              <a:avLst/>
              <a:gdLst/>
              <a:ahLst/>
              <a:cxnLst/>
              <a:rect l="l" t="t" r="r" b="b"/>
              <a:pathLst>
                <a:path w="3535" h="3156" extrusionOk="0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7;p41"/>
            <p:cNvSpPr/>
            <p:nvPr/>
          </p:nvSpPr>
          <p:spPr>
            <a:xfrm>
              <a:off x="6849788" y="2015300"/>
              <a:ext cx="46350" cy="23075"/>
            </a:xfrm>
            <a:custGeom>
              <a:avLst/>
              <a:gdLst/>
              <a:ahLst/>
              <a:cxnLst/>
              <a:rect l="l" t="t" r="r" b="b"/>
              <a:pathLst>
                <a:path w="1854" h="923" extrusionOk="0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8;p41"/>
            <p:cNvSpPr/>
            <p:nvPr/>
          </p:nvSpPr>
          <p:spPr>
            <a:xfrm>
              <a:off x="6889163" y="2019025"/>
              <a:ext cx="36175" cy="24950"/>
            </a:xfrm>
            <a:custGeom>
              <a:avLst/>
              <a:gdLst/>
              <a:ahLst/>
              <a:cxnLst/>
              <a:rect l="l" t="t" r="r" b="b"/>
              <a:pathLst>
                <a:path w="1447" h="998" extrusionOk="0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9;p41"/>
            <p:cNvSpPr/>
            <p:nvPr/>
          </p:nvSpPr>
          <p:spPr>
            <a:xfrm>
              <a:off x="6778588" y="1860225"/>
              <a:ext cx="121600" cy="155350"/>
            </a:xfrm>
            <a:custGeom>
              <a:avLst/>
              <a:gdLst/>
              <a:ahLst/>
              <a:cxnLst/>
              <a:rect l="l" t="t" r="r" b="b"/>
              <a:pathLst>
                <a:path w="4864" h="6214" extrusionOk="0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030;p41"/>
          <p:cNvGrpSpPr/>
          <p:nvPr/>
        </p:nvGrpSpPr>
        <p:grpSpPr>
          <a:xfrm>
            <a:off x="843646" y="821286"/>
            <a:ext cx="1196554" cy="697172"/>
            <a:chOff x="5132688" y="4641800"/>
            <a:chExt cx="341200" cy="198800"/>
          </a:xfrm>
        </p:grpSpPr>
        <p:sp>
          <p:nvSpPr>
            <p:cNvPr id="55" name="Google Shape;1031;p41"/>
            <p:cNvSpPr/>
            <p:nvPr/>
          </p:nvSpPr>
          <p:spPr>
            <a:xfrm>
              <a:off x="5132688" y="4641800"/>
              <a:ext cx="341200" cy="198800"/>
            </a:xfrm>
            <a:custGeom>
              <a:avLst/>
              <a:gdLst/>
              <a:ahLst/>
              <a:cxnLst/>
              <a:rect l="l" t="t" r="r" b="b"/>
              <a:pathLst>
                <a:path w="13648" h="7952" extrusionOk="0">
                  <a:moveTo>
                    <a:pt x="5178" y="615"/>
                  </a:moveTo>
                  <a:cubicBezTo>
                    <a:pt x="5313" y="615"/>
                    <a:pt x="5338" y="648"/>
                    <a:pt x="5397" y="744"/>
                  </a:cubicBezTo>
                  <a:cubicBezTo>
                    <a:pt x="5445" y="822"/>
                    <a:pt x="5519" y="929"/>
                    <a:pt x="5563" y="986"/>
                  </a:cubicBezTo>
                  <a:cubicBezTo>
                    <a:pt x="5764" y="1240"/>
                    <a:pt x="5834" y="1344"/>
                    <a:pt x="6093" y="1780"/>
                  </a:cubicBezTo>
                  <a:cubicBezTo>
                    <a:pt x="6245" y="2034"/>
                    <a:pt x="6446" y="2335"/>
                    <a:pt x="6539" y="2445"/>
                  </a:cubicBezTo>
                  <a:cubicBezTo>
                    <a:pt x="6632" y="2556"/>
                    <a:pt x="6728" y="2685"/>
                    <a:pt x="6754" y="2732"/>
                  </a:cubicBezTo>
                  <a:cubicBezTo>
                    <a:pt x="6835" y="2885"/>
                    <a:pt x="7315" y="3557"/>
                    <a:pt x="7381" y="3612"/>
                  </a:cubicBezTo>
                  <a:cubicBezTo>
                    <a:pt x="7436" y="3657"/>
                    <a:pt x="7438" y="3698"/>
                    <a:pt x="7396" y="3871"/>
                  </a:cubicBezTo>
                  <a:cubicBezTo>
                    <a:pt x="7326" y="4146"/>
                    <a:pt x="6907" y="5322"/>
                    <a:pt x="6713" y="5781"/>
                  </a:cubicBezTo>
                  <a:cubicBezTo>
                    <a:pt x="6629" y="5983"/>
                    <a:pt x="6483" y="6340"/>
                    <a:pt x="6388" y="6579"/>
                  </a:cubicBezTo>
                  <a:cubicBezTo>
                    <a:pt x="6294" y="6818"/>
                    <a:pt x="6193" y="7037"/>
                    <a:pt x="6161" y="7070"/>
                  </a:cubicBezTo>
                  <a:cubicBezTo>
                    <a:pt x="6122" y="7109"/>
                    <a:pt x="5967" y="7136"/>
                    <a:pt x="5700" y="7148"/>
                  </a:cubicBezTo>
                  <a:cubicBezTo>
                    <a:pt x="5222" y="7168"/>
                    <a:pt x="4805" y="7220"/>
                    <a:pt x="3876" y="7376"/>
                  </a:cubicBezTo>
                  <a:cubicBezTo>
                    <a:pt x="3755" y="7397"/>
                    <a:pt x="3446" y="7444"/>
                    <a:pt x="3183" y="7483"/>
                  </a:cubicBezTo>
                  <a:cubicBezTo>
                    <a:pt x="2921" y="7522"/>
                    <a:pt x="2598" y="7572"/>
                    <a:pt x="2460" y="7595"/>
                  </a:cubicBezTo>
                  <a:cubicBezTo>
                    <a:pt x="2364" y="7612"/>
                    <a:pt x="2271" y="7622"/>
                    <a:pt x="2217" y="7622"/>
                  </a:cubicBezTo>
                  <a:cubicBezTo>
                    <a:pt x="2196" y="7622"/>
                    <a:pt x="2181" y="7620"/>
                    <a:pt x="2175" y="7617"/>
                  </a:cubicBezTo>
                  <a:cubicBezTo>
                    <a:pt x="2052" y="7541"/>
                    <a:pt x="1303" y="6316"/>
                    <a:pt x="973" y="5650"/>
                  </a:cubicBezTo>
                  <a:cubicBezTo>
                    <a:pt x="827" y="5354"/>
                    <a:pt x="652" y="5086"/>
                    <a:pt x="467" y="4873"/>
                  </a:cubicBezTo>
                  <a:cubicBezTo>
                    <a:pt x="192" y="4557"/>
                    <a:pt x="146" y="4473"/>
                    <a:pt x="223" y="4426"/>
                  </a:cubicBezTo>
                  <a:cubicBezTo>
                    <a:pt x="246" y="4412"/>
                    <a:pt x="277" y="4343"/>
                    <a:pt x="293" y="4270"/>
                  </a:cubicBezTo>
                  <a:cubicBezTo>
                    <a:pt x="309" y="4198"/>
                    <a:pt x="419" y="3900"/>
                    <a:pt x="535" y="3612"/>
                  </a:cubicBezTo>
                  <a:cubicBezTo>
                    <a:pt x="653" y="3324"/>
                    <a:pt x="818" y="2880"/>
                    <a:pt x="901" y="2632"/>
                  </a:cubicBezTo>
                  <a:cubicBezTo>
                    <a:pt x="985" y="2381"/>
                    <a:pt x="1080" y="2130"/>
                    <a:pt x="1113" y="2071"/>
                  </a:cubicBezTo>
                  <a:cubicBezTo>
                    <a:pt x="1145" y="2014"/>
                    <a:pt x="1173" y="1949"/>
                    <a:pt x="1174" y="1931"/>
                  </a:cubicBezTo>
                  <a:cubicBezTo>
                    <a:pt x="1176" y="1913"/>
                    <a:pt x="1203" y="1855"/>
                    <a:pt x="1236" y="1802"/>
                  </a:cubicBezTo>
                  <a:cubicBezTo>
                    <a:pt x="1269" y="1750"/>
                    <a:pt x="1368" y="1574"/>
                    <a:pt x="1456" y="1414"/>
                  </a:cubicBezTo>
                  <a:cubicBezTo>
                    <a:pt x="1544" y="1254"/>
                    <a:pt x="1629" y="1121"/>
                    <a:pt x="1645" y="1121"/>
                  </a:cubicBezTo>
                  <a:cubicBezTo>
                    <a:pt x="1718" y="1119"/>
                    <a:pt x="2840" y="943"/>
                    <a:pt x="3292" y="863"/>
                  </a:cubicBezTo>
                  <a:cubicBezTo>
                    <a:pt x="3786" y="775"/>
                    <a:pt x="4538" y="667"/>
                    <a:pt x="4866" y="636"/>
                  </a:cubicBezTo>
                  <a:cubicBezTo>
                    <a:pt x="5011" y="623"/>
                    <a:pt x="5109" y="615"/>
                    <a:pt x="5178" y="615"/>
                  </a:cubicBezTo>
                  <a:close/>
                  <a:moveTo>
                    <a:pt x="13512" y="1"/>
                  </a:moveTo>
                  <a:cubicBezTo>
                    <a:pt x="13493" y="1"/>
                    <a:pt x="13319" y="145"/>
                    <a:pt x="13122" y="325"/>
                  </a:cubicBezTo>
                  <a:cubicBezTo>
                    <a:pt x="12403" y="975"/>
                    <a:pt x="10790" y="2637"/>
                    <a:pt x="10531" y="2992"/>
                  </a:cubicBezTo>
                  <a:cubicBezTo>
                    <a:pt x="10485" y="3055"/>
                    <a:pt x="10360" y="3081"/>
                    <a:pt x="9871" y="3130"/>
                  </a:cubicBezTo>
                  <a:cubicBezTo>
                    <a:pt x="9181" y="3199"/>
                    <a:pt x="8930" y="3239"/>
                    <a:pt x="8449" y="3358"/>
                  </a:cubicBezTo>
                  <a:cubicBezTo>
                    <a:pt x="8260" y="3405"/>
                    <a:pt x="7996" y="3455"/>
                    <a:pt x="7866" y="3469"/>
                  </a:cubicBezTo>
                  <a:lnTo>
                    <a:pt x="7627" y="3493"/>
                  </a:lnTo>
                  <a:lnTo>
                    <a:pt x="7421" y="3204"/>
                  </a:lnTo>
                  <a:cubicBezTo>
                    <a:pt x="7310" y="3045"/>
                    <a:pt x="7109" y="2766"/>
                    <a:pt x="6982" y="2589"/>
                  </a:cubicBezTo>
                  <a:cubicBezTo>
                    <a:pt x="6624" y="2091"/>
                    <a:pt x="6473" y="1866"/>
                    <a:pt x="6198" y="1422"/>
                  </a:cubicBezTo>
                  <a:cubicBezTo>
                    <a:pt x="6060" y="1201"/>
                    <a:pt x="5864" y="912"/>
                    <a:pt x="5763" y="789"/>
                  </a:cubicBezTo>
                  <a:cubicBezTo>
                    <a:pt x="5664" y="666"/>
                    <a:pt x="5581" y="545"/>
                    <a:pt x="5581" y="522"/>
                  </a:cubicBezTo>
                  <a:cubicBezTo>
                    <a:pt x="5581" y="500"/>
                    <a:pt x="5527" y="440"/>
                    <a:pt x="5462" y="389"/>
                  </a:cubicBezTo>
                  <a:cubicBezTo>
                    <a:pt x="5388" y="332"/>
                    <a:pt x="5344" y="311"/>
                    <a:pt x="5229" y="311"/>
                  </a:cubicBezTo>
                  <a:cubicBezTo>
                    <a:pt x="5177" y="311"/>
                    <a:pt x="5109" y="315"/>
                    <a:pt x="5018" y="322"/>
                  </a:cubicBezTo>
                  <a:cubicBezTo>
                    <a:pt x="4604" y="356"/>
                    <a:pt x="4274" y="404"/>
                    <a:pt x="3050" y="609"/>
                  </a:cubicBezTo>
                  <a:cubicBezTo>
                    <a:pt x="2499" y="702"/>
                    <a:pt x="1994" y="777"/>
                    <a:pt x="1924" y="777"/>
                  </a:cubicBezTo>
                  <a:cubicBezTo>
                    <a:pt x="1854" y="777"/>
                    <a:pt x="1706" y="808"/>
                    <a:pt x="1599" y="845"/>
                  </a:cubicBezTo>
                  <a:lnTo>
                    <a:pt x="1401" y="913"/>
                  </a:lnTo>
                  <a:lnTo>
                    <a:pt x="1076" y="1568"/>
                  </a:lnTo>
                  <a:cubicBezTo>
                    <a:pt x="895" y="1929"/>
                    <a:pt x="721" y="2330"/>
                    <a:pt x="687" y="2460"/>
                  </a:cubicBezTo>
                  <a:cubicBezTo>
                    <a:pt x="654" y="2589"/>
                    <a:pt x="494" y="3019"/>
                    <a:pt x="335" y="3409"/>
                  </a:cubicBezTo>
                  <a:cubicBezTo>
                    <a:pt x="100" y="3989"/>
                    <a:pt x="42" y="4180"/>
                    <a:pt x="23" y="4430"/>
                  </a:cubicBezTo>
                  <a:lnTo>
                    <a:pt x="1" y="4739"/>
                  </a:lnTo>
                  <a:lnTo>
                    <a:pt x="190" y="4968"/>
                  </a:lnTo>
                  <a:cubicBezTo>
                    <a:pt x="295" y="5096"/>
                    <a:pt x="390" y="5208"/>
                    <a:pt x="404" y="5218"/>
                  </a:cubicBezTo>
                  <a:cubicBezTo>
                    <a:pt x="440" y="5249"/>
                    <a:pt x="876" y="6026"/>
                    <a:pt x="876" y="6061"/>
                  </a:cubicBezTo>
                  <a:cubicBezTo>
                    <a:pt x="876" y="6186"/>
                    <a:pt x="1792" y="7638"/>
                    <a:pt x="1990" y="7826"/>
                  </a:cubicBezTo>
                  <a:lnTo>
                    <a:pt x="2121" y="7951"/>
                  </a:lnTo>
                  <a:lnTo>
                    <a:pt x="2480" y="7897"/>
                  </a:lnTo>
                  <a:cubicBezTo>
                    <a:pt x="2679" y="7866"/>
                    <a:pt x="3119" y="7794"/>
                    <a:pt x="3465" y="7736"/>
                  </a:cubicBezTo>
                  <a:cubicBezTo>
                    <a:pt x="3810" y="7678"/>
                    <a:pt x="4158" y="7624"/>
                    <a:pt x="4242" y="7615"/>
                  </a:cubicBezTo>
                  <a:cubicBezTo>
                    <a:pt x="4325" y="7606"/>
                    <a:pt x="4587" y="7569"/>
                    <a:pt x="4825" y="7532"/>
                  </a:cubicBezTo>
                  <a:cubicBezTo>
                    <a:pt x="5062" y="7496"/>
                    <a:pt x="5468" y="7458"/>
                    <a:pt x="5727" y="7446"/>
                  </a:cubicBezTo>
                  <a:cubicBezTo>
                    <a:pt x="6154" y="7428"/>
                    <a:pt x="6208" y="7416"/>
                    <a:pt x="6308" y="7316"/>
                  </a:cubicBezTo>
                  <a:cubicBezTo>
                    <a:pt x="6370" y="7256"/>
                    <a:pt x="6456" y="7118"/>
                    <a:pt x="6501" y="7002"/>
                  </a:cubicBezTo>
                  <a:cubicBezTo>
                    <a:pt x="6546" y="6889"/>
                    <a:pt x="6695" y="6535"/>
                    <a:pt x="6832" y="6214"/>
                  </a:cubicBezTo>
                  <a:cubicBezTo>
                    <a:pt x="7190" y="5367"/>
                    <a:pt x="7665" y="4088"/>
                    <a:pt x="7703" y="3863"/>
                  </a:cubicBezTo>
                  <a:cubicBezTo>
                    <a:pt x="7715" y="3795"/>
                    <a:pt x="7773" y="3765"/>
                    <a:pt x="7975" y="3726"/>
                  </a:cubicBezTo>
                  <a:cubicBezTo>
                    <a:pt x="8115" y="3697"/>
                    <a:pt x="8280" y="3662"/>
                    <a:pt x="8338" y="3647"/>
                  </a:cubicBezTo>
                  <a:cubicBezTo>
                    <a:pt x="8611" y="3579"/>
                    <a:pt x="9406" y="3454"/>
                    <a:pt x="9833" y="3411"/>
                  </a:cubicBezTo>
                  <a:cubicBezTo>
                    <a:pt x="10709" y="3323"/>
                    <a:pt x="10631" y="3354"/>
                    <a:pt x="10942" y="2963"/>
                  </a:cubicBezTo>
                  <a:cubicBezTo>
                    <a:pt x="11096" y="2769"/>
                    <a:pt x="11490" y="2347"/>
                    <a:pt x="11814" y="2028"/>
                  </a:cubicBezTo>
                  <a:cubicBezTo>
                    <a:pt x="12139" y="1709"/>
                    <a:pt x="12574" y="1281"/>
                    <a:pt x="12778" y="1079"/>
                  </a:cubicBezTo>
                  <a:cubicBezTo>
                    <a:pt x="12984" y="876"/>
                    <a:pt x="13262" y="612"/>
                    <a:pt x="13398" y="489"/>
                  </a:cubicBezTo>
                  <a:cubicBezTo>
                    <a:pt x="13534" y="368"/>
                    <a:pt x="13647" y="231"/>
                    <a:pt x="13647" y="186"/>
                  </a:cubicBezTo>
                  <a:cubicBezTo>
                    <a:pt x="13647" y="103"/>
                    <a:pt x="13572" y="1"/>
                    <a:pt x="1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2;p41"/>
            <p:cNvSpPr/>
            <p:nvPr/>
          </p:nvSpPr>
          <p:spPr>
            <a:xfrm>
              <a:off x="5415463" y="4668700"/>
              <a:ext cx="57600" cy="63725"/>
            </a:xfrm>
            <a:custGeom>
              <a:avLst/>
              <a:gdLst/>
              <a:ahLst/>
              <a:cxnLst/>
              <a:rect l="l" t="t" r="r" b="b"/>
              <a:pathLst>
                <a:path w="2304" h="2549" extrusionOk="0">
                  <a:moveTo>
                    <a:pt x="2151" y="1"/>
                  </a:moveTo>
                  <a:cubicBezTo>
                    <a:pt x="2127" y="1"/>
                    <a:pt x="1979" y="132"/>
                    <a:pt x="1824" y="292"/>
                  </a:cubicBezTo>
                  <a:cubicBezTo>
                    <a:pt x="1503" y="626"/>
                    <a:pt x="1336" y="810"/>
                    <a:pt x="1159" y="1033"/>
                  </a:cubicBezTo>
                  <a:cubicBezTo>
                    <a:pt x="1089" y="1119"/>
                    <a:pt x="925" y="1304"/>
                    <a:pt x="789" y="1447"/>
                  </a:cubicBezTo>
                  <a:cubicBezTo>
                    <a:pt x="408" y="1850"/>
                    <a:pt x="59" y="2301"/>
                    <a:pt x="28" y="2430"/>
                  </a:cubicBezTo>
                  <a:cubicBezTo>
                    <a:pt x="1" y="2537"/>
                    <a:pt x="9" y="2548"/>
                    <a:pt x="106" y="2548"/>
                  </a:cubicBezTo>
                  <a:cubicBezTo>
                    <a:pt x="187" y="2548"/>
                    <a:pt x="256" y="2489"/>
                    <a:pt x="402" y="2296"/>
                  </a:cubicBezTo>
                  <a:cubicBezTo>
                    <a:pt x="504" y="2159"/>
                    <a:pt x="739" y="1879"/>
                    <a:pt x="919" y="1682"/>
                  </a:cubicBezTo>
                  <a:cubicBezTo>
                    <a:pt x="1098" y="1484"/>
                    <a:pt x="1314" y="1243"/>
                    <a:pt x="1393" y="1149"/>
                  </a:cubicBezTo>
                  <a:cubicBezTo>
                    <a:pt x="1474" y="1055"/>
                    <a:pt x="1693" y="817"/>
                    <a:pt x="1884" y="615"/>
                  </a:cubicBezTo>
                  <a:cubicBezTo>
                    <a:pt x="2076" y="414"/>
                    <a:pt x="2245" y="224"/>
                    <a:pt x="2265" y="190"/>
                  </a:cubicBezTo>
                  <a:cubicBezTo>
                    <a:pt x="2303" y="123"/>
                    <a:pt x="2229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3;p41"/>
            <p:cNvSpPr/>
            <p:nvPr/>
          </p:nvSpPr>
          <p:spPr>
            <a:xfrm>
              <a:off x="5250013" y="4674050"/>
              <a:ext cx="39775" cy="57100"/>
            </a:xfrm>
            <a:custGeom>
              <a:avLst/>
              <a:gdLst/>
              <a:ahLst/>
              <a:cxnLst/>
              <a:rect l="l" t="t" r="r" b="b"/>
              <a:pathLst>
                <a:path w="1591" h="2284" extrusionOk="0">
                  <a:moveTo>
                    <a:pt x="121" y="0"/>
                  </a:moveTo>
                  <a:cubicBezTo>
                    <a:pt x="97" y="0"/>
                    <a:pt x="75" y="11"/>
                    <a:pt x="54" y="31"/>
                  </a:cubicBezTo>
                  <a:cubicBezTo>
                    <a:pt x="1" y="84"/>
                    <a:pt x="21" y="251"/>
                    <a:pt x="87" y="306"/>
                  </a:cubicBezTo>
                  <a:cubicBezTo>
                    <a:pt x="164" y="371"/>
                    <a:pt x="574" y="983"/>
                    <a:pt x="737" y="1279"/>
                  </a:cubicBezTo>
                  <a:cubicBezTo>
                    <a:pt x="802" y="1397"/>
                    <a:pt x="945" y="1629"/>
                    <a:pt x="1055" y="1798"/>
                  </a:cubicBezTo>
                  <a:cubicBezTo>
                    <a:pt x="1164" y="1967"/>
                    <a:pt x="1275" y="2141"/>
                    <a:pt x="1301" y="2187"/>
                  </a:cubicBezTo>
                  <a:cubicBezTo>
                    <a:pt x="1336" y="2249"/>
                    <a:pt x="1406" y="2284"/>
                    <a:pt x="1465" y="2284"/>
                  </a:cubicBezTo>
                  <a:cubicBezTo>
                    <a:pt x="1508" y="2284"/>
                    <a:pt x="1545" y="2266"/>
                    <a:pt x="1560" y="2228"/>
                  </a:cubicBezTo>
                  <a:cubicBezTo>
                    <a:pt x="1591" y="2149"/>
                    <a:pt x="1416" y="1796"/>
                    <a:pt x="1224" y="1550"/>
                  </a:cubicBezTo>
                  <a:cubicBezTo>
                    <a:pt x="1157" y="1464"/>
                    <a:pt x="1102" y="1385"/>
                    <a:pt x="1102" y="1373"/>
                  </a:cubicBezTo>
                  <a:cubicBezTo>
                    <a:pt x="1102" y="1336"/>
                    <a:pt x="752" y="769"/>
                    <a:pt x="485" y="375"/>
                  </a:cubicBezTo>
                  <a:cubicBezTo>
                    <a:pt x="308" y="114"/>
                    <a:pt x="201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4;p41"/>
            <p:cNvSpPr/>
            <p:nvPr/>
          </p:nvSpPr>
          <p:spPr>
            <a:xfrm>
              <a:off x="5157088" y="4683925"/>
              <a:ext cx="37500" cy="70800"/>
            </a:xfrm>
            <a:custGeom>
              <a:avLst/>
              <a:gdLst/>
              <a:ahLst/>
              <a:cxnLst/>
              <a:rect l="l" t="t" r="r" b="b"/>
              <a:pathLst>
                <a:path w="1500" h="2832" extrusionOk="0">
                  <a:moveTo>
                    <a:pt x="1385" y="1"/>
                  </a:moveTo>
                  <a:cubicBezTo>
                    <a:pt x="1330" y="1"/>
                    <a:pt x="1268" y="33"/>
                    <a:pt x="1228" y="95"/>
                  </a:cubicBezTo>
                  <a:cubicBezTo>
                    <a:pt x="1191" y="149"/>
                    <a:pt x="1118" y="298"/>
                    <a:pt x="1063" y="430"/>
                  </a:cubicBezTo>
                  <a:cubicBezTo>
                    <a:pt x="1009" y="561"/>
                    <a:pt x="941" y="695"/>
                    <a:pt x="912" y="731"/>
                  </a:cubicBezTo>
                  <a:cubicBezTo>
                    <a:pt x="828" y="834"/>
                    <a:pt x="622" y="1241"/>
                    <a:pt x="484" y="1574"/>
                  </a:cubicBezTo>
                  <a:cubicBezTo>
                    <a:pt x="417" y="1738"/>
                    <a:pt x="286" y="2055"/>
                    <a:pt x="196" y="2273"/>
                  </a:cubicBezTo>
                  <a:cubicBezTo>
                    <a:pt x="14" y="2712"/>
                    <a:pt x="0" y="2783"/>
                    <a:pt x="93" y="2819"/>
                  </a:cubicBezTo>
                  <a:cubicBezTo>
                    <a:pt x="116" y="2827"/>
                    <a:pt x="136" y="2832"/>
                    <a:pt x="155" y="2832"/>
                  </a:cubicBezTo>
                  <a:cubicBezTo>
                    <a:pt x="239" y="2832"/>
                    <a:pt x="298" y="2741"/>
                    <a:pt x="394" y="2486"/>
                  </a:cubicBezTo>
                  <a:cubicBezTo>
                    <a:pt x="460" y="2318"/>
                    <a:pt x="570" y="2055"/>
                    <a:pt x="638" y="1906"/>
                  </a:cubicBezTo>
                  <a:cubicBezTo>
                    <a:pt x="706" y="1759"/>
                    <a:pt x="763" y="1621"/>
                    <a:pt x="763" y="1605"/>
                  </a:cubicBezTo>
                  <a:cubicBezTo>
                    <a:pt x="763" y="1588"/>
                    <a:pt x="890" y="1329"/>
                    <a:pt x="1045" y="1034"/>
                  </a:cubicBezTo>
                  <a:cubicBezTo>
                    <a:pt x="1199" y="738"/>
                    <a:pt x="1368" y="412"/>
                    <a:pt x="1419" y="315"/>
                  </a:cubicBezTo>
                  <a:cubicBezTo>
                    <a:pt x="1469" y="216"/>
                    <a:pt x="1499" y="104"/>
                    <a:pt x="1484" y="66"/>
                  </a:cubicBezTo>
                  <a:cubicBezTo>
                    <a:pt x="1467" y="22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5;p41"/>
            <p:cNvSpPr/>
            <p:nvPr/>
          </p:nvSpPr>
          <p:spPr>
            <a:xfrm>
              <a:off x="5197163" y="4799650"/>
              <a:ext cx="67975" cy="17800"/>
            </a:xfrm>
            <a:custGeom>
              <a:avLst/>
              <a:gdLst/>
              <a:ahLst/>
              <a:cxnLst/>
              <a:rect l="l" t="t" r="r" b="b"/>
              <a:pathLst>
                <a:path w="2719" h="712" extrusionOk="0">
                  <a:moveTo>
                    <a:pt x="2588" y="0"/>
                  </a:moveTo>
                  <a:cubicBezTo>
                    <a:pt x="2512" y="0"/>
                    <a:pt x="2401" y="24"/>
                    <a:pt x="2246" y="72"/>
                  </a:cubicBezTo>
                  <a:cubicBezTo>
                    <a:pt x="2102" y="115"/>
                    <a:pt x="1922" y="152"/>
                    <a:pt x="1839" y="154"/>
                  </a:cubicBezTo>
                  <a:cubicBezTo>
                    <a:pt x="1759" y="156"/>
                    <a:pt x="1572" y="185"/>
                    <a:pt x="1429" y="218"/>
                  </a:cubicBezTo>
                  <a:cubicBezTo>
                    <a:pt x="1285" y="250"/>
                    <a:pt x="1030" y="302"/>
                    <a:pt x="866" y="331"/>
                  </a:cubicBezTo>
                  <a:cubicBezTo>
                    <a:pt x="175" y="453"/>
                    <a:pt x="1" y="526"/>
                    <a:pt x="55" y="668"/>
                  </a:cubicBezTo>
                  <a:cubicBezTo>
                    <a:pt x="66" y="696"/>
                    <a:pt x="93" y="711"/>
                    <a:pt x="161" y="711"/>
                  </a:cubicBezTo>
                  <a:cubicBezTo>
                    <a:pt x="274" y="711"/>
                    <a:pt x="501" y="669"/>
                    <a:pt x="952" y="571"/>
                  </a:cubicBezTo>
                  <a:cubicBezTo>
                    <a:pt x="1236" y="509"/>
                    <a:pt x="1578" y="448"/>
                    <a:pt x="1708" y="435"/>
                  </a:cubicBezTo>
                  <a:cubicBezTo>
                    <a:pt x="1988" y="409"/>
                    <a:pt x="2561" y="294"/>
                    <a:pt x="2653" y="246"/>
                  </a:cubicBezTo>
                  <a:cubicBezTo>
                    <a:pt x="2690" y="227"/>
                    <a:pt x="2718" y="166"/>
                    <a:pt x="2718" y="109"/>
                  </a:cubicBezTo>
                  <a:cubicBezTo>
                    <a:pt x="2718" y="36"/>
                    <a:pt x="2680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1037;p41"/>
          <p:cNvSpPr/>
          <p:nvPr/>
        </p:nvSpPr>
        <p:spPr>
          <a:xfrm>
            <a:off x="3260225" y="3162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38;p41">
            <a:hlinkClick r:id="rId2" action="ppaction://hlinksldjump"/>
          </p:cNvPr>
          <p:cNvSpPr txBox="1">
            <a:spLocks/>
          </p:cNvSpPr>
          <p:nvPr/>
        </p:nvSpPr>
        <p:spPr>
          <a:xfrm>
            <a:off x="-256495" y="3839418"/>
            <a:ext cx="8846633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 smtClean="0">
                <a:latin typeface="+mj-lt"/>
              </a:rPr>
              <a:t>Thời xưa con người dùng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vật liệu tự nhiên </a:t>
            </a:r>
            <a:r>
              <a:rPr lang="vi-VN" sz="2400" dirty="0" smtClean="0">
                <a:latin typeface="+mj-lt"/>
              </a:rPr>
              <a:t>như đá, gỗ…</a:t>
            </a:r>
            <a:endParaRPr lang="vi-VN" sz="2400" dirty="0">
              <a:latin typeface="+mj-lt"/>
            </a:endParaRPr>
          </a:p>
        </p:txBody>
      </p:sp>
      <p:grpSp>
        <p:nvGrpSpPr>
          <p:cNvPr id="62" name="Google Shape;1040;p41"/>
          <p:cNvGrpSpPr/>
          <p:nvPr/>
        </p:nvGrpSpPr>
        <p:grpSpPr>
          <a:xfrm rot="-989018">
            <a:off x="48940" y="4311423"/>
            <a:ext cx="432689" cy="306506"/>
            <a:chOff x="6072450" y="2896632"/>
            <a:chExt cx="277325" cy="196450"/>
          </a:xfrm>
        </p:grpSpPr>
        <p:sp>
          <p:nvSpPr>
            <p:cNvPr id="63" name="Google Shape;1041;p41"/>
            <p:cNvSpPr/>
            <p:nvPr/>
          </p:nvSpPr>
          <p:spPr>
            <a:xfrm>
              <a:off x="6178600" y="2974507"/>
              <a:ext cx="68175" cy="52475"/>
            </a:xfrm>
            <a:custGeom>
              <a:avLst/>
              <a:gdLst/>
              <a:ahLst/>
              <a:cxnLst/>
              <a:rect l="l" t="t" r="r" b="b"/>
              <a:pathLst>
                <a:path w="2727" h="2099" extrusionOk="0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2;p41"/>
            <p:cNvSpPr/>
            <p:nvPr/>
          </p:nvSpPr>
          <p:spPr>
            <a:xfrm>
              <a:off x="6151025" y="2952457"/>
              <a:ext cx="120075" cy="100100"/>
            </a:xfrm>
            <a:custGeom>
              <a:avLst/>
              <a:gdLst/>
              <a:ahLst/>
              <a:cxnLst/>
              <a:rect l="l" t="t" r="r" b="b"/>
              <a:pathLst>
                <a:path w="4803" h="4004" extrusionOk="0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3;p41"/>
            <p:cNvSpPr/>
            <p:nvPr/>
          </p:nvSpPr>
          <p:spPr>
            <a:xfrm>
              <a:off x="6123750" y="2903807"/>
              <a:ext cx="38075" cy="16550"/>
            </a:xfrm>
            <a:custGeom>
              <a:avLst/>
              <a:gdLst/>
              <a:ahLst/>
              <a:cxnLst/>
              <a:rect l="l" t="t" r="r" b="b"/>
              <a:pathLst>
                <a:path w="1523" h="662" extrusionOk="0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4;p41"/>
            <p:cNvSpPr/>
            <p:nvPr/>
          </p:nvSpPr>
          <p:spPr>
            <a:xfrm>
              <a:off x="6211850" y="2930582"/>
              <a:ext cx="114775" cy="147100"/>
            </a:xfrm>
            <a:custGeom>
              <a:avLst/>
              <a:gdLst/>
              <a:ahLst/>
              <a:cxnLst/>
              <a:rect l="l" t="t" r="r" b="b"/>
              <a:pathLst>
                <a:path w="4591" h="5884" extrusionOk="0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45;p41"/>
            <p:cNvSpPr/>
            <p:nvPr/>
          </p:nvSpPr>
          <p:spPr>
            <a:xfrm>
              <a:off x="6095250" y="2926982"/>
              <a:ext cx="123200" cy="152525"/>
            </a:xfrm>
            <a:custGeom>
              <a:avLst/>
              <a:gdLst/>
              <a:ahLst/>
              <a:cxnLst/>
              <a:rect l="l" t="t" r="r" b="b"/>
              <a:pathLst>
                <a:path w="4928" h="6101" extrusionOk="0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46;p41"/>
            <p:cNvSpPr/>
            <p:nvPr/>
          </p:nvSpPr>
          <p:spPr>
            <a:xfrm>
              <a:off x="6072450" y="2896632"/>
              <a:ext cx="277325" cy="196450"/>
            </a:xfrm>
            <a:custGeom>
              <a:avLst/>
              <a:gdLst/>
              <a:ahLst/>
              <a:cxnLst/>
              <a:rect l="l" t="t" r="r" b="b"/>
              <a:pathLst>
                <a:path w="11093" h="7858" extrusionOk="0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47;p41"/>
            <p:cNvSpPr/>
            <p:nvPr/>
          </p:nvSpPr>
          <p:spPr>
            <a:xfrm>
              <a:off x="6140150" y="2941607"/>
              <a:ext cx="143375" cy="122025"/>
            </a:xfrm>
            <a:custGeom>
              <a:avLst/>
              <a:gdLst/>
              <a:ahLst/>
              <a:cxnLst/>
              <a:rect l="l" t="t" r="r" b="b"/>
              <a:pathLst>
                <a:path w="5735" h="4881" extrusionOk="0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48;p41"/>
            <p:cNvSpPr/>
            <p:nvPr/>
          </p:nvSpPr>
          <p:spPr>
            <a:xfrm>
              <a:off x="6170075" y="2965157"/>
              <a:ext cx="76700" cy="71575"/>
            </a:xfrm>
            <a:custGeom>
              <a:avLst/>
              <a:gdLst/>
              <a:ahLst/>
              <a:cxnLst/>
              <a:rect l="l" t="t" r="r" b="b"/>
              <a:pathLst>
                <a:path w="3068" h="2863" extrusionOk="0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049;p41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72" name="Google Shape;1050;p41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3" name="Google Shape;1051;p41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2;p41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3;p41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76" name="Picture 75" descr="Phát hiện mới về cư dân châu Âu vào thời kỳ Đồ đ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1" y="154859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1" y="1559260"/>
            <a:ext cx="3887129" cy="21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505514"/>
            <a:ext cx="9643403" cy="5606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50" dirty="0" err="1">
                <a:latin typeface="+mn-lt"/>
              </a:rPr>
              <a:t>Quan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sát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hình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ảnh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sau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và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biết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vật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liệu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tạo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ra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chúng</a:t>
            </a:r>
            <a:r>
              <a:rPr lang="en-US" sz="2250" dirty="0">
                <a:latin typeface="+mn-lt"/>
              </a:rPr>
              <a:t/>
            </a:r>
            <a:br>
              <a:rPr lang="en-US" sz="2250" dirty="0">
                <a:latin typeface="+mn-lt"/>
              </a:rPr>
            </a:br>
            <a:endParaRPr lang="en-US" sz="2250" dirty="0">
              <a:latin typeface="+mn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95869"/>
            <a:ext cx="2846757" cy="1893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32" y="1095869"/>
            <a:ext cx="2694904" cy="189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1" y="1095869"/>
            <a:ext cx="2857500" cy="1893094"/>
          </a:xfrm>
          <a:prstGeom prst="rect">
            <a:avLst/>
          </a:prstGeom>
        </p:spPr>
      </p:pic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2560" y="4043184"/>
            <a:ext cx="1953061" cy="11003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5235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4275317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799273" y="3376246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925" y="3331776"/>
            <a:ext cx="2846757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1552" y="3331775"/>
            <a:ext cx="2726783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054" y="3331775"/>
            <a:ext cx="2781946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Dụng cụ lao động bằng sắt</a:t>
            </a:r>
          </a:p>
        </p:txBody>
      </p:sp>
      <p:grpSp>
        <p:nvGrpSpPr>
          <p:cNvPr id="14" name="Google Shape;979;p41"/>
          <p:cNvGrpSpPr/>
          <p:nvPr/>
        </p:nvGrpSpPr>
        <p:grpSpPr>
          <a:xfrm>
            <a:off x="2386361" y="-14261"/>
            <a:ext cx="4114044" cy="665546"/>
            <a:chOff x="7728915" y="1917859"/>
            <a:chExt cx="1034486" cy="222599"/>
          </a:xfrm>
        </p:grpSpPr>
        <p:sp>
          <p:nvSpPr>
            <p:cNvPr id="15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019;p41"/>
          <p:cNvSpPr txBox="1">
            <a:spLocks/>
          </p:cNvSpPr>
          <p:nvPr/>
        </p:nvSpPr>
        <p:spPr>
          <a:xfrm>
            <a:off x="2878141" y="-66478"/>
            <a:ext cx="2950502" cy="5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600" dirty="0" smtClean="0">
                <a:latin typeface="+mn-lt"/>
              </a:rPr>
              <a:t>I. </a:t>
            </a:r>
            <a:r>
              <a:rPr lang="en-US" sz="3600" dirty="0" err="1" smtClean="0">
                <a:latin typeface="+mn-lt"/>
              </a:rPr>
              <a:t>Vật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liệu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" y="47888"/>
            <a:ext cx="9075420" cy="75796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+mn-lt"/>
              </a:rPr>
              <a:t>Câu</a:t>
            </a:r>
            <a:r>
              <a:rPr lang="en-US" dirty="0">
                <a:latin typeface="+mn-lt"/>
              </a:rPr>
              <a:t> 1: </a:t>
            </a:r>
            <a:r>
              <a:rPr lang="en-US" b="0" dirty="0" err="1">
                <a:latin typeface="+mn-lt"/>
              </a:rPr>
              <a:t>Quan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sát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hình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ảnh</a:t>
            </a:r>
            <a:r>
              <a:rPr lang="en-US" b="0" dirty="0">
                <a:latin typeface="+mn-lt"/>
              </a:rPr>
              <a:t>, </a:t>
            </a:r>
            <a:r>
              <a:rPr lang="en-US" b="0" dirty="0" err="1">
                <a:latin typeface="+mn-lt"/>
              </a:rPr>
              <a:t>cho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biết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và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xác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định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những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này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sẵn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tự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nhiên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hay do con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b="0" dirty="0" err="1">
                <a:latin typeface="+mn-lt"/>
              </a:rPr>
              <a:t>.</a:t>
            </a:r>
            <a:r>
              <a:rPr lang="en-US" b="0" dirty="0">
                <a:latin typeface="+mn-lt"/>
              </a:rPr>
              <a:t/>
            </a:r>
            <a:br>
              <a:rPr lang="en-US" b="0" dirty="0">
                <a:latin typeface="+mn-lt"/>
              </a:rPr>
            </a:br>
            <a:endParaRPr lang="en-US" b="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6785"/>
            <a:ext cx="1470074" cy="1470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04" y="1216785"/>
            <a:ext cx="2297985" cy="147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20" y="1216786"/>
            <a:ext cx="1450062" cy="1520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90" y="1216786"/>
            <a:ext cx="1549480" cy="1520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35521"/>
            <a:ext cx="1938894" cy="1454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04" y="3187866"/>
            <a:ext cx="1572252" cy="15018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8093" y="2846723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3241108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654122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7795510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815437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350588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7413" y="3815537"/>
            <a:ext cx="1551623" cy="8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1" y="-1"/>
            <a:ext cx="761523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406</Words>
  <Application>Microsoft Office PowerPoint</Application>
  <PresentationFormat>On-screen Show (16:9)</PresentationFormat>
  <Paragraphs>56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Amatic SC</vt:lpstr>
      <vt:lpstr>Times New Roman</vt:lpstr>
      <vt:lpstr>Arial</vt:lpstr>
      <vt:lpstr>Vibur</vt:lpstr>
      <vt:lpstr>Didact Gothic</vt:lpstr>
      <vt:lpstr>Catamaran</vt:lpstr>
      <vt:lpstr>Giant Doodles Newsletter by Slidesgo</vt:lpstr>
      <vt:lpstr>PowerPoint Presentation</vt:lpstr>
      <vt:lpstr>PowerPoint Presentation</vt:lpstr>
      <vt:lpstr>PowerPoint Presentation</vt:lpstr>
      <vt:lpstr>BÀI 12. MỘT SỐ VẬT LIỆU</vt:lpstr>
      <vt:lpstr>PowerPoint Presentation</vt:lpstr>
      <vt:lpstr>I. Vật liệu</vt:lpstr>
      <vt:lpstr>Quan sát các hình ảnh sau và cho biết các vật liệu tạo ra chúng </vt:lpstr>
      <vt:lpstr>Câu 1: Quan sát hình ảnh, cho biết vật liệu làm ra chúng và xác định những vật liệu này có sẵn trong tự nhiên hay do con người làm ra. </vt:lpstr>
      <vt:lpstr>PowerPoint Presentation</vt:lpstr>
      <vt:lpstr>I. Vật liệu</vt:lpstr>
      <vt:lpstr>I. Vật liệu</vt:lpstr>
      <vt:lpstr>II. TÌM HIỂU KHẢ NĂNG DẪN ĐIỆN, DẪN NHIỆT CỦA  MỘT SỐ VẬT LIỆU THÔNG DỤNG</vt:lpstr>
      <vt:lpstr>PowerPoint Presentation</vt:lpstr>
      <vt:lpstr>PowerPoint Presentation</vt:lpstr>
      <vt:lpstr>II. TÌM HIỂU KHẢ NĂNG DẪN ĐIỆN, DẪN NHIỆT CỦA  MỘT SỐ VẬT LIỆU THÔNG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12. MỘT SỐ VẬT LIỆU</dc:title>
  <cp:lastModifiedBy>ADMIN</cp:lastModifiedBy>
  <cp:revision>15</cp:revision>
  <dcterms:modified xsi:type="dcterms:W3CDTF">2021-09-15T04:20:12Z</dcterms:modified>
</cp:coreProperties>
</file>